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Менеджмент публічних установ: перспективи</a:t>
            </a:r>
            <a:endParaRPr lang="uk-UA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Масюк Олег Петрович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8068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3. Типологія менеджменту публічних установ та організацій: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4457229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uk-UA" b="1" dirty="0" smtClean="0"/>
              <a:t>Класифікація</a:t>
            </a:r>
            <a:r>
              <a:rPr lang="uk-UA" dirty="0" smtClean="0"/>
              <a:t> на основі характеру відносин в системі державної влади: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бюрократичні,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патерналістські,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 </a:t>
            </a:r>
            <a:r>
              <a:rPr lang="uk-UA" dirty="0" err="1" smtClean="0"/>
              <a:t>фратерналістські</a:t>
            </a:r>
            <a:r>
              <a:rPr lang="uk-UA" dirty="0" smtClean="0"/>
              <a:t>,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uk-UA" dirty="0" smtClean="0"/>
              <a:t> партнерські відносини.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036" y="1990076"/>
            <a:ext cx="3284667" cy="2092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590" y="4316754"/>
            <a:ext cx="3434035" cy="19316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203" y="4387807"/>
            <a:ext cx="3105150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71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7030A0"/>
                </a:solidFill>
              </a:rPr>
              <a:t>Класифікація за сферами діяльності: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</a:rPr>
              <a:t>Адміністративний менеджмент </a:t>
            </a:r>
            <a:r>
              <a:rPr lang="uk-UA" dirty="0" smtClean="0"/>
              <a:t>– управління організацією;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</a:rPr>
              <a:t>Фінансовий менеджмент </a:t>
            </a:r>
            <a:r>
              <a:rPr lang="uk-UA" dirty="0" smtClean="0"/>
              <a:t>– управління фінансовими потоками;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</a:rPr>
              <a:t>Кадровий менеджмент </a:t>
            </a:r>
            <a:r>
              <a:rPr lang="uk-UA" dirty="0" smtClean="0"/>
              <a:t>– управління персоналом;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uk-UA" b="1" dirty="0" smtClean="0">
                <a:solidFill>
                  <a:srgbClr val="7030A0"/>
                </a:solidFill>
              </a:rPr>
              <a:t>Інформаційний менеджмент </a:t>
            </a:r>
            <a:r>
              <a:rPr lang="uk-UA" dirty="0" smtClean="0"/>
              <a:t>– захист та ефективний обіг інформації.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9064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Класифікація за кількістю об'єктів управління: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uk-UA" b="1" dirty="0" smtClean="0"/>
              <a:t>Менеджер команди – </a:t>
            </a:r>
            <a:r>
              <a:rPr lang="uk-UA" dirty="0" smtClean="0"/>
              <a:t>напрямок управлінської діяльності провідного фахівця з публічного управління щодо організації роботи з розв’язання складної проблеми, яка вимагає колективних зусиль. Цей різновид менеджменту є первинною ланкою в системі публічного управління на рівні мережевих відносин.</a:t>
            </a:r>
          </a:p>
          <a:p>
            <a:pPr algn="just"/>
            <a:r>
              <a:rPr lang="uk-UA" b="1" dirty="0" err="1" smtClean="0"/>
              <a:t>Самоменеджмент</a:t>
            </a:r>
            <a:r>
              <a:rPr lang="uk-UA" b="1" dirty="0" smtClean="0"/>
              <a:t> </a:t>
            </a:r>
            <a:r>
              <a:rPr lang="uk-UA" dirty="0" smtClean="0"/>
              <a:t>виступає формою автономної оптимізації зусиль державного службовця в напрямках реалізації трудових обов’язків, взаємодії з колективом і планування професійного розвитку. Він включає в себе: тайм-менеджмент, індивідуальне навчання, адаптацію, управління кар’єрою.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886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Література: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AutoNum type="arabicPeriod"/>
            </a:pPr>
            <a:r>
              <a:rPr lang="uk-UA" dirty="0" err="1" smtClean="0"/>
              <a:t>Друкер</a:t>
            </a:r>
            <a:r>
              <a:rPr lang="ru-RU" dirty="0"/>
              <a:t> </a:t>
            </a:r>
            <a:r>
              <a:rPr lang="uk-UA" dirty="0"/>
              <a:t>П., </a:t>
            </a:r>
            <a:r>
              <a:rPr lang="uk-UA" dirty="0" err="1"/>
              <a:t>Макьярелло</a:t>
            </a:r>
            <a:r>
              <a:rPr lang="ru-RU" dirty="0"/>
              <a:t> </a:t>
            </a:r>
            <a:r>
              <a:rPr lang="uk-UA" dirty="0" err="1"/>
              <a:t>Дж</a:t>
            </a:r>
            <a:r>
              <a:rPr lang="uk-UA" dirty="0"/>
              <a:t>.</a:t>
            </a:r>
            <a:r>
              <a:rPr lang="ru-RU" dirty="0"/>
              <a:t> </a:t>
            </a:r>
            <a:r>
              <a:rPr lang="uk-UA" dirty="0"/>
              <a:t>А.</a:t>
            </a:r>
            <a:r>
              <a:rPr lang="ru-RU" dirty="0"/>
              <a:t> Менеджмент: пер. с англ. </a:t>
            </a:r>
            <a:r>
              <a:rPr lang="ru-RU" dirty="0" smtClean="0"/>
              <a:t>Москва: </a:t>
            </a:r>
            <a:r>
              <a:rPr lang="ru-RU" dirty="0"/>
              <a:t>Вильямс, 2010. 704 с</a:t>
            </a:r>
            <a:r>
              <a:rPr lang="ru-RU" dirty="0" smtClean="0"/>
              <a:t>.</a:t>
            </a:r>
          </a:p>
          <a:p>
            <a:pPr marL="457200" indent="-457200" algn="just">
              <a:buFont typeface="Wingdings 3" charset="2"/>
              <a:buAutoNum type="arabicPeriod"/>
            </a:pPr>
            <a:r>
              <a:rPr lang="uk-UA" dirty="0"/>
              <a:t>Масюк О. П. Соціальне партнерство: курс лекцій для студентів освітньо-кваліфікаційного рівня «бакалавр» напрямку підготовки «Соціальна </a:t>
            </a:r>
            <a:r>
              <a:rPr lang="uk-UA" dirty="0" smtClean="0"/>
              <a:t>робота». Запоріжжя</a:t>
            </a:r>
            <a:r>
              <a:rPr lang="ru-RU" dirty="0"/>
              <a:t> </a:t>
            </a:r>
            <a:r>
              <a:rPr lang="uk-UA" dirty="0"/>
              <a:t>: КСК-Альянс, 2015. </a:t>
            </a:r>
            <a:r>
              <a:rPr lang="uk-UA" dirty="0" smtClean="0"/>
              <a:t>131</a:t>
            </a:r>
            <a:r>
              <a:rPr lang="uk-UA" dirty="0"/>
              <a:t> с.</a:t>
            </a:r>
            <a:endParaRPr lang="ru-RU" dirty="0"/>
          </a:p>
          <a:p>
            <a:pPr marL="457200" indent="-4572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775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Ретроспектива: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6969769" cy="419548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 smtClean="0"/>
              <a:t>На початку 20 століття </a:t>
            </a:r>
            <a:r>
              <a:rPr lang="uk-UA" b="1" dirty="0" smtClean="0">
                <a:solidFill>
                  <a:srgbClr val="FF0000"/>
                </a:solidFill>
              </a:rPr>
              <a:t>Фредерік </a:t>
            </a:r>
            <a:r>
              <a:rPr lang="ru-RU" b="1" dirty="0" err="1">
                <a:solidFill>
                  <a:srgbClr val="FF0000"/>
                </a:solidFill>
              </a:rPr>
              <a:t>Вінслоу</a:t>
            </a:r>
            <a:r>
              <a:rPr lang="uk-UA" b="1" dirty="0" smtClean="0">
                <a:solidFill>
                  <a:srgbClr val="FF0000"/>
                </a:solidFill>
              </a:rPr>
              <a:t> Тейлор </a:t>
            </a:r>
            <a:r>
              <a:rPr lang="uk-UA" dirty="0" smtClean="0"/>
              <a:t>почав популяризувати слова «менеджмент» та «менеджери», але бачив у цих словах власників підприємств та їх представників.</a:t>
            </a:r>
          </a:p>
          <a:p>
            <a:pPr algn="just"/>
            <a:r>
              <a:rPr lang="uk-UA" dirty="0" smtClean="0"/>
              <a:t>У двадцятому столітті основні завдання виконувались організованих інститутах та з їх допомогою</a:t>
            </a:r>
            <a:r>
              <a:rPr lang="uk-UA" i="1" dirty="0" smtClean="0"/>
              <a:t>: малі та великі підприємства, школи, університети, лікарні, уряди. </a:t>
            </a:r>
          </a:p>
          <a:p>
            <a:pPr algn="just"/>
            <a:r>
              <a:rPr lang="uk-UA" dirty="0" smtClean="0"/>
              <a:t>Коли бізнес обертається на організацію та збільшується у розмірах, він починає відчувати потребу у менеджменті </a:t>
            </a:r>
            <a:r>
              <a:rPr lang="uk-UA" b="1" dirty="0" smtClean="0">
                <a:solidFill>
                  <a:srgbClr val="FF0000"/>
                </a:solidFill>
              </a:rPr>
              <a:t>(300- 1000 співробітників).</a:t>
            </a:r>
          </a:p>
          <a:p>
            <a:pPr algn="just"/>
            <a:r>
              <a:rPr lang="uk-UA" dirty="0" smtClean="0"/>
              <a:t>Менеджмент як представництво власника, що включає можливість сумісництва.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47" y="1482809"/>
            <a:ext cx="3068272" cy="425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7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uk-UA" dirty="0" smtClean="0"/>
              <a:t>Види менеджменту за Пітером </a:t>
            </a:r>
            <a:r>
              <a:rPr lang="uk-UA" dirty="0" err="1" smtClean="0"/>
              <a:t>Друкером</a:t>
            </a:r>
            <a:r>
              <a:rPr lang="uk-UA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2052918"/>
            <a:ext cx="6483737" cy="4195481"/>
          </a:xfrm>
        </p:spPr>
        <p:txBody>
          <a:bodyPr/>
          <a:lstStyle/>
          <a:p>
            <a:pPr algn="just"/>
            <a:r>
              <a:rPr lang="uk-UA" dirty="0" smtClean="0"/>
              <a:t>Історична вид – розвиток технічної спеціальності (старший хімік, голови інженер),</a:t>
            </a:r>
          </a:p>
          <a:p>
            <a:pPr algn="just"/>
            <a:r>
              <a:rPr lang="uk-UA" dirty="0" smtClean="0"/>
              <a:t>Політичний тип - перші лідери місцевого самоврядування (староста, старійшина),</a:t>
            </a:r>
          </a:p>
          <a:p>
            <a:pPr algn="just"/>
            <a:r>
              <a:rPr lang="uk-UA" dirty="0" smtClean="0"/>
              <a:t>Підприємства – менеджмент,</a:t>
            </a:r>
          </a:p>
          <a:p>
            <a:pPr algn="just"/>
            <a:r>
              <a:rPr lang="uk-UA" dirty="0" smtClean="0"/>
              <a:t>Державний орган – адміністратор,</a:t>
            </a:r>
          </a:p>
          <a:p>
            <a:pPr algn="just"/>
            <a:r>
              <a:rPr lang="uk-UA" dirty="0" smtClean="0"/>
              <a:t>Армія – командир,</a:t>
            </a:r>
          </a:p>
          <a:p>
            <a:pPr algn="just"/>
            <a:r>
              <a:rPr lang="uk-UA" dirty="0" smtClean="0"/>
              <a:t>Некомерційні організації – виконавець.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388" y="1922587"/>
            <a:ext cx="3167449" cy="33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32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 менеджера: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00050" lvl="1" algn="just">
              <a:lnSpc>
                <a:spcPct val="200000"/>
              </a:lnSpc>
              <a:spcBef>
                <a:spcPts val="0"/>
              </a:spcBef>
            </a:pPr>
            <a:r>
              <a:rPr lang="uk-UA" dirty="0" smtClean="0"/>
              <a:t>Роботу менеджера можна поділити на </a:t>
            </a:r>
            <a:r>
              <a:rPr lang="uk-UA" b="1" i="1" dirty="0" smtClean="0">
                <a:solidFill>
                  <a:srgbClr val="FF0000"/>
                </a:solidFill>
              </a:rPr>
              <a:t>планування, організацію, інтеграцію, оцінку та розвиток людей і процесів</a:t>
            </a:r>
            <a:r>
              <a:rPr lang="uk-UA" dirty="0" smtClean="0">
                <a:solidFill>
                  <a:srgbClr val="FF0000"/>
                </a:solidFill>
              </a:rPr>
              <a:t>.</a:t>
            </a:r>
          </a:p>
          <a:p>
            <a:pPr marL="400050" lvl="1" algn="just">
              <a:lnSpc>
                <a:spcPct val="200000"/>
              </a:lnSpc>
              <a:spcBef>
                <a:spcPts val="0"/>
              </a:spcBef>
            </a:pPr>
            <a:r>
              <a:rPr lang="uk-UA" dirty="0" smtClean="0"/>
              <a:t>Спільним у роботі всіх менеджерів ж систематичний аналіз наукового менеджменту, під чим розуміється </a:t>
            </a:r>
            <a:r>
              <a:rPr lang="uk-UA" b="1" i="1" dirty="0" smtClean="0">
                <a:solidFill>
                  <a:srgbClr val="FF0000"/>
                </a:solidFill>
              </a:rPr>
              <a:t>діяльність людини</a:t>
            </a:r>
            <a:r>
              <a:rPr lang="uk-UA" dirty="0" smtClean="0"/>
              <a:t>, котру вона виконує.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6687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П'ять основних функцій менеджера за Пітером </a:t>
            </a:r>
            <a:r>
              <a:rPr lang="uk-UA" sz="3200" b="1" dirty="0" err="1" smtClean="0">
                <a:solidFill>
                  <a:srgbClr val="7030A0"/>
                </a:solidFill>
              </a:rPr>
              <a:t>Друкером</a:t>
            </a:r>
            <a:r>
              <a:rPr lang="uk-UA" sz="3200" b="1" dirty="0" smtClean="0">
                <a:solidFill>
                  <a:srgbClr val="7030A0"/>
                </a:solidFill>
              </a:rPr>
              <a:t>: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Встановлює цілі (напрямок роботи організації);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Організація роботи, аналіз діяльності, рішення та необхідні зв’язки;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Створення команди та мотивація її учасників;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Аналіз, оцінка та інтерпретація результатів роботи;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uk-UA" dirty="0" smtClean="0"/>
              <a:t>Розвиває людей у тому числі і себе.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97234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2. Уточнення понять «управління», «менеджмент», «керівництво».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/>
              <a:t>Управління орієнтоване на соціальні </a:t>
            </a:r>
            <a:r>
              <a:rPr lang="uk-UA" dirty="0" smtClean="0"/>
              <a:t>процеси.</a:t>
            </a:r>
          </a:p>
          <a:p>
            <a:pPr algn="just"/>
            <a:r>
              <a:rPr lang="uk-UA" dirty="0" smtClean="0"/>
              <a:t>Менеджмент </a:t>
            </a:r>
            <a:r>
              <a:rPr lang="uk-UA" dirty="0"/>
              <a:t>спирається на конкретні сфери організаційної </a:t>
            </a:r>
            <a:r>
              <a:rPr lang="uk-UA" dirty="0" smtClean="0"/>
              <a:t>активності.</a:t>
            </a:r>
          </a:p>
          <a:p>
            <a:pPr algn="just"/>
            <a:r>
              <a:rPr lang="uk-UA" dirty="0" smtClean="0"/>
              <a:t>Керівництво </a:t>
            </a:r>
            <a:r>
              <a:rPr lang="uk-UA" dirty="0"/>
              <a:t>здійснюється по відношенню до об’єкта професійної діяльності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dirty="0"/>
              <a:t>Під </a:t>
            </a:r>
            <a:r>
              <a:rPr lang="uk-UA" b="1" dirty="0">
                <a:solidFill>
                  <a:srgbClr val="7030A0"/>
                </a:solidFill>
              </a:rPr>
              <a:t>публічним управлінням </a:t>
            </a:r>
            <a:r>
              <a:rPr lang="uk-UA" dirty="0"/>
              <a:t>слід розуміти різновид управління, який включає в себе організацію, регулювання та контроль процесу надання адміністративних послуг на підконтрольній території</a:t>
            </a:r>
            <a:r>
              <a:rPr lang="uk-UA" dirty="0" smtClean="0"/>
              <a:t>.</a:t>
            </a:r>
          </a:p>
          <a:p>
            <a:pPr marL="0" indent="0" algn="just">
              <a:buNone/>
            </a:pPr>
            <a:r>
              <a:rPr lang="uk-UA" b="1" dirty="0">
                <a:solidFill>
                  <a:srgbClr val="7030A0"/>
                </a:solidFill>
              </a:rPr>
              <a:t>Менеджмент публічних установ та організацій </a:t>
            </a:r>
            <a:r>
              <a:rPr lang="uk-UA" dirty="0"/>
              <a:t>являє собою спеціалізовану управлінську діяльність, яка спрямована на забезпечення оптимального використання організаційних ресурсів для здійснення адміністративно-державного регулювання.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05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7030A0"/>
                </a:solidFill>
              </a:rPr>
              <a:t>Три </a:t>
            </a:r>
            <a:r>
              <a:rPr lang="uk-UA" b="1" dirty="0">
                <a:solidFill>
                  <a:srgbClr val="7030A0"/>
                </a:solidFill>
              </a:rPr>
              <a:t>рівні системи управління </a:t>
            </a:r>
            <a:r>
              <a:rPr lang="uk-UA" b="1" dirty="0" smtClean="0">
                <a:solidFill>
                  <a:srgbClr val="7030A0"/>
                </a:solidFill>
              </a:rPr>
              <a:t>публічною організацією: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 algn="just"/>
            <a:r>
              <a:rPr lang="uk-UA" b="1" dirty="0"/>
              <a:t>Нормуючий рівень</a:t>
            </a:r>
            <a:r>
              <a:rPr lang="uk-UA" dirty="0"/>
              <a:t> передбачає створення норм, стандартів, параметрів суспільного життя та механізмів їх забезпечення в суспільно-державних відносинах.</a:t>
            </a:r>
            <a:endParaRPr lang="ru-RU" dirty="0"/>
          </a:p>
          <a:p>
            <a:pPr lvl="0" algn="just"/>
            <a:r>
              <a:rPr lang="uk-UA" b="1" dirty="0"/>
              <a:t>Контролюючий рівень</a:t>
            </a:r>
            <a:r>
              <a:rPr lang="uk-UA" dirty="0"/>
              <a:t> включає в себе роботу державних та громадських інстанцій, які аналізують, контролюють та сприяють оптимізації процесу надання державних послуг.</a:t>
            </a:r>
            <a:endParaRPr lang="ru-RU" dirty="0"/>
          </a:p>
          <a:p>
            <a:pPr lvl="0" algn="just"/>
            <a:r>
              <a:rPr lang="uk-UA" b="1" dirty="0"/>
              <a:t>Методологічний рівень</a:t>
            </a:r>
            <a:r>
              <a:rPr lang="uk-UA" dirty="0"/>
              <a:t> є суб’єктивним відображенням сукупності менеджерських важелів в організації роботи конкретної публічної служби.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473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030A0"/>
                </a:solidFill>
              </a:rPr>
              <a:t>Шість основних складових </a:t>
            </a:r>
            <a:r>
              <a:rPr lang="uk-UA" sz="3200" b="1" dirty="0" smtClean="0">
                <a:solidFill>
                  <a:srgbClr val="7030A0"/>
                </a:solidFill>
              </a:rPr>
              <a:t> управління публічними організаціями: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lnSpc>
                <a:spcPct val="200000"/>
              </a:lnSpc>
            </a:pPr>
            <a:r>
              <a:rPr lang="uk-UA" b="1" dirty="0" smtClean="0"/>
              <a:t>Організаційно-структурна складова;</a:t>
            </a:r>
          </a:p>
          <a:p>
            <a:pPr algn="ctr">
              <a:lnSpc>
                <a:spcPct val="200000"/>
              </a:lnSpc>
            </a:pPr>
            <a:r>
              <a:rPr lang="uk-UA" b="1" dirty="0"/>
              <a:t>Функціональна </a:t>
            </a:r>
            <a:r>
              <a:rPr lang="uk-UA" b="1" dirty="0" smtClean="0"/>
              <a:t>складова;</a:t>
            </a:r>
          </a:p>
          <a:p>
            <a:pPr algn="ctr">
              <a:lnSpc>
                <a:spcPct val="200000"/>
              </a:lnSpc>
            </a:pPr>
            <a:r>
              <a:rPr lang="uk-UA" b="1" dirty="0"/>
              <a:t>Іміджева </a:t>
            </a:r>
            <a:r>
              <a:rPr lang="uk-UA" b="1" dirty="0" smtClean="0"/>
              <a:t>складова</a:t>
            </a:r>
            <a:r>
              <a:rPr lang="uk-UA" dirty="0" smtClean="0"/>
              <a:t>;</a:t>
            </a:r>
          </a:p>
          <a:p>
            <a:pPr algn="ctr">
              <a:lnSpc>
                <a:spcPct val="200000"/>
              </a:lnSpc>
            </a:pPr>
            <a:r>
              <a:rPr lang="uk-UA" dirty="0" smtClean="0"/>
              <a:t> </a:t>
            </a:r>
            <a:r>
              <a:rPr lang="uk-UA" b="1" dirty="0"/>
              <a:t>Інформаційна </a:t>
            </a:r>
            <a:r>
              <a:rPr lang="uk-UA" b="1" dirty="0" smtClean="0"/>
              <a:t>складова;</a:t>
            </a:r>
          </a:p>
          <a:p>
            <a:pPr algn="ctr">
              <a:lnSpc>
                <a:spcPct val="200000"/>
              </a:lnSpc>
            </a:pPr>
            <a:r>
              <a:rPr lang="uk-UA" b="1" dirty="0" smtClean="0"/>
              <a:t> </a:t>
            </a:r>
            <a:r>
              <a:rPr lang="uk-UA" b="1" dirty="0"/>
              <a:t>Психологічна </a:t>
            </a:r>
            <a:r>
              <a:rPr lang="uk-UA" b="1" dirty="0" smtClean="0"/>
              <a:t>складова;</a:t>
            </a:r>
          </a:p>
          <a:p>
            <a:pPr algn="ctr">
              <a:lnSpc>
                <a:spcPct val="200000"/>
              </a:lnSpc>
            </a:pPr>
            <a:r>
              <a:rPr lang="uk-UA" b="1" dirty="0" smtClean="0"/>
              <a:t> </a:t>
            </a:r>
            <a:r>
              <a:rPr lang="uk-UA" b="1" dirty="0"/>
              <a:t>Інституціональна </a:t>
            </a:r>
            <a:r>
              <a:rPr lang="uk-UA" b="1" dirty="0" smtClean="0"/>
              <a:t>складова.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8604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i="1" dirty="0">
                <a:solidFill>
                  <a:srgbClr val="7030A0"/>
                </a:solidFill>
              </a:rPr>
              <a:t>Специфічні ознаки менеджменту публічних установ та організацій:</a:t>
            </a:r>
            <a:r>
              <a:rPr lang="ru-RU" sz="3200" b="1" dirty="0">
                <a:solidFill>
                  <a:srgbClr val="7030A0"/>
                </a:solidFill>
              </a:rPr>
              <a:t/>
            </a:r>
            <a:br>
              <a:rPr lang="ru-RU" sz="3200" b="1" dirty="0">
                <a:solidFill>
                  <a:srgbClr val="7030A0"/>
                </a:solidFill>
              </a:rPr>
            </a:b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uk-UA" dirty="0" smtClean="0"/>
              <a:t>Раціональне </a:t>
            </a:r>
            <a:r>
              <a:rPr lang="uk-UA" dirty="0"/>
              <a:t>використання ресурсів забезпечення роботи публічної установи;</a:t>
            </a:r>
            <a:endParaRPr lang="ru-RU" dirty="0"/>
          </a:p>
          <a:p>
            <a:pPr lvl="0" algn="just"/>
            <a:r>
              <a:rPr lang="uk-UA" dirty="0"/>
              <a:t>Орієнтація на постійний моніторинг актуальних проблем громади, яка обслуговується;</a:t>
            </a:r>
            <a:endParaRPr lang="ru-RU" dirty="0"/>
          </a:p>
          <a:p>
            <a:pPr lvl="0" algn="just"/>
            <a:r>
              <a:rPr lang="uk-UA" dirty="0"/>
              <a:t>Створення організаційної структури у відповідності до умов суспільного середовища;</a:t>
            </a:r>
            <a:endParaRPr lang="ru-RU" dirty="0"/>
          </a:p>
          <a:p>
            <a:pPr lvl="0" algn="just"/>
            <a:r>
              <a:rPr lang="uk-UA" dirty="0"/>
              <a:t>Активне просування на адміністративних послуг;</a:t>
            </a:r>
            <a:endParaRPr lang="ru-RU" dirty="0"/>
          </a:p>
          <a:p>
            <a:pPr lvl="0" algn="just"/>
            <a:r>
              <a:rPr lang="uk-UA" dirty="0"/>
              <a:t>Постійне піклування про персонал державної служби;</a:t>
            </a:r>
            <a:endParaRPr lang="ru-RU" dirty="0"/>
          </a:p>
          <a:p>
            <a:pPr lvl="0" algn="just"/>
            <a:r>
              <a:rPr lang="uk-UA" dirty="0"/>
              <a:t>Системне використання наставництва в роботі з персоналом установи.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76359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152</TotalTime>
  <Words>615</Words>
  <Application>Microsoft Office PowerPoint</Application>
  <PresentationFormat>Широкоэкранный</PresentationFormat>
  <Paragraphs>64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Ион</vt:lpstr>
      <vt:lpstr>Менеджмент публічних установ: перспективи</vt:lpstr>
      <vt:lpstr>Ретроспектива:</vt:lpstr>
      <vt:lpstr>Види менеджменту за Пітером Друкером:</vt:lpstr>
      <vt:lpstr>Завдання менеджера:</vt:lpstr>
      <vt:lpstr>П'ять основних функцій менеджера за Пітером Друкером:</vt:lpstr>
      <vt:lpstr>2. Уточнення понять «управління», «менеджмент», «керівництво».</vt:lpstr>
      <vt:lpstr>Три рівні системи управління публічною організацією:</vt:lpstr>
      <vt:lpstr>Шість основних складових  управління публічними організаціями: </vt:lpstr>
      <vt:lpstr>Специфічні ознаки менеджменту публічних установ та організацій: </vt:lpstr>
      <vt:lpstr>3. Типологія менеджменту публічних установ та організацій:</vt:lpstr>
      <vt:lpstr>Класифікація за сферами діяльності:</vt:lpstr>
      <vt:lpstr>Класифікація за кількістю об'єктів управління:</vt:lpstr>
      <vt:lpstr>Література: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публічних установ: перспективи</dc:title>
  <dc:creator>Oleg</dc:creator>
  <cp:lastModifiedBy>Oleg</cp:lastModifiedBy>
  <cp:revision>10</cp:revision>
  <dcterms:created xsi:type="dcterms:W3CDTF">2021-01-04T12:06:53Z</dcterms:created>
  <dcterms:modified xsi:type="dcterms:W3CDTF">2021-01-04T18:11:39Z</dcterms:modified>
</cp:coreProperties>
</file>