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64" r:id="rId8"/>
    <p:sldId id="257" r:id="rId9"/>
    <p:sldId id="265" r:id="rId10"/>
    <p:sldId id="262" r:id="rId11"/>
    <p:sldId id="260" r:id="rId12"/>
    <p:sldId id="259" r:id="rId13"/>
    <p:sldId id="25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>
        <p:scale>
          <a:sx n="57" d="100"/>
          <a:sy n="57" d="100"/>
        </p:scale>
        <p:origin x="-1452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Частка у загальній кількості підприємств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Частка у загаліній кількості</c:v>
                </c:pt>
              </c:strCache>
            </c:strRef>
          </c:tx>
          <c:explosion val="19"/>
          <c:dLbls>
            <c:dLbl>
              <c:idx val="2"/>
              <c:layout>
                <c:manualLayout>
                  <c:x val="9.4573772106129661E-2"/>
                  <c:y val="1.955792246754808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Малий бізнес</c:v>
                </c:pt>
                <c:pt idx="1">
                  <c:v>Середній бізнес</c:v>
                </c:pt>
                <c:pt idx="2">
                  <c:v>Великий бізнес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94.3</c:v>
                </c:pt>
                <c:pt idx="1">
                  <c:v>5.5</c:v>
                </c:pt>
                <c:pt idx="2">
                  <c:v>0.60000000000000009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b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Частка у ВВП</c:v>
                </c:pt>
              </c:strCache>
            </c:strRef>
          </c:tx>
          <c:explosion val="14"/>
          <c:cat>
            <c:strRef>
              <c:f>Лист1!$A$2:$A$3</c:f>
              <c:strCache>
                <c:ptCount val="2"/>
                <c:pt idx="0">
                  <c:v>Малий та середній бізнес</c:v>
                </c:pt>
                <c:pt idx="1">
                  <c:v>Великий бізнес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</c:v>
                </c:pt>
                <c:pt idx="1">
                  <c:v>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b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Частка зайнятого населення</c:v>
                </c:pt>
              </c:strCache>
            </c:strRef>
          </c:tx>
          <c:dPt>
            <c:idx val="0"/>
            <c:bubble3D val="0"/>
            <c:explosion val="9"/>
          </c:dPt>
          <c:dPt>
            <c:idx val="1"/>
            <c:bubble3D val="0"/>
            <c:explosion val="10"/>
          </c:dPt>
          <c:cat>
            <c:strRef>
              <c:f>Лист1!$A$2:$A$3</c:f>
              <c:strCache>
                <c:ptCount val="2"/>
                <c:pt idx="0">
                  <c:v>Малий та середній бізнес</c:v>
                </c:pt>
                <c:pt idx="1">
                  <c:v>Інше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25</c:v>
                </c:pt>
                <c:pt idx="1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b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B30C8C-72FF-4FD3-87E9-E72A965CC0DC}" type="doc">
      <dgm:prSet loTypeId="urn:microsoft.com/office/officeart/2009/3/layout/CircleRelationship" loCatId="relationship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25A35CC-68F4-46D9-8A6D-730A46969D18}">
      <dgm:prSet phldrT="[Текст]" custT="1"/>
      <dgm:spPr/>
      <dgm:t>
        <a:bodyPr/>
        <a:lstStyle/>
        <a:p>
          <a:r>
            <a:rPr lang="uk-UA" sz="2400" b="1" i="1" dirty="0" smtClean="0">
              <a:solidFill>
                <a:schemeClr val="tx1"/>
              </a:solidFill>
            </a:rPr>
            <a:t>Середні підприємства</a:t>
          </a:r>
        </a:p>
        <a:p>
          <a:r>
            <a:rPr lang="uk-UA" sz="1800" b="1" dirty="0" smtClean="0">
              <a:solidFill>
                <a:schemeClr val="tx1"/>
              </a:solidFill>
            </a:rPr>
            <a:t>Штат – від 50 до 250 осіб</a:t>
          </a:r>
        </a:p>
        <a:p>
          <a:r>
            <a:rPr lang="uk-UA" sz="1800" b="1" dirty="0" smtClean="0">
              <a:solidFill>
                <a:schemeClr val="tx1"/>
              </a:solidFill>
            </a:rPr>
            <a:t>Дохід – від 10 до 50 мільйонів євро</a:t>
          </a:r>
        </a:p>
        <a:p>
          <a:endParaRPr lang="ru-RU" sz="1800" b="1" dirty="0">
            <a:solidFill>
              <a:schemeClr val="tx1"/>
            </a:solidFill>
          </a:endParaRPr>
        </a:p>
      </dgm:t>
    </dgm:pt>
    <dgm:pt modelId="{C8B2DA40-FD88-4CEA-8F6C-F2B1BE1E0AD2}" type="parTrans" cxnId="{8016CACC-BC8D-4EDC-8881-23E072CC028E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1366E183-4EC1-42FB-8A1C-EC31C29981DA}" type="sibTrans" cxnId="{8016CACC-BC8D-4EDC-8881-23E072CC028E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296D9C8E-2303-4B02-99AF-63981095B844}">
      <dgm:prSet phldrT="[Текст]" custT="1"/>
      <dgm:spPr/>
      <dgm:t>
        <a:bodyPr/>
        <a:lstStyle/>
        <a:p>
          <a:r>
            <a:rPr lang="uk-UA" sz="2000" b="1" i="1" dirty="0" smtClean="0">
              <a:solidFill>
                <a:schemeClr val="tx1"/>
              </a:solidFill>
            </a:rPr>
            <a:t>Малі підприємства</a:t>
          </a:r>
        </a:p>
        <a:p>
          <a:r>
            <a:rPr lang="uk-UA" sz="1800" b="1" dirty="0" smtClean="0">
              <a:solidFill>
                <a:schemeClr val="tx1"/>
              </a:solidFill>
            </a:rPr>
            <a:t>Штат – до 50 осіб</a:t>
          </a:r>
        </a:p>
        <a:p>
          <a:r>
            <a:rPr lang="uk-UA" sz="1800" b="1" dirty="0" smtClean="0">
              <a:solidFill>
                <a:schemeClr val="tx1"/>
              </a:solidFill>
            </a:rPr>
            <a:t>Дохід – до 10 мільйонів євро</a:t>
          </a:r>
        </a:p>
        <a:p>
          <a:endParaRPr lang="ru-RU" sz="1600" b="1" dirty="0">
            <a:solidFill>
              <a:schemeClr val="tx1"/>
            </a:solidFill>
          </a:endParaRPr>
        </a:p>
      </dgm:t>
    </dgm:pt>
    <dgm:pt modelId="{E6C6B43D-6C5C-4C70-BDE3-97C68006DFF4}" type="parTrans" cxnId="{20E8479F-9E6A-4AF5-B64F-DE365F50C7DE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8AC541C5-4B5D-4819-8D37-63DD29187FEE}" type="sibTrans" cxnId="{20E8479F-9E6A-4AF5-B64F-DE365F50C7DE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2500D819-2048-46D9-B01C-F7978698FEF2}">
      <dgm:prSet phldrT="[Текст]" custT="1"/>
      <dgm:spPr/>
      <dgm:t>
        <a:bodyPr/>
        <a:lstStyle/>
        <a:p>
          <a:r>
            <a:rPr lang="uk-UA" sz="2400" b="1" i="1" dirty="0" smtClean="0">
              <a:solidFill>
                <a:schemeClr val="tx1"/>
              </a:solidFill>
            </a:rPr>
            <a:t>Великі </a:t>
          </a:r>
          <a:r>
            <a:rPr lang="uk-UA" sz="2800" b="1" i="1" dirty="0" smtClean="0">
              <a:solidFill>
                <a:schemeClr val="tx1"/>
              </a:solidFill>
            </a:rPr>
            <a:t>підприємства</a:t>
          </a:r>
          <a:endParaRPr lang="uk-UA" sz="2400" b="1" i="1" dirty="0" smtClean="0">
            <a:solidFill>
              <a:schemeClr val="tx1"/>
            </a:solidFill>
          </a:endParaRPr>
        </a:p>
        <a:p>
          <a:r>
            <a:rPr lang="uk-UA" sz="2400" dirty="0" smtClean="0">
              <a:solidFill>
                <a:schemeClr val="tx1"/>
              </a:solidFill>
            </a:rPr>
            <a:t>Штат – від 250 осіб</a:t>
          </a:r>
        </a:p>
        <a:p>
          <a:r>
            <a:rPr lang="uk-UA" sz="2400" dirty="0" smtClean="0">
              <a:solidFill>
                <a:schemeClr val="tx1"/>
              </a:solidFill>
            </a:rPr>
            <a:t>Дохід – від 50 мільйонів євро</a:t>
          </a:r>
        </a:p>
        <a:p>
          <a:endParaRPr lang="ru-RU" sz="2400" dirty="0">
            <a:solidFill>
              <a:schemeClr val="tx1"/>
            </a:solidFill>
          </a:endParaRPr>
        </a:p>
      </dgm:t>
    </dgm:pt>
    <dgm:pt modelId="{7404D05E-832C-4CCC-9975-6C51AA7A3769}" type="parTrans" cxnId="{F0C01C13-17D4-4B40-9158-238085F21616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4FF634F0-1F87-43A1-BB7F-28608DAA6B49}" type="sibTrans" cxnId="{F0C01C13-17D4-4B40-9158-238085F21616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560B31B1-E4ED-4890-B25A-D6E068A5E9DE}" type="pres">
      <dgm:prSet presAssocID="{BFB30C8C-72FF-4FD3-87E9-E72A965CC0DC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uk-UA"/>
        </a:p>
      </dgm:t>
    </dgm:pt>
    <dgm:pt modelId="{9D1B5546-053A-4320-A51F-E6FD9896AFA9}" type="pres">
      <dgm:prSet presAssocID="{825A35CC-68F4-46D9-8A6D-730A46969D18}" presName="Parent" presStyleLbl="node0" presStyleIdx="0" presStyleCnt="1" custScaleX="82915" custScaleY="82915" custLinFactNeighborX="16229" custLinFactNeighborY="-17515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D81DABD7-472D-4DBD-B205-09FC1A008920}" type="pres">
      <dgm:prSet presAssocID="{825A35CC-68F4-46D9-8A6D-730A46969D18}" presName="Accent1" presStyleLbl="node1" presStyleIdx="0" presStyleCnt="13" custLinFactX="-100000" custLinFactNeighborX="-112678" custLinFactNeighborY="-61628"/>
      <dgm:spPr/>
      <dgm:t>
        <a:bodyPr/>
        <a:lstStyle/>
        <a:p>
          <a:endParaRPr lang="ru-RU"/>
        </a:p>
      </dgm:t>
    </dgm:pt>
    <dgm:pt modelId="{612F405D-3933-48C0-B19F-89BAD0C4BBDC}" type="pres">
      <dgm:prSet presAssocID="{825A35CC-68F4-46D9-8A6D-730A46969D18}" presName="Accent2" presStyleLbl="node1" presStyleIdx="1" presStyleCnt="13" custLinFactX="400000" custLinFactY="-10661" custLinFactNeighborX="420255" custLinFactNeighborY="-100000"/>
      <dgm:spPr/>
      <dgm:t>
        <a:bodyPr/>
        <a:lstStyle/>
        <a:p>
          <a:endParaRPr lang="ru-RU"/>
        </a:p>
      </dgm:t>
    </dgm:pt>
    <dgm:pt modelId="{412A5EF6-155C-4F66-918D-5CDE9516A7B0}" type="pres">
      <dgm:prSet presAssocID="{825A35CC-68F4-46D9-8A6D-730A46969D18}" presName="Accent3" presStyleLbl="node1" presStyleIdx="2" presStyleCnt="13"/>
      <dgm:spPr/>
      <dgm:t>
        <a:bodyPr/>
        <a:lstStyle/>
        <a:p>
          <a:endParaRPr lang="ru-RU"/>
        </a:p>
      </dgm:t>
    </dgm:pt>
    <dgm:pt modelId="{88DF5AD3-683B-4ED0-8254-9171A563CC62}" type="pres">
      <dgm:prSet presAssocID="{825A35CC-68F4-46D9-8A6D-730A46969D18}" presName="Accent4" presStyleLbl="node1" presStyleIdx="3" presStyleCnt="13" custLinFactX="482880" custLinFactY="-35390" custLinFactNeighborX="500000" custLinFactNeighborY="-100000"/>
      <dgm:spPr/>
      <dgm:t>
        <a:bodyPr/>
        <a:lstStyle/>
        <a:p>
          <a:endParaRPr lang="ru-RU"/>
        </a:p>
      </dgm:t>
    </dgm:pt>
    <dgm:pt modelId="{C822665E-A8E0-45C3-AC45-99CFFFE989D9}" type="pres">
      <dgm:prSet presAssocID="{825A35CC-68F4-46D9-8A6D-730A46969D18}" presName="Accent5" presStyleLbl="node1" presStyleIdx="4" presStyleCnt="13" custLinFactX="-128049" custLinFactY="-29924" custLinFactNeighborX="-200000" custLinFactNeighborY="-100000"/>
      <dgm:spPr/>
      <dgm:t>
        <a:bodyPr/>
        <a:lstStyle/>
        <a:p>
          <a:endParaRPr lang="ru-RU"/>
        </a:p>
      </dgm:t>
    </dgm:pt>
    <dgm:pt modelId="{003C265B-91C3-4F61-A43D-149430149936}" type="pres">
      <dgm:prSet presAssocID="{825A35CC-68F4-46D9-8A6D-730A46969D18}" presName="Accent6" presStyleLbl="node1" presStyleIdx="5" presStyleCnt="13"/>
      <dgm:spPr/>
      <dgm:t>
        <a:bodyPr/>
        <a:lstStyle/>
        <a:p>
          <a:endParaRPr lang="ru-RU"/>
        </a:p>
      </dgm:t>
    </dgm:pt>
    <dgm:pt modelId="{F3F3E3E1-CFE3-40B0-BE94-77AEF280CA07}" type="pres">
      <dgm:prSet presAssocID="{296D9C8E-2303-4B02-99AF-63981095B844}" presName="Child1" presStyleLbl="node1" presStyleIdx="6" presStyleCnt="13" custScaleX="155830" custScaleY="155830" custLinFactNeighborX="25061" custLinFactNeighborY="-258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0D7954DF-F1A8-4E93-BC6A-F7DC270A2DDD}" type="pres">
      <dgm:prSet presAssocID="{296D9C8E-2303-4B02-99AF-63981095B844}" presName="Accent7" presStyleCnt="0"/>
      <dgm:spPr/>
      <dgm:t>
        <a:bodyPr/>
        <a:lstStyle/>
        <a:p>
          <a:endParaRPr lang="ru-RU"/>
        </a:p>
      </dgm:t>
    </dgm:pt>
    <dgm:pt modelId="{99F164A8-E761-4FFD-9521-E0CA31788CEF}" type="pres">
      <dgm:prSet presAssocID="{296D9C8E-2303-4B02-99AF-63981095B844}" presName="AccentHold1" presStyleLbl="node1" presStyleIdx="7" presStyleCnt="13" custLinFactX="148731" custLinFactY="-41152" custLinFactNeighborX="200000" custLinFactNeighborY="-100000"/>
      <dgm:spPr/>
      <dgm:t>
        <a:bodyPr/>
        <a:lstStyle/>
        <a:p>
          <a:endParaRPr lang="ru-RU"/>
        </a:p>
      </dgm:t>
    </dgm:pt>
    <dgm:pt modelId="{75A9E419-4468-44B8-996E-247BD83F0772}" type="pres">
      <dgm:prSet presAssocID="{296D9C8E-2303-4B02-99AF-63981095B844}" presName="Accent8" presStyleCnt="0"/>
      <dgm:spPr/>
      <dgm:t>
        <a:bodyPr/>
        <a:lstStyle/>
        <a:p>
          <a:endParaRPr lang="ru-RU"/>
        </a:p>
      </dgm:t>
    </dgm:pt>
    <dgm:pt modelId="{B5F1C677-B4E7-4903-BF20-E0AFAB0506BE}" type="pres">
      <dgm:prSet presAssocID="{296D9C8E-2303-4B02-99AF-63981095B844}" presName="AccentHold2" presStyleLbl="node1" presStyleIdx="8" presStyleCnt="13"/>
      <dgm:spPr/>
      <dgm:t>
        <a:bodyPr/>
        <a:lstStyle/>
        <a:p>
          <a:endParaRPr lang="ru-RU"/>
        </a:p>
      </dgm:t>
    </dgm:pt>
    <dgm:pt modelId="{5A984E22-9C72-4154-B877-55D2C155827F}" type="pres">
      <dgm:prSet presAssocID="{2500D819-2048-46D9-B01C-F7978698FEF2}" presName="Child2" presStyleLbl="node1" presStyleIdx="9" presStyleCnt="13" custScaleX="243887" custScaleY="243887" custLinFactNeighborX="41555" custLinFactNeighborY="28522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6B80FA32-795B-4C17-946B-76473BB78A89}" type="pres">
      <dgm:prSet presAssocID="{2500D819-2048-46D9-B01C-F7978698FEF2}" presName="Accent9" presStyleCnt="0"/>
      <dgm:spPr/>
      <dgm:t>
        <a:bodyPr/>
        <a:lstStyle/>
        <a:p>
          <a:endParaRPr lang="ru-RU"/>
        </a:p>
      </dgm:t>
    </dgm:pt>
    <dgm:pt modelId="{F3F3C03D-3FDA-46C4-8E9B-44D5A815F3DD}" type="pres">
      <dgm:prSet presAssocID="{2500D819-2048-46D9-B01C-F7978698FEF2}" presName="AccentHold1" presStyleLbl="node1" presStyleIdx="10" presStyleCnt="13" custLinFactX="-200000" custLinFactY="199918" custLinFactNeighborX="-240231" custLinFactNeighborY="200000"/>
      <dgm:spPr/>
      <dgm:t>
        <a:bodyPr/>
        <a:lstStyle/>
        <a:p>
          <a:endParaRPr lang="ru-RU"/>
        </a:p>
      </dgm:t>
    </dgm:pt>
    <dgm:pt modelId="{401CFB62-054D-4870-B5A4-DC8A41A1757D}" type="pres">
      <dgm:prSet presAssocID="{2500D819-2048-46D9-B01C-F7978698FEF2}" presName="Accent10" presStyleCnt="0"/>
      <dgm:spPr/>
      <dgm:t>
        <a:bodyPr/>
        <a:lstStyle/>
        <a:p>
          <a:endParaRPr lang="ru-RU"/>
        </a:p>
      </dgm:t>
    </dgm:pt>
    <dgm:pt modelId="{9DF60421-71C8-4FB2-A8E0-4DBD4039BC2A}" type="pres">
      <dgm:prSet presAssocID="{2500D819-2048-46D9-B01C-F7978698FEF2}" presName="AccentHold2" presStyleLbl="node1" presStyleIdx="11" presStyleCnt="13"/>
      <dgm:spPr/>
      <dgm:t>
        <a:bodyPr/>
        <a:lstStyle/>
        <a:p>
          <a:endParaRPr lang="ru-RU"/>
        </a:p>
      </dgm:t>
    </dgm:pt>
    <dgm:pt modelId="{67AF9ADB-56A4-424A-81F4-FBD405A84323}" type="pres">
      <dgm:prSet presAssocID="{2500D819-2048-46D9-B01C-F7978698FEF2}" presName="Accent11" presStyleCnt="0"/>
      <dgm:spPr/>
      <dgm:t>
        <a:bodyPr/>
        <a:lstStyle/>
        <a:p>
          <a:endParaRPr lang="ru-RU"/>
        </a:p>
      </dgm:t>
    </dgm:pt>
    <dgm:pt modelId="{BB1EBEE2-1CB2-493B-929B-1DBAB471255E}" type="pres">
      <dgm:prSet presAssocID="{2500D819-2048-46D9-B01C-F7978698FEF2}" presName="AccentHold3" presStyleLbl="node1" presStyleIdx="12" presStyleCnt="13" custLinFactX="442791" custLinFactNeighborX="500000" custLinFactNeighborY="37549"/>
      <dgm:spPr/>
      <dgm:t>
        <a:bodyPr/>
        <a:lstStyle/>
        <a:p>
          <a:endParaRPr lang="ru-RU"/>
        </a:p>
      </dgm:t>
    </dgm:pt>
  </dgm:ptLst>
  <dgm:cxnLst>
    <dgm:cxn modelId="{20E8479F-9E6A-4AF5-B64F-DE365F50C7DE}" srcId="{825A35CC-68F4-46D9-8A6D-730A46969D18}" destId="{296D9C8E-2303-4B02-99AF-63981095B844}" srcOrd="0" destOrd="0" parTransId="{E6C6B43D-6C5C-4C70-BDE3-97C68006DFF4}" sibTransId="{8AC541C5-4B5D-4819-8D37-63DD29187FEE}"/>
    <dgm:cxn modelId="{AF2FD60A-955A-49DE-8327-42808B3D5EEC}" type="presOf" srcId="{2500D819-2048-46D9-B01C-F7978698FEF2}" destId="{5A984E22-9C72-4154-B877-55D2C155827F}" srcOrd="0" destOrd="0" presId="urn:microsoft.com/office/officeart/2009/3/layout/CircleRelationship"/>
    <dgm:cxn modelId="{F0C01C13-17D4-4B40-9158-238085F21616}" srcId="{825A35CC-68F4-46D9-8A6D-730A46969D18}" destId="{2500D819-2048-46D9-B01C-F7978698FEF2}" srcOrd="1" destOrd="0" parTransId="{7404D05E-832C-4CCC-9975-6C51AA7A3769}" sibTransId="{4FF634F0-1F87-43A1-BB7F-28608DAA6B49}"/>
    <dgm:cxn modelId="{96949595-1D05-4120-98B3-5C1B4C1E54E9}" type="presOf" srcId="{BFB30C8C-72FF-4FD3-87E9-E72A965CC0DC}" destId="{560B31B1-E4ED-4890-B25A-D6E068A5E9DE}" srcOrd="0" destOrd="0" presId="urn:microsoft.com/office/officeart/2009/3/layout/CircleRelationship"/>
    <dgm:cxn modelId="{8016CACC-BC8D-4EDC-8881-23E072CC028E}" srcId="{BFB30C8C-72FF-4FD3-87E9-E72A965CC0DC}" destId="{825A35CC-68F4-46D9-8A6D-730A46969D18}" srcOrd="0" destOrd="0" parTransId="{C8B2DA40-FD88-4CEA-8F6C-F2B1BE1E0AD2}" sibTransId="{1366E183-4EC1-42FB-8A1C-EC31C29981DA}"/>
    <dgm:cxn modelId="{37880F51-7871-4AA8-984D-D83FC6A5020B}" type="presOf" srcId="{825A35CC-68F4-46D9-8A6D-730A46969D18}" destId="{9D1B5546-053A-4320-A51F-E6FD9896AFA9}" srcOrd="0" destOrd="0" presId="urn:microsoft.com/office/officeart/2009/3/layout/CircleRelationship"/>
    <dgm:cxn modelId="{8F559206-3F00-4E12-ACA9-BF88B65E068A}" type="presOf" srcId="{296D9C8E-2303-4B02-99AF-63981095B844}" destId="{F3F3E3E1-CFE3-40B0-BE94-77AEF280CA07}" srcOrd="0" destOrd="0" presId="urn:microsoft.com/office/officeart/2009/3/layout/CircleRelationship"/>
    <dgm:cxn modelId="{B1CA2964-83DA-43E0-816C-F543BB0C5B4D}" type="presParOf" srcId="{560B31B1-E4ED-4890-B25A-D6E068A5E9DE}" destId="{9D1B5546-053A-4320-A51F-E6FD9896AFA9}" srcOrd="0" destOrd="0" presId="urn:microsoft.com/office/officeart/2009/3/layout/CircleRelationship"/>
    <dgm:cxn modelId="{FF5ABA87-D059-4344-BFBB-C30B555AFD6D}" type="presParOf" srcId="{560B31B1-E4ED-4890-B25A-D6E068A5E9DE}" destId="{D81DABD7-472D-4DBD-B205-09FC1A008920}" srcOrd="1" destOrd="0" presId="urn:microsoft.com/office/officeart/2009/3/layout/CircleRelationship"/>
    <dgm:cxn modelId="{E7BDC727-4781-4822-9626-BC5B0B555C2F}" type="presParOf" srcId="{560B31B1-E4ED-4890-B25A-D6E068A5E9DE}" destId="{612F405D-3933-48C0-B19F-89BAD0C4BBDC}" srcOrd="2" destOrd="0" presId="urn:microsoft.com/office/officeart/2009/3/layout/CircleRelationship"/>
    <dgm:cxn modelId="{C5C008ED-7305-4816-934B-6F7E0AF7785D}" type="presParOf" srcId="{560B31B1-E4ED-4890-B25A-D6E068A5E9DE}" destId="{412A5EF6-155C-4F66-918D-5CDE9516A7B0}" srcOrd="3" destOrd="0" presId="urn:microsoft.com/office/officeart/2009/3/layout/CircleRelationship"/>
    <dgm:cxn modelId="{D5EC427A-2E37-4526-B5C4-69302C78AA19}" type="presParOf" srcId="{560B31B1-E4ED-4890-B25A-D6E068A5E9DE}" destId="{88DF5AD3-683B-4ED0-8254-9171A563CC62}" srcOrd="4" destOrd="0" presId="urn:microsoft.com/office/officeart/2009/3/layout/CircleRelationship"/>
    <dgm:cxn modelId="{896EC3CC-5CD9-4742-99EB-17BAB62A8F6A}" type="presParOf" srcId="{560B31B1-E4ED-4890-B25A-D6E068A5E9DE}" destId="{C822665E-A8E0-45C3-AC45-99CFFFE989D9}" srcOrd="5" destOrd="0" presId="urn:microsoft.com/office/officeart/2009/3/layout/CircleRelationship"/>
    <dgm:cxn modelId="{01CA67CE-B358-4380-860E-6A7F3D9D9F94}" type="presParOf" srcId="{560B31B1-E4ED-4890-B25A-D6E068A5E9DE}" destId="{003C265B-91C3-4F61-A43D-149430149936}" srcOrd="6" destOrd="0" presId="urn:microsoft.com/office/officeart/2009/3/layout/CircleRelationship"/>
    <dgm:cxn modelId="{10F60A4F-C233-48D6-A98E-F146FE06F8A2}" type="presParOf" srcId="{560B31B1-E4ED-4890-B25A-D6E068A5E9DE}" destId="{F3F3E3E1-CFE3-40B0-BE94-77AEF280CA07}" srcOrd="7" destOrd="0" presId="urn:microsoft.com/office/officeart/2009/3/layout/CircleRelationship"/>
    <dgm:cxn modelId="{18DC1A81-1ACD-4843-BEFA-B5A2A76423C5}" type="presParOf" srcId="{560B31B1-E4ED-4890-B25A-D6E068A5E9DE}" destId="{0D7954DF-F1A8-4E93-BC6A-F7DC270A2DDD}" srcOrd="8" destOrd="0" presId="urn:microsoft.com/office/officeart/2009/3/layout/CircleRelationship"/>
    <dgm:cxn modelId="{D9F37BFD-BB88-4655-B6A3-5EE3A9341A85}" type="presParOf" srcId="{0D7954DF-F1A8-4E93-BC6A-F7DC270A2DDD}" destId="{99F164A8-E761-4FFD-9521-E0CA31788CEF}" srcOrd="0" destOrd="0" presId="urn:microsoft.com/office/officeart/2009/3/layout/CircleRelationship"/>
    <dgm:cxn modelId="{64AAD40F-1F8F-47F2-986B-5D19215C36FE}" type="presParOf" srcId="{560B31B1-E4ED-4890-B25A-D6E068A5E9DE}" destId="{75A9E419-4468-44B8-996E-247BD83F0772}" srcOrd="9" destOrd="0" presId="urn:microsoft.com/office/officeart/2009/3/layout/CircleRelationship"/>
    <dgm:cxn modelId="{90E41FC2-1C9E-4663-AD61-44E4AED01A9C}" type="presParOf" srcId="{75A9E419-4468-44B8-996E-247BD83F0772}" destId="{B5F1C677-B4E7-4903-BF20-E0AFAB0506BE}" srcOrd="0" destOrd="0" presId="urn:microsoft.com/office/officeart/2009/3/layout/CircleRelationship"/>
    <dgm:cxn modelId="{EE3602AB-EE94-4866-B184-558F94012205}" type="presParOf" srcId="{560B31B1-E4ED-4890-B25A-D6E068A5E9DE}" destId="{5A984E22-9C72-4154-B877-55D2C155827F}" srcOrd="10" destOrd="0" presId="urn:microsoft.com/office/officeart/2009/3/layout/CircleRelationship"/>
    <dgm:cxn modelId="{6963B5C2-FB96-48DA-9040-70525F578DDB}" type="presParOf" srcId="{560B31B1-E4ED-4890-B25A-D6E068A5E9DE}" destId="{6B80FA32-795B-4C17-946B-76473BB78A89}" srcOrd="11" destOrd="0" presId="urn:microsoft.com/office/officeart/2009/3/layout/CircleRelationship"/>
    <dgm:cxn modelId="{D2C0024A-8E8E-48B8-A20F-765E1BF6D435}" type="presParOf" srcId="{6B80FA32-795B-4C17-946B-76473BB78A89}" destId="{F3F3C03D-3FDA-46C4-8E9B-44D5A815F3DD}" srcOrd="0" destOrd="0" presId="urn:microsoft.com/office/officeart/2009/3/layout/CircleRelationship"/>
    <dgm:cxn modelId="{9D6DC9E6-8EF0-417E-8515-60A30BBC0089}" type="presParOf" srcId="{560B31B1-E4ED-4890-B25A-D6E068A5E9DE}" destId="{401CFB62-054D-4870-B5A4-DC8A41A1757D}" srcOrd="12" destOrd="0" presId="urn:microsoft.com/office/officeart/2009/3/layout/CircleRelationship"/>
    <dgm:cxn modelId="{185A12D7-EB53-4D55-99C8-22D8CC259EA3}" type="presParOf" srcId="{401CFB62-054D-4870-B5A4-DC8A41A1757D}" destId="{9DF60421-71C8-4FB2-A8E0-4DBD4039BC2A}" srcOrd="0" destOrd="0" presId="urn:microsoft.com/office/officeart/2009/3/layout/CircleRelationship"/>
    <dgm:cxn modelId="{72DBDFF2-B4F8-4070-91F9-62D8426ECC2C}" type="presParOf" srcId="{560B31B1-E4ED-4890-B25A-D6E068A5E9DE}" destId="{67AF9ADB-56A4-424A-81F4-FBD405A84323}" srcOrd="13" destOrd="0" presId="urn:microsoft.com/office/officeart/2009/3/layout/CircleRelationship"/>
    <dgm:cxn modelId="{DBBBECA0-66F6-41A7-9248-123301147B55}" type="presParOf" srcId="{67AF9ADB-56A4-424A-81F4-FBD405A84323}" destId="{BB1EBEE2-1CB2-493B-929B-1DBAB471255E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7B716A-5190-49F2-9E69-D8EEFE29E7CD}" type="doc">
      <dgm:prSet loTypeId="urn:microsoft.com/office/officeart/2005/8/layout/default#1" loCatId="list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9FE7222-EAFB-4C10-B5A7-70220048620A}">
      <dgm:prSet phldrT="[Текст]"/>
      <dgm:spPr/>
      <dgm:t>
        <a:bodyPr/>
        <a:lstStyle/>
        <a:p>
          <a:r>
            <a:rPr lang="uk-UA" b="1" cap="none" spc="0" smtClean="0">
              <a:ln w="18415" cmpd="sng">
                <a:prstDash val="solid"/>
              </a:ln>
              <a:solidFill>
                <a:schemeClr val="tx1"/>
              </a:solidFill>
              <a:effectLst/>
            </a:rPr>
            <a:t>Бюрократія</a:t>
          </a:r>
          <a:endParaRPr lang="ru-RU" b="1" cap="none" spc="0" dirty="0">
            <a:ln w="18415" cmpd="sng">
              <a:prstDash val="solid"/>
            </a:ln>
            <a:solidFill>
              <a:schemeClr val="tx1"/>
            </a:solidFill>
            <a:effectLst/>
          </a:endParaRPr>
        </a:p>
      </dgm:t>
    </dgm:pt>
    <dgm:pt modelId="{D14444D1-3F08-49E0-9CBD-9F321166F947}" type="parTrans" cxnId="{FA4C29E9-42AB-40F6-A9A0-3D324A2E0810}">
      <dgm:prSet/>
      <dgm:spPr/>
      <dgm:t>
        <a:bodyPr/>
        <a:lstStyle/>
        <a:p>
          <a:endParaRPr lang="ru-RU" b="1" cap="none" spc="0">
            <a:ln w="18415" cmpd="sng">
              <a:solidFill>
                <a:srgbClr val="FFFFFF"/>
              </a:solidFill>
              <a:prstDash val="solid"/>
            </a:ln>
            <a:solidFill>
              <a:schemeClr val="tx1"/>
            </a:solidFill>
            <a:effectLst/>
          </a:endParaRPr>
        </a:p>
      </dgm:t>
    </dgm:pt>
    <dgm:pt modelId="{333FE47F-F290-4BDB-AEE5-F241ED286664}" type="sibTrans" cxnId="{FA4C29E9-42AB-40F6-A9A0-3D324A2E0810}">
      <dgm:prSet/>
      <dgm:spPr/>
      <dgm:t>
        <a:bodyPr/>
        <a:lstStyle/>
        <a:p>
          <a:endParaRPr lang="ru-RU" b="1" cap="none" spc="0">
            <a:ln w="18415" cmpd="sng">
              <a:solidFill>
                <a:srgbClr val="FFFFFF"/>
              </a:solidFill>
              <a:prstDash val="solid"/>
            </a:ln>
            <a:solidFill>
              <a:schemeClr val="tx1"/>
            </a:solidFill>
            <a:effectLst/>
          </a:endParaRPr>
        </a:p>
      </dgm:t>
    </dgm:pt>
    <dgm:pt modelId="{7143F127-8E01-42D4-ABCF-552020A160E8}">
      <dgm:prSet phldrT="[Текст]"/>
      <dgm:spPr/>
      <dgm:t>
        <a:bodyPr/>
        <a:lstStyle/>
        <a:p>
          <a:r>
            <a:rPr lang="uk-UA" b="1" cap="none" spc="0" smtClean="0">
              <a:ln w="18415" cmpd="sng">
                <a:prstDash val="solid"/>
              </a:ln>
              <a:solidFill>
                <a:schemeClr val="tx1"/>
              </a:solidFill>
              <a:effectLst/>
            </a:rPr>
            <a:t>Недостатнє кредитування</a:t>
          </a:r>
          <a:endParaRPr lang="ru-RU" b="1" cap="none" spc="0" dirty="0">
            <a:ln w="18415" cmpd="sng">
              <a:prstDash val="solid"/>
            </a:ln>
            <a:solidFill>
              <a:schemeClr val="tx1"/>
            </a:solidFill>
            <a:effectLst/>
          </a:endParaRPr>
        </a:p>
      </dgm:t>
    </dgm:pt>
    <dgm:pt modelId="{9AB38C75-FFD3-44D5-BA70-C542CDA35CA7}" type="parTrans" cxnId="{76BADA5A-DFD1-4294-A3CC-CDCF7E4AA4EB}">
      <dgm:prSet/>
      <dgm:spPr/>
      <dgm:t>
        <a:bodyPr/>
        <a:lstStyle/>
        <a:p>
          <a:endParaRPr lang="ru-RU" b="1" cap="none" spc="0">
            <a:ln w="18415" cmpd="sng">
              <a:solidFill>
                <a:srgbClr val="FFFFFF"/>
              </a:solidFill>
              <a:prstDash val="solid"/>
            </a:ln>
            <a:solidFill>
              <a:schemeClr val="tx1"/>
            </a:solidFill>
            <a:effectLst/>
          </a:endParaRPr>
        </a:p>
      </dgm:t>
    </dgm:pt>
    <dgm:pt modelId="{17B08C1C-B815-49BE-867C-826E34CCE24F}" type="sibTrans" cxnId="{76BADA5A-DFD1-4294-A3CC-CDCF7E4AA4EB}">
      <dgm:prSet/>
      <dgm:spPr/>
      <dgm:t>
        <a:bodyPr/>
        <a:lstStyle/>
        <a:p>
          <a:endParaRPr lang="ru-RU" b="1" cap="none" spc="0">
            <a:ln w="18415" cmpd="sng">
              <a:solidFill>
                <a:srgbClr val="FFFFFF"/>
              </a:solidFill>
              <a:prstDash val="solid"/>
            </a:ln>
            <a:solidFill>
              <a:schemeClr val="tx1"/>
            </a:solidFill>
            <a:effectLst/>
          </a:endParaRPr>
        </a:p>
      </dgm:t>
    </dgm:pt>
    <dgm:pt modelId="{B3512BC6-BF68-44C4-B4EA-A79CEE01CD52}">
      <dgm:prSet phldrT="[Текст]"/>
      <dgm:spPr/>
      <dgm:t>
        <a:bodyPr/>
        <a:lstStyle/>
        <a:p>
          <a:r>
            <a:rPr lang="uk-UA" b="1" cap="none" spc="0" smtClean="0">
              <a:ln w="18415" cmpd="sng">
                <a:prstDash val="solid"/>
              </a:ln>
              <a:solidFill>
                <a:schemeClr val="tx1"/>
              </a:solidFill>
              <a:effectLst/>
            </a:rPr>
            <a:t>Конкуренція</a:t>
          </a:r>
          <a:endParaRPr lang="ru-RU" b="1" cap="none" spc="0" dirty="0">
            <a:ln w="18415" cmpd="sng">
              <a:prstDash val="solid"/>
            </a:ln>
            <a:solidFill>
              <a:schemeClr val="tx1"/>
            </a:solidFill>
            <a:effectLst/>
          </a:endParaRPr>
        </a:p>
      </dgm:t>
    </dgm:pt>
    <dgm:pt modelId="{334FB85B-DE77-4C79-AA13-59B9B4BDCC31}" type="parTrans" cxnId="{C889A9DE-2BA6-44AA-A6C2-C09FAC8BFE5C}">
      <dgm:prSet/>
      <dgm:spPr/>
      <dgm:t>
        <a:bodyPr/>
        <a:lstStyle/>
        <a:p>
          <a:endParaRPr lang="ru-RU" b="1" cap="none" spc="0">
            <a:ln w="18415" cmpd="sng">
              <a:solidFill>
                <a:srgbClr val="FFFFFF"/>
              </a:solidFill>
              <a:prstDash val="solid"/>
            </a:ln>
            <a:solidFill>
              <a:schemeClr val="tx1"/>
            </a:solidFill>
            <a:effectLst/>
          </a:endParaRPr>
        </a:p>
      </dgm:t>
    </dgm:pt>
    <dgm:pt modelId="{DCE88943-A938-4503-B381-4ACEEFC8BBBA}" type="sibTrans" cxnId="{C889A9DE-2BA6-44AA-A6C2-C09FAC8BFE5C}">
      <dgm:prSet/>
      <dgm:spPr/>
      <dgm:t>
        <a:bodyPr/>
        <a:lstStyle/>
        <a:p>
          <a:endParaRPr lang="ru-RU" b="1" cap="none" spc="0">
            <a:ln w="18415" cmpd="sng">
              <a:solidFill>
                <a:srgbClr val="FFFFFF"/>
              </a:solidFill>
              <a:prstDash val="solid"/>
            </a:ln>
            <a:solidFill>
              <a:schemeClr val="tx1"/>
            </a:solidFill>
            <a:effectLst/>
          </a:endParaRPr>
        </a:p>
      </dgm:t>
    </dgm:pt>
    <dgm:pt modelId="{B60594D8-CC6F-491D-9C48-CD8BCDBB111C}">
      <dgm:prSet phldrT="[Текст]"/>
      <dgm:spPr/>
      <dgm:t>
        <a:bodyPr/>
        <a:lstStyle/>
        <a:p>
          <a:r>
            <a:rPr lang="uk-UA" b="1" cap="none" spc="0" smtClean="0">
              <a:ln w="18415" cmpd="sng">
                <a:prstDash val="solid"/>
              </a:ln>
              <a:solidFill>
                <a:schemeClr val="tx1"/>
              </a:solidFill>
              <a:effectLst/>
            </a:rPr>
            <a:t>Мала кількість інвестицій</a:t>
          </a:r>
          <a:endParaRPr lang="ru-RU" b="1" cap="none" spc="0" dirty="0">
            <a:ln w="18415" cmpd="sng">
              <a:prstDash val="solid"/>
            </a:ln>
            <a:solidFill>
              <a:schemeClr val="tx1"/>
            </a:solidFill>
            <a:effectLst/>
          </a:endParaRPr>
        </a:p>
      </dgm:t>
    </dgm:pt>
    <dgm:pt modelId="{C61DA9E6-3F5A-48C7-8F42-EEF5BC6023F6}" type="parTrans" cxnId="{57B9B6C0-8E3F-40FE-9AE0-934339D4769C}">
      <dgm:prSet/>
      <dgm:spPr/>
      <dgm:t>
        <a:bodyPr/>
        <a:lstStyle/>
        <a:p>
          <a:endParaRPr lang="ru-RU" b="1" cap="none" spc="0">
            <a:ln w="18415" cmpd="sng">
              <a:solidFill>
                <a:srgbClr val="FFFFFF"/>
              </a:solidFill>
              <a:prstDash val="solid"/>
            </a:ln>
            <a:solidFill>
              <a:schemeClr val="tx1"/>
            </a:solidFill>
            <a:effectLst/>
          </a:endParaRPr>
        </a:p>
      </dgm:t>
    </dgm:pt>
    <dgm:pt modelId="{84B44B04-8CC4-4615-8351-4BA91E50BBB4}" type="sibTrans" cxnId="{57B9B6C0-8E3F-40FE-9AE0-934339D4769C}">
      <dgm:prSet/>
      <dgm:spPr/>
      <dgm:t>
        <a:bodyPr/>
        <a:lstStyle/>
        <a:p>
          <a:endParaRPr lang="ru-RU" b="1" cap="none" spc="0">
            <a:ln w="18415" cmpd="sng">
              <a:solidFill>
                <a:srgbClr val="FFFFFF"/>
              </a:solidFill>
              <a:prstDash val="solid"/>
            </a:ln>
            <a:solidFill>
              <a:schemeClr val="tx1"/>
            </a:solidFill>
            <a:effectLst/>
          </a:endParaRPr>
        </a:p>
      </dgm:t>
    </dgm:pt>
    <dgm:pt modelId="{AE0C73AB-3C18-42ED-BE2E-84EEDC59FAA9}">
      <dgm:prSet phldrT="[Текст]"/>
      <dgm:spPr/>
      <dgm:t>
        <a:bodyPr/>
        <a:lstStyle/>
        <a:p>
          <a:r>
            <a:rPr lang="uk-UA" b="1" cap="none" spc="0" smtClean="0">
              <a:ln w="18415" cmpd="sng">
                <a:prstDash val="solid"/>
              </a:ln>
              <a:solidFill>
                <a:schemeClr val="tx1"/>
              </a:solidFill>
              <a:effectLst/>
            </a:rPr>
            <a:t>Важке ведення бізнесу</a:t>
          </a:r>
          <a:endParaRPr lang="ru-RU" b="1" cap="none" spc="0" dirty="0">
            <a:ln w="18415" cmpd="sng">
              <a:prstDash val="solid"/>
            </a:ln>
            <a:solidFill>
              <a:schemeClr val="tx1"/>
            </a:solidFill>
            <a:effectLst/>
          </a:endParaRPr>
        </a:p>
      </dgm:t>
    </dgm:pt>
    <dgm:pt modelId="{8D8577A0-1672-4BC0-8BE0-5B18DDDF2587}" type="parTrans" cxnId="{362FEECA-0CD8-43DA-92B5-753B07C2A5DA}">
      <dgm:prSet/>
      <dgm:spPr/>
      <dgm:t>
        <a:bodyPr/>
        <a:lstStyle/>
        <a:p>
          <a:endParaRPr lang="ru-RU" b="1" cap="none" spc="0">
            <a:ln w="18415" cmpd="sng">
              <a:solidFill>
                <a:srgbClr val="FFFFFF"/>
              </a:solidFill>
              <a:prstDash val="solid"/>
            </a:ln>
            <a:solidFill>
              <a:schemeClr val="tx1"/>
            </a:solidFill>
            <a:effectLst/>
          </a:endParaRPr>
        </a:p>
      </dgm:t>
    </dgm:pt>
    <dgm:pt modelId="{4BEFB420-6C0C-4629-BD13-1D00DABDF60B}" type="sibTrans" cxnId="{362FEECA-0CD8-43DA-92B5-753B07C2A5DA}">
      <dgm:prSet/>
      <dgm:spPr/>
      <dgm:t>
        <a:bodyPr/>
        <a:lstStyle/>
        <a:p>
          <a:endParaRPr lang="ru-RU" b="1" cap="none" spc="0">
            <a:ln w="18415" cmpd="sng">
              <a:solidFill>
                <a:srgbClr val="FFFFFF"/>
              </a:solidFill>
              <a:prstDash val="solid"/>
            </a:ln>
            <a:solidFill>
              <a:schemeClr val="tx1"/>
            </a:solidFill>
            <a:effectLst/>
          </a:endParaRPr>
        </a:p>
      </dgm:t>
    </dgm:pt>
    <dgm:pt modelId="{51CC5D4F-7B6A-4E90-AC8E-AB1EEE1FDCF5}" type="pres">
      <dgm:prSet presAssocID="{DE7B716A-5190-49F2-9E69-D8EEFE29E7C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3EBEDB0-E71B-4F0F-86F1-DC129D739B38}" type="pres">
      <dgm:prSet presAssocID="{69FE7222-EAFB-4C10-B5A7-70220048620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514327-E663-49BE-ADB4-FB585E17A58F}" type="pres">
      <dgm:prSet presAssocID="{333FE47F-F290-4BDB-AEE5-F241ED286664}" presName="sibTrans" presStyleCnt="0"/>
      <dgm:spPr/>
      <dgm:t>
        <a:bodyPr/>
        <a:lstStyle/>
        <a:p>
          <a:endParaRPr lang="ru-RU"/>
        </a:p>
      </dgm:t>
    </dgm:pt>
    <dgm:pt modelId="{0CDD9632-B9C4-44AA-800D-3AD6E88A431F}" type="pres">
      <dgm:prSet presAssocID="{7143F127-8E01-42D4-ABCF-552020A160E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97F6FE-56D5-4E71-87EA-591BCCFCDC47}" type="pres">
      <dgm:prSet presAssocID="{17B08C1C-B815-49BE-867C-826E34CCE24F}" presName="sibTrans" presStyleCnt="0"/>
      <dgm:spPr/>
      <dgm:t>
        <a:bodyPr/>
        <a:lstStyle/>
        <a:p>
          <a:endParaRPr lang="ru-RU"/>
        </a:p>
      </dgm:t>
    </dgm:pt>
    <dgm:pt modelId="{A26B8860-ED2F-4071-B703-509E8B1E9B78}" type="pres">
      <dgm:prSet presAssocID="{B3512BC6-BF68-44C4-B4EA-A79CEE01CD5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CC0832-503E-4CBA-B7ED-F67D40192CFD}" type="pres">
      <dgm:prSet presAssocID="{DCE88943-A938-4503-B381-4ACEEFC8BBBA}" presName="sibTrans" presStyleCnt="0"/>
      <dgm:spPr/>
      <dgm:t>
        <a:bodyPr/>
        <a:lstStyle/>
        <a:p>
          <a:endParaRPr lang="ru-RU"/>
        </a:p>
      </dgm:t>
    </dgm:pt>
    <dgm:pt modelId="{F18B520D-FFDA-454A-AC24-2D5141C41E21}" type="pres">
      <dgm:prSet presAssocID="{B60594D8-CC6F-491D-9C48-CD8BCDBB111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F99614-6A09-445E-A41C-261EB76FFCFE}" type="pres">
      <dgm:prSet presAssocID="{84B44B04-8CC4-4615-8351-4BA91E50BBB4}" presName="sibTrans" presStyleCnt="0"/>
      <dgm:spPr/>
      <dgm:t>
        <a:bodyPr/>
        <a:lstStyle/>
        <a:p>
          <a:endParaRPr lang="ru-RU"/>
        </a:p>
      </dgm:t>
    </dgm:pt>
    <dgm:pt modelId="{D1C1E854-02DD-4070-BF5F-52C9A1FFD1FC}" type="pres">
      <dgm:prSet presAssocID="{AE0C73AB-3C18-42ED-BE2E-84EEDC59FAA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B9B6C0-8E3F-40FE-9AE0-934339D4769C}" srcId="{DE7B716A-5190-49F2-9E69-D8EEFE29E7CD}" destId="{B60594D8-CC6F-491D-9C48-CD8BCDBB111C}" srcOrd="3" destOrd="0" parTransId="{C61DA9E6-3F5A-48C7-8F42-EEF5BC6023F6}" sibTransId="{84B44B04-8CC4-4615-8351-4BA91E50BBB4}"/>
    <dgm:cxn modelId="{FA4C29E9-42AB-40F6-A9A0-3D324A2E0810}" srcId="{DE7B716A-5190-49F2-9E69-D8EEFE29E7CD}" destId="{69FE7222-EAFB-4C10-B5A7-70220048620A}" srcOrd="0" destOrd="0" parTransId="{D14444D1-3F08-49E0-9CBD-9F321166F947}" sibTransId="{333FE47F-F290-4BDB-AEE5-F241ED286664}"/>
    <dgm:cxn modelId="{7F58143F-E302-4B28-95CC-F0904448B3EE}" type="presOf" srcId="{69FE7222-EAFB-4C10-B5A7-70220048620A}" destId="{43EBEDB0-E71B-4F0F-86F1-DC129D739B38}" srcOrd="0" destOrd="0" presId="urn:microsoft.com/office/officeart/2005/8/layout/default#1"/>
    <dgm:cxn modelId="{76BADA5A-DFD1-4294-A3CC-CDCF7E4AA4EB}" srcId="{DE7B716A-5190-49F2-9E69-D8EEFE29E7CD}" destId="{7143F127-8E01-42D4-ABCF-552020A160E8}" srcOrd="1" destOrd="0" parTransId="{9AB38C75-FFD3-44D5-BA70-C542CDA35CA7}" sibTransId="{17B08C1C-B815-49BE-867C-826E34CCE24F}"/>
    <dgm:cxn modelId="{3B457BC7-75A4-459B-B6F7-EBDD18947105}" type="presOf" srcId="{B3512BC6-BF68-44C4-B4EA-A79CEE01CD52}" destId="{A26B8860-ED2F-4071-B703-509E8B1E9B78}" srcOrd="0" destOrd="0" presId="urn:microsoft.com/office/officeart/2005/8/layout/default#1"/>
    <dgm:cxn modelId="{5B5F25B6-50D8-4B16-BEDD-0109ECBF66BD}" type="presOf" srcId="{B60594D8-CC6F-491D-9C48-CD8BCDBB111C}" destId="{F18B520D-FFDA-454A-AC24-2D5141C41E21}" srcOrd="0" destOrd="0" presId="urn:microsoft.com/office/officeart/2005/8/layout/default#1"/>
    <dgm:cxn modelId="{E088DC2D-66DD-4ADC-BAC7-C5BCD5339427}" type="presOf" srcId="{AE0C73AB-3C18-42ED-BE2E-84EEDC59FAA9}" destId="{D1C1E854-02DD-4070-BF5F-52C9A1FFD1FC}" srcOrd="0" destOrd="0" presId="urn:microsoft.com/office/officeart/2005/8/layout/default#1"/>
    <dgm:cxn modelId="{693F8C2C-703B-46FE-B7DA-F03A1B408E41}" type="presOf" srcId="{DE7B716A-5190-49F2-9E69-D8EEFE29E7CD}" destId="{51CC5D4F-7B6A-4E90-AC8E-AB1EEE1FDCF5}" srcOrd="0" destOrd="0" presId="urn:microsoft.com/office/officeart/2005/8/layout/default#1"/>
    <dgm:cxn modelId="{C889A9DE-2BA6-44AA-A6C2-C09FAC8BFE5C}" srcId="{DE7B716A-5190-49F2-9E69-D8EEFE29E7CD}" destId="{B3512BC6-BF68-44C4-B4EA-A79CEE01CD52}" srcOrd="2" destOrd="0" parTransId="{334FB85B-DE77-4C79-AA13-59B9B4BDCC31}" sibTransId="{DCE88943-A938-4503-B381-4ACEEFC8BBBA}"/>
    <dgm:cxn modelId="{7E4D4EFA-8842-469C-8024-9C5E6B08ED6E}" type="presOf" srcId="{7143F127-8E01-42D4-ABCF-552020A160E8}" destId="{0CDD9632-B9C4-44AA-800D-3AD6E88A431F}" srcOrd="0" destOrd="0" presId="urn:microsoft.com/office/officeart/2005/8/layout/default#1"/>
    <dgm:cxn modelId="{362FEECA-0CD8-43DA-92B5-753B07C2A5DA}" srcId="{DE7B716A-5190-49F2-9E69-D8EEFE29E7CD}" destId="{AE0C73AB-3C18-42ED-BE2E-84EEDC59FAA9}" srcOrd="4" destOrd="0" parTransId="{8D8577A0-1672-4BC0-8BE0-5B18DDDF2587}" sibTransId="{4BEFB420-6C0C-4629-BD13-1D00DABDF60B}"/>
    <dgm:cxn modelId="{DED747D1-AD24-459F-9877-95880A83E330}" type="presParOf" srcId="{51CC5D4F-7B6A-4E90-AC8E-AB1EEE1FDCF5}" destId="{43EBEDB0-E71B-4F0F-86F1-DC129D739B38}" srcOrd="0" destOrd="0" presId="urn:microsoft.com/office/officeart/2005/8/layout/default#1"/>
    <dgm:cxn modelId="{9627EEE4-C1E8-4D1F-B87E-C1E6FCA37607}" type="presParOf" srcId="{51CC5D4F-7B6A-4E90-AC8E-AB1EEE1FDCF5}" destId="{B5514327-E663-49BE-ADB4-FB585E17A58F}" srcOrd="1" destOrd="0" presId="urn:microsoft.com/office/officeart/2005/8/layout/default#1"/>
    <dgm:cxn modelId="{E224BADB-4B15-41B2-806E-AA0A62D39EE3}" type="presParOf" srcId="{51CC5D4F-7B6A-4E90-AC8E-AB1EEE1FDCF5}" destId="{0CDD9632-B9C4-44AA-800D-3AD6E88A431F}" srcOrd="2" destOrd="0" presId="urn:microsoft.com/office/officeart/2005/8/layout/default#1"/>
    <dgm:cxn modelId="{367109BA-608C-449B-A120-90061A535E8F}" type="presParOf" srcId="{51CC5D4F-7B6A-4E90-AC8E-AB1EEE1FDCF5}" destId="{F797F6FE-56D5-4E71-87EA-591BCCFCDC47}" srcOrd="3" destOrd="0" presId="urn:microsoft.com/office/officeart/2005/8/layout/default#1"/>
    <dgm:cxn modelId="{7A34C5AA-4307-4D07-A45A-DD5347370413}" type="presParOf" srcId="{51CC5D4F-7B6A-4E90-AC8E-AB1EEE1FDCF5}" destId="{A26B8860-ED2F-4071-B703-509E8B1E9B78}" srcOrd="4" destOrd="0" presId="urn:microsoft.com/office/officeart/2005/8/layout/default#1"/>
    <dgm:cxn modelId="{8CDD070F-C319-4C49-BC77-CE4C5F6CAFEB}" type="presParOf" srcId="{51CC5D4F-7B6A-4E90-AC8E-AB1EEE1FDCF5}" destId="{A4CC0832-503E-4CBA-B7ED-F67D40192CFD}" srcOrd="5" destOrd="0" presId="urn:microsoft.com/office/officeart/2005/8/layout/default#1"/>
    <dgm:cxn modelId="{4F9AAD62-B266-4CCD-8EC8-7C694CC6C3D1}" type="presParOf" srcId="{51CC5D4F-7B6A-4E90-AC8E-AB1EEE1FDCF5}" destId="{F18B520D-FFDA-454A-AC24-2D5141C41E21}" srcOrd="6" destOrd="0" presId="urn:microsoft.com/office/officeart/2005/8/layout/default#1"/>
    <dgm:cxn modelId="{7C2C057E-769C-4DB7-B9DC-57B29A3AE987}" type="presParOf" srcId="{51CC5D4F-7B6A-4E90-AC8E-AB1EEE1FDCF5}" destId="{7CF99614-6A09-445E-A41C-261EB76FFCFE}" srcOrd="7" destOrd="0" presId="urn:microsoft.com/office/officeart/2005/8/layout/default#1"/>
    <dgm:cxn modelId="{2C145068-1F89-4FF8-865E-FCAFF71A272B}" type="presParOf" srcId="{51CC5D4F-7B6A-4E90-AC8E-AB1EEE1FDCF5}" destId="{D1C1E854-02DD-4070-BF5F-52C9A1FFD1FC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1B5546-053A-4320-A51F-E6FD9896AFA9}">
      <dsp:nvSpPr>
        <dsp:cNvPr id="0" name=""/>
        <dsp:cNvSpPr/>
      </dsp:nvSpPr>
      <dsp:spPr>
        <a:xfrm>
          <a:off x="2248231" y="325794"/>
          <a:ext cx="3192082" cy="319201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4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>
              <a:solidFill>
                <a:schemeClr val="tx1"/>
              </a:solidFill>
            </a:rPr>
            <a:t>Середні підприємства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tx1"/>
              </a:solidFill>
            </a:rPr>
            <a:t>Штат – від 50 до 250 осіб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tx1"/>
              </a:solidFill>
            </a:rPr>
            <a:t>Дохід – від 10 до 50 мільйонів євро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>
            <a:solidFill>
              <a:schemeClr val="tx1"/>
            </a:solidFill>
          </a:endParaRPr>
        </a:p>
      </dsp:txBody>
      <dsp:txXfrm>
        <a:off x="2715701" y="793254"/>
        <a:ext cx="2257142" cy="2257094"/>
      </dsp:txXfrm>
    </dsp:sp>
    <dsp:sp modelId="{D81DABD7-472D-4DBD-B205-09FC1A008920}">
      <dsp:nvSpPr>
        <dsp:cNvPr id="0" name=""/>
        <dsp:cNvSpPr/>
      </dsp:nvSpPr>
      <dsp:spPr>
        <a:xfrm>
          <a:off x="2580604" y="231955"/>
          <a:ext cx="428156" cy="42814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5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12F405D-3933-48C0-B19F-89BAD0C4BBDC}">
      <dsp:nvSpPr>
        <dsp:cNvPr id="0" name=""/>
        <dsp:cNvSpPr/>
      </dsp:nvSpPr>
      <dsp:spPr>
        <a:xfrm>
          <a:off x="5020320" y="3891521"/>
          <a:ext cx="310019" cy="310318"/>
        </a:xfrm>
        <a:prstGeom prst="ellipse">
          <a:avLst/>
        </a:prstGeom>
        <a:gradFill rotWithShape="0">
          <a:gsLst>
            <a:gs pos="0">
              <a:schemeClr val="accent5">
                <a:hueOff val="680996"/>
                <a:satOff val="465"/>
                <a:lumOff val="-1307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680996"/>
                <a:satOff val="465"/>
                <a:lumOff val="-1307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5">
              <a:hueOff val="680996"/>
              <a:satOff val="465"/>
              <a:lumOff val="-1307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12A5EF6-155C-4F66-918D-5CDE9516A7B0}">
      <dsp:nvSpPr>
        <dsp:cNvPr id="0" name=""/>
        <dsp:cNvSpPr/>
      </dsp:nvSpPr>
      <dsp:spPr>
        <a:xfrm>
          <a:off x="5392126" y="2233596"/>
          <a:ext cx="310019" cy="310318"/>
        </a:xfrm>
        <a:prstGeom prst="ellipse">
          <a:avLst/>
        </a:prstGeom>
        <a:gradFill rotWithShape="0">
          <a:gsLst>
            <a:gs pos="0">
              <a:schemeClr val="accent5">
                <a:hueOff val="1361993"/>
                <a:satOff val="929"/>
                <a:lumOff val="-2614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1361993"/>
                <a:satOff val="929"/>
                <a:lumOff val="-2614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5">
              <a:hueOff val="1361993"/>
              <a:satOff val="929"/>
              <a:lumOff val="-2614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8DF5AD3-683B-4ED0-8254-9171A563CC62}">
      <dsp:nvSpPr>
        <dsp:cNvPr id="0" name=""/>
        <dsp:cNvSpPr/>
      </dsp:nvSpPr>
      <dsp:spPr>
        <a:xfrm>
          <a:off x="7456707" y="3985358"/>
          <a:ext cx="428156" cy="428148"/>
        </a:xfrm>
        <a:prstGeom prst="ellipse">
          <a:avLst/>
        </a:prstGeom>
        <a:gradFill rotWithShape="0">
          <a:gsLst>
            <a:gs pos="0">
              <a:schemeClr val="accent5">
                <a:hueOff val="2042989"/>
                <a:satOff val="1394"/>
                <a:lumOff val="-3921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2042989"/>
                <a:satOff val="1394"/>
                <a:lumOff val="-3921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5">
              <a:hueOff val="2042989"/>
              <a:satOff val="1394"/>
              <a:lumOff val="-3921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822665E-A8E0-45C3-AC45-99CFFFE989D9}">
      <dsp:nvSpPr>
        <dsp:cNvPr id="0" name=""/>
        <dsp:cNvSpPr/>
      </dsp:nvSpPr>
      <dsp:spPr>
        <a:xfrm>
          <a:off x="1548420" y="701130"/>
          <a:ext cx="310019" cy="310318"/>
        </a:xfrm>
        <a:prstGeom prst="ellipse">
          <a:avLst/>
        </a:prstGeom>
        <a:gradFill rotWithShape="0">
          <a:gsLst>
            <a:gs pos="0">
              <a:schemeClr val="accent5">
                <a:hueOff val="2723985"/>
                <a:satOff val="1859"/>
                <a:lumOff val="-5228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2723985"/>
                <a:satOff val="1859"/>
                <a:lumOff val="-5228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5">
              <a:hueOff val="2723985"/>
              <a:satOff val="1859"/>
              <a:lumOff val="-5228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03C265B-91C3-4F61-A43D-149430149936}">
      <dsp:nvSpPr>
        <dsp:cNvPr id="0" name=""/>
        <dsp:cNvSpPr/>
      </dsp:nvSpPr>
      <dsp:spPr>
        <a:xfrm>
          <a:off x="1588123" y="2879417"/>
          <a:ext cx="310019" cy="310318"/>
        </a:xfrm>
        <a:prstGeom prst="ellipse">
          <a:avLst/>
        </a:prstGeom>
        <a:gradFill rotWithShape="0">
          <a:gsLst>
            <a:gs pos="0">
              <a:schemeClr val="accent5">
                <a:hueOff val="3404981"/>
                <a:satOff val="2324"/>
                <a:lumOff val="-6535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3404981"/>
                <a:satOff val="2324"/>
                <a:lumOff val="-6535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5">
              <a:hueOff val="3404981"/>
              <a:satOff val="2324"/>
              <a:lumOff val="-6535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3F3E3E1-CFE3-40B0-BE94-77AEF280CA07}">
      <dsp:nvSpPr>
        <dsp:cNvPr id="0" name=""/>
        <dsp:cNvSpPr/>
      </dsp:nvSpPr>
      <dsp:spPr>
        <a:xfrm>
          <a:off x="47055" y="888920"/>
          <a:ext cx="2438946" cy="2438166"/>
        </a:xfrm>
        <a:prstGeom prst="ellipse">
          <a:avLst/>
        </a:prstGeom>
        <a:gradFill rotWithShape="0">
          <a:gsLst>
            <a:gs pos="0">
              <a:schemeClr val="accent5">
                <a:hueOff val="4085978"/>
                <a:satOff val="2788"/>
                <a:lumOff val="-7843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4085978"/>
                <a:satOff val="2788"/>
                <a:lumOff val="-7843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5">
              <a:hueOff val="4085978"/>
              <a:satOff val="2788"/>
              <a:lumOff val="-7843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solidFill>
                <a:schemeClr val="tx1"/>
              </a:solidFill>
            </a:rPr>
            <a:t>Малі підприємства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tx1"/>
              </a:solidFill>
            </a:rPr>
            <a:t>Штат – до 50 осіб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tx1"/>
              </a:solidFill>
            </a:rPr>
            <a:t>Дохід – до 10 мільйонів євро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>
            <a:solidFill>
              <a:schemeClr val="tx1"/>
            </a:solidFill>
          </a:endParaRPr>
        </a:p>
      </dsp:txBody>
      <dsp:txXfrm>
        <a:off x="404230" y="1245981"/>
        <a:ext cx="1724596" cy="1724044"/>
      </dsp:txXfrm>
    </dsp:sp>
    <dsp:sp modelId="{99F164A8-E761-4FFD-9521-E0CA31788CEF}">
      <dsp:nvSpPr>
        <dsp:cNvPr id="0" name=""/>
        <dsp:cNvSpPr/>
      </dsp:nvSpPr>
      <dsp:spPr>
        <a:xfrm>
          <a:off x="4551143" y="513459"/>
          <a:ext cx="428156" cy="428148"/>
        </a:xfrm>
        <a:prstGeom prst="ellipse">
          <a:avLst/>
        </a:prstGeom>
        <a:gradFill rotWithShape="0">
          <a:gsLst>
            <a:gs pos="0">
              <a:schemeClr val="accent5">
                <a:hueOff val="4766974"/>
                <a:satOff val="3253"/>
                <a:lumOff val="-915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4766974"/>
                <a:satOff val="3253"/>
                <a:lumOff val="-915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5">
              <a:hueOff val="4766974"/>
              <a:satOff val="3253"/>
              <a:lumOff val="-915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5F1C677-B4E7-4903-BF20-E0AFAB0506BE}">
      <dsp:nvSpPr>
        <dsp:cNvPr id="0" name=""/>
        <dsp:cNvSpPr/>
      </dsp:nvSpPr>
      <dsp:spPr>
        <a:xfrm>
          <a:off x="238500" y="3389418"/>
          <a:ext cx="773974" cy="773996"/>
        </a:xfrm>
        <a:prstGeom prst="ellipse">
          <a:avLst/>
        </a:prstGeom>
        <a:gradFill rotWithShape="0">
          <a:gsLst>
            <a:gs pos="0">
              <a:schemeClr val="accent5">
                <a:hueOff val="5447971"/>
                <a:satOff val="3718"/>
                <a:lumOff val="-10457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5447971"/>
                <a:satOff val="3718"/>
                <a:lumOff val="-10457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5">
              <a:hueOff val="5447971"/>
              <a:satOff val="3718"/>
              <a:lumOff val="-10457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A984E22-9C72-4154-B877-55D2C155827F}">
      <dsp:nvSpPr>
        <dsp:cNvPr id="0" name=""/>
        <dsp:cNvSpPr/>
      </dsp:nvSpPr>
      <dsp:spPr>
        <a:xfrm>
          <a:off x="4412890" y="-49550"/>
          <a:ext cx="3817155" cy="3815935"/>
        </a:xfrm>
        <a:prstGeom prst="ellipse">
          <a:avLst/>
        </a:prstGeom>
        <a:gradFill rotWithShape="0">
          <a:gsLst>
            <a:gs pos="0">
              <a:schemeClr val="accent5">
                <a:hueOff val="6128967"/>
                <a:satOff val="4183"/>
                <a:lumOff val="-11764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6128967"/>
                <a:satOff val="4183"/>
                <a:lumOff val="-11764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5">
              <a:hueOff val="6128967"/>
              <a:satOff val="4183"/>
              <a:lumOff val="-11764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>
              <a:solidFill>
                <a:schemeClr val="tx1"/>
              </a:solidFill>
            </a:rPr>
            <a:t>Великі </a:t>
          </a:r>
          <a:r>
            <a:rPr lang="uk-UA" sz="2800" b="1" i="1" kern="1200" dirty="0" smtClean="0">
              <a:solidFill>
                <a:schemeClr val="tx1"/>
              </a:solidFill>
            </a:rPr>
            <a:t>підприємства</a:t>
          </a:r>
          <a:endParaRPr lang="uk-UA" sz="2400" b="1" i="1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chemeClr val="tx1"/>
              </a:solidFill>
            </a:rPr>
            <a:t>Штат – від 250 осіб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chemeClr val="tx1"/>
              </a:solidFill>
            </a:rPr>
            <a:t>Дохід – від 50 мільйонів євро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>
            <a:solidFill>
              <a:schemeClr val="tx1"/>
            </a:solidFill>
          </a:endParaRPr>
        </a:p>
      </dsp:txBody>
      <dsp:txXfrm>
        <a:off x="4971899" y="509281"/>
        <a:ext cx="2699137" cy="2698273"/>
      </dsp:txXfrm>
    </dsp:sp>
    <dsp:sp modelId="{F3F3C03D-3FDA-46C4-8E9B-44D5A815F3DD}">
      <dsp:nvSpPr>
        <dsp:cNvPr id="0" name=""/>
        <dsp:cNvSpPr/>
      </dsp:nvSpPr>
      <dsp:spPr>
        <a:xfrm>
          <a:off x="2955945" y="3422347"/>
          <a:ext cx="428156" cy="428148"/>
        </a:xfrm>
        <a:prstGeom prst="ellipse">
          <a:avLst/>
        </a:prstGeom>
        <a:gradFill rotWithShape="0">
          <a:gsLst>
            <a:gs pos="0">
              <a:schemeClr val="accent5">
                <a:hueOff val="6809963"/>
                <a:satOff val="4647"/>
                <a:lumOff val="-13071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6809963"/>
                <a:satOff val="4647"/>
                <a:lumOff val="-13071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5">
              <a:hueOff val="6809963"/>
              <a:satOff val="4647"/>
              <a:lumOff val="-13071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DF60421-71C8-4FB2-A8E0-4DBD4039BC2A}">
      <dsp:nvSpPr>
        <dsp:cNvPr id="0" name=""/>
        <dsp:cNvSpPr/>
      </dsp:nvSpPr>
      <dsp:spPr>
        <a:xfrm>
          <a:off x="-55767" y="4310478"/>
          <a:ext cx="310019" cy="310318"/>
        </a:xfrm>
        <a:prstGeom prst="ellipse">
          <a:avLst/>
        </a:prstGeom>
        <a:gradFill rotWithShape="0">
          <a:gsLst>
            <a:gs pos="0">
              <a:schemeClr val="accent5">
                <a:hueOff val="7490960"/>
                <a:satOff val="5112"/>
                <a:lumOff val="-14378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7490960"/>
                <a:satOff val="5112"/>
                <a:lumOff val="-14378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5">
              <a:hueOff val="7490960"/>
              <a:satOff val="5112"/>
              <a:lumOff val="-14378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B1EBEE2-1CB2-493B-929B-1DBAB471255E}">
      <dsp:nvSpPr>
        <dsp:cNvPr id="0" name=""/>
        <dsp:cNvSpPr/>
      </dsp:nvSpPr>
      <dsp:spPr>
        <a:xfrm>
          <a:off x="5958670" y="3985358"/>
          <a:ext cx="310019" cy="310318"/>
        </a:xfrm>
        <a:prstGeom prst="ellipse">
          <a:avLst/>
        </a:prstGeom>
        <a:gradFill rotWithShape="0">
          <a:gsLst>
            <a:gs pos="0">
              <a:schemeClr val="accent5">
                <a:hueOff val="8171956"/>
                <a:satOff val="5577"/>
                <a:lumOff val="-15685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8171956"/>
                <a:satOff val="5577"/>
                <a:lumOff val="-15685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5">
              <a:hueOff val="8171956"/>
              <a:satOff val="5577"/>
              <a:lumOff val="-15685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6A7E-3D2D-4F3E-AAE1-3FE00D6C4A3D}" type="datetimeFigureOut">
              <a:rPr lang="ru-RU" smtClean="0"/>
              <a:pPr/>
              <a:t>18.08.2021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5EEE-A838-416C-B632-0715025F03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6A7E-3D2D-4F3E-AAE1-3FE00D6C4A3D}" type="datetimeFigureOut">
              <a:rPr lang="ru-RU" smtClean="0"/>
              <a:pPr/>
              <a:t>18.08.2021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5EEE-A838-416C-B632-0715025F03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6A7E-3D2D-4F3E-AAE1-3FE00D6C4A3D}" type="datetimeFigureOut">
              <a:rPr lang="ru-RU" smtClean="0"/>
              <a:pPr/>
              <a:t>18.08.2021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5EEE-A838-416C-B632-0715025F034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6A7E-3D2D-4F3E-AAE1-3FE00D6C4A3D}" type="datetimeFigureOut">
              <a:rPr lang="ru-RU" smtClean="0"/>
              <a:pPr/>
              <a:t>18.08.2021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5EEE-A838-416C-B632-0715025F03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6A7E-3D2D-4F3E-AAE1-3FE00D6C4A3D}" type="datetimeFigureOut">
              <a:rPr lang="ru-RU" smtClean="0"/>
              <a:pPr/>
              <a:t>18.08.2021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5EEE-A838-416C-B632-0715025F03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6A7E-3D2D-4F3E-AAE1-3FE00D6C4A3D}" type="datetimeFigureOut">
              <a:rPr lang="ru-RU" smtClean="0"/>
              <a:pPr/>
              <a:t>18.08.2021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5EEE-A838-416C-B632-0715025F03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6A7E-3D2D-4F3E-AAE1-3FE00D6C4A3D}" type="datetimeFigureOut">
              <a:rPr lang="ru-RU" smtClean="0"/>
              <a:pPr/>
              <a:t>18.08.2021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5EEE-A838-416C-B632-0715025F03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6A7E-3D2D-4F3E-AAE1-3FE00D6C4A3D}" type="datetimeFigureOut">
              <a:rPr lang="ru-RU" smtClean="0"/>
              <a:pPr/>
              <a:t>18.08.2021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5EEE-A838-416C-B632-0715025F03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6A7E-3D2D-4F3E-AAE1-3FE00D6C4A3D}" type="datetimeFigureOut">
              <a:rPr lang="ru-RU" smtClean="0"/>
              <a:pPr/>
              <a:t>18.08.2021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5EEE-A838-416C-B632-0715025F03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6A7E-3D2D-4F3E-AAE1-3FE00D6C4A3D}" type="datetimeFigureOut">
              <a:rPr lang="ru-RU" smtClean="0"/>
              <a:pPr/>
              <a:t>18.08.2021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5EEE-A838-416C-B632-0715025F03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6A7E-3D2D-4F3E-AAE1-3FE00D6C4A3D}" type="datetimeFigureOut">
              <a:rPr lang="ru-RU" smtClean="0"/>
              <a:pPr/>
              <a:t>18.08.2021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5EEE-A838-416C-B632-0715025F03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6A26A7E-3D2D-4F3E-AAE1-3FE00D6C4A3D}" type="datetimeFigureOut">
              <a:rPr lang="ru-RU" smtClean="0"/>
              <a:pPr/>
              <a:t>18.08.2021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0FD5EEE-A838-416C-B632-0715025F03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2448271"/>
          </a:xfrm>
        </p:spPr>
        <p:txBody>
          <a:bodyPr>
            <a:noAutofit/>
          </a:bodyPr>
          <a:lstStyle/>
          <a:p>
            <a:r>
              <a:rPr lang="uk-UA" dirty="0" smtClean="0"/>
              <a:t>«</a:t>
            </a:r>
            <a:r>
              <a:rPr lang="uk-UA" sz="5400" dirty="0" smtClean="0"/>
              <a:t>Організація підприємництва в </a:t>
            </a:r>
            <a:r>
              <a:rPr lang="uk-UA" sz="5400" dirty="0" smtClean="0"/>
              <a:t>Україні»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77626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ъект 1"/>
          <p:cNvSpPr>
            <a:spLocks noGrp="1"/>
          </p:cNvSpPr>
          <p:nvPr>
            <p:ph idx="1"/>
          </p:nvPr>
        </p:nvSpPr>
        <p:spPr>
          <a:xfrm>
            <a:off x="539553" y="1700808"/>
            <a:ext cx="4320479" cy="44588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altLang="ru-RU" dirty="0" smtClean="0"/>
              <a:t>Середні підприємства здійснюють виробництво невеликої, проте сталої номенклатури виробів у значних обсягах. </a:t>
            </a:r>
          </a:p>
          <a:p>
            <a:pPr marL="0" indent="0" algn="just">
              <a:buNone/>
            </a:pPr>
            <a:r>
              <a:rPr lang="uk-UA" altLang="ru-RU" dirty="0" smtClean="0"/>
              <a:t>Вони здатні швидко реагувати на кон'юнктуру ринку завдяки оснащеності сучасною технікою і технологією, можливості впроваджувати нові розробки у виробництво</a:t>
            </a:r>
          </a:p>
        </p:txBody>
      </p:sp>
      <p:sp>
        <p:nvSpPr>
          <p:cNvPr id="12291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dirty="0" smtClean="0"/>
              <a:t>Переваги середніх підприємств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996952"/>
            <a:ext cx="4075360" cy="2609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75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5505520"/>
              </p:ext>
            </p:extLst>
          </p:nvPr>
        </p:nvGraphicFramePr>
        <p:xfrm>
          <a:off x="323528" y="1988840"/>
          <a:ext cx="3168352" cy="47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Частка малого та середнього бізнесу</a:t>
            </a:r>
            <a:endParaRPr lang="ru-RU" sz="36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254135662"/>
              </p:ext>
            </p:extLst>
          </p:nvPr>
        </p:nvGraphicFramePr>
        <p:xfrm>
          <a:off x="3419872" y="2636912"/>
          <a:ext cx="244827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645328162"/>
              </p:ext>
            </p:extLst>
          </p:nvPr>
        </p:nvGraphicFramePr>
        <p:xfrm>
          <a:off x="5940152" y="2348880"/>
          <a:ext cx="302433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4321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3261855"/>
              </p:ext>
            </p:extLst>
          </p:nvPr>
        </p:nvGraphicFramePr>
        <p:xfrm>
          <a:off x="251520" y="692696"/>
          <a:ext cx="8446576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Проблеми розвитку середнього бізнесу в Україні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096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42376"/>
          </a:xfrm>
        </p:spPr>
        <p:txBody>
          <a:bodyPr>
            <a:noAutofit/>
          </a:bodyPr>
          <a:lstStyle/>
          <a:p>
            <a:r>
              <a:rPr lang="ru-RU" sz="2800" dirty="0" err="1" smtClean="0"/>
              <a:t>Органи</a:t>
            </a:r>
            <a:r>
              <a:rPr lang="ru-RU" sz="2800" dirty="0" smtClean="0"/>
              <a:t>  державного контролю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err="1"/>
              <a:t>сфери</a:t>
            </a:r>
            <a:r>
              <a:rPr lang="ru-RU" sz="2800" dirty="0"/>
              <a:t> малого та </a:t>
            </a:r>
            <a:r>
              <a:rPr lang="ru-RU" sz="2800" dirty="0" err="1"/>
              <a:t>середнього</a:t>
            </a:r>
            <a:r>
              <a:rPr lang="ru-RU" sz="2800" dirty="0"/>
              <a:t> </a:t>
            </a:r>
            <a:r>
              <a:rPr lang="ru-RU" sz="2800" dirty="0" err="1"/>
              <a:t>підприємництва</a:t>
            </a:r>
            <a:r>
              <a:rPr lang="ru-RU" sz="2800" dirty="0"/>
              <a:t>: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76872"/>
            <a:ext cx="9144000" cy="42930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9052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484784"/>
            <a:ext cx="8352927" cy="4641379"/>
          </a:xfrm>
        </p:spPr>
        <p:txBody>
          <a:bodyPr>
            <a:normAutofit fontScale="92500"/>
          </a:bodyPr>
          <a:lstStyle/>
          <a:p>
            <a:r>
              <a:rPr lang="ru-RU" dirty="0" err="1" smtClean="0">
                <a:solidFill>
                  <a:schemeClr val="tx1"/>
                </a:solidFill>
              </a:rPr>
              <a:t>здійснювати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оплату </a:t>
            </a:r>
            <a:r>
              <a:rPr lang="ru-RU" dirty="0" err="1">
                <a:solidFill>
                  <a:schemeClr val="tx1"/>
                </a:solidFill>
              </a:rPr>
              <a:t>праці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робітників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які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працюють</a:t>
            </a:r>
            <a:r>
              <a:rPr lang="ru-RU" dirty="0">
                <a:solidFill>
                  <a:schemeClr val="tx1"/>
                </a:solidFill>
              </a:rPr>
              <a:t> за наймом, </a:t>
            </a:r>
            <a:r>
              <a:rPr lang="ru-RU" dirty="0" err="1">
                <a:solidFill>
                  <a:schemeClr val="tx1"/>
                </a:solidFill>
              </a:rPr>
              <a:t>відповідно</a:t>
            </a:r>
            <a:r>
              <a:rPr lang="ru-RU" dirty="0">
                <a:solidFill>
                  <a:schemeClr val="tx1"/>
                </a:solidFill>
              </a:rPr>
              <a:t> до умов угоди;</a:t>
            </a:r>
          </a:p>
          <a:p>
            <a:r>
              <a:rPr lang="ru-RU" dirty="0" err="1">
                <a:solidFill>
                  <a:schemeClr val="tx1"/>
                </a:solidFill>
              </a:rPr>
              <a:t>додержувати</a:t>
            </a:r>
            <a:r>
              <a:rPr lang="ru-RU" dirty="0">
                <a:solidFill>
                  <a:schemeClr val="tx1"/>
                </a:solidFill>
              </a:rPr>
              <a:t> права </a:t>
            </a:r>
            <a:r>
              <a:rPr lang="ru-RU" dirty="0" err="1">
                <a:solidFill>
                  <a:schemeClr val="tx1"/>
                </a:solidFill>
              </a:rPr>
              <a:t>споживачів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законних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вимог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r>
              <a:rPr lang="ru-RU" dirty="0" err="1">
                <a:solidFill>
                  <a:schemeClr val="tx1"/>
                </a:solidFill>
              </a:rPr>
              <a:t>укладати</a:t>
            </a:r>
            <a:r>
              <a:rPr lang="ru-RU" dirty="0">
                <a:solidFill>
                  <a:schemeClr val="tx1"/>
                </a:solidFill>
              </a:rPr>
              <a:t> угоди (</a:t>
            </a:r>
            <a:r>
              <a:rPr lang="ru-RU" dirty="0" err="1">
                <a:solidFill>
                  <a:schemeClr val="tx1"/>
                </a:solidFill>
              </a:rPr>
              <a:t>контракти</a:t>
            </a:r>
            <a:r>
              <a:rPr lang="ru-RU" dirty="0">
                <a:solidFill>
                  <a:schemeClr val="tx1"/>
                </a:solidFill>
              </a:rPr>
              <a:t>) по найму з </a:t>
            </a:r>
            <a:r>
              <a:rPr lang="ru-RU" dirty="0" err="1">
                <a:solidFill>
                  <a:schemeClr val="tx1"/>
                </a:solidFill>
              </a:rPr>
              <a:t>робітниками</a:t>
            </a:r>
            <a:r>
              <a:rPr lang="ru-RU" dirty="0">
                <a:solidFill>
                  <a:schemeClr val="tx1"/>
                </a:solidFill>
              </a:rPr>
              <a:t> і, </a:t>
            </a:r>
            <a:r>
              <a:rPr lang="ru-RU" dirty="0" err="1">
                <a:solidFill>
                  <a:schemeClr val="tx1"/>
                </a:solidFill>
              </a:rPr>
              <a:t>якщо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виникне</a:t>
            </a:r>
            <a:r>
              <a:rPr lang="ru-RU" dirty="0">
                <a:solidFill>
                  <a:schemeClr val="tx1"/>
                </a:solidFill>
              </a:rPr>
              <a:t> потреба, з </a:t>
            </a:r>
            <a:r>
              <a:rPr lang="ru-RU" dirty="0" err="1">
                <a:solidFill>
                  <a:schemeClr val="tx1"/>
                </a:solidFill>
              </a:rPr>
              <a:t>профспілками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r>
              <a:rPr lang="ru-RU" dirty="0" err="1">
                <a:solidFill>
                  <a:schemeClr val="tx1"/>
                </a:solidFill>
              </a:rPr>
              <a:t>забезпечувати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належну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якість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вироблених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товарів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робіт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послуг</a:t>
            </a:r>
            <a:r>
              <a:rPr lang="ru-RU" dirty="0">
                <a:solidFill>
                  <a:schemeClr val="tx1"/>
                </a:solidFill>
              </a:rPr>
              <a:t>);</a:t>
            </a:r>
          </a:p>
          <a:p>
            <a:r>
              <a:rPr lang="ru-RU" dirty="0" err="1">
                <a:solidFill>
                  <a:schemeClr val="tx1"/>
                </a:solidFill>
              </a:rPr>
              <a:t>здійснювати</a:t>
            </a:r>
            <a:r>
              <a:rPr lang="ru-RU" dirty="0">
                <a:solidFill>
                  <a:schemeClr val="tx1"/>
                </a:solidFill>
              </a:rPr>
              <a:t> заходи, </a:t>
            </a:r>
            <a:r>
              <a:rPr lang="ru-RU" dirty="0" err="1">
                <a:solidFill>
                  <a:schemeClr val="tx1"/>
                </a:solidFill>
              </a:rPr>
              <a:t>спрямовані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забезпечення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техніки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безпеки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екологічної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безпеки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r>
              <a:rPr lang="ru-RU" dirty="0" err="1">
                <a:solidFill>
                  <a:schemeClr val="tx1"/>
                </a:solidFill>
              </a:rPr>
              <a:t>забезпечувати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робітникам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наледні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умови</a:t>
            </a:r>
            <a:r>
              <a:rPr lang="ru-RU" dirty="0">
                <a:solidFill>
                  <a:schemeClr val="tx1"/>
                </a:solidFill>
              </a:rPr>
              <a:t> для </a:t>
            </a:r>
            <a:r>
              <a:rPr lang="ru-RU" dirty="0" err="1">
                <a:solidFill>
                  <a:schemeClr val="tx1"/>
                </a:solidFill>
              </a:rPr>
              <a:t>роботи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r>
              <a:rPr lang="ru-RU" dirty="0" err="1">
                <a:solidFill>
                  <a:schemeClr val="tx1"/>
                </a:solidFill>
              </a:rPr>
              <a:t>вносити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страхові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пенсійні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фонди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відрахування</a:t>
            </a:r>
            <a:r>
              <a:rPr lang="ru-RU" dirty="0">
                <a:solidFill>
                  <a:schemeClr val="tx1"/>
                </a:solidFill>
              </a:rPr>
              <a:t> по </a:t>
            </a:r>
            <a:r>
              <a:rPr lang="ru-RU" dirty="0" err="1">
                <a:solidFill>
                  <a:schemeClr val="tx1"/>
                </a:solidFill>
              </a:rPr>
              <a:t>страхуванню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забезпеченню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осіб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які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працюють</a:t>
            </a:r>
            <a:r>
              <a:rPr lang="ru-RU" dirty="0">
                <a:solidFill>
                  <a:schemeClr val="tx1"/>
                </a:solidFill>
              </a:rPr>
              <a:t> за наймом.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підприємця</a:t>
            </a:r>
            <a:r>
              <a:rPr lang="ru-RU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305360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700808"/>
            <a:ext cx="8424935" cy="4425355"/>
          </a:xfrm>
        </p:spPr>
        <p:txBody>
          <a:bodyPr>
            <a:normAutofit/>
          </a:bodyPr>
          <a:lstStyle/>
          <a:p>
            <a:r>
              <a:rPr lang="ru-RU" dirty="0" err="1" smtClean="0"/>
              <a:t>Підприємництво</a:t>
            </a:r>
            <a:r>
              <a:rPr lang="ru-RU" dirty="0" smtClean="0"/>
              <a:t> </a:t>
            </a:r>
            <a:r>
              <a:rPr lang="ru-RU" dirty="0"/>
              <a:t>як </a:t>
            </a:r>
            <a:r>
              <a:rPr lang="ru-RU" dirty="0" err="1"/>
              <a:t>самостійна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.</a:t>
            </a:r>
          </a:p>
          <a:p>
            <a:r>
              <a:rPr lang="ru-RU" dirty="0" err="1"/>
              <a:t>Підприємництво</a:t>
            </a:r>
            <a:r>
              <a:rPr lang="ru-RU" dirty="0"/>
              <a:t> як </a:t>
            </a:r>
            <a:r>
              <a:rPr lang="ru-RU" dirty="0" err="1"/>
              <a:t>господарська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.</a:t>
            </a:r>
          </a:p>
          <a:p>
            <a:r>
              <a:rPr lang="ru-RU" dirty="0" err="1"/>
              <a:t>Підприємницька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фізичними</a:t>
            </a:r>
            <a:r>
              <a:rPr lang="ru-RU" dirty="0"/>
              <a:t> і </a:t>
            </a:r>
            <a:r>
              <a:rPr lang="ru-RU" dirty="0" err="1"/>
              <a:t>юридичними</a:t>
            </a:r>
            <a:r>
              <a:rPr lang="ru-RU" dirty="0"/>
              <a:t> особами.</a:t>
            </a:r>
          </a:p>
          <a:p>
            <a:r>
              <a:rPr lang="ru-RU" dirty="0" err="1"/>
              <a:t>Підприємницька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на </a:t>
            </a:r>
            <a:r>
              <a:rPr lang="ru-RU" dirty="0" err="1"/>
              <a:t>постійній</a:t>
            </a:r>
            <a:r>
              <a:rPr lang="ru-RU" dirty="0"/>
              <a:t> </a:t>
            </a:r>
            <a:r>
              <a:rPr lang="ru-RU" dirty="0" err="1"/>
              <a:t>основі</a:t>
            </a:r>
            <a:r>
              <a:rPr lang="ru-RU" dirty="0"/>
              <a:t>.</a:t>
            </a:r>
          </a:p>
          <a:p>
            <a:r>
              <a:rPr lang="ru-RU" dirty="0" err="1"/>
              <a:t>Підприємницька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спрямована</a:t>
            </a:r>
            <a:r>
              <a:rPr lang="ru-RU" dirty="0"/>
              <a:t> на </a:t>
            </a:r>
            <a:r>
              <a:rPr lang="ru-RU" dirty="0" err="1"/>
              <a:t>якнайкраще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.</a:t>
            </a:r>
          </a:p>
          <a:p>
            <a:r>
              <a:rPr lang="ru-RU" dirty="0" err="1"/>
              <a:t>Підприємництво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економічно</a:t>
            </a:r>
            <a:r>
              <a:rPr lang="ru-RU" dirty="0"/>
              <a:t> </a:t>
            </a:r>
            <a:r>
              <a:rPr lang="ru-RU" dirty="0" err="1"/>
              <a:t>відокремлених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ринкового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.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Особливість</a:t>
            </a:r>
            <a:r>
              <a:rPr lang="ru-RU" dirty="0"/>
              <a:t> </a:t>
            </a:r>
            <a:r>
              <a:rPr lang="ru-RU" dirty="0" err="1"/>
              <a:t>підприємницької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175985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437858"/>
              </p:ext>
            </p:extLst>
          </p:nvPr>
        </p:nvGraphicFramePr>
        <p:xfrm>
          <a:off x="323528" y="404664"/>
          <a:ext cx="8496944" cy="6192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173829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Діяльність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підприємця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спрямована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на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якнайкраще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використання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капіталу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трудових</a:t>
                      </a:r>
                      <a:endParaRPr lang="ru-RU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матеріально-технічних</a:t>
                      </a:r>
                      <a:endParaRPr lang="ru-RU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фінансових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ресурсів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. 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06423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Підприємництво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передбачає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наявність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економічно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відокремлених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суб’єктів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ринкового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господарства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що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вступають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між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собою в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правові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фінансові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юридичні</a:t>
                      </a:r>
                      <a:endParaRPr lang="ru-RU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ініш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відносини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390161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Фірмова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структура ринку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складається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з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економічно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відокремлених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суб’єктів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ринкового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господарства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світового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національного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Галузевого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5701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348880"/>
            <a:ext cx="4996077" cy="3777283"/>
          </a:xfrm>
        </p:spPr>
        <p:txBody>
          <a:bodyPr>
            <a:normAutofit fontScale="92500" lnSpcReduction="20000"/>
          </a:bodyPr>
          <a:lstStyle/>
          <a:p>
            <a:r>
              <a:rPr lang="ru-RU" u="sng" dirty="0" err="1" smtClean="0"/>
              <a:t>Дохід</a:t>
            </a:r>
            <a:r>
              <a:rPr lang="ru-RU" u="sng" dirty="0"/>
              <a:t> 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виручкою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та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без </a:t>
            </a:r>
            <a:r>
              <a:rPr lang="ru-RU" dirty="0" err="1"/>
              <a:t>врахування</a:t>
            </a:r>
            <a:r>
              <a:rPr lang="ru-RU" dirty="0"/>
              <a:t> </a:t>
            </a:r>
            <a:r>
              <a:rPr lang="ru-RU" dirty="0" err="1"/>
              <a:t>податку</a:t>
            </a:r>
            <a:r>
              <a:rPr lang="ru-RU" dirty="0"/>
              <a:t> на </a:t>
            </a:r>
            <a:r>
              <a:rPr lang="ru-RU" dirty="0" err="1"/>
              <a:t>додану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та </a:t>
            </a:r>
            <a:r>
              <a:rPr lang="ru-RU" dirty="0" err="1"/>
              <a:t>акцизний</a:t>
            </a:r>
            <a:r>
              <a:rPr lang="ru-RU" dirty="0"/>
              <a:t> </a:t>
            </a:r>
            <a:r>
              <a:rPr lang="ru-RU" dirty="0" err="1"/>
              <a:t>збір</a:t>
            </a:r>
            <a:r>
              <a:rPr lang="ru-RU" dirty="0"/>
              <a:t>.</a:t>
            </a:r>
          </a:p>
          <a:p>
            <a:r>
              <a:rPr lang="ru-RU" dirty="0" err="1"/>
              <a:t>Підприємницький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 - </a:t>
            </a:r>
            <a:r>
              <a:rPr lang="ru-RU" dirty="0" err="1"/>
              <a:t>загроза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непередбачених</a:t>
            </a:r>
            <a:r>
              <a:rPr lang="ru-RU" dirty="0"/>
              <a:t> планами та прогнозами </a:t>
            </a:r>
            <a:r>
              <a:rPr lang="ru-RU" dirty="0" err="1"/>
              <a:t>матеріальних</a:t>
            </a:r>
            <a:r>
              <a:rPr lang="ru-RU" dirty="0"/>
              <a:t> і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втрат</a:t>
            </a:r>
            <a:r>
              <a:rPr lang="ru-RU" dirty="0"/>
              <a:t> та </a:t>
            </a:r>
            <a:r>
              <a:rPr lang="ru-RU" dirty="0" err="1"/>
              <a:t>збитків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недоодержання</a:t>
            </a:r>
            <a:r>
              <a:rPr lang="ru-RU" dirty="0"/>
              <a:t> </a:t>
            </a:r>
            <a:r>
              <a:rPr lang="ru-RU" dirty="0" err="1"/>
              <a:t>очікуваних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у </a:t>
            </a:r>
            <a:r>
              <a:rPr lang="ru-RU" dirty="0" err="1"/>
              <a:t>ході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підприємницької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052736"/>
            <a:ext cx="8507288" cy="158417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100" b="1" dirty="0" err="1">
                <a:solidFill>
                  <a:schemeClr val="tx1"/>
                </a:solidFill>
              </a:rPr>
              <a:t>Дохідність</a:t>
            </a:r>
            <a:r>
              <a:rPr lang="ru-RU" sz="3100" b="1" dirty="0">
                <a:solidFill>
                  <a:schemeClr val="tx1"/>
                </a:solidFill>
              </a:rPr>
              <a:t> </a:t>
            </a:r>
            <a:r>
              <a:rPr lang="ru-RU" sz="3100" b="1" dirty="0" err="1">
                <a:solidFill>
                  <a:schemeClr val="tx1"/>
                </a:solidFill>
              </a:rPr>
              <a:t>підприємства</a:t>
            </a:r>
            <a:r>
              <a:rPr lang="ru-RU" sz="3100" dirty="0">
                <a:solidFill>
                  <a:schemeClr val="tx1"/>
                </a:solidFill>
              </a:rPr>
              <a:t> є одним </a:t>
            </a:r>
            <a:r>
              <a:rPr lang="ru-RU" sz="3100" dirty="0" err="1">
                <a:solidFill>
                  <a:schemeClr val="tx1"/>
                </a:solidFill>
              </a:rPr>
              <a:t>із</a:t>
            </a:r>
            <a:r>
              <a:rPr lang="ru-RU" sz="3100" dirty="0">
                <a:solidFill>
                  <a:schemeClr val="tx1"/>
                </a:solidFill>
              </a:rPr>
              <a:t> </a:t>
            </a:r>
            <a:r>
              <a:rPr lang="ru-RU" sz="3100" dirty="0" err="1">
                <a:solidFill>
                  <a:schemeClr val="tx1"/>
                </a:solidFill>
              </a:rPr>
              <a:t>найголовніших</a:t>
            </a:r>
            <a:r>
              <a:rPr lang="ru-RU" sz="3100" dirty="0">
                <a:solidFill>
                  <a:schemeClr val="tx1"/>
                </a:solidFill>
              </a:rPr>
              <a:t> </a:t>
            </a:r>
            <a:r>
              <a:rPr lang="ru-RU" sz="3100" dirty="0" err="1">
                <a:solidFill>
                  <a:schemeClr val="tx1"/>
                </a:solidFill>
              </a:rPr>
              <a:t>показників</a:t>
            </a:r>
            <a:r>
              <a:rPr lang="ru-RU" sz="3100" dirty="0">
                <a:solidFill>
                  <a:schemeClr val="tx1"/>
                </a:solidFill>
              </a:rPr>
              <a:t>, </a:t>
            </a:r>
            <a:r>
              <a:rPr lang="ru-RU" sz="3100" dirty="0" err="1">
                <a:solidFill>
                  <a:schemeClr val="tx1"/>
                </a:solidFill>
              </a:rPr>
              <a:t>що</a:t>
            </a:r>
            <a:r>
              <a:rPr lang="ru-RU" sz="3100" dirty="0">
                <a:solidFill>
                  <a:schemeClr val="tx1"/>
                </a:solidFill>
              </a:rPr>
              <a:t> </a:t>
            </a:r>
            <a:r>
              <a:rPr lang="ru-RU" sz="3100" dirty="0" err="1">
                <a:solidFill>
                  <a:schemeClr val="tx1"/>
                </a:solidFill>
              </a:rPr>
              <a:t>відображають</a:t>
            </a:r>
            <a:r>
              <a:rPr lang="ru-RU" sz="3100" dirty="0">
                <a:solidFill>
                  <a:schemeClr val="tx1"/>
                </a:solidFill>
              </a:rPr>
              <a:t> </a:t>
            </a:r>
            <a:r>
              <a:rPr lang="ru-RU" sz="3100" dirty="0" err="1">
                <a:solidFill>
                  <a:schemeClr val="tx1"/>
                </a:solidFill>
              </a:rPr>
              <a:t>фінансовий</a:t>
            </a:r>
            <a:r>
              <a:rPr lang="ru-RU" sz="3100" dirty="0">
                <a:solidFill>
                  <a:schemeClr val="tx1"/>
                </a:solidFill>
              </a:rPr>
              <a:t> стан </a:t>
            </a:r>
            <a:r>
              <a:rPr lang="ru-RU" sz="3100" dirty="0" err="1">
                <a:solidFill>
                  <a:schemeClr val="tx1"/>
                </a:solidFill>
              </a:rPr>
              <a:t>підприємства</a:t>
            </a:r>
            <a:r>
              <a:rPr lang="ru-RU" sz="4000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150-doxid-pid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284984"/>
            <a:ext cx="2247900" cy="20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537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5" y="1700808"/>
            <a:ext cx="7452816" cy="4425355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спонтанний</a:t>
            </a:r>
            <a:r>
              <a:rPr lang="ru-RU" dirty="0" smtClean="0"/>
              <a:t> </a:t>
            </a:r>
            <a:r>
              <a:rPr lang="ru-RU" dirty="0"/>
              <a:t>характер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, </a:t>
            </a:r>
            <a:r>
              <a:rPr lang="ru-RU" dirty="0" err="1"/>
              <a:t>стихій</a:t>
            </a:r>
            <a:r>
              <a:rPr lang="ru-RU" dirty="0"/>
              <a:t>;</a:t>
            </a:r>
          </a:p>
          <a:p>
            <a:r>
              <a:rPr lang="ru-RU" dirty="0" err="1"/>
              <a:t>випадковість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подій</a:t>
            </a:r>
            <a:r>
              <a:rPr lang="ru-RU" dirty="0"/>
              <a:t> і </a:t>
            </a:r>
            <a:r>
              <a:rPr lang="ru-RU" dirty="0" err="1"/>
              <a:t>поведінки</a:t>
            </a:r>
            <a:r>
              <a:rPr lang="ru-RU" dirty="0"/>
              <a:t> </a:t>
            </a:r>
            <a:r>
              <a:rPr lang="ru-RU" dirty="0" err="1"/>
              <a:t>суб'єктів</a:t>
            </a:r>
            <a:r>
              <a:rPr lang="ru-RU" dirty="0"/>
              <a:t>;</a:t>
            </a:r>
          </a:p>
          <a:p>
            <a:r>
              <a:rPr lang="ru-RU" dirty="0" err="1"/>
              <a:t>присутність</a:t>
            </a:r>
            <a:r>
              <a:rPr lang="ru-RU" dirty="0"/>
              <a:t> </a:t>
            </a:r>
            <a:r>
              <a:rPr lang="ru-RU" dirty="0" err="1"/>
              <a:t>протиборчих</a:t>
            </a:r>
            <a:r>
              <a:rPr lang="ru-RU" dirty="0"/>
              <a:t> </a:t>
            </a:r>
            <a:r>
              <a:rPr lang="ru-RU" dirty="0" err="1"/>
              <a:t>тенденцій</a:t>
            </a:r>
            <a:r>
              <a:rPr lang="ru-RU" dirty="0"/>
              <a:t>, </a:t>
            </a:r>
            <a:r>
              <a:rPr lang="ru-RU" dirty="0" err="1"/>
              <a:t>потоків</a:t>
            </a:r>
            <a:r>
              <a:rPr lang="ru-RU" dirty="0"/>
              <a:t>, </a:t>
            </a:r>
            <a:r>
              <a:rPr lang="ru-RU" dirty="0" err="1"/>
              <a:t>інтересів</a:t>
            </a:r>
            <a:r>
              <a:rPr lang="ru-RU" dirty="0"/>
              <a:t> на </a:t>
            </a:r>
            <a:r>
              <a:rPr lang="ru-RU" dirty="0" err="1"/>
              <a:t>об'єкті</a:t>
            </a:r>
            <a:r>
              <a:rPr lang="ru-RU" dirty="0"/>
              <a:t> </a:t>
            </a:r>
            <a:r>
              <a:rPr lang="ru-RU" dirty="0" err="1"/>
              <a:t>підприємницької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</a:t>
            </a:r>
          </a:p>
          <a:p>
            <a:r>
              <a:rPr lang="ru-RU" dirty="0" err="1"/>
              <a:t>імовірнісний</a:t>
            </a:r>
            <a:r>
              <a:rPr lang="ru-RU" dirty="0"/>
              <a:t> характер </a:t>
            </a:r>
            <a:r>
              <a:rPr lang="ru-RU" dirty="0" err="1"/>
              <a:t>соціально-економічного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/>
              <a:t>мінли-вість</a:t>
            </a:r>
            <a:r>
              <a:rPr lang="ru-RU" dirty="0"/>
              <a:t> </a:t>
            </a:r>
            <a:r>
              <a:rPr lang="ru-RU" dirty="0" err="1"/>
              <a:t>соціально-економічних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об'єкту</a:t>
            </a:r>
            <a:r>
              <a:rPr lang="ru-RU" dirty="0"/>
              <a:t> </a:t>
            </a:r>
            <a:r>
              <a:rPr lang="ru-RU" dirty="0" err="1"/>
              <a:t>підприємництва</a:t>
            </a:r>
            <a:r>
              <a:rPr lang="ru-RU" dirty="0"/>
              <a:t>;</a:t>
            </a:r>
          </a:p>
          <a:p>
            <a:r>
              <a:rPr lang="ru-RU" dirty="0" err="1"/>
              <a:t>погрішності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об'єкт</a:t>
            </a:r>
            <a:r>
              <a:rPr lang="ru-RU" dirty="0"/>
              <a:t> </a:t>
            </a:r>
            <a:r>
              <a:rPr lang="ru-RU" dirty="0" err="1"/>
              <a:t>підприємництва</a:t>
            </a:r>
            <a:r>
              <a:rPr lang="ru-RU" dirty="0"/>
              <a:t>;</a:t>
            </a:r>
          </a:p>
          <a:p>
            <a:r>
              <a:rPr lang="ru-RU" dirty="0" err="1"/>
              <a:t>обмеженість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для </a:t>
            </a:r>
            <a:r>
              <a:rPr lang="ru-RU" dirty="0" err="1"/>
              <a:t>подолання</a:t>
            </a:r>
            <a:r>
              <a:rPr lang="ru-RU" dirty="0"/>
              <a:t> </a:t>
            </a:r>
            <a:r>
              <a:rPr lang="ru-RU" dirty="0" err="1"/>
              <a:t>випадкових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;</a:t>
            </a:r>
          </a:p>
          <a:p>
            <a:r>
              <a:rPr lang="ru-RU" dirty="0" err="1"/>
              <a:t>неоднозначність</a:t>
            </a:r>
            <a:r>
              <a:rPr lang="ru-RU" dirty="0"/>
              <a:t> </a:t>
            </a:r>
            <a:r>
              <a:rPr lang="ru-RU" dirty="0" err="1"/>
              <a:t>пізнання</a:t>
            </a:r>
            <a:r>
              <a:rPr lang="ru-RU" dirty="0"/>
              <a:t> </a:t>
            </a:r>
            <a:r>
              <a:rPr lang="ru-RU" dirty="0" err="1"/>
              <a:t>об'єкту</a:t>
            </a:r>
            <a:r>
              <a:rPr lang="ru-RU" dirty="0"/>
              <a:t>;</a:t>
            </a:r>
          </a:p>
          <a:p>
            <a:r>
              <a:rPr lang="ru-RU" dirty="0"/>
              <a:t>не </a:t>
            </a:r>
            <a:r>
              <a:rPr lang="ru-RU" dirty="0" err="1"/>
              <a:t>співпадання</a:t>
            </a:r>
            <a:r>
              <a:rPr lang="ru-RU" dirty="0"/>
              <a:t> </a:t>
            </a:r>
            <a:r>
              <a:rPr lang="ru-RU" dirty="0" err="1"/>
              <a:t>суб'єктивних</a:t>
            </a:r>
            <a:r>
              <a:rPr lang="ru-RU" dirty="0"/>
              <a:t> </a:t>
            </a:r>
            <a:r>
              <a:rPr lang="ru-RU" dirty="0" err="1"/>
              <a:t>оцінок</a:t>
            </a:r>
            <a:r>
              <a:rPr lang="ru-RU" dirty="0"/>
              <a:t> і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;</a:t>
            </a:r>
          </a:p>
          <a:p>
            <a:r>
              <a:rPr lang="ru-RU" dirty="0" err="1"/>
              <a:t>недосконалість</a:t>
            </a:r>
            <a:r>
              <a:rPr lang="ru-RU" dirty="0"/>
              <a:t> </a:t>
            </a:r>
            <a:r>
              <a:rPr lang="ru-RU" dirty="0" err="1"/>
              <a:t>господарського</a:t>
            </a:r>
            <a:r>
              <a:rPr lang="ru-RU" dirty="0"/>
              <a:t> </a:t>
            </a:r>
            <a:r>
              <a:rPr lang="ru-RU" dirty="0" err="1"/>
              <a:t>механізму</a:t>
            </a:r>
            <a:r>
              <a:rPr lang="ru-RU" dirty="0"/>
              <a:t>.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джерела</a:t>
            </a:r>
            <a:r>
              <a:rPr lang="ru-RU" b="1" dirty="0"/>
              <a:t> </a:t>
            </a:r>
            <a:r>
              <a:rPr lang="ru-RU" b="1" dirty="0" err="1"/>
              <a:t>ризику</a:t>
            </a:r>
            <a:r>
              <a:rPr lang="ru-RU" b="1" dirty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6453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564904"/>
            <a:ext cx="8424936" cy="3450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err="1" smtClean="0"/>
              <a:t>займають</a:t>
            </a:r>
            <a:r>
              <a:rPr lang="ru-RU" dirty="0" smtClean="0"/>
              <a:t> </a:t>
            </a:r>
            <a:r>
              <a:rPr lang="ru-RU" dirty="0" err="1"/>
              <a:t>проміжне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малими</a:t>
            </a:r>
            <a:r>
              <a:rPr lang="ru-RU" dirty="0"/>
              <a:t> і великими.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дрібних</a:t>
            </a:r>
            <a:r>
              <a:rPr lang="ru-RU" dirty="0"/>
              <a:t>, але </a:t>
            </a:r>
            <a:r>
              <a:rPr lang="ru-RU" dirty="0" err="1"/>
              <a:t>більше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великих. Вони </a:t>
            </a:r>
            <a:r>
              <a:rPr lang="ru-RU" dirty="0" err="1" smtClean="0"/>
              <a:t>спеціалізуються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обслуговуванні</a:t>
            </a:r>
            <a:r>
              <a:rPr lang="ru-RU" dirty="0"/>
              <a:t> тих </a:t>
            </a:r>
            <a:r>
              <a:rPr lang="ru-RU" dirty="0" err="1"/>
              <a:t>сегментів</a:t>
            </a:r>
            <a:r>
              <a:rPr lang="ru-RU" dirty="0"/>
              <a:t> ринку,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вигідні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в силу </a:t>
            </a:r>
            <a:r>
              <a:rPr lang="ru-RU" dirty="0" err="1"/>
              <a:t>певних</a:t>
            </a:r>
            <a:r>
              <a:rPr lang="ru-RU" dirty="0"/>
              <a:t> причин не </a:t>
            </a:r>
            <a:r>
              <a:rPr lang="ru-RU" dirty="0" err="1"/>
              <a:t>зайняті</a:t>
            </a:r>
            <a:r>
              <a:rPr lang="ru-RU" dirty="0"/>
              <a:t> великими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дрібними</a:t>
            </a:r>
            <a:r>
              <a:rPr lang="ru-RU" dirty="0"/>
              <a:t> </a:t>
            </a:r>
            <a:r>
              <a:rPr lang="ru-RU" dirty="0" err="1"/>
              <a:t>підприємствами</a:t>
            </a:r>
            <a:r>
              <a:rPr lang="ru-RU" dirty="0"/>
              <a:t>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асортимент</a:t>
            </a:r>
            <a:r>
              <a:rPr lang="ru-RU" dirty="0"/>
              <a:t> не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різноманітний</a:t>
            </a:r>
            <a:r>
              <a:rPr lang="ru-RU" dirty="0"/>
              <a:t>, але </a:t>
            </a:r>
            <a:r>
              <a:rPr lang="ru-RU" dirty="0" err="1"/>
              <a:t>стійкий</a:t>
            </a:r>
            <a:r>
              <a:rPr lang="ru-RU" dirty="0"/>
              <a:t>,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спеціалізовані</a:t>
            </a:r>
            <a:r>
              <a:rPr lang="ru-RU" dirty="0"/>
              <a:t> ринки в </a:t>
            </a:r>
            <a:r>
              <a:rPr lang="ru-RU" dirty="0" err="1"/>
              <a:t>меншому</a:t>
            </a:r>
            <a:r>
              <a:rPr lang="ru-RU" dirty="0"/>
              <a:t> </a:t>
            </a:r>
            <a:r>
              <a:rPr lang="ru-RU" dirty="0" err="1"/>
              <a:t>ступені</a:t>
            </a:r>
            <a:r>
              <a:rPr lang="ru-RU" dirty="0"/>
              <a:t> </a:t>
            </a:r>
            <a:r>
              <a:rPr lang="ru-RU" dirty="0" err="1"/>
              <a:t>залежать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кон'юнктурних</a:t>
            </a:r>
            <a:r>
              <a:rPr lang="ru-RU" dirty="0"/>
              <a:t> </a:t>
            </a:r>
            <a:r>
              <a:rPr lang="ru-RU" dirty="0" err="1"/>
              <a:t>коливань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Середні підприємства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901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969175"/>
              </p:ext>
            </p:extLst>
          </p:nvPr>
        </p:nvGraphicFramePr>
        <p:xfrm>
          <a:off x="395536" y="1628800"/>
          <a:ext cx="7884864" cy="44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Середні підприємства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392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478258" y="3390350"/>
            <a:ext cx="3699933" cy="345069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err="1" smtClean="0"/>
              <a:t>Сервіс</a:t>
            </a:r>
            <a:endParaRPr lang="ru-RU" dirty="0"/>
          </a:p>
          <a:p>
            <a:pPr marL="0" indent="0" algn="ctr">
              <a:buNone/>
            </a:pPr>
            <a:r>
              <a:rPr lang="ru-RU" dirty="0" err="1" smtClean="0"/>
              <a:t>Торгівля</a:t>
            </a:r>
            <a:endParaRPr lang="ru-RU" dirty="0"/>
          </a:p>
          <a:p>
            <a:pPr marL="0" indent="0" algn="ctr">
              <a:buNone/>
            </a:pPr>
            <a:r>
              <a:rPr lang="ru-RU" dirty="0" err="1" smtClean="0"/>
              <a:t>Агробізнес</a:t>
            </a:r>
            <a:r>
              <a:rPr lang="ru-RU" dirty="0" smtClean="0"/>
              <a:t> </a:t>
            </a:r>
            <a:endParaRPr lang="ru-RU" dirty="0"/>
          </a:p>
          <a:p>
            <a:pPr marL="0" indent="0" algn="ctr">
              <a:buNone/>
            </a:pPr>
            <a:r>
              <a:rPr lang="ru-RU" dirty="0" err="1" smtClean="0"/>
              <a:t>Обробна</a:t>
            </a:r>
            <a:r>
              <a:rPr lang="ru-RU" dirty="0" smtClean="0"/>
              <a:t> </a:t>
            </a:r>
            <a:r>
              <a:rPr lang="ru-RU" dirty="0" err="1" smtClean="0"/>
              <a:t>промисловость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Сфери діяльності малого та середнього бізнесу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75" y="2924944"/>
            <a:ext cx="2619375" cy="153352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477" y="1649621"/>
            <a:ext cx="2908573" cy="189689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51" y="4756920"/>
            <a:ext cx="2707899" cy="181912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365" y="3543650"/>
            <a:ext cx="2726685" cy="181779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305402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Другая 1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233</TotalTime>
  <Words>449</Words>
  <Application>Microsoft Office PowerPoint</Application>
  <PresentationFormat>Экран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«Організація підприємництва в Україні»</vt:lpstr>
      <vt:lpstr>Функції підприємця:</vt:lpstr>
      <vt:lpstr>Особливість підприємницької діяльності:</vt:lpstr>
      <vt:lpstr>Презентация PowerPoint</vt:lpstr>
      <vt:lpstr>Дохідність підприємства є одним із найголовніших показників, що відображають фінансовий стан підприємства.  </vt:lpstr>
      <vt:lpstr>Основні джерела ризику:</vt:lpstr>
      <vt:lpstr>Середні підприємства</vt:lpstr>
      <vt:lpstr>Середні підприємства</vt:lpstr>
      <vt:lpstr>Сфери діяльності малого та середнього бізнесу</vt:lpstr>
      <vt:lpstr>Переваги середніх підприємств</vt:lpstr>
      <vt:lpstr>Частка малого та середнього бізнесу</vt:lpstr>
      <vt:lpstr>Проблеми розвитку середнього бізнесу в Україні</vt:lpstr>
      <vt:lpstr>Органи  державного контролю сфери малого та середнього підприємництва: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 «Проблеми та перспективи розвитку середнього бізнесу в Україні»</dc:title>
  <dc:creator>7</dc:creator>
  <cp:lastModifiedBy>Наташа</cp:lastModifiedBy>
  <cp:revision>17</cp:revision>
  <dcterms:created xsi:type="dcterms:W3CDTF">2014-04-16T19:22:02Z</dcterms:created>
  <dcterms:modified xsi:type="dcterms:W3CDTF">2021-08-18T05:22:11Z</dcterms:modified>
</cp:coreProperties>
</file>