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4" r:id="rId4"/>
    <p:sldId id="287" r:id="rId5"/>
    <p:sldId id="258" r:id="rId6"/>
    <p:sldId id="259" r:id="rId7"/>
    <p:sldId id="260" r:id="rId8"/>
    <p:sldId id="261" r:id="rId9"/>
    <p:sldId id="262" r:id="rId10"/>
    <p:sldId id="263" r:id="rId11"/>
    <p:sldId id="264" r:id="rId12"/>
    <p:sldId id="265" r:id="rId13"/>
    <p:sldId id="266"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Lst>
  <p:sldSz cx="9144000" cy="6858000" type="screen4x3"/>
  <p:notesSz cx="6797675" cy="992822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24" autoAdjust="0"/>
  </p:normalViewPr>
  <p:slideViewPr>
    <p:cSldViewPr>
      <p:cViewPr>
        <p:scale>
          <a:sx n="78" d="100"/>
          <a:sy n="78" d="100"/>
        </p:scale>
        <p:origin x="-1134" y="-42"/>
      </p:cViewPr>
      <p:guideLst>
        <p:guide orient="horz" pos="2160"/>
        <p:guide pos="2880"/>
      </p:guideLst>
    </p:cSldViewPr>
  </p:slideViewPr>
  <p:outlineViewPr>
    <p:cViewPr>
      <p:scale>
        <a:sx n="33" d="100"/>
        <a:sy n="33" d="100"/>
      </p:scale>
      <p:origin x="48" y="150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7772978-EBD2-4BC7-B0F2-FF0DF2FDD923}" type="datetimeFigureOut">
              <a:rPr lang="uk-UA" smtClean="0"/>
              <a:t>08.11.2023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7772978-EBD2-4BC7-B0F2-FF0DF2FDD923}" type="datetimeFigureOut">
              <a:rPr lang="uk-UA" smtClean="0"/>
              <a:t>08.11.2023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7772978-EBD2-4BC7-B0F2-FF0DF2FDD923}" type="datetimeFigureOut">
              <a:rPr lang="uk-UA" smtClean="0"/>
              <a:t>08.11.2023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7772978-EBD2-4BC7-B0F2-FF0DF2FDD923}" type="datetimeFigureOut">
              <a:rPr lang="uk-UA" smtClean="0"/>
              <a:t>08.11.2023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7772978-EBD2-4BC7-B0F2-FF0DF2FDD923}" type="datetimeFigureOut">
              <a:rPr lang="uk-UA" smtClean="0"/>
              <a:t>08.11.2023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7772978-EBD2-4BC7-B0F2-FF0DF2FDD923}" type="datetimeFigureOut">
              <a:rPr lang="uk-UA" smtClean="0"/>
              <a:t>08.11.2023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320B863-DC93-4C0C-9C18-04F96E6205C7}"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772978-EBD2-4BC7-B0F2-FF0DF2FDD923}" type="datetimeFigureOut">
              <a:rPr lang="uk-UA" smtClean="0"/>
              <a:t>08.11.2023</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0B863-DC93-4C0C-9C18-04F96E6205C7}"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14290"/>
            <a:ext cx="8072494" cy="2278606"/>
          </a:xfrm>
        </p:spPr>
        <p:style>
          <a:lnRef idx="1">
            <a:schemeClr val="accent2"/>
          </a:lnRef>
          <a:fillRef idx="2">
            <a:schemeClr val="accent2"/>
          </a:fillRef>
          <a:effectRef idx="1">
            <a:schemeClr val="accent2"/>
          </a:effectRef>
          <a:fontRef idx="minor">
            <a:schemeClr val="dk1"/>
          </a:fontRef>
        </p:style>
        <p:txBody>
          <a:bodyPr>
            <a:normAutofit/>
          </a:bodyPr>
          <a:lstStyle/>
          <a:p>
            <a:r>
              <a:rPr lang="uk-UA" sz="1400" b="1" dirty="0" smtClean="0">
                <a:latin typeface="Times New Roman" pitchFamily="18" charset="0"/>
                <a:cs typeface="Times New Roman" pitchFamily="18" charset="0"/>
              </a:rPr>
              <a:t>Тема: Травлення і засвоєння їжі. Обмін речовин та енергії харчування різних груп дорослого населення.</a:t>
            </a:r>
            <a:r>
              <a:rPr lang="en-US" sz="1400" b="1" dirty="0" smtClean="0">
                <a:latin typeface="Times New Roman" pitchFamily="18" charset="0"/>
                <a:cs typeface="Times New Roman" pitchFamily="18" charset="0"/>
              </a:rPr>
              <a:t/>
            </a:r>
            <a:br>
              <a:rPr lang="en-US" sz="1400" b="1" dirty="0" smtClean="0">
                <a:latin typeface="Times New Roman" pitchFamily="18" charset="0"/>
                <a:cs typeface="Times New Roman" pitchFamily="18" charset="0"/>
              </a:rPr>
            </a:br>
            <a:r>
              <a:rPr lang="uk-UA" sz="1400" b="1" dirty="0" smtClean="0">
                <a:latin typeface="Times New Roman" pitchFamily="18" charset="0"/>
                <a:cs typeface="Times New Roman" pitchFamily="18" charset="0"/>
              </a:rPr>
              <a:t>Мета: Ознайомити студентів із процесами травлення в організмі людини з обміном речовин та енергії при харчуванні різних груп дорослого населення.</a:t>
            </a:r>
            <a:br>
              <a:rPr lang="uk-UA" sz="1400" b="1" dirty="0" smtClean="0">
                <a:latin typeface="Times New Roman" pitchFamily="18" charset="0"/>
                <a:cs typeface="Times New Roman" pitchFamily="18" charset="0"/>
              </a:rPr>
            </a:br>
            <a:r>
              <a:rPr lang="uk-UA" sz="1400" b="1" dirty="0" smtClean="0">
                <a:latin typeface="Times New Roman" pitchFamily="18" charset="0"/>
                <a:cs typeface="Times New Roman" pitchFamily="18" charset="0"/>
              </a:rPr>
              <a:t>Тип заняття: лекція.</a:t>
            </a:r>
            <a:endParaRPr lang="uk-UA" sz="1400" b="1" dirty="0">
              <a:latin typeface="Times New Roman" pitchFamily="18" charset="0"/>
              <a:cs typeface="Times New Roman" pitchFamily="18" charset="0"/>
            </a:endParaRPr>
          </a:p>
        </p:txBody>
      </p:sp>
      <p:pic>
        <p:nvPicPr>
          <p:cNvPr id="5" name="Рисунок 4" descr="507b26d6f5e46d6810c51eb9da15ddfa.jpg"/>
          <p:cNvPicPr>
            <a:picLocks noChangeAspect="1"/>
          </p:cNvPicPr>
          <p:nvPr/>
        </p:nvPicPr>
        <p:blipFill>
          <a:blip r:embed="rId2"/>
          <a:stretch>
            <a:fillRect/>
          </a:stretch>
        </p:blipFill>
        <p:spPr>
          <a:xfrm>
            <a:off x="1500166" y="2708921"/>
            <a:ext cx="6143668" cy="37444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07179" y="357166"/>
            <a:ext cx="8329642" cy="6215106"/>
          </a:xfrm>
        </p:spPr>
        <p:txBody>
          <a:bodyPr>
            <a:normAutofit lnSpcReduction="10000"/>
          </a:bodyPr>
          <a:lstStyle/>
          <a:p>
            <a:pPr marL="0" indent="450850" algn="just">
              <a:lnSpc>
                <a:spcPct val="150000"/>
              </a:lnSpc>
              <a:spcBef>
                <a:spcPts val="0"/>
              </a:spcBef>
              <a:buNone/>
            </a:pPr>
            <a:r>
              <a:rPr lang="uk-UA" sz="1400" b="1" dirty="0">
                <a:latin typeface="Times New Roman" pitchFamily="18" charset="0"/>
                <a:cs typeface="Times New Roman" pitchFamily="18" charset="0"/>
              </a:rPr>
              <a:t>Дванадцятипала кишка</a:t>
            </a:r>
            <a:r>
              <a:rPr lang="uk-UA" sz="1400" dirty="0">
                <a:latin typeface="Times New Roman" pitchFamily="18" charset="0"/>
                <a:cs typeface="Times New Roman" pitchFamily="18" charset="0"/>
              </a:rPr>
              <a:t> — це одна із тонких кишок, де відбуваються важливі процеси розщеплення білків, жирів та вуглеводів. До неї впадають вивідні протоки печінки та підшлункової залози. Під впливом жовчі, яку виробляє печінка, жири розпадаються на дрібні краплини, а потім за допомогою ферментів травних соків — ліпази, (їх виділяє підшлункова залоза та дрібні залози тонких кишок) ці краплини розщеплюються на гліцерин і жирні кислоти і через </a:t>
            </a:r>
            <a:r>
              <a:rPr lang="uk-UA" sz="1400" dirty="0" err="1">
                <a:latin typeface="Times New Roman" pitchFamily="18" charset="0"/>
                <a:cs typeface="Times New Roman" pitchFamily="18" charset="0"/>
              </a:rPr>
              <a:t>кишечну</a:t>
            </a:r>
            <a:r>
              <a:rPr lang="uk-UA" sz="1400" dirty="0">
                <a:latin typeface="Times New Roman" pitchFamily="18" charset="0"/>
                <a:cs typeface="Times New Roman" pitchFamily="18" charset="0"/>
              </a:rPr>
              <a:t> стінку всмоктуються в кров.</a:t>
            </a:r>
          </a:p>
          <a:p>
            <a:pPr marL="0" indent="450850" algn="just">
              <a:lnSpc>
                <a:spcPct val="150000"/>
              </a:lnSpc>
              <a:spcBef>
                <a:spcPts val="0"/>
              </a:spcBef>
              <a:buNone/>
            </a:pPr>
            <a:r>
              <a:rPr lang="uk-UA" sz="1400" dirty="0">
                <a:latin typeface="Times New Roman" pitchFamily="18" charset="0"/>
                <a:cs typeface="Times New Roman" pitchFamily="18" charset="0"/>
              </a:rPr>
              <a:t>Під впливом ферменту </a:t>
            </a:r>
            <a:r>
              <a:rPr lang="uk-UA" sz="1400" dirty="0" err="1">
                <a:latin typeface="Times New Roman" pitchFamily="18" charset="0"/>
                <a:cs typeface="Times New Roman" pitchFamily="18" charset="0"/>
              </a:rPr>
              <a:t>трипсіну</a:t>
            </a:r>
            <a:r>
              <a:rPr lang="uk-UA" sz="1400" dirty="0">
                <a:latin typeface="Times New Roman" pitchFamily="18" charset="0"/>
                <a:cs typeface="Times New Roman" pitchFamily="18" charset="0"/>
              </a:rPr>
              <a:t>, який входить до складу соку підшлункової залози, білки розщеплюються до амінокислот. Цей фермент розщеплює утворені в шлунку пептони та </a:t>
            </a:r>
            <a:r>
              <a:rPr lang="uk-UA" sz="1400" dirty="0" err="1">
                <a:latin typeface="Times New Roman" pitchFamily="18" charset="0"/>
                <a:cs typeface="Times New Roman" pitchFamily="18" charset="0"/>
              </a:rPr>
              <a:t>альбумози</a:t>
            </a:r>
            <a:r>
              <a:rPr lang="uk-UA" sz="1400" dirty="0">
                <a:latin typeface="Times New Roman" pitchFamily="18" charset="0"/>
                <a:cs typeface="Times New Roman" pitchFamily="18" charset="0"/>
              </a:rPr>
              <a:t> до амінокислот. Складні цукру (крохмаль, мальтоза та молочний цукор) розщеплюються за допомогою ферментів амілози, мальтози та лактози до простих (</a:t>
            </a:r>
            <a:r>
              <a:rPr lang="uk-UA" sz="1400" dirty="0" err="1">
                <a:latin typeface="Times New Roman" pitchFamily="18" charset="0"/>
                <a:cs typeface="Times New Roman" pitchFamily="18" charset="0"/>
              </a:rPr>
              <a:t>дісахариди</a:t>
            </a:r>
            <a:r>
              <a:rPr lang="uk-UA" sz="1400" dirty="0">
                <a:latin typeface="Times New Roman" pitchFamily="18" charset="0"/>
                <a:cs typeface="Times New Roman" pitchFamily="18" charset="0"/>
              </a:rPr>
              <a:t>, глюкоза).</a:t>
            </a:r>
          </a:p>
          <a:p>
            <a:pPr marL="0" indent="450850" algn="just">
              <a:lnSpc>
                <a:spcPct val="150000"/>
              </a:lnSpc>
              <a:spcBef>
                <a:spcPts val="0"/>
              </a:spcBef>
              <a:buNone/>
            </a:pPr>
            <a:r>
              <a:rPr lang="uk-UA" sz="1400" b="1" dirty="0">
                <a:latin typeface="Times New Roman" pitchFamily="18" charset="0"/>
                <a:cs typeface="Times New Roman" pitchFamily="18" charset="0"/>
              </a:rPr>
              <a:t>Травлення у товстих кишках.</a:t>
            </a:r>
            <a:r>
              <a:rPr lang="uk-UA" sz="1400" dirty="0">
                <a:latin typeface="Times New Roman" pitchFamily="18" charset="0"/>
                <a:cs typeface="Times New Roman" pitchFamily="18" charset="0"/>
              </a:rPr>
              <a:t> Товста кишка — це кінцева ділянка травного каналу. Її довжина сягає 1,5-2 м. Саме у товстій кишці нагромаджуються неперетравлені залишки їжі, слиз, відмерлі клітини кишечника, жовчні пігменти та велика кількість бактерій, з яких формуються калові маси.</a:t>
            </a:r>
          </a:p>
          <a:p>
            <a:pPr marL="0" indent="450850" algn="just">
              <a:lnSpc>
                <a:spcPct val="150000"/>
              </a:lnSpc>
              <a:spcBef>
                <a:spcPts val="0"/>
              </a:spcBef>
              <a:buNone/>
            </a:pPr>
            <a:r>
              <a:rPr lang="uk-UA" sz="1400" dirty="0">
                <a:latin typeface="Times New Roman" pitchFamily="18" charset="0"/>
                <a:cs typeface="Times New Roman" pitchFamily="18" charset="0"/>
              </a:rPr>
              <a:t>Випорожнення товстого кишечника (дефекація), здійснюється рефлекторно внаслідок подразнення його нагромадженими рештками їжі. Діяльність цього акту контролюється корою головного мозку.</a:t>
            </a:r>
          </a:p>
          <a:p>
            <a:pPr marL="0" indent="450850" algn="just">
              <a:lnSpc>
                <a:spcPct val="150000"/>
              </a:lnSpc>
              <a:spcBef>
                <a:spcPts val="0"/>
              </a:spcBef>
              <a:buNone/>
            </a:pPr>
            <a:r>
              <a:rPr lang="uk-UA" sz="1400" dirty="0">
                <a:latin typeface="Times New Roman" pitchFamily="18" charset="0"/>
                <a:cs typeface="Times New Roman" pitchFamily="18" charset="0"/>
              </a:rPr>
              <a:t>Всмоктування. Харчові речовини в шлунку майже не всмоктуються Цей процес відбувається у тонких кишках, чому сприяють рухи спеціальних виступів слизової — ворсинок і </a:t>
            </a:r>
            <a:r>
              <a:rPr lang="uk-UA" sz="1400" dirty="0" err="1">
                <a:latin typeface="Times New Roman" pitchFamily="18" charset="0"/>
                <a:cs typeface="Times New Roman" pitchFamily="18" charset="0"/>
              </a:rPr>
              <a:t>мікроворсинок</a:t>
            </a:r>
            <a:r>
              <a:rPr lang="uk-UA" sz="1400" dirty="0">
                <a:latin typeface="Times New Roman" pitchFamily="18" charset="0"/>
                <a:cs typeface="Times New Roman" pitchFamily="18" charset="0"/>
              </a:rPr>
              <a:t>. Продукти перетравлення вуглеводів та білків надходять в кров, а продукти перетравлення жирів — у лімфу, разом з якою попадають у кров. Проходячи через печінку, кров очищується від шкідливих речовин, які могли потрапити до кишечника разом з їжею і всмоктатися в кров. Ці шкідливі речовини виводяться з жовчю через кишечник</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96897" y="214290"/>
            <a:ext cx="8750206" cy="2071702"/>
          </a:xfrm>
        </p:spPr>
        <p:txBody>
          <a:bodyPr>
            <a:normAutofit fontScale="92500"/>
          </a:bodyPr>
          <a:lstStyle/>
          <a:p>
            <a:pPr marL="0" indent="450850" algn="just">
              <a:lnSpc>
                <a:spcPct val="150000"/>
              </a:lnSpc>
              <a:spcBef>
                <a:spcPts val="0"/>
              </a:spcBef>
              <a:buNone/>
            </a:pPr>
            <a:r>
              <a:rPr lang="uk-UA" sz="1400" b="1" dirty="0" smtClean="0">
                <a:latin typeface="Times New Roman" pitchFamily="18" charset="0"/>
                <a:cs typeface="Times New Roman" pitchFamily="18" charset="0"/>
              </a:rPr>
              <a:t>Функція </a:t>
            </a:r>
            <a:r>
              <a:rPr lang="uk-UA" sz="1400" b="1" dirty="0">
                <a:latin typeface="Times New Roman" pitchFamily="18" charset="0"/>
                <a:cs typeface="Times New Roman" pitchFamily="18" charset="0"/>
              </a:rPr>
              <a:t>печінки у процесі травлення.</a:t>
            </a:r>
            <a:r>
              <a:rPr lang="uk-UA" sz="1400" dirty="0">
                <a:latin typeface="Times New Roman" pitchFamily="18" charset="0"/>
                <a:cs typeface="Times New Roman" pitchFamily="18" charset="0"/>
              </a:rPr>
              <a:t> Печінка — це найбільша залоза травної системи. </a:t>
            </a:r>
            <a:r>
              <a:rPr lang="uk-UA" sz="1400" dirty="0" smtClean="0">
                <a:latin typeface="Times New Roman" pitchFamily="18" charset="0"/>
                <a:cs typeface="Times New Roman" pitchFamily="18" charset="0"/>
              </a:rPr>
              <a:t>Вона розташована </a:t>
            </a:r>
            <a:r>
              <a:rPr lang="uk-UA" sz="1400" dirty="0">
                <a:latin typeface="Times New Roman" pitchFamily="18" charset="0"/>
                <a:cs typeface="Times New Roman" pitchFamily="18" charset="0"/>
              </a:rPr>
              <a:t>у верхньому відділі черевної порожнини, залишаючи простір у правому підребер'ї </a:t>
            </a:r>
            <a:r>
              <a:rPr lang="uk-UA" sz="1400" dirty="0" smtClean="0">
                <a:latin typeface="Times New Roman" pitchFamily="18" charset="0"/>
                <a:cs typeface="Times New Roman" pitchFamily="18" charset="0"/>
              </a:rPr>
              <a:t>і частково </a:t>
            </a:r>
            <a:r>
              <a:rPr lang="uk-UA" sz="1400" dirty="0">
                <a:latin typeface="Times New Roman" pitchFamily="18" charset="0"/>
                <a:cs typeface="Times New Roman" pitchFamily="18" charset="0"/>
              </a:rPr>
              <a:t>заходить у ліве підребер'я. Печінка нутряною поверхнею дотикається до шлунка </a:t>
            </a:r>
            <a:r>
              <a:rPr lang="uk-UA" sz="1400" dirty="0" smtClean="0">
                <a:latin typeface="Times New Roman" pitchFamily="18" charset="0"/>
                <a:cs typeface="Times New Roman" pitchFamily="18" charset="0"/>
              </a:rPr>
              <a:t>та стравоходу</a:t>
            </a:r>
            <a:r>
              <a:rPr lang="uk-UA" sz="1400" dirty="0">
                <a:latin typeface="Times New Roman" pitchFamily="18" charset="0"/>
                <a:cs typeface="Times New Roman" pitchFamily="18" charset="0"/>
              </a:rPr>
              <a:t>, дванадцятипалої та товстої кишок, правої нирки та надниркової залози. У місці </a:t>
            </a:r>
            <a:r>
              <a:rPr lang="uk-UA" sz="1400" dirty="0" smtClean="0">
                <a:latin typeface="Times New Roman" pitchFamily="18" charset="0"/>
                <a:cs typeface="Times New Roman" pitchFamily="18" charset="0"/>
              </a:rPr>
              <a:t>перетину реберної </a:t>
            </a:r>
            <a:r>
              <a:rPr lang="uk-UA" sz="1400" dirty="0">
                <a:latin typeface="Times New Roman" pitchFamily="18" charset="0"/>
                <a:cs typeface="Times New Roman" pitchFamily="18" charset="0"/>
              </a:rPr>
              <a:t>дуги </a:t>
            </a:r>
            <a:r>
              <a:rPr lang="uk-UA" sz="1400" dirty="0" err="1">
                <a:latin typeface="Times New Roman" pitchFamily="18" charset="0"/>
                <a:cs typeface="Times New Roman" pitchFamily="18" charset="0"/>
              </a:rPr>
              <a:t>середньоключичною</a:t>
            </a:r>
            <a:r>
              <a:rPr lang="uk-UA" sz="1400" dirty="0">
                <a:latin typeface="Times New Roman" pitchFamily="18" charset="0"/>
                <a:cs typeface="Times New Roman" pitchFamily="18" charset="0"/>
              </a:rPr>
              <a:t> лінією розміщений жовчний </a:t>
            </a:r>
            <a:r>
              <a:rPr lang="uk-UA" sz="1400" dirty="0" smtClean="0">
                <a:latin typeface="Times New Roman" pitchFamily="18" charset="0"/>
                <a:cs typeface="Times New Roman" pitchFamily="18" charset="0"/>
              </a:rPr>
              <a:t>міхур. Печінка </a:t>
            </a:r>
            <a:r>
              <a:rPr lang="uk-UA" sz="1400" dirty="0">
                <a:latin typeface="Times New Roman" pitchFamily="18" charset="0"/>
                <a:cs typeface="Times New Roman" pitchFamily="18" charset="0"/>
              </a:rPr>
              <a:t>відіграє важливу </a:t>
            </a:r>
            <a:r>
              <a:rPr lang="uk-UA" sz="1400" dirty="0" err="1">
                <a:latin typeface="Times New Roman" pitchFamily="18" charset="0"/>
                <a:cs typeface="Times New Roman" pitchFamily="18" charset="0"/>
              </a:rPr>
              <a:t>жовчоутворюючу</a:t>
            </a:r>
            <a:r>
              <a:rPr lang="uk-UA" sz="1400" dirty="0">
                <a:latin typeface="Times New Roman" pitchFamily="18" charset="0"/>
                <a:cs typeface="Times New Roman" pitchFamily="18" charset="0"/>
              </a:rPr>
              <a:t> функцію у процесі травлення. Жовч </a:t>
            </a:r>
            <a:r>
              <a:rPr lang="uk-UA" sz="1400" dirty="0" smtClean="0">
                <a:latin typeface="Times New Roman" pitchFamily="18" charset="0"/>
                <a:cs typeface="Times New Roman" pitchFamily="18" charset="0"/>
              </a:rPr>
              <a:t>безперервно утворюється </a:t>
            </a:r>
            <a:r>
              <a:rPr lang="uk-UA" sz="1400" dirty="0">
                <a:latin typeface="Times New Roman" pitchFamily="18" charset="0"/>
                <a:cs typeface="Times New Roman" pitchFamily="18" charset="0"/>
              </a:rPr>
              <a:t>печінковими клітинами. Вона проходить жовчними ходами, утворюючи </a:t>
            </a:r>
            <a:r>
              <a:rPr lang="uk-UA" sz="1400" dirty="0" smtClean="0">
                <a:latin typeface="Times New Roman" pitchFamily="18" charset="0"/>
                <a:cs typeface="Times New Roman" pitchFamily="18" charset="0"/>
              </a:rPr>
              <a:t>печінкову протоку </a:t>
            </a:r>
            <a:r>
              <a:rPr lang="uk-UA" sz="1400" dirty="0">
                <a:latin typeface="Times New Roman" pitchFamily="18" charset="0"/>
                <a:cs typeface="Times New Roman" pitchFamily="18" charset="0"/>
              </a:rPr>
              <a:t>(рис. 5</a:t>
            </a:r>
            <a:r>
              <a:rPr lang="uk-UA" sz="1400" dirty="0" smtClean="0">
                <a:latin typeface="Times New Roman" pitchFamily="18" charset="0"/>
                <a:cs typeface="Times New Roman" pitchFamily="18" charset="0"/>
              </a:rPr>
              <a:t>).</a:t>
            </a:r>
            <a:endParaRPr lang="uk-UA" dirty="0"/>
          </a:p>
        </p:txBody>
      </p:sp>
      <p:sp>
        <p:nvSpPr>
          <p:cNvPr id="4" name="Прямоугольник 3"/>
          <p:cNvSpPr/>
          <p:nvPr/>
        </p:nvSpPr>
        <p:spPr>
          <a:xfrm>
            <a:off x="4139952" y="2285993"/>
            <a:ext cx="4824536" cy="4228850"/>
          </a:xfrm>
          <a:prstGeom prst="rect">
            <a:avLst/>
          </a:prstGeom>
        </p:spPr>
        <p:txBody>
          <a:bodyPr wrap="square">
            <a:spAutoFit/>
          </a:bodyPr>
          <a:lstStyle/>
          <a:p>
            <a:pPr>
              <a:lnSpc>
                <a:spcPct val="120000"/>
              </a:lnSpc>
            </a:pPr>
            <a:r>
              <a:rPr lang="uk-UA" sz="1400" dirty="0">
                <a:latin typeface="Times New Roman" pitchFamily="18" charset="0"/>
                <a:cs typeface="Times New Roman" pitchFamily="18" charset="0"/>
              </a:rPr>
              <a:t>Рис. 5. Печінка з жовчним міхуром, дванадцятипала кишка та підшлункова </a:t>
            </a:r>
            <a:r>
              <a:rPr lang="uk-UA" sz="1400" dirty="0" smtClean="0">
                <a:latin typeface="Times New Roman" pitchFamily="18" charset="0"/>
                <a:cs typeface="Times New Roman" pitchFamily="18" charset="0"/>
              </a:rPr>
              <a:t>залоза:</a:t>
            </a:r>
          </a:p>
          <a:p>
            <a:pPr>
              <a:lnSpc>
                <a:spcPct val="120000"/>
              </a:lnSpc>
            </a:pPr>
            <a:r>
              <a:rPr lang="uk-UA" sz="1400" dirty="0" smtClean="0">
                <a:latin typeface="Times New Roman" pitchFamily="18" charset="0"/>
                <a:cs typeface="Times New Roman" pitchFamily="18" charset="0"/>
              </a:rPr>
              <a:t>1 </a:t>
            </a:r>
            <a:r>
              <a:rPr lang="uk-UA" sz="1400" dirty="0">
                <a:latin typeface="Times New Roman" pitchFamily="18" charset="0"/>
                <a:cs typeface="Times New Roman" pitchFamily="18" charset="0"/>
              </a:rPr>
              <a:t>— серповидна </a:t>
            </a:r>
            <a:r>
              <a:rPr lang="uk-UA" sz="1400" dirty="0" smtClean="0">
                <a:latin typeface="Times New Roman" pitchFamily="18" charset="0"/>
                <a:cs typeface="Times New Roman" pitchFamily="18" charset="0"/>
              </a:rPr>
              <a:t>зв'язка;</a:t>
            </a:r>
          </a:p>
          <a:p>
            <a:pPr>
              <a:lnSpc>
                <a:spcPct val="120000"/>
              </a:lnSpc>
            </a:pPr>
            <a:r>
              <a:rPr lang="uk-UA" sz="1400" dirty="0" smtClean="0">
                <a:latin typeface="Times New Roman" pitchFamily="18" charset="0"/>
                <a:cs typeface="Times New Roman" pitchFamily="18" charset="0"/>
              </a:rPr>
              <a:t>2 </a:t>
            </a:r>
            <a:r>
              <a:rPr lang="uk-UA" sz="1400" dirty="0">
                <a:latin typeface="Times New Roman" pitchFamily="18" charset="0"/>
                <a:cs typeface="Times New Roman" pitchFamily="18" charset="0"/>
              </a:rPr>
              <a:t>— права </a:t>
            </a:r>
            <a:r>
              <a:rPr lang="uk-UA" sz="1400" dirty="0" smtClean="0">
                <a:latin typeface="Times New Roman" pitchFamily="18" charset="0"/>
                <a:cs typeface="Times New Roman" pitchFamily="18" charset="0"/>
              </a:rPr>
              <a:t>частка;</a:t>
            </a:r>
          </a:p>
          <a:p>
            <a:pPr>
              <a:lnSpc>
                <a:spcPct val="120000"/>
              </a:lnSpc>
            </a:pPr>
            <a:r>
              <a:rPr lang="uk-UA" sz="1400" dirty="0" smtClean="0">
                <a:latin typeface="Times New Roman" pitchFamily="18" charset="0"/>
                <a:cs typeface="Times New Roman" pitchFamily="18" charset="0"/>
              </a:rPr>
              <a:t>3 </a:t>
            </a:r>
            <a:r>
              <a:rPr lang="uk-UA" sz="1400" dirty="0">
                <a:latin typeface="Times New Roman" pitchFamily="18" charset="0"/>
                <a:cs typeface="Times New Roman" pitchFamily="18" charset="0"/>
              </a:rPr>
              <a:t>— ліва частка</a:t>
            </a:r>
            <a:r>
              <a:rPr lang="uk-UA" sz="1400" dirty="0" smtClean="0">
                <a:latin typeface="Times New Roman" pitchFamily="18" charset="0"/>
                <a:cs typeface="Times New Roman" pitchFamily="18" charset="0"/>
              </a:rPr>
              <a:t>;</a:t>
            </a:r>
            <a:r>
              <a:rPr lang="uk-UA" sz="1400" dirty="0">
                <a:latin typeface="Times New Roman" pitchFamily="18" charset="0"/>
                <a:cs typeface="Times New Roman" pitchFamily="18" charset="0"/>
              </a:rPr>
              <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4 — квадратна частка;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5 — жовчний міхур;</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6 — </a:t>
            </a:r>
            <a:r>
              <a:rPr lang="uk-UA" sz="1400" dirty="0" err="1">
                <a:latin typeface="Times New Roman" pitchFamily="18" charset="0"/>
                <a:cs typeface="Times New Roman" pitchFamily="18" charset="0"/>
              </a:rPr>
              <a:t>міхурцева</a:t>
            </a:r>
            <a:r>
              <a:rPr lang="uk-UA" sz="1400" dirty="0">
                <a:latin typeface="Times New Roman" pitchFamily="18" charset="0"/>
                <a:cs typeface="Times New Roman" pitchFamily="18" charset="0"/>
              </a:rPr>
              <a:t> протока;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7 — печінкова протока;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8 — загальна жовчна протока;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9 — підшлункова залоза;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10 — головка підшлункової залози;</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11 — хвіст підшлункової залози;</a:t>
            </a:r>
            <a:br>
              <a:rPr lang="uk-UA" sz="1400" dirty="0">
                <a:latin typeface="Times New Roman" pitchFamily="18" charset="0"/>
                <a:cs typeface="Times New Roman" pitchFamily="18" charset="0"/>
              </a:rPr>
            </a:br>
            <a:r>
              <a:rPr lang="uk-UA" sz="1400" dirty="0" smtClean="0">
                <a:latin typeface="Times New Roman" pitchFamily="18" charset="0"/>
                <a:cs typeface="Times New Roman" pitchFamily="18" charset="0"/>
              </a:rPr>
              <a:t>12 </a:t>
            </a: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дванадцятипалої </a:t>
            </a:r>
            <a:r>
              <a:rPr lang="uk-UA" sz="1400" dirty="0">
                <a:latin typeface="Times New Roman" pitchFamily="18" charset="0"/>
                <a:cs typeface="Times New Roman" pitchFamily="18" charset="0"/>
              </a:rPr>
              <a:t>кишки;</a:t>
            </a:r>
            <a:br>
              <a:rPr lang="uk-UA" sz="1400" dirty="0">
                <a:latin typeface="Times New Roman" pitchFamily="18" charset="0"/>
                <a:cs typeface="Times New Roman" pitchFamily="18" charset="0"/>
              </a:rPr>
            </a:br>
            <a:r>
              <a:rPr lang="uk-UA" sz="1400" dirty="0" smtClean="0">
                <a:latin typeface="Times New Roman" pitchFamily="18" charset="0"/>
                <a:cs typeface="Times New Roman" pitchFamily="18" charset="0"/>
              </a:rPr>
              <a:t>13 </a:t>
            </a:r>
            <a:r>
              <a:rPr lang="uk-UA" sz="1400" dirty="0">
                <a:latin typeface="Times New Roman" pitchFamily="18" charset="0"/>
                <a:cs typeface="Times New Roman" pitchFamily="18" charset="0"/>
              </a:rPr>
              <a:t>— перехід дванадцятипалої кишки в порожню кишку;</a:t>
            </a:r>
            <a:br>
              <a:rPr lang="uk-UA" sz="1400" dirty="0">
                <a:latin typeface="Times New Roman" pitchFamily="18" charset="0"/>
                <a:cs typeface="Times New Roman" pitchFamily="18" charset="0"/>
              </a:rPr>
            </a:br>
            <a:r>
              <a:rPr lang="uk-UA" sz="1400" dirty="0" smtClean="0">
                <a:latin typeface="Times New Roman" pitchFamily="18" charset="0"/>
                <a:cs typeface="Times New Roman" pitchFamily="18" charset="0"/>
              </a:rPr>
              <a:t>14 </a:t>
            </a:r>
            <a:r>
              <a:rPr lang="uk-UA" sz="1400" dirty="0">
                <a:latin typeface="Times New Roman" pitchFamily="18" charset="0"/>
                <a:cs typeface="Times New Roman" pitchFamily="18" charset="0"/>
              </a:rPr>
              <a:t>— порожня кишка.</a:t>
            </a:r>
          </a:p>
        </p:txBody>
      </p:sp>
      <p:pic>
        <p:nvPicPr>
          <p:cNvPr id="6" name="Рисунок 5" descr="gepatoblarna-sistema-zahvoryuvannya-gepatoblarnoyi-sistemi_331.jpeg"/>
          <p:cNvPicPr>
            <a:picLocks noChangeAspect="1"/>
          </p:cNvPicPr>
          <p:nvPr/>
        </p:nvPicPr>
        <p:blipFill>
          <a:blip r:embed="rId2"/>
          <a:stretch>
            <a:fillRect/>
          </a:stretch>
        </p:blipFill>
        <p:spPr>
          <a:xfrm>
            <a:off x="251521" y="2643182"/>
            <a:ext cx="3816424" cy="4000500"/>
          </a:xfrm>
          <a:prstGeom prst="rect">
            <a:avLst/>
          </a:prstGeom>
        </p:spPr>
      </p:pic>
      <p:cxnSp>
        <p:nvCxnSpPr>
          <p:cNvPr id="5" name="Прямая со стрелкой 4"/>
          <p:cNvCxnSpPr>
            <a:stCxn id="49" idx="2"/>
          </p:cNvCxnSpPr>
          <p:nvPr/>
        </p:nvCxnSpPr>
        <p:spPr>
          <a:xfrm flipH="1">
            <a:off x="2411760" y="2643182"/>
            <a:ext cx="72008" cy="49778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stCxn id="53" idx="2"/>
          </p:cNvCxnSpPr>
          <p:nvPr/>
        </p:nvCxnSpPr>
        <p:spPr>
          <a:xfrm>
            <a:off x="690395" y="2996868"/>
            <a:ext cx="713253" cy="7201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55" idx="2"/>
          </p:cNvCxnSpPr>
          <p:nvPr/>
        </p:nvCxnSpPr>
        <p:spPr>
          <a:xfrm flipH="1">
            <a:off x="3347864" y="2930365"/>
            <a:ext cx="108012" cy="57064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H="1">
            <a:off x="2411760" y="3874763"/>
            <a:ext cx="489641" cy="49034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59" idx="0"/>
          </p:cNvCxnSpPr>
          <p:nvPr/>
        </p:nvCxnSpPr>
        <p:spPr>
          <a:xfrm flipV="1">
            <a:off x="991279" y="4643432"/>
            <a:ext cx="412369" cy="5809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483108" y="4149081"/>
            <a:ext cx="1280580" cy="30281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63" idx="2"/>
          </p:cNvCxnSpPr>
          <p:nvPr/>
        </p:nvCxnSpPr>
        <p:spPr>
          <a:xfrm>
            <a:off x="1701219" y="2738833"/>
            <a:ext cx="278493" cy="119422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65" idx="0"/>
          </p:cNvCxnSpPr>
          <p:nvPr/>
        </p:nvCxnSpPr>
        <p:spPr>
          <a:xfrm flipV="1">
            <a:off x="1291060" y="4342251"/>
            <a:ext cx="616644" cy="12063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67" idx="1"/>
          </p:cNvCxnSpPr>
          <p:nvPr/>
        </p:nvCxnSpPr>
        <p:spPr>
          <a:xfrm flipH="1">
            <a:off x="2807805" y="3618089"/>
            <a:ext cx="1032065" cy="12510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70" idx="0"/>
          </p:cNvCxnSpPr>
          <p:nvPr/>
        </p:nvCxnSpPr>
        <p:spPr>
          <a:xfrm flipV="1">
            <a:off x="1640771" y="4941168"/>
            <a:ext cx="770989" cy="9638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72" idx="0"/>
          </p:cNvCxnSpPr>
          <p:nvPr/>
        </p:nvCxnSpPr>
        <p:spPr>
          <a:xfrm flipH="1" flipV="1">
            <a:off x="3635897" y="4529684"/>
            <a:ext cx="228595" cy="6366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a:stCxn id="74" idx="3"/>
          </p:cNvCxnSpPr>
          <p:nvPr/>
        </p:nvCxnSpPr>
        <p:spPr>
          <a:xfrm flipV="1">
            <a:off x="991279" y="4643432"/>
            <a:ext cx="691731" cy="12599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a:stCxn id="76" idx="0"/>
          </p:cNvCxnSpPr>
          <p:nvPr/>
        </p:nvCxnSpPr>
        <p:spPr>
          <a:xfrm flipV="1">
            <a:off x="2187461" y="5445224"/>
            <a:ext cx="512332" cy="6794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stCxn id="78" idx="0"/>
          </p:cNvCxnSpPr>
          <p:nvPr/>
        </p:nvCxnSpPr>
        <p:spPr>
          <a:xfrm flipV="1">
            <a:off x="2751360" y="6021288"/>
            <a:ext cx="236464" cy="30888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9" name="Прямоугольник 48"/>
          <p:cNvSpPr/>
          <p:nvPr/>
        </p:nvSpPr>
        <p:spPr>
          <a:xfrm>
            <a:off x="2333727" y="2273850"/>
            <a:ext cx="300082" cy="369332"/>
          </a:xfrm>
          <a:prstGeom prst="rect">
            <a:avLst/>
          </a:prstGeom>
        </p:spPr>
        <p:txBody>
          <a:bodyPr wrap="none">
            <a:spAutoFit/>
          </a:bodyPr>
          <a:lstStyle/>
          <a:p>
            <a:r>
              <a:rPr lang="uk-UA" dirty="0">
                <a:latin typeface="Times New Roman" pitchFamily="18" charset="0"/>
                <a:cs typeface="Times New Roman" pitchFamily="18" charset="0"/>
              </a:rPr>
              <a:t>1</a:t>
            </a:r>
            <a:endParaRPr lang="uk-UA" dirty="0"/>
          </a:p>
        </p:txBody>
      </p:sp>
      <p:sp>
        <p:nvSpPr>
          <p:cNvPr id="53" name="Прямоугольник 52"/>
          <p:cNvSpPr/>
          <p:nvPr/>
        </p:nvSpPr>
        <p:spPr>
          <a:xfrm>
            <a:off x="539552" y="2627536"/>
            <a:ext cx="301686" cy="369332"/>
          </a:xfrm>
          <a:prstGeom prst="rect">
            <a:avLst/>
          </a:prstGeom>
        </p:spPr>
        <p:txBody>
          <a:bodyPr wrap="none">
            <a:spAutoFit/>
          </a:bodyPr>
          <a:lstStyle/>
          <a:p>
            <a:r>
              <a:rPr lang="uk-UA" dirty="0" smtClean="0"/>
              <a:t>2</a:t>
            </a:r>
            <a:endParaRPr lang="uk-UA" dirty="0"/>
          </a:p>
        </p:txBody>
      </p:sp>
      <p:sp>
        <p:nvSpPr>
          <p:cNvPr id="55" name="Прямоугольник 54"/>
          <p:cNvSpPr/>
          <p:nvPr/>
        </p:nvSpPr>
        <p:spPr>
          <a:xfrm>
            <a:off x="3305835" y="2561033"/>
            <a:ext cx="300082" cy="369332"/>
          </a:xfrm>
          <a:prstGeom prst="rect">
            <a:avLst/>
          </a:prstGeom>
        </p:spPr>
        <p:txBody>
          <a:bodyPr wrap="none">
            <a:spAutoFit/>
          </a:bodyPr>
          <a:lstStyle/>
          <a:p>
            <a:r>
              <a:rPr lang="uk-UA" dirty="0" smtClean="0">
                <a:latin typeface="Times New Roman" pitchFamily="18" charset="0"/>
                <a:cs typeface="Times New Roman" pitchFamily="18" charset="0"/>
              </a:rPr>
              <a:t>3</a:t>
            </a:r>
            <a:endParaRPr lang="uk-UA" dirty="0"/>
          </a:p>
        </p:txBody>
      </p:sp>
      <p:sp>
        <p:nvSpPr>
          <p:cNvPr id="57" name="Прямоугольник 56"/>
          <p:cNvSpPr/>
          <p:nvPr/>
        </p:nvSpPr>
        <p:spPr>
          <a:xfrm>
            <a:off x="2751360" y="3505431"/>
            <a:ext cx="300082" cy="369332"/>
          </a:xfrm>
          <a:prstGeom prst="rect">
            <a:avLst/>
          </a:prstGeom>
        </p:spPr>
        <p:txBody>
          <a:bodyPr wrap="none">
            <a:spAutoFit/>
          </a:bodyPr>
          <a:lstStyle/>
          <a:p>
            <a:r>
              <a:rPr lang="uk-UA" dirty="0" smtClean="0">
                <a:latin typeface="Times New Roman" pitchFamily="18" charset="0"/>
                <a:cs typeface="Times New Roman" pitchFamily="18" charset="0"/>
              </a:rPr>
              <a:t>4</a:t>
            </a:r>
            <a:endParaRPr lang="uk-UA" dirty="0"/>
          </a:p>
        </p:txBody>
      </p:sp>
      <p:sp>
        <p:nvSpPr>
          <p:cNvPr id="59" name="Прямоугольник 58"/>
          <p:cNvSpPr/>
          <p:nvPr/>
        </p:nvSpPr>
        <p:spPr>
          <a:xfrm>
            <a:off x="841238" y="5224348"/>
            <a:ext cx="300082" cy="369332"/>
          </a:xfrm>
          <a:prstGeom prst="rect">
            <a:avLst/>
          </a:prstGeom>
        </p:spPr>
        <p:txBody>
          <a:bodyPr wrap="none">
            <a:spAutoFit/>
          </a:bodyPr>
          <a:lstStyle/>
          <a:p>
            <a:r>
              <a:rPr lang="uk-UA" dirty="0" smtClean="0">
                <a:latin typeface="Times New Roman" pitchFamily="18" charset="0"/>
                <a:cs typeface="Times New Roman" pitchFamily="18" charset="0"/>
              </a:rPr>
              <a:t>5</a:t>
            </a:r>
            <a:endParaRPr lang="uk-UA" dirty="0"/>
          </a:p>
        </p:txBody>
      </p:sp>
      <p:sp>
        <p:nvSpPr>
          <p:cNvPr id="61" name="Прямоугольник 60"/>
          <p:cNvSpPr/>
          <p:nvPr/>
        </p:nvSpPr>
        <p:spPr>
          <a:xfrm>
            <a:off x="183026" y="4267234"/>
            <a:ext cx="300082" cy="369332"/>
          </a:xfrm>
          <a:prstGeom prst="rect">
            <a:avLst/>
          </a:prstGeom>
        </p:spPr>
        <p:txBody>
          <a:bodyPr wrap="none">
            <a:spAutoFit/>
          </a:bodyPr>
          <a:lstStyle/>
          <a:p>
            <a:r>
              <a:rPr lang="uk-UA" dirty="0" smtClean="0">
                <a:latin typeface="Times New Roman" pitchFamily="18" charset="0"/>
                <a:cs typeface="Times New Roman" pitchFamily="18" charset="0"/>
              </a:rPr>
              <a:t>6</a:t>
            </a:r>
            <a:endParaRPr lang="uk-UA" dirty="0"/>
          </a:p>
        </p:txBody>
      </p:sp>
      <p:sp>
        <p:nvSpPr>
          <p:cNvPr id="63" name="Прямоугольник 62"/>
          <p:cNvSpPr/>
          <p:nvPr/>
        </p:nvSpPr>
        <p:spPr>
          <a:xfrm>
            <a:off x="1551178" y="2369501"/>
            <a:ext cx="300082" cy="369332"/>
          </a:xfrm>
          <a:prstGeom prst="rect">
            <a:avLst/>
          </a:prstGeom>
        </p:spPr>
        <p:txBody>
          <a:bodyPr wrap="none">
            <a:spAutoFit/>
          </a:bodyPr>
          <a:lstStyle/>
          <a:p>
            <a:r>
              <a:rPr lang="uk-UA" dirty="0" smtClean="0">
                <a:latin typeface="Times New Roman" pitchFamily="18" charset="0"/>
                <a:cs typeface="Times New Roman" pitchFamily="18" charset="0"/>
              </a:rPr>
              <a:t>7</a:t>
            </a:r>
            <a:endParaRPr lang="uk-UA" dirty="0"/>
          </a:p>
        </p:txBody>
      </p:sp>
      <p:sp>
        <p:nvSpPr>
          <p:cNvPr id="65" name="Прямоугольник 64"/>
          <p:cNvSpPr/>
          <p:nvPr/>
        </p:nvSpPr>
        <p:spPr>
          <a:xfrm>
            <a:off x="1141019" y="5548590"/>
            <a:ext cx="300082" cy="369332"/>
          </a:xfrm>
          <a:prstGeom prst="rect">
            <a:avLst/>
          </a:prstGeom>
        </p:spPr>
        <p:txBody>
          <a:bodyPr wrap="none">
            <a:spAutoFit/>
          </a:bodyPr>
          <a:lstStyle/>
          <a:p>
            <a:r>
              <a:rPr lang="uk-UA" dirty="0">
                <a:latin typeface="Times New Roman" pitchFamily="18" charset="0"/>
                <a:cs typeface="Times New Roman" pitchFamily="18" charset="0"/>
              </a:rPr>
              <a:t>8</a:t>
            </a:r>
            <a:endParaRPr lang="uk-UA" dirty="0"/>
          </a:p>
        </p:txBody>
      </p:sp>
      <p:sp>
        <p:nvSpPr>
          <p:cNvPr id="67" name="Прямоугольник 66"/>
          <p:cNvSpPr/>
          <p:nvPr/>
        </p:nvSpPr>
        <p:spPr>
          <a:xfrm>
            <a:off x="3839870" y="3433423"/>
            <a:ext cx="300082" cy="369332"/>
          </a:xfrm>
          <a:prstGeom prst="rect">
            <a:avLst/>
          </a:prstGeom>
        </p:spPr>
        <p:txBody>
          <a:bodyPr wrap="none">
            <a:spAutoFit/>
          </a:bodyPr>
          <a:lstStyle/>
          <a:p>
            <a:r>
              <a:rPr lang="uk-UA" dirty="0" smtClean="0">
                <a:latin typeface="Times New Roman" pitchFamily="18" charset="0"/>
                <a:cs typeface="Times New Roman" pitchFamily="18" charset="0"/>
              </a:rPr>
              <a:t>9</a:t>
            </a:r>
            <a:endParaRPr lang="uk-UA" dirty="0"/>
          </a:p>
        </p:txBody>
      </p:sp>
      <p:sp>
        <p:nvSpPr>
          <p:cNvPr id="70" name="Прямоугольник 69"/>
          <p:cNvSpPr/>
          <p:nvPr/>
        </p:nvSpPr>
        <p:spPr>
          <a:xfrm>
            <a:off x="1433022" y="5904986"/>
            <a:ext cx="415498" cy="369332"/>
          </a:xfrm>
          <a:prstGeom prst="rect">
            <a:avLst/>
          </a:prstGeom>
        </p:spPr>
        <p:txBody>
          <a:bodyPr wrap="none">
            <a:spAutoFit/>
          </a:bodyPr>
          <a:lstStyle/>
          <a:p>
            <a:r>
              <a:rPr lang="uk-UA" dirty="0" smtClean="0">
                <a:latin typeface="Times New Roman" pitchFamily="18" charset="0"/>
                <a:cs typeface="Times New Roman" pitchFamily="18" charset="0"/>
              </a:rPr>
              <a:t>10</a:t>
            </a:r>
            <a:endParaRPr lang="uk-UA" dirty="0"/>
          </a:p>
        </p:txBody>
      </p:sp>
      <p:sp>
        <p:nvSpPr>
          <p:cNvPr id="72" name="Прямоугольник 71"/>
          <p:cNvSpPr/>
          <p:nvPr/>
        </p:nvSpPr>
        <p:spPr>
          <a:xfrm>
            <a:off x="3661039" y="5166322"/>
            <a:ext cx="406906" cy="369332"/>
          </a:xfrm>
          <a:prstGeom prst="rect">
            <a:avLst/>
          </a:prstGeom>
        </p:spPr>
        <p:txBody>
          <a:bodyPr wrap="none">
            <a:spAutoFit/>
          </a:bodyPr>
          <a:lstStyle/>
          <a:p>
            <a:r>
              <a:rPr lang="uk-UA" dirty="0" smtClean="0">
                <a:latin typeface="Times New Roman" pitchFamily="18" charset="0"/>
                <a:cs typeface="Times New Roman" pitchFamily="18" charset="0"/>
              </a:rPr>
              <a:t>11</a:t>
            </a:r>
            <a:endParaRPr lang="uk-UA" dirty="0"/>
          </a:p>
        </p:txBody>
      </p:sp>
      <p:sp>
        <p:nvSpPr>
          <p:cNvPr id="74" name="Прямоугольник 73"/>
          <p:cNvSpPr/>
          <p:nvPr/>
        </p:nvSpPr>
        <p:spPr>
          <a:xfrm>
            <a:off x="575781" y="5718673"/>
            <a:ext cx="415498" cy="369332"/>
          </a:xfrm>
          <a:prstGeom prst="rect">
            <a:avLst/>
          </a:prstGeom>
        </p:spPr>
        <p:txBody>
          <a:bodyPr wrap="none">
            <a:spAutoFit/>
          </a:bodyPr>
          <a:lstStyle/>
          <a:p>
            <a:r>
              <a:rPr lang="uk-UA" dirty="0" smtClean="0">
                <a:latin typeface="Times New Roman" pitchFamily="18" charset="0"/>
                <a:cs typeface="Times New Roman" pitchFamily="18" charset="0"/>
              </a:rPr>
              <a:t>12</a:t>
            </a:r>
            <a:endParaRPr lang="uk-UA" dirty="0"/>
          </a:p>
        </p:txBody>
      </p:sp>
      <p:sp>
        <p:nvSpPr>
          <p:cNvPr id="76" name="Прямоугольник 75"/>
          <p:cNvSpPr/>
          <p:nvPr/>
        </p:nvSpPr>
        <p:spPr>
          <a:xfrm>
            <a:off x="1979712" y="6124654"/>
            <a:ext cx="415498" cy="369332"/>
          </a:xfrm>
          <a:prstGeom prst="rect">
            <a:avLst/>
          </a:prstGeom>
        </p:spPr>
        <p:txBody>
          <a:bodyPr wrap="none">
            <a:spAutoFit/>
          </a:bodyPr>
          <a:lstStyle/>
          <a:p>
            <a:r>
              <a:rPr lang="uk-UA" dirty="0" smtClean="0">
                <a:latin typeface="Times New Roman" pitchFamily="18" charset="0"/>
                <a:cs typeface="Times New Roman" pitchFamily="18" charset="0"/>
              </a:rPr>
              <a:t>13</a:t>
            </a:r>
            <a:endParaRPr lang="uk-UA" dirty="0"/>
          </a:p>
        </p:txBody>
      </p:sp>
      <p:sp>
        <p:nvSpPr>
          <p:cNvPr id="78" name="Прямоугольник 77"/>
          <p:cNvSpPr/>
          <p:nvPr/>
        </p:nvSpPr>
        <p:spPr>
          <a:xfrm>
            <a:off x="2543611" y="6330177"/>
            <a:ext cx="415498" cy="369332"/>
          </a:xfrm>
          <a:prstGeom prst="rect">
            <a:avLst/>
          </a:prstGeom>
        </p:spPr>
        <p:txBody>
          <a:bodyPr wrap="none">
            <a:spAutoFit/>
          </a:bodyPr>
          <a:lstStyle/>
          <a:p>
            <a:r>
              <a:rPr lang="uk-UA" dirty="0" smtClean="0">
                <a:latin typeface="Times New Roman" pitchFamily="18" charset="0"/>
                <a:cs typeface="Times New Roman" pitchFamily="18" charset="0"/>
              </a:rPr>
              <a:t>14</a:t>
            </a:r>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352928" cy="6500834"/>
          </a:xfrm>
        </p:spPr>
        <p:txBody>
          <a:bodyPr>
            <a:noAutofit/>
          </a:bodyPr>
          <a:lstStyle/>
          <a:p>
            <a:pPr marL="0" indent="450850" algn="just">
              <a:lnSpc>
                <a:spcPct val="150000"/>
              </a:lnSpc>
              <a:spcBef>
                <a:spcPts val="0"/>
              </a:spcBef>
              <a:buNone/>
            </a:pPr>
            <a:r>
              <a:rPr lang="uk-UA" sz="1400" dirty="0">
                <a:latin typeface="Times New Roman" pitchFamily="18" charset="0"/>
                <a:cs typeface="Times New Roman" pitchFamily="18" charset="0"/>
              </a:rPr>
              <a:t>Жовч потрібна для травлення у </a:t>
            </a:r>
            <a:r>
              <a:rPr lang="uk-UA" sz="1400" dirty="0" smtClean="0">
                <a:latin typeface="Times New Roman" pitchFamily="18" charset="0"/>
                <a:cs typeface="Times New Roman" pitchFamily="18" charset="0"/>
              </a:rPr>
              <a:t>кишках. У </a:t>
            </a:r>
            <a:r>
              <a:rPr lang="uk-UA" sz="1400" dirty="0">
                <a:latin typeface="Times New Roman" pitchFamily="18" charset="0"/>
                <a:cs typeface="Times New Roman" pitchFamily="18" charset="0"/>
              </a:rPr>
              <a:t>проміжках між травленнями вона нагромаджується в жовчному міхурі, де стає </a:t>
            </a:r>
            <a:r>
              <a:rPr lang="uk-UA" sz="1400" dirty="0" err="1">
                <a:latin typeface="Times New Roman" pitchFamily="18" charset="0"/>
                <a:cs typeface="Times New Roman" pitchFamily="18" charset="0"/>
              </a:rPr>
              <a:t>концентрованішою</a:t>
            </a:r>
            <a:r>
              <a:rPr lang="uk-UA" sz="1400" dirty="0">
                <a:latin typeface="Times New Roman" pitchFamily="18" charset="0"/>
                <a:cs typeface="Times New Roman" pitchFamily="18" charset="0"/>
              </a:rPr>
              <a:t>, тому що слизова оболонка міхура всмоктує воду (</a:t>
            </a:r>
            <a:r>
              <a:rPr lang="uk-UA" sz="1400" dirty="0" err="1">
                <a:latin typeface="Times New Roman" pitchFamily="18" charset="0"/>
                <a:cs typeface="Times New Roman" pitchFamily="18" charset="0"/>
              </a:rPr>
              <a:t>міхурова</a:t>
            </a:r>
            <a:r>
              <a:rPr lang="uk-UA" sz="1400" dirty="0">
                <a:latin typeface="Times New Roman" pitchFamily="18" charset="0"/>
                <a:cs typeface="Times New Roman" pitchFamily="18" charset="0"/>
              </a:rPr>
              <a:t> жовч). Будова системи жовчовивідних проток дає змогу переміщатися жовчі у напрямку дванадцятипалої кишки та жовчного міхура. Під час перетравлення їжі, яка містить жир, жовч надходить у кишку, тому що при цьому відбувається скорочення жовчного міхура. Під впливом жовчі жири розпадаються на дрібні краплини, а потім розщеплюються ферментами травних соків.</a:t>
            </a:r>
          </a:p>
          <a:p>
            <a:pPr marL="0" indent="450850" algn="just">
              <a:lnSpc>
                <a:spcPct val="150000"/>
              </a:lnSpc>
              <a:spcBef>
                <a:spcPts val="0"/>
              </a:spcBef>
              <a:buNone/>
            </a:pPr>
            <a:r>
              <a:rPr lang="uk-UA" sz="1400" b="1" dirty="0">
                <a:latin typeface="Times New Roman" pitchFamily="18" charset="0"/>
                <a:cs typeface="Times New Roman" pitchFamily="18" charset="0"/>
              </a:rPr>
              <a:t>Жовч</a:t>
            </a:r>
            <a:r>
              <a:rPr lang="uk-UA" sz="1400" dirty="0">
                <a:latin typeface="Times New Roman" pitchFamily="18" charset="0"/>
                <a:cs typeface="Times New Roman" pitchFamily="18" charset="0"/>
              </a:rPr>
              <a:t> — це гірка на смак рідина забарвленням від жовто-коричневого до зеленого кольору. Найважливішим компонентом для травлення жовчі є солі жовчних кислот, а інші її компоненти — це переважно продукти, що підлягають видаленню.</a:t>
            </a:r>
          </a:p>
          <a:p>
            <a:pPr marL="0" indent="450850" algn="just">
              <a:lnSpc>
                <a:spcPct val="150000"/>
              </a:lnSpc>
              <a:spcBef>
                <a:spcPts val="0"/>
              </a:spcBef>
              <a:buNone/>
            </a:pPr>
            <a:r>
              <a:rPr lang="uk-UA" sz="1400" b="1" dirty="0">
                <a:latin typeface="Times New Roman" pitchFamily="18" charset="0"/>
                <a:cs typeface="Times New Roman" pitchFamily="18" charset="0"/>
              </a:rPr>
              <a:t>Засвоєння їжі</a:t>
            </a:r>
            <a:r>
              <a:rPr lang="uk-UA" sz="1400" b="1" dirty="0" smtClean="0">
                <a:latin typeface="Times New Roman" pitchFamily="18" charset="0"/>
                <a:cs typeface="Times New Roman" pitchFamily="18" charset="0"/>
              </a:rPr>
              <a:t>.</a:t>
            </a:r>
          </a:p>
          <a:p>
            <a:pPr marL="0" indent="450850" algn="just">
              <a:lnSpc>
                <a:spcPct val="150000"/>
              </a:lnSpc>
              <a:spcBef>
                <a:spcPts val="0"/>
              </a:spcBef>
              <a:buNone/>
            </a:pPr>
            <a:r>
              <a:rPr lang="uk-UA" sz="1400" dirty="0" smtClean="0">
                <a:latin typeface="Times New Roman" pitchFamily="18" charset="0"/>
                <a:cs typeface="Times New Roman" pitchFamily="18" charset="0"/>
              </a:rPr>
              <a:t>З </a:t>
            </a:r>
            <a:r>
              <a:rPr lang="uk-UA" sz="1400" dirty="0">
                <a:latin typeface="Times New Roman" pitchFamily="18" charset="0"/>
                <a:cs typeface="Times New Roman" pitchFamily="18" charset="0"/>
              </a:rPr>
              <a:t>усіх харчових речовин, що потрапляють в організм, найліпше засвоюються ті, які мають високий вміст білка. Проте мінеральні речовини за такого раціону засвоюються погано. При вживанні продуктів, багатих на вуглеводи, засвоєння білка знижується, а мінеральних речовин — збільшується.</a:t>
            </a:r>
          </a:p>
          <a:p>
            <a:pPr marL="0" indent="450850" algn="just">
              <a:lnSpc>
                <a:spcPct val="150000"/>
              </a:lnSpc>
              <a:spcBef>
                <a:spcPts val="0"/>
              </a:spcBef>
              <a:buNone/>
            </a:pPr>
            <a:r>
              <a:rPr lang="uk-UA" sz="1400" dirty="0">
                <a:latin typeface="Times New Roman" pitchFamily="18" charset="0"/>
                <a:cs typeface="Times New Roman" pitchFamily="18" charset="0"/>
              </a:rPr>
              <a:t>До товстої кишки надходить неперетравлена їжа (переважно клітковина). Кишкова мікробна флора розщеплює клітковину, з якої вивільняються поживні речовини, які перетравлюються ферментами та всмоктуються, проте частина вуглеводів бродить, а частина білків гниє.</a:t>
            </a:r>
          </a:p>
          <a:p>
            <a:pPr marL="0" indent="450850" algn="just">
              <a:lnSpc>
                <a:spcPct val="150000"/>
              </a:lnSpc>
              <a:spcBef>
                <a:spcPts val="0"/>
              </a:spcBef>
              <a:buNone/>
            </a:pPr>
            <a:r>
              <a:rPr lang="uk-UA" sz="1400" dirty="0">
                <a:latin typeface="Times New Roman" pitchFamily="18" charset="0"/>
                <a:cs typeface="Times New Roman" pitchFamily="18" charset="0"/>
              </a:rPr>
              <a:t>Внаслідок цього утворюються гази та токсичні продукти, що частково всмоктуються в кров. Однак печінка їх знешкоджує. Тому частина продуктів, що не піддається повному розщепленню, не може всмоктатися в тонкому кишечнику і виводиться з організму разом із калом</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8905" y="214290"/>
            <a:ext cx="8606190" cy="3143272"/>
          </a:xfrm>
        </p:spPr>
        <p:txBody>
          <a:bodyPr>
            <a:normAutofit/>
          </a:bodyPr>
          <a:lstStyle/>
          <a:p>
            <a:pPr marL="0" indent="450850" algn="just">
              <a:lnSpc>
                <a:spcPct val="150000"/>
              </a:lnSpc>
              <a:buNone/>
            </a:pPr>
            <a:r>
              <a:rPr lang="uk-UA" sz="1400" dirty="0" smtClean="0">
                <a:latin typeface="Times New Roman" pitchFamily="18" charset="0"/>
                <a:cs typeface="Times New Roman" pitchFamily="18" charset="0"/>
              </a:rPr>
              <a:t>Складаючи </a:t>
            </a:r>
            <a:r>
              <a:rPr lang="uk-UA" sz="1400" dirty="0">
                <a:latin typeface="Times New Roman" pitchFamily="18" charset="0"/>
                <a:cs typeface="Times New Roman" pitchFamily="18" charset="0"/>
              </a:rPr>
              <a:t>меню їдальні, слід пам'ятати, що продукти тваринного походження засвоюються ліпше, ніж продукти рослинного походження. Тому важливо використовувати змішану їжу, оскільки при цьому значно зростає засвоєння продуктів рослинного походження.</a:t>
            </a:r>
          </a:p>
          <a:p>
            <a:pPr marL="0" indent="450850" algn="just">
              <a:lnSpc>
                <a:spcPct val="150000"/>
              </a:lnSpc>
              <a:buNone/>
            </a:pPr>
            <a:r>
              <a:rPr lang="uk-UA" sz="1400" dirty="0">
                <a:latin typeface="Times New Roman" pitchFamily="18" charset="0"/>
                <a:cs typeface="Times New Roman" pitchFamily="18" charset="0"/>
              </a:rPr>
              <a:t>Для ліпшого засвоєння їжі дуже важливо дотримуватися режиму харчування. У певні години, перед прийманням їжі, в організмі виділяється шлунковий сік, завдяки якому їжа потрапляє в сприятливе для перетравлення середовище.</a:t>
            </a:r>
          </a:p>
          <a:p>
            <a:pPr>
              <a:buNone/>
            </a:pPr>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467544" y="188640"/>
            <a:ext cx="8208912" cy="5224315"/>
          </a:xfrm>
          <a:prstGeom prst="rect">
            <a:avLst/>
          </a:prstGeom>
        </p:spPr>
        <p:txBody>
          <a:bodyPr wrap="square">
            <a:spAutoFit/>
          </a:bodyPr>
          <a:lstStyle/>
          <a:p>
            <a:pPr indent="450850" algn="just">
              <a:lnSpc>
                <a:spcPct val="150000"/>
              </a:lnSpc>
            </a:pPr>
            <a:r>
              <a:rPr lang="uk-UA" sz="1400" b="1" dirty="0" smtClean="0">
                <a:solidFill>
                  <a:schemeClr val="dk1"/>
                </a:solidFill>
                <a:latin typeface="Times New Roman" pitchFamily="18" charset="0"/>
                <a:cs typeface="Times New Roman" pitchFamily="18" charset="0"/>
              </a:rPr>
              <a:t>Обмін речовин та енергії</a:t>
            </a:r>
          </a:p>
          <a:p>
            <a:pPr indent="450850" algn="just">
              <a:lnSpc>
                <a:spcPct val="150000"/>
              </a:lnSpc>
            </a:pPr>
            <a:r>
              <a:rPr lang="uk-UA" sz="1400" dirty="0" smtClean="0">
                <a:latin typeface="Times New Roman" pitchFamily="18" charset="0"/>
                <a:cs typeface="Times New Roman" pitchFamily="18" charset="0"/>
              </a:rPr>
              <a:t>Здатність </a:t>
            </a:r>
            <a:r>
              <a:rPr lang="uk-UA" sz="1400" dirty="0">
                <a:latin typeface="Times New Roman" pitchFamily="18" charset="0"/>
                <a:cs typeface="Times New Roman" pitchFamily="18" charset="0"/>
              </a:rPr>
              <a:t>живих організмів до обміну речовин є однією з найнеобхідніших умов життя. Постійний обмін речовин та енергії між організмом і навколишнім середовищем — основа всіх життєвих процесів.</a:t>
            </a:r>
          </a:p>
          <a:p>
            <a:pPr indent="450850" algn="just">
              <a:lnSpc>
                <a:spcPct val="150000"/>
              </a:lnSpc>
            </a:pPr>
            <a:r>
              <a:rPr lang="uk-UA" sz="1400" dirty="0">
                <a:latin typeface="Times New Roman" pitchFamily="18" charset="0"/>
                <a:cs typeface="Times New Roman" pitchFamily="18" charset="0"/>
              </a:rPr>
              <a:t>їжа вміщує не лише необхідні для організму речовини — в ній сконцентро­вана також енергія зовнішнього походження (сонячна), яка стає надбанням організму. Білки, жири та вуглеводи, що надходять разом з їжею, розщеплю­ються в органах травлення на специфічні для організму людини речовини, а потім з кров'ю розносяться до клітин і засвоюються ними. Через легені в кров надходить кисень, який бере участь у процесах окислення, що відбуваються у клітинах. Під час цих процесів вивільняється енергія, яку організм використо­вує відповідно до своїх потреб, особливо для підтримання високої впорядкова­ності своїх структур і процесів життєдіяльності (</a:t>
            </a:r>
            <a:r>
              <a:rPr lang="uk-UA" sz="1400" dirty="0" err="1">
                <a:latin typeface="Times New Roman" pitchFamily="18" charset="0"/>
                <a:cs typeface="Times New Roman" pitchFamily="18" charset="0"/>
              </a:rPr>
              <a:t>негетропія</a:t>
            </a:r>
            <a:r>
              <a:rPr lang="uk-UA" sz="1400" dirty="0">
                <a:latin typeface="Times New Roman" pitchFamily="18" charset="0"/>
                <a:cs typeface="Times New Roman" pitchFamily="18" charset="0"/>
              </a:rPr>
              <a:t>).</a:t>
            </a:r>
          </a:p>
          <a:p>
            <a:pPr indent="450850" algn="just">
              <a:lnSpc>
                <a:spcPct val="150000"/>
              </a:lnSpc>
            </a:pPr>
            <a:r>
              <a:rPr lang="uk-UA" sz="1400" dirty="0">
                <a:latin typeface="Times New Roman" pitchFamily="18" charset="0"/>
                <a:cs typeface="Times New Roman" pitchFamily="18" charset="0"/>
              </a:rPr>
              <a:t>Обмін речовин в організмі відбувається разом з обміном енергії, що дає змогу організму постійно самооновлюватися. Зношені його структурні ком­поненти замінюються іншими, що </a:t>
            </a:r>
            <a:r>
              <a:rPr lang="uk-UA" sz="1400" dirty="0" err="1">
                <a:latin typeface="Times New Roman" pitchFamily="18" charset="0"/>
                <a:cs typeface="Times New Roman" pitchFamily="18" charset="0"/>
              </a:rPr>
              <a:t>самостворилися</a:t>
            </a:r>
            <a:r>
              <a:rPr lang="uk-UA" sz="1400" dirty="0">
                <a:latin typeface="Times New Roman" pitchFamily="18" charset="0"/>
                <a:cs typeface="Times New Roman" pitchFamily="18" charset="0"/>
              </a:rPr>
              <a:t> із речовин, які надійшли з травного каналу. Процес засвоєння організмом харчових речовин називається </a:t>
            </a:r>
            <a:r>
              <a:rPr lang="uk-UA" sz="1400" i="1" dirty="0">
                <a:latin typeface="Times New Roman" pitchFamily="18" charset="0"/>
                <a:cs typeface="Times New Roman" pitchFamily="18" charset="0"/>
              </a:rPr>
              <a:t>асиміляцією.</a:t>
            </a:r>
            <a:r>
              <a:rPr lang="uk-UA" sz="1400" dirty="0">
                <a:latin typeface="Times New Roman" pitchFamily="18" charset="0"/>
                <a:cs typeface="Times New Roman" pitchFamily="18" charset="0"/>
              </a:rPr>
              <a:t> Тканини організму збагачуються органічними, мінеральними речовинами й енергією, які необхідні для побудови та оновлення компонентів тіла. Одночасно з асиміляцією в організмі руйнуються органічні речовини (в основному білки, жири, вуглеводи).</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755576" y="116632"/>
            <a:ext cx="7632848" cy="6193811"/>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Цей процес пов'язаний з окисленням даних речовин киснем, який надходить в організм. Він за характером протилежний процесу, асиміляції і називається</a:t>
            </a:r>
            <a:r>
              <a:rPr lang="uk-UA" sz="1400" i="1" dirty="0">
                <a:latin typeface="Times New Roman" pitchFamily="18" charset="0"/>
                <a:cs typeface="Times New Roman" pitchFamily="18" charset="0"/>
              </a:rPr>
              <a:t> дисиміляцією.</a:t>
            </a:r>
            <a:r>
              <a:rPr lang="uk-UA" sz="1400" dirty="0">
                <a:latin typeface="Times New Roman" pitchFamily="18" charset="0"/>
                <a:cs typeface="Times New Roman" pitchFamily="18" charset="0"/>
              </a:rPr>
              <a:t> Продукти, які утворюються при дисиміляції виводяться з організму через шкіру, легені, нирки, кишечник.</a:t>
            </a:r>
          </a:p>
          <a:p>
            <a:pPr indent="450850" algn="just">
              <a:lnSpc>
                <a:spcPct val="150000"/>
              </a:lnSpc>
            </a:pPr>
            <a:r>
              <a:rPr lang="uk-UA" sz="1400" dirty="0">
                <a:latin typeface="Times New Roman" pitchFamily="18" charset="0"/>
                <a:cs typeface="Times New Roman" pitchFamily="18" charset="0"/>
              </a:rPr>
              <a:t>Процеси асиміляції та дисиміляції (</a:t>
            </a:r>
            <a:r>
              <a:rPr lang="uk-UA" sz="1400" dirty="0" err="1">
                <a:latin typeface="Times New Roman" pitchFamily="18" charset="0"/>
                <a:cs typeface="Times New Roman" pitchFamily="18" charset="0"/>
              </a:rPr>
              <a:t>самостворення</a:t>
            </a:r>
            <a:r>
              <a:rPr lang="uk-UA" sz="1400" dirty="0">
                <a:latin typeface="Times New Roman" pitchFamily="18" charset="0"/>
                <a:cs typeface="Times New Roman" pitchFamily="18" charset="0"/>
              </a:rPr>
              <a:t> та саморуйнування жи­вого) є двома взаємопов'язаними процесами, які становлять сутність обміну речовин. У різні періоди життя процеси асиміляції та дисиміляції відбуваються по-різному. Наприклад, під час росту та розвитку організму, під час вагітності інтенсивніші процеси асиміляції. Інтенсивність дисиміляції підвищується під час голодування, великих фізичних навантажень, важких захворювань.</a:t>
            </a:r>
          </a:p>
          <a:p>
            <a:pPr indent="450850" algn="just">
              <a:lnSpc>
                <a:spcPct val="150000"/>
              </a:lnSpc>
            </a:pPr>
            <a:r>
              <a:rPr lang="uk-UA" sz="1400" dirty="0">
                <a:latin typeface="Times New Roman" pitchFamily="18" charset="0"/>
                <a:cs typeface="Times New Roman" pitchFamily="18" charset="0"/>
              </a:rPr>
              <a:t>Енергія, яка утворилася під час дисиміляції витрачається на роботу внутрішніх органів, на поповнення та перебудову тканин.</a:t>
            </a:r>
          </a:p>
          <a:p>
            <a:pPr indent="450850" algn="just">
              <a:lnSpc>
                <a:spcPct val="150000"/>
              </a:lnSpc>
            </a:pPr>
            <a:r>
              <a:rPr lang="uk-UA" sz="1400" dirty="0">
                <a:latin typeface="Times New Roman" pitchFamily="18" charset="0"/>
                <a:cs typeface="Times New Roman" pitchFamily="18" charset="0"/>
              </a:rPr>
              <a:t>За звичайних умов між процесами асиміляції та дисиміляції існує рухома рівновага, яка забезпечує відносну постійність хімічного складу клітин. Су­купність цих процесів є основою обміну речовин.</a:t>
            </a:r>
          </a:p>
          <a:p>
            <a:pPr indent="450850" algn="just">
              <a:lnSpc>
                <a:spcPct val="150000"/>
              </a:lnSpc>
            </a:pPr>
            <a:r>
              <a:rPr lang="uk-UA" sz="1400" dirty="0">
                <a:latin typeface="Times New Roman" pitchFamily="18" charset="0"/>
                <a:cs typeface="Times New Roman" pitchFamily="18" charset="0"/>
              </a:rPr>
              <a:t>Інтенсивність обміну речовин та енергії регулюється центральною нервовою системою і залежить від взаємодії організму з навколишнім середовищем.</a:t>
            </a:r>
          </a:p>
          <a:p>
            <a:pPr indent="450850" algn="just">
              <a:lnSpc>
                <a:spcPct val="150000"/>
              </a:lnSpc>
            </a:pPr>
            <a:r>
              <a:rPr lang="uk-UA" sz="1400" dirty="0">
                <a:latin typeface="Times New Roman" pitchFamily="18" charset="0"/>
                <a:cs typeface="Times New Roman" pitchFamily="18" charset="0"/>
              </a:rPr>
              <a:t>Внаслідок захворювання в організмі людини може порушуватися обмін. Щоб можна було виявити відхилення в інтенсивності обміну у фізіології вико­ристовується термін "основний обмін".</a:t>
            </a:r>
            <a:r>
              <a:rPr lang="uk-UA" sz="1400" i="1" dirty="0">
                <a:latin typeface="Times New Roman" pitchFamily="18" charset="0"/>
                <a:cs typeface="Times New Roman" pitchFamily="18" charset="0"/>
              </a:rPr>
              <a:t> Основнім обміном</a:t>
            </a:r>
            <a:r>
              <a:rPr lang="uk-UA" sz="1400" dirty="0">
                <a:latin typeface="Times New Roman" pitchFamily="18" charset="0"/>
                <a:cs typeface="Times New Roman" pitchFamily="18" charset="0"/>
              </a:rPr>
              <a:t> називають кількість енергії, яка використовується організмом лише для підтримання життя у стані спокою, натще,за температури приміщення близько 20 °С. </a:t>
            </a:r>
          </a:p>
        </p:txBody>
      </p:sp>
    </p:spTree>
    <p:extLst>
      <p:ext uri="{BB962C8B-B14F-4D97-AF65-F5344CB8AC3E}">
        <p14:creationId xmlns:p14="http://schemas.microsoft.com/office/powerpoint/2010/main" val="676662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83568" y="188640"/>
            <a:ext cx="7776864" cy="5224315"/>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Ця енергія вимірюється в кілокалоріях. Основний обмін у здорової людини середнього віку становить близько 1600-1700 ккал на добу.</a:t>
            </a:r>
          </a:p>
          <a:p>
            <a:pPr indent="450850" algn="just">
              <a:lnSpc>
                <a:spcPct val="150000"/>
              </a:lnSpc>
            </a:pPr>
            <a:r>
              <a:rPr lang="uk-UA" sz="1400" dirty="0">
                <a:latin typeface="Times New Roman" pitchFamily="18" charset="0"/>
                <a:cs typeface="Times New Roman" pitchFamily="18" charset="0"/>
              </a:rPr>
              <a:t>Енерговитрати збільшуються при пониженні температури навколишнього середовища, під час приймання їжі.</a:t>
            </a:r>
          </a:p>
          <a:p>
            <a:pPr indent="450850" algn="just">
              <a:lnSpc>
                <a:spcPct val="150000"/>
              </a:lnSpc>
            </a:pPr>
            <a:r>
              <a:rPr lang="uk-UA" sz="1400" dirty="0">
                <a:latin typeface="Times New Roman" pitchFamily="18" charset="0"/>
                <a:cs typeface="Times New Roman" pitchFamily="18" charset="0"/>
              </a:rPr>
              <a:t>Щоб визначити потребу дорослого працездатного населення у харчових речовинах і калоріях слід звертати увагу на професійні групи, оскільки розхід енергії залежить від діяльності м'язів. У зв'язку з цим все населення поділяють на чотири групи інтенсивності праці. До першої групи належать працівники, праця яких потребує розумового та нервового напруження: вчені, вчителі, диспетчери, деякі категорії службовців.</a:t>
            </a:r>
          </a:p>
          <a:p>
            <a:pPr indent="450850" algn="just">
              <a:lnSpc>
                <a:spcPct val="150000"/>
              </a:lnSpc>
            </a:pPr>
            <a:r>
              <a:rPr lang="uk-UA" sz="1400" dirty="0">
                <a:latin typeface="Times New Roman" pitchFamily="18" charset="0"/>
                <a:cs typeface="Times New Roman" pitchFamily="18" charset="0"/>
              </a:rPr>
              <a:t>До другої групи належать працівники сфери обслуговування, праця яких не потребує значних фізичних зусиль: медсестри, санітарки, працівники радіо­електронної промисловості.</a:t>
            </a:r>
          </a:p>
          <a:p>
            <a:pPr indent="450850" algn="just">
              <a:lnSpc>
                <a:spcPct val="150000"/>
              </a:lnSpc>
            </a:pPr>
            <a:r>
              <a:rPr lang="uk-UA" sz="1400" dirty="0">
                <a:latin typeface="Times New Roman" pitchFamily="18" charset="0"/>
                <a:cs typeface="Times New Roman" pitchFamily="18" charset="0"/>
              </a:rPr>
              <a:t>Третя група включає працівників сфери обслуговування, праця яких пов'я­зана зі значними фізичними зусиллями. Це частина працівників сфери масо­вого харчування, текстильники, водії трамваїв, тролейбусів, листоноші, вер­статники та інші</a:t>
            </a:r>
            <a:r>
              <a:rPr lang="uk-UA" sz="1400" dirty="0" smtClean="0">
                <a:latin typeface="Times New Roman" pitchFamily="18" charset="0"/>
                <a:cs typeface="Times New Roman" pitchFamily="18" charset="0"/>
              </a:rPr>
              <a:t>. </a:t>
            </a:r>
            <a:r>
              <a:rPr lang="uk-UA" sz="1400" dirty="0">
                <a:latin typeface="Times New Roman" pitchFamily="18" charset="0"/>
                <a:cs typeface="Times New Roman" pitchFamily="18" charset="0"/>
              </a:rPr>
              <a:t>До четвертої групи належать робітники, праця яких потребує значних фізич­них зусиль: гірники, шахтарі, водії вантажівок, металурги, ковалі, працівники сільського господарства</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2651456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260649"/>
            <a:ext cx="8496944" cy="5262979"/>
          </a:xfrm>
          <a:prstGeom prst="rect">
            <a:avLst/>
          </a:prstGeom>
        </p:spPr>
        <p:txBody>
          <a:bodyPr wrap="square">
            <a:spAutoFit/>
          </a:bodyPr>
          <a:lstStyle/>
          <a:p>
            <a:pPr indent="450850" algn="just">
              <a:lnSpc>
                <a:spcPct val="150000"/>
              </a:lnSpc>
            </a:pPr>
            <a:r>
              <a:rPr lang="uk-UA" sz="1600" dirty="0">
                <a:latin typeface="Times New Roman" pitchFamily="18" charset="0"/>
                <a:cs typeface="Times New Roman" pitchFamily="18" charset="0"/>
              </a:rPr>
              <a:t>Працівники сфери масового харчування займаються складанням меню, підрахуванням калорійності страв, тому їм слід знати, скільки енергії за добу витрачають люди різних </a:t>
            </a:r>
            <a:r>
              <a:rPr lang="uk-UA" sz="1600" dirty="0" smtClean="0">
                <a:latin typeface="Times New Roman" pitchFamily="18" charset="0"/>
                <a:cs typeface="Times New Roman" pitchFamily="18" charset="0"/>
              </a:rPr>
              <a:t>професій (табл.1).</a:t>
            </a:r>
            <a:endParaRPr lang="uk-UA" sz="1600" b="1" dirty="0">
              <a:latin typeface="Times New Roman" pitchFamily="18" charset="0"/>
              <a:cs typeface="Times New Roman" pitchFamily="18" charset="0"/>
            </a:endParaRPr>
          </a:p>
          <a:p>
            <a:pPr indent="450850" algn="just">
              <a:lnSpc>
                <a:spcPct val="150000"/>
              </a:lnSpc>
            </a:pPr>
            <a:r>
              <a:rPr lang="uk-UA" sz="1600" b="1" dirty="0" smtClean="0">
                <a:latin typeface="Times New Roman" pitchFamily="18" charset="0"/>
                <a:cs typeface="Times New Roman" pitchFamily="18" charset="0"/>
              </a:rPr>
              <a:t>Таблиця 1. Витрати </a:t>
            </a:r>
            <a:r>
              <a:rPr lang="uk-UA" sz="1600" b="1" dirty="0">
                <a:latin typeface="Times New Roman" pitchFamily="18" charset="0"/>
                <a:cs typeface="Times New Roman" pitchFamily="18" charset="0"/>
              </a:rPr>
              <a:t>енергії людьми різних професій (за добу</a:t>
            </a:r>
            <a:r>
              <a:rPr lang="uk-UA" sz="1600" b="1" dirty="0" smtClean="0">
                <a:latin typeface="Times New Roman" pitchFamily="18" charset="0"/>
                <a:cs typeface="Times New Roman" pitchFamily="18" charset="0"/>
              </a:rPr>
              <a:t>) </a:t>
            </a:r>
          </a:p>
          <a:p>
            <a:pPr indent="450850" algn="just">
              <a:lnSpc>
                <a:spcPct val="150000"/>
              </a:lnSpc>
            </a:pPr>
            <a:endParaRPr lang="uk-UA" sz="1600" b="1" dirty="0" smtClean="0">
              <a:latin typeface="Times New Roman" pitchFamily="18" charset="0"/>
              <a:cs typeface="Times New Roman" pitchFamily="18" charset="0"/>
            </a:endParaRPr>
          </a:p>
          <a:p>
            <a:pPr indent="450850" algn="just">
              <a:lnSpc>
                <a:spcPct val="150000"/>
              </a:lnSpc>
            </a:pPr>
            <a:endParaRPr lang="uk-UA" sz="1600" b="1" dirty="0">
              <a:latin typeface="Times New Roman" pitchFamily="18" charset="0"/>
              <a:cs typeface="Times New Roman" pitchFamily="18" charset="0"/>
            </a:endParaRPr>
          </a:p>
          <a:p>
            <a:pPr indent="450850" algn="just">
              <a:lnSpc>
                <a:spcPct val="150000"/>
              </a:lnSpc>
            </a:pPr>
            <a:endParaRPr lang="uk-UA" sz="1600" b="1" dirty="0" smtClean="0">
              <a:latin typeface="Times New Roman" pitchFamily="18" charset="0"/>
              <a:cs typeface="Times New Roman" pitchFamily="18" charset="0"/>
            </a:endParaRPr>
          </a:p>
          <a:p>
            <a:pPr indent="450850" algn="just">
              <a:lnSpc>
                <a:spcPct val="150000"/>
              </a:lnSpc>
            </a:pPr>
            <a:endParaRPr lang="uk-UA" sz="1600" b="1" dirty="0">
              <a:latin typeface="Times New Roman" pitchFamily="18" charset="0"/>
              <a:cs typeface="Times New Roman" pitchFamily="18" charset="0"/>
            </a:endParaRPr>
          </a:p>
          <a:p>
            <a:pPr indent="450850" algn="just">
              <a:lnSpc>
                <a:spcPct val="150000"/>
              </a:lnSpc>
            </a:pPr>
            <a:r>
              <a:rPr lang="uk-UA" sz="1600" dirty="0" smtClean="0">
                <a:latin typeface="Times New Roman" pitchFamily="18" charset="0"/>
                <a:cs typeface="Times New Roman" pitchFamily="18" charset="0"/>
              </a:rPr>
              <a:t>У </a:t>
            </a:r>
            <a:r>
              <a:rPr lang="uk-UA" sz="1600" dirty="0">
                <a:latin typeface="Times New Roman" pitchFamily="18" charset="0"/>
                <a:cs typeface="Times New Roman" pitchFamily="18" charset="0"/>
              </a:rPr>
              <a:t>середньому за добу людина витрачає близько 2600-4300 ккал залежно від віку, фізичного навантаження та клімату.</a:t>
            </a:r>
          </a:p>
          <a:p>
            <a:pPr indent="450850" algn="just">
              <a:lnSpc>
                <a:spcPct val="150000"/>
              </a:lnSpc>
            </a:pPr>
            <a:r>
              <a:rPr lang="uk-UA" sz="1600" dirty="0">
                <a:latin typeface="Times New Roman" pitchFamily="18" charset="0"/>
                <a:cs typeface="Times New Roman" pitchFamily="18" charset="0"/>
              </a:rPr>
              <a:t>Енергетична цінність добового раціону харчування повинна перебувати на цьому ж рівні, а визначити її можна додаванням енергетичної цінності окре­мих продуктів, які входять до складу страв. При цьому слід враховувати, що рослинна їжа засвоюється в організмі на 80-85%, тваринна—на 90-95%, змішана — на 85-90</a:t>
            </a:r>
            <a:r>
              <a:rPr lang="uk-UA" sz="1600" dirty="0" smtClean="0">
                <a:latin typeface="Times New Roman" pitchFamily="18" charset="0"/>
                <a:cs typeface="Times New Roman" pitchFamily="18" charset="0"/>
              </a:rPr>
              <a:t>%.</a:t>
            </a:r>
            <a:endParaRPr lang="uk-UA" sz="1600" dirty="0">
              <a:latin typeface="Times New Roman" pitchFamily="18" charset="0"/>
              <a:cs typeface="Times New Roman" pitchFamily="18" charset="0"/>
            </a:endParaRPr>
          </a:p>
        </p:txBody>
      </p:sp>
      <p:graphicFrame>
        <p:nvGraphicFramePr>
          <p:cNvPr id="6" name="Таблиця 5"/>
          <p:cNvGraphicFramePr>
            <a:graphicFrameLocks noGrp="1"/>
          </p:cNvGraphicFramePr>
          <p:nvPr>
            <p:extLst>
              <p:ext uri="{D42A27DB-BD31-4B8C-83A1-F6EECF244321}">
                <p14:modId xmlns:p14="http://schemas.microsoft.com/office/powerpoint/2010/main" val="2083356287"/>
              </p:ext>
            </p:extLst>
          </p:nvPr>
        </p:nvGraphicFramePr>
        <p:xfrm>
          <a:off x="683568" y="1916832"/>
          <a:ext cx="7039619" cy="1152128"/>
        </p:xfrm>
        <a:graphic>
          <a:graphicData uri="http://schemas.openxmlformats.org/drawingml/2006/table">
            <a:tbl>
              <a:tblPr>
                <a:tableStyleId>{5C22544A-7EE6-4342-B048-85BDC9FD1C3A}</a:tableStyleId>
              </a:tblPr>
              <a:tblGrid>
                <a:gridCol w="1210034"/>
                <a:gridCol w="2111531"/>
                <a:gridCol w="1606523"/>
                <a:gridCol w="2111531"/>
              </a:tblGrid>
              <a:tr h="234994">
                <a:tc>
                  <a:txBody>
                    <a:bodyPr/>
                    <a:lstStyle/>
                    <a:p>
                      <a:pPr algn="just">
                        <a:lnSpc>
                          <a:spcPts val="1200"/>
                        </a:lnSpc>
                        <a:spcAft>
                          <a:spcPts val="0"/>
                        </a:spcAft>
                      </a:pPr>
                      <a:r>
                        <a:rPr lang="uk-UA" sz="1400" dirty="0">
                          <a:effectLst/>
                          <a:latin typeface="Times New Roman" pitchFamily="18" charset="0"/>
                          <a:cs typeface="Times New Roman" pitchFamily="18" charset="0"/>
                        </a:rPr>
                        <a:t>Професія</a:t>
                      </a:r>
                      <a:endParaRPr lang="uk-UA" sz="800" b="1" dirty="0">
                        <a:effectLst/>
                        <a:latin typeface="Times New Roman" pitchFamily="18" charset="0"/>
                        <a:ea typeface="Arial Unicode MS"/>
                        <a:cs typeface="Times New Roman" pitchFamily="18" charset="0"/>
                      </a:endParaRPr>
                    </a:p>
                  </a:txBody>
                  <a:tcPr marL="0" marR="0" marT="0" marB="0" anchor="ctr"/>
                </a:tc>
                <a:tc>
                  <a:txBody>
                    <a:bodyPr/>
                    <a:lstStyle/>
                    <a:p>
                      <a:pPr>
                        <a:lnSpc>
                          <a:spcPts val="1200"/>
                        </a:lnSpc>
                        <a:spcAft>
                          <a:spcPts val="0"/>
                        </a:spcAft>
                      </a:pPr>
                      <a:r>
                        <a:rPr lang="uk-UA" sz="1400">
                          <a:effectLst/>
                          <a:latin typeface="Times New Roman" pitchFamily="18" charset="0"/>
                          <a:cs typeface="Times New Roman" pitchFamily="18" charset="0"/>
                        </a:rPr>
                        <a:t>Витрати за добу, ккал,</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Професія</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Витрати за добу, ккал,</a:t>
                      </a:r>
                      <a:endParaRPr lang="uk-UA" sz="800" b="1">
                        <a:effectLst/>
                        <a:latin typeface="Times New Roman" pitchFamily="18" charset="0"/>
                        <a:ea typeface="Arial Unicode MS"/>
                        <a:cs typeface="Times New Roman" pitchFamily="18" charset="0"/>
                      </a:endParaRPr>
                    </a:p>
                  </a:txBody>
                  <a:tcPr marL="0" marR="0" marT="0" marB="0" anchor="ctr"/>
                </a:tc>
              </a:tr>
              <a:tr h="234994">
                <a:tc>
                  <a:txBody>
                    <a:bodyPr/>
                    <a:lstStyle/>
                    <a:p>
                      <a:pPr algn="just">
                        <a:lnSpc>
                          <a:spcPts val="1200"/>
                        </a:lnSpc>
                        <a:spcAft>
                          <a:spcPts val="0"/>
                        </a:spcAft>
                      </a:pPr>
                      <a:r>
                        <a:rPr lang="uk-UA" sz="1400" dirty="0">
                          <a:effectLst/>
                          <a:latin typeface="Times New Roman" pitchFamily="18" charset="0"/>
                          <a:cs typeface="Times New Roman" pitchFamily="18" charset="0"/>
                        </a:rPr>
                        <a:t>Вчителі</a:t>
                      </a:r>
                      <a:endParaRPr lang="uk-UA" sz="800" b="1" dirty="0">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Bef>
                          <a:spcPts val="900"/>
                        </a:spcBef>
                        <a:spcAft>
                          <a:spcPts val="0"/>
                        </a:spcAft>
                      </a:pPr>
                      <a:r>
                        <a:rPr lang="uk-UA" sz="1400" dirty="0">
                          <a:effectLst/>
                          <a:latin typeface="Times New Roman" pitchFamily="18" charset="0"/>
                          <a:cs typeface="Times New Roman" pitchFamily="18" charset="0"/>
                        </a:rPr>
                        <a:t>2600</a:t>
                      </a:r>
                      <a:endParaRPr lang="uk-UA" sz="900" b="1" dirty="0">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Механіки</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3200</a:t>
                      </a:r>
                      <a:endParaRPr lang="uk-UA" sz="800" b="1">
                        <a:effectLst/>
                        <a:latin typeface="Times New Roman" pitchFamily="18" charset="0"/>
                        <a:ea typeface="Arial Unicode MS"/>
                        <a:cs typeface="Times New Roman" pitchFamily="18" charset="0"/>
                      </a:endParaRPr>
                    </a:p>
                  </a:txBody>
                  <a:tcPr marL="0" marR="0" marT="0" marB="0" anchor="ctr"/>
                </a:tc>
              </a:tr>
              <a:tr h="234994">
                <a:tc>
                  <a:txBody>
                    <a:bodyPr/>
                    <a:lstStyle/>
                    <a:p>
                      <a:pPr algn="just">
                        <a:lnSpc>
                          <a:spcPts val="1200"/>
                        </a:lnSpc>
                        <a:spcAft>
                          <a:spcPts val="0"/>
                        </a:spcAft>
                      </a:pPr>
                      <a:r>
                        <a:rPr lang="uk-UA" sz="1400" dirty="0">
                          <a:effectLst/>
                          <a:latin typeface="Times New Roman" pitchFamily="18" charset="0"/>
                          <a:cs typeface="Times New Roman" pitchFamily="18" charset="0"/>
                        </a:rPr>
                        <a:t>Службовці</a:t>
                      </a:r>
                      <a:endParaRPr lang="uk-UA" sz="800" b="1" dirty="0">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2600</a:t>
                      </a:r>
                      <a:endParaRPr lang="uk-UA" sz="9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Малярі</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3800</a:t>
                      </a:r>
                      <a:endParaRPr lang="uk-UA" sz="800" b="1">
                        <a:effectLst/>
                        <a:latin typeface="Times New Roman" pitchFamily="18" charset="0"/>
                        <a:ea typeface="Arial Unicode MS"/>
                        <a:cs typeface="Times New Roman" pitchFamily="18" charset="0"/>
                      </a:endParaRPr>
                    </a:p>
                  </a:txBody>
                  <a:tcPr marL="0" marR="0" marT="0" marB="0" anchor="ctr"/>
                </a:tc>
              </a:tr>
              <a:tr h="234994">
                <a:tc>
                  <a:txBody>
                    <a:bodyPr/>
                    <a:lstStyle/>
                    <a:p>
                      <a:pPr algn="just">
                        <a:lnSpc>
                          <a:spcPts val="1200"/>
                        </a:lnSpc>
                        <a:spcAft>
                          <a:spcPts val="0"/>
                        </a:spcAft>
                      </a:pPr>
                      <a:r>
                        <a:rPr lang="uk-UA" sz="1400">
                          <a:effectLst/>
                          <a:latin typeface="Times New Roman" pitchFamily="18" charset="0"/>
                          <a:cs typeface="Times New Roman" pitchFamily="18" charset="0"/>
                        </a:rPr>
                        <a:t>Студенти</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2800</a:t>
                      </a:r>
                      <a:endParaRPr lang="uk-UA" sz="9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Шахтарі</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4300</a:t>
                      </a:r>
                      <a:endParaRPr lang="uk-UA" sz="800" b="1">
                        <a:effectLst/>
                        <a:latin typeface="Times New Roman" pitchFamily="18" charset="0"/>
                        <a:ea typeface="Arial Unicode MS"/>
                        <a:cs typeface="Times New Roman" pitchFamily="18" charset="0"/>
                      </a:endParaRPr>
                    </a:p>
                  </a:txBody>
                  <a:tcPr marL="0" marR="0" marT="0" marB="0" anchor="ctr"/>
                </a:tc>
              </a:tr>
              <a:tr h="212152">
                <a:tc>
                  <a:txBody>
                    <a:bodyPr/>
                    <a:lstStyle/>
                    <a:p>
                      <a:pPr algn="just">
                        <a:lnSpc>
                          <a:spcPts val="1200"/>
                        </a:lnSpc>
                        <a:spcAft>
                          <a:spcPts val="0"/>
                        </a:spcAft>
                      </a:pPr>
                      <a:r>
                        <a:rPr lang="uk-UA" sz="1400" dirty="0">
                          <a:effectLst/>
                          <a:latin typeface="Times New Roman" pitchFamily="18" charset="0"/>
                          <a:cs typeface="Times New Roman" pitchFamily="18" charset="0"/>
                        </a:rPr>
                        <a:t>Двірники</a:t>
                      </a:r>
                      <a:endParaRPr lang="uk-UA" sz="800" b="1" dirty="0">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2900</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a:effectLst/>
                          <a:latin typeface="Times New Roman" pitchFamily="18" charset="0"/>
                          <a:cs typeface="Times New Roman" pitchFamily="18" charset="0"/>
                        </a:rPr>
                        <a:t>Металурги</a:t>
                      </a:r>
                      <a:endParaRPr lang="uk-UA" sz="800" b="1">
                        <a:effectLst/>
                        <a:latin typeface="Times New Roman" pitchFamily="18" charset="0"/>
                        <a:ea typeface="Arial Unicode MS"/>
                        <a:cs typeface="Times New Roman" pitchFamily="18" charset="0"/>
                      </a:endParaRPr>
                    </a:p>
                  </a:txBody>
                  <a:tcPr marL="0" marR="0" marT="0" marB="0" anchor="ctr"/>
                </a:tc>
                <a:tc>
                  <a:txBody>
                    <a:bodyPr/>
                    <a:lstStyle/>
                    <a:p>
                      <a:pPr algn="just">
                        <a:lnSpc>
                          <a:spcPts val="1200"/>
                        </a:lnSpc>
                        <a:spcAft>
                          <a:spcPts val="0"/>
                        </a:spcAft>
                      </a:pPr>
                      <a:r>
                        <a:rPr lang="uk-UA" sz="1400" dirty="0">
                          <a:effectLst/>
                          <a:latin typeface="Times New Roman" pitchFamily="18" charset="0"/>
                          <a:cs typeface="Times New Roman" pitchFamily="18" charset="0"/>
                        </a:rPr>
                        <a:t>4300</a:t>
                      </a:r>
                      <a:endParaRPr lang="uk-UA" sz="800" b="1" dirty="0">
                        <a:effectLst/>
                        <a:latin typeface="Times New Roman" pitchFamily="18" charset="0"/>
                        <a:ea typeface="Arial Unicode MS"/>
                        <a:cs typeface="Times New Roman" pitchFamily="18" charset="0"/>
                      </a:endParaRPr>
                    </a:p>
                  </a:txBody>
                  <a:tcPr marL="0" marR="0" marT="0" marB="0" anchor="ctr"/>
                </a:tc>
              </a:tr>
            </a:tbl>
          </a:graphicData>
        </a:graphic>
      </p:graphicFrame>
    </p:spTree>
    <p:extLst>
      <p:ext uri="{BB962C8B-B14F-4D97-AF65-F5344CB8AC3E}">
        <p14:creationId xmlns:p14="http://schemas.microsoft.com/office/powerpoint/2010/main" val="3102328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467544" y="335846"/>
            <a:ext cx="8208912" cy="5547481"/>
          </a:xfrm>
          <a:prstGeom prst="rect">
            <a:avLst/>
          </a:prstGeom>
        </p:spPr>
        <p:txBody>
          <a:bodyPr wrap="square">
            <a:spAutoFit/>
          </a:bodyPr>
          <a:lstStyle/>
          <a:p>
            <a:pPr indent="450850" algn="just">
              <a:lnSpc>
                <a:spcPct val="150000"/>
              </a:lnSpc>
            </a:pPr>
            <a:r>
              <a:rPr lang="uk-UA" sz="1400" b="1" dirty="0" smtClean="0">
                <a:solidFill>
                  <a:schemeClr val="dk1"/>
                </a:solidFill>
                <a:latin typeface="Times New Roman" pitchFamily="18" charset="0"/>
                <a:cs typeface="Times New Roman" pitchFamily="18" charset="0"/>
              </a:rPr>
              <a:t>Харчування різних груп населення</a:t>
            </a:r>
          </a:p>
          <a:p>
            <a:pPr indent="450850" algn="just">
              <a:lnSpc>
                <a:spcPct val="150000"/>
              </a:lnSpc>
            </a:pPr>
            <a:r>
              <a:rPr lang="uk-UA" sz="1400" dirty="0" smtClean="0">
                <a:latin typeface="Times New Roman" pitchFamily="18" charset="0"/>
                <a:cs typeface="Times New Roman" pitchFamily="18" charset="0"/>
              </a:rPr>
              <a:t>Залежно </a:t>
            </a:r>
            <a:r>
              <a:rPr lang="uk-UA" sz="1400" dirty="0">
                <a:latin typeface="Times New Roman" pitchFamily="18" charset="0"/>
                <a:cs typeface="Times New Roman" pitchFamily="18" charset="0"/>
              </a:rPr>
              <a:t>від статі, віку, ваги, зросту та роду занять змінюється потреба організ­му в харчових речовинах.</a:t>
            </a:r>
          </a:p>
          <a:p>
            <a:pPr indent="450850" algn="just">
              <a:lnSpc>
                <a:spcPct val="150000"/>
              </a:lnSpc>
            </a:pPr>
            <a:r>
              <a:rPr lang="uk-UA" sz="1400" dirty="0" err="1">
                <a:latin typeface="Times New Roman" pitchFamily="18" charset="0"/>
                <a:cs typeface="Times New Roman" pitchFamily="18" charset="0"/>
              </a:rPr>
              <a:t>Енергозабезпеченість</a:t>
            </a:r>
            <a:r>
              <a:rPr lang="uk-UA" sz="1400" dirty="0">
                <a:latin typeface="Times New Roman" pitchFamily="18" charset="0"/>
                <a:cs typeface="Times New Roman" pitchFamily="18" charset="0"/>
              </a:rPr>
              <a:t> їжі повинна відповідати енерговитратам організму. Чим більше м'язових рухів здійснює людина, тим більші її енерговитрати, для компенсації яких потрібно більше "їжі. Потребу в певній кількості їжі прийнято виражати у теплових одиницях — калоріях. Кількість калорій, які надходять в організм людини з будь-якими продуктами називається калорійністю їжі. Виз­начити її можна знаючи хімічний склад та види їжі.</a:t>
            </a:r>
          </a:p>
          <a:p>
            <a:pPr indent="450850" algn="just">
              <a:lnSpc>
                <a:spcPct val="150000"/>
              </a:lnSpc>
            </a:pPr>
            <a:r>
              <a:rPr lang="uk-UA" sz="1400" dirty="0">
                <a:latin typeface="Times New Roman" pitchFamily="18" charset="0"/>
                <a:cs typeface="Times New Roman" pitchFamily="18" charset="0"/>
              </a:rPr>
              <a:t>Потреба в калоріях залежно від віку людини та її професії коливається від 2600 до 4200 ккал для чоловіків і від 2200 до 3600 для жінок.</a:t>
            </a:r>
          </a:p>
          <a:p>
            <a:pPr indent="450850" algn="just">
              <a:lnSpc>
                <a:spcPct val="150000"/>
              </a:lnSpc>
            </a:pPr>
            <a:r>
              <a:rPr lang="uk-UA" sz="1400" dirty="0">
                <a:latin typeface="Times New Roman" pitchFamily="18" charset="0"/>
                <a:cs typeface="Times New Roman" pitchFamily="18" charset="0"/>
              </a:rPr>
              <a:t>Відповідно до інтенсивності праці фізіологічна потреба дорослого населен­ня в калоріях наведена </a:t>
            </a:r>
            <a:endParaRPr lang="uk-UA" sz="1400" dirty="0" smtClean="0">
              <a:latin typeface="Times New Roman" pitchFamily="18" charset="0"/>
              <a:cs typeface="Times New Roman" pitchFamily="18" charset="0"/>
            </a:endParaRPr>
          </a:p>
          <a:p>
            <a:pPr indent="450850" algn="just">
              <a:lnSpc>
                <a:spcPct val="150000"/>
              </a:lnSpc>
            </a:pPr>
            <a:r>
              <a:rPr lang="uk-UA" sz="1400" dirty="0" smtClean="0">
                <a:latin typeface="Times New Roman" pitchFamily="18" charset="0"/>
                <a:cs typeface="Times New Roman" pitchFamily="18" charset="0"/>
              </a:rPr>
              <a:t>у </a:t>
            </a:r>
            <a:r>
              <a:rPr lang="uk-UA" sz="1400" dirty="0">
                <a:latin typeface="Times New Roman" pitchFamily="18" charset="0"/>
                <a:cs typeface="Times New Roman" pitchFamily="18" charset="0"/>
              </a:rPr>
              <a:t>табл. </a:t>
            </a:r>
            <a:r>
              <a:rPr lang="uk-UA" sz="1400" dirty="0" smtClean="0">
                <a:latin typeface="Times New Roman" pitchFamily="18" charset="0"/>
                <a:cs typeface="Times New Roman" pitchFamily="18" charset="0"/>
              </a:rPr>
              <a:t>1.</a:t>
            </a:r>
          </a:p>
          <a:p>
            <a:pPr indent="450850" algn="just">
              <a:lnSpc>
                <a:spcPct val="150000"/>
              </a:lnSpc>
            </a:pPr>
            <a:r>
              <a:rPr lang="uk-UA" sz="1400" dirty="0">
                <a:latin typeface="Times New Roman" pitchFamily="18" charset="0"/>
                <a:cs typeface="Times New Roman" pitchFamily="18" charset="0"/>
              </a:rPr>
              <a:t>На основі багаторічних аналізів були розраховані норми споживання хар­чових речовин основними групами населення з урахуванням загальних прин­ципів збалансованості харчування. Згідно з цими нормами співвідношення білків, жирів та вуглеводів у раціоні всіх груп дорослого населення повинно становити —1-2-4 за виключенням осіб, зайнятих важкою фізичною працею, —1-2-5, а осіб похилого </a:t>
            </a:r>
            <a:r>
              <a:rPr lang="uk-UA" sz="1400" dirty="0" smtClean="0">
                <a:latin typeface="Times New Roman" pitchFamily="18" charset="0"/>
                <a:cs typeface="Times New Roman" pitchFamily="18" charset="0"/>
              </a:rPr>
              <a:t>віку—1-0,8-3,5.</a:t>
            </a:r>
          </a:p>
        </p:txBody>
      </p:sp>
    </p:spTree>
    <p:extLst>
      <p:ext uri="{BB962C8B-B14F-4D97-AF65-F5344CB8AC3E}">
        <p14:creationId xmlns:p14="http://schemas.microsoft.com/office/powerpoint/2010/main" val="1316500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467544" y="58847"/>
            <a:ext cx="8208912" cy="5909310"/>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Калорійність раціону за рахунок білка повинна складати 14%, за рахунок жирів — 30%, за рахунок вуглеводів — 56%.</a:t>
            </a:r>
          </a:p>
          <a:p>
            <a:pPr indent="450850" algn="just">
              <a:lnSpc>
                <a:spcPct val="150000"/>
              </a:lnSpc>
            </a:pPr>
            <a:r>
              <a:rPr lang="uk-UA" sz="1400" dirty="0">
                <a:latin typeface="Times New Roman" pitchFamily="18" charset="0"/>
                <a:cs typeface="Times New Roman" pitchFamily="18" charset="0"/>
              </a:rPr>
              <a:t>Для дітей це співвідношення таке: 5-6 років—1-1-3,5, дня немовлят—1-3-4,5.</a:t>
            </a:r>
          </a:p>
          <a:p>
            <a:pPr indent="450850" algn="just">
              <a:lnSpc>
                <a:spcPct val="150000"/>
              </a:lnSpc>
            </a:pPr>
            <a:r>
              <a:rPr lang="uk-UA" sz="1400" dirty="0">
                <a:latin typeface="Times New Roman" pitchFamily="18" charset="0"/>
                <a:cs typeface="Times New Roman" pitchFamily="18" charset="0"/>
              </a:rPr>
              <a:t>Зниження рівня інтенсивності трудової діяльності та інтенсивності обмінних процесів у людей похилого віку призводить до зменшення енерговитрат і по­треби у харчових речовинах.</a:t>
            </a:r>
          </a:p>
          <a:p>
            <a:pPr indent="450850" algn="just">
              <a:lnSpc>
                <a:spcPct val="150000"/>
              </a:lnSpc>
            </a:pPr>
            <a:r>
              <a:rPr lang="uk-UA" sz="1400" dirty="0">
                <a:latin typeface="Times New Roman" pitchFamily="18" charset="0"/>
                <a:cs typeface="Times New Roman" pitchFamily="18" charset="0"/>
              </a:rPr>
              <a:t>Добовий раціон таким людям слід будувати із розрахунку 2230-2650 ккал для чоловіків і 2000-2300 ккал для жінок.</a:t>
            </a:r>
          </a:p>
          <a:p>
            <a:pPr indent="450850" algn="just">
              <a:lnSpc>
                <a:spcPct val="150000"/>
              </a:lnSpc>
            </a:pPr>
            <a:r>
              <a:rPr lang="uk-UA" sz="1400" dirty="0">
                <a:latin typeface="Times New Roman" pitchFamily="18" charset="0"/>
                <a:cs typeface="Times New Roman" pitchFamily="18" charset="0"/>
              </a:rPr>
              <a:t>У похилому віці збільшується потреба організму у вітамінах С, Р, В</a:t>
            </a:r>
            <a:r>
              <a:rPr lang="uk-UA" sz="1400" baseline="-25000" dirty="0">
                <a:latin typeface="Times New Roman" pitchFamily="18" charset="0"/>
                <a:cs typeface="Times New Roman" pitchFamily="18" charset="0"/>
              </a:rPr>
              <a:t>1?</a:t>
            </a:r>
            <a:r>
              <a:rPr lang="uk-UA" sz="1400" dirty="0">
                <a:latin typeface="Times New Roman" pitchFamily="18" charset="0"/>
                <a:cs typeface="Times New Roman" pitchFamily="18" charset="0"/>
              </a:rPr>
              <a:t> В</a:t>
            </a:r>
            <a:r>
              <a:rPr lang="uk-UA" sz="1400" baseline="-25000" dirty="0">
                <a:latin typeface="Times New Roman" pitchFamily="18" charset="0"/>
                <a:cs typeface="Times New Roman" pitchFamily="18" charset="0"/>
              </a:rPr>
              <a:t>2</a:t>
            </a:r>
            <a:r>
              <a:rPr lang="uk-UA" sz="1400" dirty="0">
                <a:latin typeface="Times New Roman" pitchFamily="18" charset="0"/>
                <a:cs typeface="Times New Roman" pitchFamily="18" charset="0"/>
              </a:rPr>
              <a:t>, В</a:t>
            </a:r>
            <a:r>
              <a:rPr lang="uk-UA" sz="1400" baseline="-25000" dirty="0">
                <a:latin typeface="Times New Roman" pitchFamily="18" charset="0"/>
                <a:cs typeface="Times New Roman" pitchFamily="18" charset="0"/>
              </a:rPr>
              <a:t>12</a:t>
            </a:r>
            <a:r>
              <a:rPr lang="uk-UA" sz="1400" dirty="0">
                <a:latin typeface="Times New Roman" pitchFamily="18" charset="0"/>
                <a:cs typeface="Times New Roman" pitchFamily="18" charset="0"/>
              </a:rPr>
              <a:t>, а потреба у вітамінах Д, А та К зменшується.</a:t>
            </a:r>
          </a:p>
          <a:p>
            <a:pPr indent="450850" algn="just">
              <a:lnSpc>
                <a:spcPct val="150000"/>
              </a:lnSpc>
            </a:pPr>
            <a:r>
              <a:rPr lang="uk-UA" sz="1400" dirty="0">
                <a:latin typeface="Times New Roman" pitchFamily="18" charset="0"/>
                <a:cs typeface="Times New Roman" pitchFamily="18" charset="0"/>
              </a:rPr>
              <a:t>Літнім людям варто зменшити споживання м'яса, яєць, сиру, круп, хліба, а збільшити слід споживання овочів, фруктів, ягід, молочних продуктів, оскільки вони містять солі калію, кальцію, магнію, потреба яких у похилому віці зростає</a:t>
            </a:r>
            <a:r>
              <a:rPr lang="uk-UA" sz="1400" dirty="0" smtClean="0">
                <a:latin typeface="Times New Roman" pitchFamily="18" charset="0"/>
                <a:cs typeface="Times New Roman" pitchFamily="18" charset="0"/>
              </a:rPr>
              <a:t>.</a:t>
            </a:r>
          </a:p>
          <a:p>
            <a:pPr indent="450850" algn="just">
              <a:lnSpc>
                <a:spcPct val="150000"/>
              </a:lnSpc>
            </a:pPr>
            <a:r>
              <a:rPr lang="uk-UA" sz="1400" b="1" dirty="0">
                <a:solidFill>
                  <a:schemeClr val="dk1"/>
                </a:solidFill>
                <a:latin typeface="Times New Roman" pitchFamily="18" charset="0"/>
                <a:cs typeface="Times New Roman" pitchFamily="18" charset="0"/>
              </a:rPr>
              <a:t>Режим харчування</a:t>
            </a:r>
            <a:r>
              <a:rPr lang="uk-UA" sz="1400" b="1" dirty="0" smtClean="0">
                <a:solidFill>
                  <a:schemeClr val="dk1"/>
                </a:solidFill>
                <a:latin typeface="Times New Roman" pitchFamily="18" charset="0"/>
                <a:cs typeface="Times New Roman" pitchFamily="18" charset="0"/>
              </a:rPr>
              <a:t>.</a:t>
            </a:r>
            <a:endParaRPr lang="uk-UA" sz="1400" b="1" dirty="0">
              <a:solidFill>
                <a:schemeClr val="dk1"/>
              </a:solidFill>
              <a:latin typeface="Times New Roman" pitchFamily="18" charset="0"/>
              <a:cs typeface="Times New Roman" pitchFamily="18" charset="0"/>
            </a:endParaRPr>
          </a:p>
          <a:p>
            <a:pPr indent="450850" algn="just">
              <a:lnSpc>
                <a:spcPct val="150000"/>
              </a:lnSpc>
            </a:pPr>
            <a:r>
              <a:rPr lang="uk-UA" sz="1400" dirty="0" smtClean="0">
                <a:latin typeface="Times New Roman" pitchFamily="18" charset="0"/>
                <a:cs typeface="Times New Roman" pitchFamily="18" charset="0"/>
              </a:rPr>
              <a:t>Режимом </a:t>
            </a:r>
            <a:r>
              <a:rPr lang="uk-UA" sz="1400" dirty="0">
                <a:latin typeface="Times New Roman" pitchFamily="18" charset="0"/>
                <a:cs typeface="Times New Roman" pitchFamily="18" charset="0"/>
              </a:rPr>
              <a:t>харчування називається приймання їжі про­тягом доби в чітко визначений час, раціональний її розподіл за масою, калорій­ністю, вмістом харчових речовин.</a:t>
            </a:r>
          </a:p>
          <a:p>
            <a:pPr indent="450850" algn="just">
              <a:lnSpc>
                <a:spcPct val="150000"/>
              </a:lnSpc>
            </a:pPr>
            <a:r>
              <a:rPr lang="uk-UA" sz="1400" dirty="0">
                <a:latin typeface="Times New Roman" pitchFamily="18" charset="0"/>
                <a:cs typeface="Times New Roman" pitchFamily="18" charset="0"/>
              </a:rPr>
              <a:t>Приймання їжі у чітко визначений час призводить до вироблення умовного рефлексу, який посилює виділення шлункового соку та слини перед прийман­ням їжі. За таких умов їжа добре обробляється соками, що сприяє кращому травленню. </a:t>
            </a:r>
          </a:p>
        </p:txBody>
      </p:sp>
    </p:spTree>
    <p:extLst>
      <p:ext uri="{BB962C8B-B14F-4D97-AF65-F5344CB8AC3E}">
        <p14:creationId xmlns:p14="http://schemas.microsoft.com/office/powerpoint/2010/main" val="1355197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922114"/>
          </a:xfrm>
        </p:spPr>
        <p:style>
          <a:lnRef idx="1">
            <a:schemeClr val="accent2"/>
          </a:lnRef>
          <a:fillRef idx="2">
            <a:schemeClr val="accent2"/>
          </a:fillRef>
          <a:effectRef idx="1">
            <a:schemeClr val="accent2"/>
          </a:effectRef>
          <a:fontRef idx="minor">
            <a:schemeClr val="dk1"/>
          </a:fontRef>
        </p:style>
        <p:txBody>
          <a:bodyPr>
            <a:normAutofit/>
          </a:bodyPr>
          <a:lstStyle/>
          <a:p>
            <a:r>
              <a:rPr lang="uk-UA" sz="1400" b="1" dirty="0">
                <a:latin typeface="Times New Roman" pitchFamily="18" charset="0"/>
                <a:cs typeface="Times New Roman" pitchFamily="18" charset="0"/>
              </a:rPr>
              <a:t>План</a:t>
            </a:r>
          </a:p>
        </p:txBody>
      </p:sp>
      <p:sp>
        <p:nvSpPr>
          <p:cNvPr id="3" name="Содержимое 2"/>
          <p:cNvSpPr>
            <a:spLocks noGrp="1"/>
          </p:cNvSpPr>
          <p:nvPr>
            <p:ph idx="1"/>
          </p:nvPr>
        </p:nvSpPr>
        <p:spPr>
          <a:xfrm>
            <a:off x="395536" y="1412776"/>
            <a:ext cx="8329642" cy="4944612"/>
          </a:xfrm>
        </p:spPr>
        <p:txBody>
          <a:bodyPr>
            <a:noAutofit/>
          </a:bodyPr>
          <a:lstStyle/>
          <a:p>
            <a:pPr marL="0" indent="450850">
              <a:lnSpc>
                <a:spcPct val="150000"/>
              </a:lnSpc>
              <a:spcBef>
                <a:spcPts val="0"/>
              </a:spcBef>
              <a:buAutoNum type="arabicPeriod"/>
              <a:tabLst>
                <a:tab pos="722313" algn="l"/>
              </a:tabLst>
            </a:pPr>
            <a:r>
              <a:rPr lang="uk-UA" sz="1400" dirty="0" smtClean="0">
                <a:latin typeface="Times New Roman" pitchFamily="18" charset="0"/>
                <a:cs typeface="Times New Roman" pitchFamily="18" charset="0"/>
              </a:rPr>
              <a:t>Травлення та засвоєння їжі.</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зміни їжі у ротовій </a:t>
            </a:r>
            <a:r>
              <a:rPr lang="uk-UA" sz="1400" dirty="0" smtClean="0">
                <a:latin typeface="Times New Roman" pitchFamily="18" charset="0"/>
                <a:cs typeface="Times New Roman" pitchFamily="18" charset="0"/>
              </a:rPr>
              <a:t>порожнині;</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травлення їжі у шлунку;</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перетравлення у тонких кишках;</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травлення у товстих кишках;</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функція печінки у процесі травлення.</a:t>
            </a:r>
          </a:p>
          <a:p>
            <a:pPr marL="0" indent="450850">
              <a:lnSpc>
                <a:spcPct val="150000"/>
              </a:lnSpc>
              <a:spcBef>
                <a:spcPts val="0"/>
              </a:spcBef>
              <a:buFont typeface="+mj-lt"/>
              <a:buAutoNum type="arabicPeriod" startAt="2"/>
              <a:tabLst>
                <a:tab pos="722313" algn="l"/>
              </a:tabLst>
            </a:pPr>
            <a:r>
              <a:rPr lang="uk-UA" sz="1400" dirty="0" smtClean="0">
                <a:latin typeface="Times New Roman" pitchFamily="18" charset="0"/>
                <a:cs typeface="Times New Roman" pitchFamily="18" charset="0"/>
              </a:rPr>
              <a:t>Засвоєння їжі.</a:t>
            </a:r>
            <a:endParaRPr lang="uk-UA" sz="1400" dirty="0">
              <a:latin typeface="Times New Roman" pitchFamily="18" charset="0"/>
              <a:cs typeface="Times New Roman" pitchFamily="18" charset="0"/>
            </a:endParaRPr>
          </a:p>
          <a:p>
            <a:pPr marL="0" indent="450850">
              <a:lnSpc>
                <a:spcPct val="150000"/>
              </a:lnSpc>
              <a:spcBef>
                <a:spcPts val="0"/>
              </a:spcBef>
              <a:buFont typeface="+mj-lt"/>
              <a:buAutoNum type="arabicPeriod" startAt="2"/>
              <a:tabLst>
                <a:tab pos="722313" algn="l"/>
              </a:tabLst>
            </a:pPr>
            <a:r>
              <a:rPr lang="uk-UA" sz="1400" dirty="0">
                <a:latin typeface="Times New Roman" pitchFamily="18" charset="0"/>
                <a:cs typeface="Times New Roman" pitchFamily="18" charset="0"/>
              </a:rPr>
              <a:t>Обмін речовин та енергії </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асиміляція;</a:t>
            </a:r>
          </a:p>
          <a:p>
            <a:pPr marL="0" indent="450850">
              <a:lnSpc>
                <a:spcPct val="150000"/>
              </a:lnSpc>
              <a:spcBef>
                <a:spcPts val="0"/>
              </a:spcBef>
              <a:buFont typeface="Times New Roman" pitchFamily="18" charset="0"/>
              <a:buChar char="―"/>
              <a:tabLst>
                <a:tab pos="1073150" algn="l"/>
              </a:tabLst>
            </a:pPr>
            <a:r>
              <a:rPr lang="uk-UA" sz="1400" dirty="0">
                <a:latin typeface="Times New Roman" pitchFamily="18" charset="0"/>
                <a:cs typeface="Times New Roman" pitchFamily="18" charset="0"/>
              </a:rPr>
              <a:t>дисиміляція;</a:t>
            </a:r>
          </a:p>
          <a:p>
            <a:pPr marL="0" indent="450850">
              <a:lnSpc>
                <a:spcPct val="150000"/>
              </a:lnSpc>
              <a:spcBef>
                <a:spcPts val="0"/>
              </a:spcBef>
              <a:buFont typeface="+mj-lt"/>
              <a:buAutoNum type="arabicPeriod" startAt="4"/>
              <a:tabLst>
                <a:tab pos="722313" algn="l"/>
              </a:tabLst>
            </a:pPr>
            <a:r>
              <a:rPr lang="uk-UA" sz="1400" dirty="0">
                <a:latin typeface="Times New Roman" pitchFamily="18" charset="0"/>
                <a:cs typeface="Times New Roman" pitchFamily="18" charset="0"/>
              </a:rPr>
              <a:t>Харчування різних груп населення.</a:t>
            </a:r>
          </a:p>
          <a:p>
            <a:pPr marL="0" indent="450850">
              <a:lnSpc>
                <a:spcPct val="150000"/>
              </a:lnSpc>
              <a:spcBef>
                <a:spcPts val="0"/>
              </a:spcBef>
              <a:buFont typeface="+mj-lt"/>
              <a:buAutoNum type="arabicPeriod" startAt="4"/>
              <a:tabLst>
                <a:tab pos="722313" algn="l"/>
              </a:tabLst>
            </a:pPr>
            <a:r>
              <a:rPr lang="uk-UA" sz="1400" dirty="0">
                <a:latin typeface="Times New Roman" pitchFamily="18" charset="0"/>
                <a:cs typeface="Times New Roman" pitchFamily="18" charset="0"/>
              </a:rPr>
              <a:t>Режим харчування.</a:t>
            </a:r>
          </a:p>
          <a:p>
            <a:pPr marL="0" indent="450850">
              <a:lnSpc>
                <a:spcPct val="150000"/>
              </a:lnSpc>
              <a:spcBef>
                <a:spcPts val="0"/>
              </a:spcBef>
              <a:buFont typeface="+mj-lt"/>
              <a:buAutoNum type="arabicPeriod" startAt="4"/>
              <a:tabLst>
                <a:tab pos="722313" algn="l"/>
              </a:tabLst>
            </a:pPr>
            <a:r>
              <a:rPr lang="uk-UA" sz="1400" dirty="0">
                <a:latin typeface="Times New Roman" pitchFamily="18" charset="0"/>
                <a:cs typeface="Times New Roman" pitchFamily="18" charset="0"/>
              </a:rPr>
              <a:t>Особливості харчування у підлітковому віці.</a:t>
            </a:r>
          </a:p>
          <a:p>
            <a:pPr marL="0" indent="450850">
              <a:lnSpc>
                <a:spcPct val="150000"/>
              </a:lnSpc>
              <a:spcBef>
                <a:spcPts val="0"/>
              </a:spcBef>
              <a:buFont typeface="+mj-lt"/>
              <a:buAutoNum type="arabicPeriod" startAt="4"/>
              <a:tabLst>
                <a:tab pos="722313" algn="l"/>
              </a:tabLst>
            </a:pPr>
            <a:r>
              <a:rPr lang="uk-UA" sz="1400" dirty="0">
                <a:latin typeface="Times New Roman" pitchFamily="18" charset="0"/>
                <a:cs typeface="Times New Roman" pitchFamily="18" charset="0"/>
              </a:rPr>
              <a:t>Лікувальне харчування.</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59532" y="474345"/>
            <a:ext cx="8424936" cy="5228419"/>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Порушення режиму харчування впливає на нервову регуляцію процесів травлення, призводить до втрати апетиту. Харчовий режим повинен складатися з </a:t>
            </a:r>
            <a:r>
              <a:rPr lang="uk-UA" sz="1400" dirty="0" err="1">
                <a:latin typeface="Times New Roman" pitchFamily="18" charset="0"/>
                <a:cs typeface="Times New Roman" pitchFamily="18" charset="0"/>
              </a:rPr>
              <a:t>три-</a:t>
            </a:r>
            <a:r>
              <a:rPr lang="uk-UA" sz="1400" dirty="0">
                <a:latin typeface="Times New Roman" pitchFamily="18" charset="0"/>
                <a:cs typeface="Times New Roman" pitchFamily="18" charset="0"/>
              </a:rPr>
              <a:t> або чотириразового приймання їжі впродовж доби (</a:t>
            </a:r>
            <a:r>
              <a:rPr lang="uk-UA" sz="1400" dirty="0" err="1">
                <a:latin typeface="Times New Roman" pitchFamily="18" charset="0"/>
                <a:cs typeface="Times New Roman" pitchFamily="18" charset="0"/>
              </a:rPr>
              <a:t>найраціо-</a:t>
            </a:r>
            <a:r>
              <a:rPr lang="uk-UA" sz="1400" dirty="0">
                <a:latin typeface="Times New Roman" pitchFamily="18" charset="0"/>
                <a:cs typeface="Times New Roman" pitchFamily="18" charset="0"/>
              </a:rPr>
              <a:t> </a:t>
            </a:r>
            <a:r>
              <a:rPr lang="uk-UA" sz="1400" dirty="0" err="1">
                <a:latin typeface="Times New Roman" pitchFamily="18" charset="0"/>
                <a:cs typeface="Times New Roman" pitchFamily="18" charset="0"/>
              </a:rPr>
              <a:t>нальнішим</a:t>
            </a:r>
            <a:r>
              <a:rPr lang="uk-UA" sz="1400" dirty="0">
                <a:latin typeface="Times New Roman" pitchFamily="18" charset="0"/>
                <a:cs typeface="Times New Roman" pitchFamily="18" charset="0"/>
              </a:rPr>
              <a:t> є чотириразове харчування). Під час чотириразового харчування проміжок між прийманням їжі повинен становити 4-5 годин. За такого харчу­вання на сніданок має припадати 20-25% добового раціону. Найкраще снідати гарячою м'ясною стравою, бутербродами або яйцями, молоком чи кавою.</a:t>
            </a:r>
          </a:p>
          <a:p>
            <a:pPr indent="450850" algn="just">
              <a:lnSpc>
                <a:spcPct val="150000"/>
              </a:lnSpc>
            </a:pPr>
            <a:r>
              <a:rPr lang="uk-UA" sz="1400" dirty="0">
                <a:latin typeface="Times New Roman" pitchFamily="18" charset="0"/>
                <a:cs typeface="Times New Roman" pitchFamily="18" charset="0"/>
              </a:rPr>
              <a:t>На обід припадає більша частина добового раціону — 40-45%. До обідніх страв варто включити овочеві або рибні закуски, перші, другі та треті страви. Першою стравою може бути овочева страва або овочевий гарнір до другої страви, одна страва бажано щоб була із круп, макаронів або виробів з борош­на. Обід повинен тривати не менше—40-50 хв</a:t>
            </a:r>
            <a:r>
              <a:rPr lang="uk-UA" sz="1400" dirty="0" smtClean="0">
                <a:latin typeface="Times New Roman" pitchFamily="18" charset="0"/>
                <a:cs typeface="Times New Roman" pitchFamily="18" charset="0"/>
              </a:rPr>
              <a:t>.</a:t>
            </a:r>
          </a:p>
          <a:p>
            <a:pPr indent="450850" algn="just">
              <a:lnSpc>
                <a:spcPct val="150000"/>
              </a:lnSpc>
            </a:pPr>
            <a:r>
              <a:rPr lang="uk-UA" sz="1400" dirty="0">
                <a:latin typeface="Times New Roman" pitchFamily="18" charset="0"/>
                <a:cs typeface="Times New Roman" pitchFamily="18" charset="0"/>
              </a:rPr>
              <a:t>У добовому раціоні підвечірок повинен становити 10%. Це може бути бу­лочка або коржик, кисломолочні продукти.</a:t>
            </a:r>
          </a:p>
          <a:p>
            <a:pPr indent="450850" algn="just">
              <a:lnSpc>
                <a:spcPct val="150000"/>
              </a:lnSpc>
            </a:pPr>
            <a:r>
              <a:rPr lang="uk-UA" sz="1400" dirty="0">
                <a:latin typeface="Times New Roman" pitchFamily="18" charset="0"/>
                <a:cs typeface="Times New Roman" pitchFamily="18" charset="0"/>
              </a:rPr>
              <a:t>Вечеря має складатися із легкозасвоюваних продуктів. У добовому раціоні вона повинна </a:t>
            </a:r>
            <a:r>
              <a:rPr lang="uk-UA" sz="1400" dirty="0" err="1">
                <a:latin typeface="Times New Roman" pitchFamily="18" charset="0"/>
                <a:cs typeface="Times New Roman" pitchFamily="18" charset="0"/>
              </a:rPr>
              <a:t>стаовити</a:t>
            </a:r>
            <a:r>
              <a:rPr lang="uk-UA" sz="1400" dirty="0">
                <a:latin typeface="Times New Roman" pitchFamily="18" charset="0"/>
                <a:cs typeface="Times New Roman" pitchFamily="18" charset="0"/>
              </a:rPr>
              <a:t> 20-25%. Це можуть бути каші, запіканки із круп чи сиру, молоко та молочнокислі продукти, чай.</a:t>
            </a:r>
          </a:p>
          <a:p>
            <a:pPr indent="450850" algn="just">
              <a:lnSpc>
                <a:spcPct val="150000"/>
              </a:lnSpc>
            </a:pPr>
            <a:r>
              <a:rPr lang="uk-UA" sz="1400" dirty="0">
                <a:latin typeface="Times New Roman" pitchFamily="18" charset="0"/>
                <a:cs typeface="Times New Roman" pitchFamily="18" charset="0"/>
              </a:rPr>
              <a:t>Вечеря повинна прийматися за 2 години до сну. Якщо людина працює в нічну зміну, слід передбачити одне приймання їжі вночі. Воно має становити 25% добового раціону</a:t>
            </a:r>
            <a:r>
              <a:rPr lang="uk-UA" sz="1400" dirty="0" smtClean="0">
                <a:latin typeface="Times New Roman" pitchFamily="18" charset="0"/>
                <a:cs typeface="Times New Roman" pitchFamily="18" charset="0"/>
              </a:rPr>
              <a:t>.</a:t>
            </a:r>
            <a:endParaRPr lang="uk-UA" dirty="0"/>
          </a:p>
        </p:txBody>
      </p:sp>
    </p:spTree>
    <p:extLst>
      <p:ext uri="{BB962C8B-B14F-4D97-AF65-F5344CB8AC3E}">
        <p14:creationId xmlns:p14="http://schemas.microsoft.com/office/powerpoint/2010/main" val="2037368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5516" y="474345"/>
            <a:ext cx="8712968" cy="5224315"/>
          </a:xfrm>
          <a:prstGeom prst="rect">
            <a:avLst/>
          </a:prstGeom>
        </p:spPr>
        <p:txBody>
          <a:bodyPr wrap="square">
            <a:spAutoFit/>
          </a:bodyPr>
          <a:lstStyle/>
          <a:p>
            <a:pPr indent="450850" algn="just">
              <a:lnSpc>
                <a:spcPct val="150000"/>
              </a:lnSpc>
            </a:pPr>
            <a:r>
              <a:rPr lang="uk-UA" sz="1400" b="1" dirty="0">
                <a:solidFill>
                  <a:schemeClr val="dk1"/>
                </a:solidFill>
                <a:latin typeface="Times New Roman" pitchFamily="18" charset="0"/>
                <a:cs typeface="Times New Roman" pitchFamily="18" charset="0"/>
              </a:rPr>
              <a:t>Особливості харчування студентів.</a:t>
            </a:r>
          </a:p>
          <a:p>
            <a:pPr indent="450850" algn="just">
              <a:lnSpc>
                <a:spcPct val="150000"/>
              </a:lnSpc>
            </a:pPr>
            <a:r>
              <a:rPr lang="uk-UA" sz="1400" dirty="0" smtClean="0">
                <a:latin typeface="Times New Roman" pitchFamily="18" charset="0"/>
                <a:cs typeface="Times New Roman" pitchFamily="18" charset="0"/>
              </a:rPr>
              <a:t>Для </a:t>
            </a:r>
            <a:r>
              <a:rPr lang="uk-UA" sz="1400" dirty="0">
                <a:latin typeface="Times New Roman" pitchFamily="18" charset="0"/>
                <a:cs typeface="Times New Roman" pitchFamily="18" charset="0"/>
              </a:rPr>
              <a:t>того, щоб підліток міг нормально фізично та інтелектуально розвиватися, йому не­обхідне повноцінне харчування. Надходження в організм харчових речовин разом з їжею повинне задовольняти потребу організму підлітка у пластичних та енергетичних матеріалах. При побудові харчових раціонів для підлітків слід зважати на особливості розвитку організму, енергетичні витрати, сезонні зміни. Адже процеси асиміляції у підліткового організму переважають над процеса­ми дисиміляції, а також підвищений основний обмін порівняно з дорослим. Якщо у дорослих основний обмін становить на добу 24 ккал на 1 кг ваги, то у підлітків він сягає 55 ккал. Енерговитрати підлітка значно перевищують </a:t>
            </a:r>
            <a:r>
              <a:rPr lang="uk-UA" sz="1400" dirty="0" err="1">
                <a:latin typeface="Times New Roman" pitchFamily="18" charset="0"/>
                <a:cs typeface="Times New Roman" pitchFamily="18" charset="0"/>
              </a:rPr>
              <a:t>енерго-</a:t>
            </a:r>
            <a:r>
              <a:rPr lang="uk-UA" sz="1400" dirty="0">
                <a:latin typeface="Times New Roman" pitchFamily="18" charset="0"/>
                <a:cs typeface="Times New Roman" pitchFamily="18" charset="0"/>
              </a:rPr>
              <a:t> витрати дорослої людини, адже його організм ще росте та розвивається</a:t>
            </a:r>
            <a:r>
              <a:rPr lang="uk-UA" sz="1400" dirty="0" smtClean="0">
                <a:latin typeface="Times New Roman" pitchFamily="18" charset="0"/>
                <a:cs typeface="Times New Roman" pitchFamily="18" charset="0"/>
              </a:rPr>
              <a:t>.</a:t>
            </a:r>
          </a:p>
          <a:p>
            <a:pPr indent="450850" algn="just">
              <a:lnSpc>
                <a:spcPct val="150000"/>
              </a:lnSpc>
            </a:pPr>
            <a:r>
              <a:rPr lang="uk-UA" sz="1400" dirty="0">
                <a:latin typeface="Times New Roman" pitchFamily="18" charset="0"/>
                <a:cs typeface="Times New Roman" pitchFamily="18" charset="0"/>
              </a:rPr>
              <a:t>Роз­робляючи харчовий раціон, слід також враховувати, що калорійність добового раціону підлітків повинна на 10% перевищувати енерговитрати</a:t>
            </a:r>
            <a:r>
              <a:rPr lang="uk-UA" sz="1400" dirty="0" smtClean="0">
                <a:latin typeface="Times New Roman" pitchFamily="18" charset="0"/>
                <a:cs typeface="Times New Roman" pitchFamily="18" charset="0"/>
              </a:rPr>
              <a:t>, щоб організм ще </a:t>
            </a:r>
            <a:r>
              <a:rPr lang="uk-UA" sz="1400" dirty="0">
                <a:latin typeface="Times New Roman" pitchFamily="18" charset="0"/>
                <a:cs typeface="Times New Roman" pitchFamily="18" charset="0"/>
              </a:rPr>
              <a:t>міг рости та розвиватися. Недостатнє харчування впливає на здоров'я та розвиток дитини. Наприклад, при недостатній кількості білка в їжі порушується імунітет, відбуваються зміни у складі кісткової тканини, затримується ріст та розвиток</a:t>
            </a:r>
            <a:r>
              <a:rPr lang="uk-UA" sz="1400" dirty="0" smtClean="0">
                <a:latin typeface="Times New Roman" pitchFamily="18" charset="0"/>
                <a:cs typeface="Times New Roman" pitchFamily="18" charset="0"/>
              </a:rPr>
              <a:t>.</a:t>
            </a:r>
          </a:p>
          <a:p>
            <a:pPr indent="450850" algn="just">
              <a:lnSpc>
                <a:spcPct val="150000"/>
              </a:lnSpc>
            </a:pPr>
            <a:r>
              <a:rPr lang="uk-UA" sz="1400" dirty="0">
                <a:latin typeface="Times New Roman" pitchFamily="18" charset="0"/>
                <a:cs typeface="Times New Roman" pitchFamily="18" charset="0"/>
              </a:rPr>
              <a:t>Переїдання призводить до порушення окислювальних процесів у організмі. Для юнаків та дівчат 13-17 років кількість білка, яка надходить в організм, по­винна становити 1,5-2 г на 1 кг ваги, тобто становитиме 15% загальної калорій­ності раціону</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1939395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95536" y="332656"/>
            <a:ext cx="8352928" cy="5262979"/>
          </a:xfrm>
          <a:prstGeom prst="rect">
            <a:avLst/>
          </a:prstGeom>
        </p:spPr>
        <p:txBody>
          <a:bodyPr wrap="square">
            <a:spAutoFit/>
          </a:bodyPr>
          <a:lstStyle/>
          <a:p>
            <a:pPr indent="457200" algn="just">
              <a:lnSpc>
                <a:spcPct val="150000"/>
              </a:lnSpc>
            </a:pPr>
            <a:r>
              <a:rPr lang="uk-UA" sz="1400" dirty="0">
                <a:latin typeface="Times New Roman" pitchFamily="18" charset="0"/>
                <a:cs typeface="Times New Roman" pitchFamily="18" charset="0"/>
              </a:rPr>
              <a:t>Жири в організмі використовуються як джерело та пластичний матеріал. З жирами в організм надходять необхідні вітаміни (А, Д, Е). Кількість жирів, яка надходить в організм, повинна становити не менше 30% від загальної калорій­ності раціону. Недостатня кількість жирів негативно впливає на розвиток організ­му, а надлишок — призводить до накопичення в крові пектинових тіл.</a:t>
            </a:r>
          </a:p>
          <a:p>
            <a:pPr indent="457200" algn="just">
              <a:lnSpc>
                <a:spcPct val="150000"/>
              </a:lnSpc>
            </a:pPr>
            <a:r>
              <a:rPr lang="uk-UA" sz="1400" dirty="0">
                <a:latin typeface="Times New Roman" pitchFamily="18" charset="0"/>
                <a:cs typeface="Times New Roman" pitchFamily="18" charset="0"/>
              </a:rPr>
              <a:t>Вуглеводи—основне джерело енергії. Розробляючи раціони </a:t>
            </a:r>
            <a:r>
              <a:rPr lang="uk-UA" sz="1400" dirty="0" smtClean="0">
                <a:latin typeface="Times New Roman" pitchFamily="18" charset="0"/>
                <a:cs typeface="Times New Roman" pitchFamily="18" charset="0"/>
              </a:rPr>
              <a:t>харчування, </a:t>
            </a:r>
            <a:r>
              <a:rPr lang="uk-UA" sz="1400" dirty="0">
                <a:latin typeface="Times New Roman" pitchFamily="18" charset="0"/>
                <a:cs typeface="Times New Roman" pitchFamily="18" charset="0"/>
              </a:rPr>
              <a:t>слід також враховувати, що у підлітковому віці організм вимагає 10-15 г вуглеводів на 1 кг ваги. Вуглеводи надходять в організм із фрук­тами, ягодами, соками, молоком, кондитерськими виробами, медом, цукром, цукерками. Ці продукти повинні споживатися після основного приймання їжі. У раціон харчування підлітків повинні включатися багаті на вітаміни продукти, оскільки цього вимагають інтенсивні процеси розвитку та росту. На вітаміни багаті молоко, вершкове масло, м'ясо, риба, яйця, морква, помідори, шипши­на, салат, цибуля, сир, крупи, хліб, пекарські та пивні дріжджі. Добова потреба для підлітків у вітамінах становить: вітамін А — 1-1,5мг;В</a:t>
            </a:r>
            <a:r>
              <a:rPr lang="uk-UA" sz="1400" baseline="-25000" dirty="0">
                <a:latin typeface="Times New Roman" pitchFamily="18" charset="0"/>
                <a:cs typeface="Times New Roman" pitchFamily="18" charset="0"/>
              </a:rPr>
              <a:t>1</a:t>
            </a:r>
            <a:r>
              <a:rPr lang="uk-UA" sz="1400" dirty="0">
                <a:latin typeface="Times New Roman" pitchFamily="18" charset="0"/>
                <a:cs typeface="Times New Roman" pitchFamily="18" charset="0"/>
              </a:rPr>
              <a:t> — 0,8-1,9 мг; В</a:t>
            </a:r>
            <a:r>
              <a:rPr lang="uk-UA" sz="1400" baseline="-25000" dirty="0">
                <a:latin typeface="Times New Roman" pitchFamily="18" charset="0"/>
                <a:cs typeface="Times New Roman" pitchFamily="18" charset="0"/>
              </a:rPr>
              <a:t>2</a:t>
            </a:r>
            <a:r>
              <a:rPr lang="uk-UA" sz="1400" dirty="0">
                <a:latin typeface="Times New Roman" pitchFamily="18" charset="0"/>
                <a:cs typeface="Times New Roman" pitchFamily="18" charset="0"/>
              </a:rPr>
              <a:t>— 1,1 -2,5 мг; РР — 3-21 мг; В</a:t>
            </a:r>
            <a:r>
              <a:rPr lang="uk-UA" sz="1400" baseline="-25000" dirty="0">
                <a:latin typeface="Times New Roman" pitchFamily="18" charset="0"/>
                <a:cs typeface="Times New Roman" pitchFamily="18" charset="0"/>
              </a:rPr>
              <a:t>6</a:t>
            </a:r>
            <a:r>
              <a:rPr lang="uk-UA" sz="1400" dirty="0">
                <a:latin typeface="Times New Roman" pitchFamily="18" charset="0"/>
                <a:cs typeface="Times New Roman" pitchFamily="18" charset="0"/>
              </a:rPr>
              <a:t> — 0,3-2,2 мг; С — до 70 мг. Потреба у мінеральних речовинах також підвищена, тому що процеси росту та розвитку супроводжу­ються збільшенням маси клітини. Добова потреба для юнаків та дівчат стано­вить: кальцію — 1400 мг, фосфору — 200 мг, магнію — 530 мг. Недостатня кількість кальцію в організмі призводить до псування зубів. Тому до меню їдалень слід включати молоко та молочні продукти, овочі, хлібобулочні виро­би, горіхи</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2213308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23528" y="612845"/>
            <a:ext cx="8496944" cy="5539978"/>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Пластичним матеріалом для побудови скелету є фосфор. Потреба у ньому повинна задовольнятися за рахунок молочних продуктів, риби, м'яса, вівсяної крупи, горіхів, бобових.</a:t>
            </a:r>
          </a:p>
          <a:p>
            <a:pPr indent="450850" algn="just">
              <a:lnSpc>
                <a:spcPct val="150000"/>
              </a:lnSpc>
            </a:pPr>
            <a:r>
              <a:rPr lang="uk-UA" sz="1400" dirty="0">
                <a:latin typeface="Times New Roman" pitchFamily="18" charset="0"/>
                <a:cs typeface="Times New Roman" pitchFamily="18" charset="0"/>
              </a:rPr>
              <a:t>Основним джерелом вмісту натрію є сіль, деякі продукти тваринного по­ходження. Добова потреба підліткового організму в натрію становить 8-10 г.</a:t>
            </a:r>
          </a:p>
          <a:p>
            <a:pPr indent="450850" algn="just">
              <a:lnSpc>
                <a:spcPct val="150000"/>
              </a:lnSpc>
            </a:pPr>
            <a:r>
              <a:rPr lang="uk-UA" sz="1400" dirty="0">
                <a:latin typeface="Times New Roman" pitchFamily="18" charset="0"/>
                <a:cs typeface="Times New Roman" pitchFamily="18" charset="0"/>
              </a:rPr>
              <a:t>Регулятором водного обміну в організмі є калій. Для підлітків добова по­треба в калію становить 3,5 г. Він міститься у рослинній їжі.</a:t>
            </a:r>
          </a:p>
          <a:p>
            <a:pPr indent="450850" algn="just">
              <a:lnSpc>
                <a:spcPct val="150000"/>
              </a:lnSpc>
            </a:pPr>
            <a:r>
              <a:rPr lang="uk-UA" sz="1400" dirty="0">
                <a:latin typeface="Times New Roman" pitchFamily="18" charset="0"/>
                <a:cs typeface="Times New Roman" pitchFamily="18" charset="0"/>
              </a:rPr>
              <a:t>Потреба підлітків у магнію </a:t>
            </a:r>
            <a:r>
              <a:rPr lang="uk-UA" sz="1400" dirty="0" err="1">
                <a:latin typeface="Times New Roman" pitchFamily="18" charset="0"/>
                <a:cs typeface="Times New Roman" pitchFamily="18" charset="0"/>
              </a:rPr>
              <a:t>невелика—</a:t>
            </a:r>
            <a:r>
              <a:rPr lang="uk-UA" sz="1400" dirty="0">
                <a:latin typeface="Times New Roman" pitchFamily="18" charset="0"/>
                <a:cs typeface="Times New Roman" pitchFamily="18" charset="0"/>
              </a:rPr>
              <a:t> 140-530 мг. Міститься він в крупі, борошні, бобових. У місцевостях, де поширені захворювання щитовидної </a:t>
            </a:r>
            <a:r>
              <a:rPr lang="uk-UA" sz="1400" dirty="0" smtClean="0">
                <a:latin typeface="Times New Roman" pitchFamily="18" charset="0"/>
                <a:cs typeface="Times New Roman" pitchFamily="18" charset="0"/>
              </a:rPr>
              <a:t>залози</a:t>
            </a:r>
            <a:r>
              <a:rPr lang="uk-UA" sz="1400" dirty="0">
                <a:latin typeface="Times New Roman" pitchFamily="18" charset="0"/>
                <a:cs typeface="Times New Roman" pitchFamily="18" charset="0"/>
              </a:rPr>
              <a:t>, слід здійснювати профілактичне йодування їжі. Добова потреба підлітко­вого організму в йоді становить 0,15 мг</a:t>
            </a:r>
            <a:r>
              <a:rPr lang="uk-UA" sz="1400" dirty="0" smtClean="0">
                <a:latin typeface="Times New Roman" pitchFamily="18" charset="0"/>
                <a:cs typeface="Times New Roman" pitchFamily="18" charset="0"/>
              </a:rPr>
              <a:t>.</a:t>
            </a:r>
          </a:p>
          <a:p>
            <a:pPr indent="450850" algn="just">
              <a:lnSpc>
                <a:spcPct val="150000"/>
              </a:lnSpc>
            </a:pPr>
            <a:r>
              <a:rPr lang="uk-UA" sz="1400" b="1" dirty="0" smtClean="0">
                <a:solidFill>
                  <a:schemeClr val="dk1"/>
                </a:solidFill>
                <a:latin typeface="Times New Roman" pitchFamily="18" charset="0"/>
                <a:cs typeface="Times New Roman" pitchFamily="18" charset="0"/>
              </a:rPr>
              <a:t>Лікувальне харчування</a:t>
            </a:r>
          </a:p>
          <a:p>
            <a:pPr indent="450850" algn="just">
              <a:lnSpc>
                <a:spcPct val="150000"/>
              </a:lnSpc>
            </a:pPr>
            <a:r>
              <a:rPr lang="uk-UA" sz="1400" dirty="0" smtClean="0">
                <a:latin typeface="Times New Roman" pitchFamily="18" charset="0"/>
                <a:cs typeface="Times New Roman" pitchFamily="18" charset="0"/>
              </a:rPr>
              <a:t>Лікувальним </a:t>
            </a:r>
            <a:r>
              <a:rPr lang="uk-UA" sz="1400" dirty="0">
                <a:latin typeface="Times New Roman" pitchFamily="18" charset="0"/>
                <a:cs typeface="Times New Roman" pitchFamily="18" charset="0"/>
              </a:rPr>
              <a:t>називається харчування, організоване за спеціально розроб­леними дієтами для лікування або попередження різних захворювань.</a:t>
            </a:r>
          </a:p>
          <a:p>
            <a:pPr indent="450850" algn="just">
              <a:lnSpc>
                <a:spcPct val="150000"/>
              </a:lnSpc>
            </a:pPr>
            <a:r>
              <a:rPr lang="uk-UA" sz="1400" dirty="0">
                <a:latin typeface="Times New Roman" pitchFamily="18" charset="0"/>
                <a:cs typeface="Times New Roman" pitchFamily="18" charset="0"/>
              </a:rPr>
              <a:t>Наука дієтологія вивчає харчування хворої людини, використовуючи досяг­нення фізіології харчування, молекулярної біології, гігієни харчування та інших наук. Тому лікувальне харчування часто називають дієтичним. Таке харчуван­ня організовують у лікарнях, санаторіях, профілакторіях, їдальнях при промис­лових підприємствах, навчальних закладах та установах.</a:t>
            </a:r>
          </a:p>
          <a:p>
            <a:pPr algn="just"/>
            <a:endParaRPr lang="uk-UA" dirty="0"/>
          </a:p>
        </p:txBody>
      </p:sp>
    </p:spTree>
    <p:extLst>
      <p:ext uri="{BB962C8B-B14F-4D97-AF65-F5344CB8AC3E}">
        <p14:creationId xmlns:p14="http://schemas.microsoft.com/office/powerpoint/2010/main" val="167616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51520" y="332656"/>
            <a:ext cx="8640960" cy="6193811"/>
          </a:xfrm>
          <a:prstGeom prst="rect">
            <a:avLst/>
          </a:prstGeom>
        </p:spPr>
        <p:txBody>
          <a:bodyPr wrap="square">
            <a:spAutoFit/>
          </a:bodyPr>
          <a:lstStyle/>
          <a:p>
            <a:pPr indent="450000" algn="just">
              <a:lnSpc>
                <a:spcPct val="150000"/>
              </a:lnSpc>
            </a:pPr>
            <a:r>
              <a:rPr lang="uk-UA" sz="1400" dirty="0">
                <a:latin typeface="Times New Roman" pitchFamily="18" charset="0"/>
                <a:cs typeface="Times New Roman" pitchFamily="18" charset="0"/>
              </a:rPr>
              <a:t>У лікувальному харчуванні мають потребу люди, які перебувають на амбу­латорному лікуванні, а також ті, що страждають на хронічні захворювання.</a:t>
            </a:r>
          </a:p>
          <a:p>
            <a:pPr indent="450000" algn="just">
              <a:lnSpc>
                <a:spcPct val="150000"/>
              </a:lnSpc>
            </a:pPr>
            <a:r>
              <a:rPr lang="uk-UA" sz="1400" dirty="0">
                <a:latin typeface="Times New Roman" pitchFamily="18" charset="0"/>
                <a:cs typeface="Times New Roman" pitchFamily="18" charset="0"/>
              </a:rPr>
              <a:t>Лікувальне харчування повинне бути збалансованим і повноцінним. При організації такого харчування слід зважати на особливості захворювання. При­готування їжі для хворих здійснюється за правилами раціональної технології та має низку особливостей. Вони полягають у тому, що до кожної лікувальної дієти підбирається особливий набір продуктів, які можуть забезпечити щоден­ний режим харчування, крім цього використовуються спеціальні прийоми обробки, які зменшують вміст тих чи інших речовин (екстрактивних речовин, </a:t>
            </a:r>
            <a:r>
              <a:rPr lang="uk-UA" sz="1400" dirty="0" err="1">
                <a:latin typeface="Times New Roman" pitchFamily="18" charset="0"/>
                <a:cs typeface="Times New Roman" pitchFamily="18" charset="0"/>
              </a:rPr>
              <a:t>цукрів</a:t>
            </a:r>
            <a:r>
              <a:rPr lang="uk-UA" sz="1400" dirty="0">
                <a:latin typeface="Times New Roman" pitchFamily="18" charset="0"/>
                <a:cs typeface="Times New Roman" pitchFamily="18" charset="0"/>
              </a:rPr>
              <a:t> та ін.), обмежують сіль та прянощі</a:t>
            </a:r>
            <a:r>
              <a:rPr lang="uk-UA" sz="1400" dirty="0" smtClean="0">
                <a:latin typeface="Times New Roman" pitchFamily="18" charset="0"/>
                <a:cs typeface="Times New Roman" pitchFamily="18" charset="0"/>
              </a:rPr>
              <a:t>.</a:t>
            </a:r>
          </a:p>
          <a:p>
            <a:pPr indent="450000" algn="just">
              <a:lnSpc>
                <a:spcPct val="150000"/>
              </a:lnSpc>
            </a:pPr>
            <a:r>
              <a:rPr lang="uk-UA" sz="1400" dirty="0">
                <a:latin typeface="Times New Roman" pitchFamily="18" charset="0"/>
                <a:cs typeface="Times New Roman" pitchFamily="18" charset="0"/>
              </a:rPr>
              <a:t>До більшості дієт не рекомендується включати гострі приправи та продукти, які містять багато екстрактивних і смакових речовин.</a:t>
            </a:r>
          </a:p>
          <a:p>
            <a:pPr indent="450000" algn="just">
              <a:lnSpc>
                <a:spcPct val="150000"/>
              </a:lnSpc>
            </a:pPr>
            <a:r>
              <a:rPr lang="uk-UA" sz="1400" dirty="0">
                <a:latin typeface="Times New Roman" pitchFamily="18" charset="0"/>
                <a:cs typeface="Times New Roman" pitchFamily="18" charset="0"/>
              </a:rPr>
              <a:t>Готуючи дієтичні страви, слід використовувати свіжі продукти вищих сортів, дієтичні консерви, соки, свіжі ягоди та фрукти, овочі, молоко, </a:t>
            </a:r>
            <a:r>
              <a:rPr lang="uk-UA" sz="1400" dirty="0" err="1">
                <a:latin typeface="Times New Roman" pitchFamily="18" charset="0"/>
                <a:cs typeface="Times New Roman" pitchFamily="18" charset="0"/>
              </a:rPr>
              <a:t>кисло-молочні</a:t>
            </a:r>
            <a:r>
              <a:rPr lang="uk-UA" sz="1400" dirty="0">
                <a:latin typeface="Times New Roman" pitchFamily="18" charset="0"/>
                <a:cs typeface="Times New Roman" pitchFamily="18" charset="0"/>
              </a:rPr>
              <a:t> продукти.</a:t>
            </a:r>
          </a:p>
          <a:p>
            <a:pPr indent="450000" algn="just">
              <a:lnSpc>
                <a:spcPct val="150000"/>
              </a:lnSpc>
            </a:pPr>
            <a:r>
              <a:rPr lang="uk-UA" sz="1400" dirty="0">
                <a:latin typeface="Times New Roman" pitchFamily="18" charset="0"/>
                <a:cs typeface="Times New Roman" pitchFamily="18" charset="0"/>
              </a:rPr>
              <a:t>Технологічна обробка продуктів для страв лікувального харчування повин­на забезпечувати щадний режим. Вирізняють хімічний, механічний і терміч­ний щадні режими. При</a:t>
            </a:r>
            <a:r>
              <a:rPr lang="uk-UA" sz="1400" i="1" dirty="0">
                <a:latin typeface="Times New Roman" pitchFamily="18" charset="0"/>
                <a:cs typeface="Times New Roman" pitchFamily="18" charset="0"/>
              </a:rPr>
              <a:t> хімічному щадному режимі</a:t>
            </a:r>
            <a:r>
              <a:rPr lang="uk-UA" sz="1400" dirty="0">
                <a:latin typeface="Times New Roman" pitchFamily="18" charset="0"/>
                <a:cs typeface="Times New Roman" pitchFamily="18" charset="0"/>
              </a:rPr>
              <a:t> з раціону вилучаються сильні подразники окремих ділянок травного каналу та залоз: гострі страви, кислі підливи та приправи, міцні м'ясні бульйони</a:t>
            </a:r>
            <a:r>
              <a:rPr lang="uk-UA" sz="1400" dirty="0" smtClean="0">
                <a:latin typeface="Times New Roman" pitchFamily="18" charset="0"/>
                <a:cs typeface="Times New Roman" pitchFamily="18" charset="0"/>
              </a:rPr>
              <a:t>. </a:t>
            </a:r>
            <a:r>
              <a:rPr lang="uk-UA" sz="1400" dirty="0">
                <a:latin typeface="Times New Roman" pitchFamily="18" charset="0"/>
                <a:cs typeface="Times New Roman" pitchFamily="18" charset="0"/>
              </a:rPr>
              <a:t>Для осіб, хворих на виразко­ву хворобу шлунка та порушення функції жувального апарату страви готують застосовуючи</a:t>
            </a:r>
            <a:r>
              <a:rPr lang="uk-UA" sz="1400" i="1" dirty="0">
                <a:latin typeface="Times New Roman" pitchFamily="18" charset="0"/>
                <a:cs typeface="Times New Roman" pitchFamily="18" charset="0"/>
              </a:rPr>
              <a:t> механічний щадний режим</a:t>
            </a:r>
            <a:r>
              <a:rPr lang="uk-UA" sz="1400" i="1" dirty="0" smtClean="0">
                <a:latin typeface="Times New Roman" pitchFamily="18" charset="0"/>
                <a:cs typeface="Times New Roman" pitchFamily="18" charset="0"/>
              </a:rPr>
              <a:t>.</a:t>
            </a:r>
          </a:p>
          <a:p>
            <a:pPr indent="450000" algn="just">
              <a:lnSpc>
                <a:spcPct val="150000"/>
              </a:lnSpc>
            </a:pPr>
            <a:r>
              <a:rPr lang="uk-UA" sz="1400" dirty="0">
                <a:latin typeface="Times New Roman" pitchFamily="18" charset="0"/>
                <a:cs typeface="Times New Roman" pitchFamily="18" charset="0"/>
              </a:rPr>
              <a:t>Тобто їжу протирають або под­рібнюють.</a:t>
            </a:r>
            <a:r>
              <a:rPr lang="uk-UA" sz="1400" i="1" dirty="0">
                <a:latin typeface="Times New Roman" pitchFamily="18" charset="0"/>
                <a:cs typeface="Times New Roman" pitchFamily="18" charset="0"/>
              </a:rPr>
              <a:t> Термічний щадний режим</a:t>
            </a:r>
            <a:r>
              <a:rPr lang="uk-UA" sz="1400" dirty="0">
                <a:latin typeface="Times New Roman" pitchFamily="18" charset="0"/>
                <a:cs typeface="Times New Roman" pitchFamily="18" charset="0"/>
              </a:rPr>
              <a:t> передбачає зниження температури га­рячих страв до 60-65 °С, а холодних — не нижче 10-12 °С</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3862187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87524" y="332656"/>
            <a:ext cx="8568952" cy="2315827"/>
          </a:xfrm>
          <a:prstGeom prst="rect">
            <a:avLst/>
          </a:prstGeom>
        </p:spPr>
        <p:txBody>
          <a:bodyPr wrap="square">
            <a:spAutoFit/>
          </a:bodyPr>
          <a:lstStyle/>
          <a:p>
            <a:pPr indent="450850" algn="just">
              <a:lnSpc>
                <a:spcPct val="150000"/>
              </a:lnSpc>
            </a:pPr>
            <a:r>
              <a:rPr lang="uk-UA" sz="1400" dirty="0">
                <a:latin typeface="Times New Roman" pitchFamily="18" charset="0"/>
                <a:cs typeface="Times New Roman" pitchFamily="18" charset="0"/>
              </a:rPr>
              <a:t>Під час лікування деяких захворювань шлунка та </a:t>
            </a:r>
            <a:r>
              <a:rPr lang="uk-UA" sz="1400" dirty="0" err="1">
                <a:latin typeface="Times New Roman" pitchFamily="18" charset="0"/>
                <a:cs typeface="Times New Roman" pitchFamily="18" charset="0"/>
              </a:rPr>
              <a:t>кишечника</a:t>
            </a:r>
            <a:r>
              <a:rPr lang="uk-UA" sz="1400" dirty="0">
                <a:latin typeface="Times New Roman" pitchFamily="18" charset="0"/>
                <a:cs typeface="Times New Roman" pitchFamily="18" charset="0"/>
              </a:rPr>
              <a:t> правильно організоване харчування має значні переваги над іншими терапевтичними за­ходами. На функції шлунка та </a:t>
            </a:r>
            <a:r>
              <a:rPr lang="uk-UA" sz="1400" dirty="0" err="1">
                <a:latin typeface="Times New Roman" pitchFamily="18" charset="0"/>
                <a:cs typeface="Times New Roman" pitchFamily="18" charset="0"/>
              </a:rPr>
              <a:t>кишечника</a:t>
            </a:r>
            <a:r>
              <a:rPr lang="uk-UA" sz="1400" dirty="0">
                <a:latin typeface="Times New Roman" pitchFamily="18" charset="0"/>
                <a:cs typeface="Times New Roman" pitchFamily="18" charset="0"/>
              </a:rPr>
              <a:t> можна впливати змінюючи кількість та якість хімічних і механічних </a:t>
            </a:r>
            <a:r>
              <a:rPr lang="uk-UA" sz="1400" dirty="0" err="1">
                <a:latin typeface="Times New Roman" pitchFamily="18" charset="0"/>
                <a:cs typeface="Times New Roman" pitchFamily="18" charset="0"/>
              </a:rPr>
              <a:t>подразнювачів</a:t>
            </a:r>
            <a:r>
              <a:rPr lang="uk-UA" sz="1400" dirty="0">
                <a:latin typeface="Times New Roman" pitchFamily="18" charset="0"/>
                <a:cs typeface="Times New Roman" pitchFamily="18" charset="0"/>
              </a:rPr>
              <a:t>, температуру страв. По-різному можуть діяти одні й ті ж медикаменти залежно від того, які харчові речовини включені до раціону.</a:t>
            </a:r>
          </a:p>
          <a:p>
            <a:pPr indent="450850" algn="just">
              <a:lnSpc>
                <a:spcPct val="150000"/>
              </a:lnSpc>
            </a:pPr>
            <a:r>
              <a:rPr lang="uk-UA" sz="1400" dirty="0">
                <a:latin typeface="Times New Roman" pitchFamily="18" charset="0"/>
                <a:cs typeface="Times New Roman" pitchFamily="18" charset="0"/>
              </a:rPr>
              <a:t>Кількість їжі, яка надходить в організм і частота її приймання впливає на кількість крові, що притікає до органів травлення та відтікає від інших органів під час травлення і всмоктування кінцевих продуктів. Це важливо пам'ятати при лікуванні серцево-судинної системи.</a:t>
            </a:r>
          </a:p>
        </p:txBody>
      </p:sp>
    </p:spTree>
    <p:extLst>
      <p:ext uri="{BB962C8B-B14F-4D97-AF65-F5344CB8AC3E}">
        <p14:creationId xmlns:p14="http://schemas.microsoft.com/office/powerpoint/2010/main" val="11449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7524" y="11289"/>
            <a:ext cx="8568952" cy="1944216"/>
          </a:xfrm>
        </p:spPr>
        <p:txBody>
          <a:bodyPr>
            <a:noAutofit/>
          </a:bodyPr>
          <a:lstStyle/>
          <a:p>
            <a:pPr indent="450000" algn="just">
              <a:lnSpc>
                <a:spcPct val="150000"/>
              </a:lnSpc>
            </a:pPr>
            <a:r>
              <a:rPr lang="uk-UA" sz="1400" b="1" dirty="0" smtClean="0">
                <a:latin typeface="Times New Roman" pitchFamily="18" charset="0"/>
                <a:cs typeface="Times New Roman" pitchFamily="18" charset="0"/>
              </a:rPr>
              <a:t>Основні периміщення і поняття: </a:t>
            </a:r>
            <a:r>
              <a:rPr lang="uk-UA" sz="1400" dirty="0" smtClean="0">
                <a:latin typeface="Times New Roman" pitchFamily="18" charset="0"/>
                <a:cs typeface="Times New Roman" pitchFamily="18" charset="0"/>
              </a:rPr>
              <a:t>лікування харчування, дієтичні смоли, окислювальні процеси, раціон харчування, режим харчування калорійність раціону, меню, асиміляція, дисиміляція, основний обмін.</a:t>
            </a:r>
            <a:endParaRPr lang="uk-UA" sz="1400" dirty="0">
              <a:solidFill>
                <a:schemeClr val="dk1"/>
              </a:solidFill>
              <a:latin typeface="Times New Roman" pitchFamily="18" charset="0"/>
              <a:ea typeface="+mn-ea"/>
              <a:cs typeface="Times New Roman" pitchFamily="18" charset="0"/>
            </a:endParaRPr>
          </a:p>
        </p:txBody>
      </p:sp>
      <p:sp>
        <p:nvSpPr>
          <p:cNvPr id="4" name="Прямоугольник 3"/>
          <p:cNvSpPr/>
          <p:nvPr/>
        </p:nvSpPr>
        <p:spPr>
          <a:xfrm>
            <a:off x="288000" y="1719572"/>
            <a:ext cx="8568000" cy="2677656"/>
          </a:xfrm>
          <a:prstGeom prst="rect">
            <a:avLst/>
          </a:prstGeom>
        </p:spPr>
        <p:txBody>
          <a:bodyPr wrap="square">
            <a:spAutoFit/>
          </a:bodyPr>
          <a:lstStyle/>
          <a:p>
            <a:pPr indent="450850"/>
            <a:r>
              <a:rPr lang="uk-UA" sz="1400" b="1" dirty="0">
                <a:latin typeface="Times New Roman" pitchFamily="18" charset="0"/>
                <a:cs typeface="Times New Roman" pitchFamily="18" charset="0"/>
              </a:rPr>
              <a:t>Питання для </a:t>
            </a:r>
            <a:r>
              <a:rPr lang="uk-UA" sz="1400" b="1" dirty="0" smtClean="0">
                <a:latin typeface="Times New Roman" pitchFamily="18" charset="0"/>
                <a:cs typeface="Times New Roman" pitchFamily="18" charset="0"/>
              </a:rPr>
              <a:t>підготовки</a:t>
            </a:r>
          </a:p>
          <a:p>
            <a:pPr indent="450850"/>
            <a:endParaRPr lang="uk-UA" sz="1400" b="1" dirty="0" smtClean="0">
              <a:latin typeface="Times New Roman" pitchFamily="18" charset="0"/>
              <a:cs typeface="Times New Roman" pitchFamily="18" charset="0"/>
            </a:endParaRPr>
          </a:p>
          <a:p>
            <a:pPr indent="450850">
              <a:buFont typeface="+mj-lt"/>
              <a:buAutoNum type="arabicPeriod"/>
              <a:tabLst>
                <a:tab pos="722313" algn="l"/>
              </a:tabLst>
            </a:pPr>
            <a:r>
              <a:rPr lang="uk-UA" sz="1400" dirty="0" smtClean="0">
                <a:latin typeface="Times New Roman" pitchFamily="18" charset="0"/>
                <a:cs typeface="Times New Roman" pitchFamily="18" charset="0"/>
              </a:rPr>
              <a:t>На </a:t>
            </a:r>
            <a:r>
              <a:rPr lang="uk-UA" sz="1400" dirty="0">
                <a:latin typeface="Times New Roman" pitchFamily="18" charset="0"/>
                <a:cs typeface="Times New Roman" pitchFamily="18" charset="0"/>
              </a:rPr>
              <a:t>вашу думку травлення-це…</a:t>
            </a:r>
          </a:p>
          <a:p>
            <a:pPr indent="450850">
              <a:buFont typeface="+mj-lt"/>
              <a:buAutoNum type="arabicPeriod"/>
              <a:tabLst>
                <a:tab pos="722313" algn="l"/>
              </a:tabLst>
            </a:pPr>
            <a:r>
              <a:rPr lang="uk-UA" sz="1400" dirty="0">
                <a:latin typeface="Times New Roman" pitchFamily="18" charset="0"/>
                <a:cs typeface="Times New Roman" pitchFamily="18" charset="0"/>
              </a:rPr>
              <a:t>Які зміни відбуваються з їжею у ротовій порожнині,шлунку дванадцятипалій кишці,тонких кишках?</a:t>
            </a:r>
          </a:p>
          <a:p>
            <a:pPr indent="450850">
              <a:buFont typeface="+mj-lt"/>
              <a:buAutoNum type="arabicPeriod"/>
              <a:tabLst>
                <a:tab pos="722313" algn="l"/>
              </a:tabLst>
            </a:pPr>
            <a:r>
              <a:rPr lang="uk-UA" sz="1400" dirty="0">
                <a:latin typeface="Times New Roman" pitchFamily="18" charset="0"/>
                <a:cs typeface="Times New Roman" pitchFamily="18" charset="0"/>
              </a:rPr>
              <a:t>Роль печінки в процесі травлення </a:t>
            </a:r>
          </a:p>
          <a:p>
            <a:pPr indent="450850">
              <a:buFont typeface="+mj-lt"/>
              <a:buAutoNum type="arabicPeriod"/>
              <a:tabLst>
                <a:tab pos="722313" algn="l"/>
              </a:tabLst>
            </a:pPr>
            <a:r>
              <a:rPr lang="uk-UA" sz="1400" dirty="0">
                <a:latin typeface="Times New Roman" pitchFamily="18" charset="0"/>
                <a:cs typeface="Times New Roman" pitchFamily="18" charset="0"/>
              </a:rPr>
              <a:t>Як відбувається засвоєння їжі</a:t>
            </a:r>
          </a:p>
          <a:p>
            <a:pPr indent="450850">
              <a:buFont typeface="+mj-lt"/>
              <a:buAutoNum type="arabicPeriod"/>
              <a:tabLst>
                <a:tab pos="722313" algn="l"/>
              </a:tabLst>
            </a:pPr>
            <a:r>
              <a:rPr lang="uk-UA" sz="1400" dirty="0">
                <a:latin typeface="Times New Roman" pitchFamily="18" charset="0"/>
                <a:cs typeface="Times New Roman" pitchFamily="18" charset="0"/>
              </a:rPr>
              <a:t>Що таке обмін речовин?</a:t>
            </a:r>
          </a:p>
          <a:p>
            <a:pPr indent="450850">
              <a:buFont typeface="+mj-lt"/>
              <a:buAutoNum type="arabicPeriod"/>
              <a:tabLst>
                <a:tab pos="722313" algn="l"/>
              </a:tabLst>
            </a:pPr>
            <a:r>
              <a:rPr lang="uk-UA" sz="1400" dirty="0">
                <a:latin typeface="Times New Roman" pitchFamily="18" charset="0"/>
                <a:cs typeface="Times New Roman" pitchFamily="18" charset="0"/>
              </a:rPr>
              <a:t>Назвіть фактори що впливають на обмін речовин</a:t>
            </a:r>
          </a:p>
          <a:p>
            <a:pPr indent="450850">
              <a:buFont typeface="+mj-lt"/>
              <a:buAutoNum type="arabicPeriod"/>
              <a:tabLst>
                <a:tab pos="722313" algn="l"/>
              </a:tabLst>
            </a:pPr>
            <a:r>
              <a:rPr lang="uk-UA" sz="1400" dirty="0">
                <a:latin typeface="Times New Roman" pitchFamily="18" charset="0"/>
                <a:cs typeface="Times New Roman" pitchFamily="18" charset="0"/>
              </a:rPr>
              <a:t>Дайте характеристику процесу асиміляції</a:t>
            </a:r>
          </a:p>
          <a:p>
            <a:pPr indent="450850">
              <a:buFont typeface="+mj-lt"/>
              <a:buAutoNum type="arabicPeriod"/>
              <a:tabLst>
                <a:tab pos="722313" algn="l"/>
              </a:tabLst>
            </a:pPr>
            <a:r>
              <a:rPr lang="uk-UA" sz="1400" dirty="0">
                <a:latin typeface="Times New Roman" pitchFamily="18" charset="0"/>
                <a:cs typeface="Times New Roman" pitchFamily="18" charset="0"/>
              </a:rPr>
              <a:t>Чим відрізняється процес дисиміляції від процесу асиміляції?</a:t>
            </a:r>
          </a:p>
          <a:p>
            <a:pPr indent="450850">
              <a:buFont typeface="+mj-lt"/>
              <a:buAutoNum type="arabicPeriod"/>
              <a:tabLst>
                <a:tab pos="722313" algn="l"/>
              </a:tabLst>
            </a:pPr>
            <a:r>
              <a:rPr lang="uk-UA" sz="1400" dirty="0">
                <a:latin typeface="Times New Roman" pitchFamily="18" charset="0"/>
                <a:cs typeface="Times New Roman" pitchFamily="18" charset="0"/>
              </a:rPr>
              <a:t>На що слід зважати при визначені  норм харчування людини?</a:t>
            </a:r>
          </a:p>
          <a:p>
            <a:pPr indent="450850">
              <a:buFont typeface="+mj-lt"/>
              <a:buAutoNum type="arabicPeriod"/>
              <a:tabLst>
                <a:tab pos="722313" algn="l"/>
              </a:tabLst>
            </a:pPr>
            <a:r>
              <a:rPr lang="uk-UA" sz="1400" dirty="0">
                <a:latin typeface="Times New Roman" pitchFamily="18" charset="0"/>
                <a:cs typeface="Times New Roman" pitchFamily="18" charset="0"/>
              </a:rPr>
              <a:t>Що таке режим харчування?</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a:bodyPr>
          <a:lstStyle/>
          <a:p>
            <a:r>
              <a:rPr lang="uk-UA" sz="1400" b="1" dirty="0" smtClean="0">
                <a:latin typeface="Times New Roman" pitchFamily="18" charset="0"/>
                <a:cs typeface="Times New Roman" pitchFamily="18" charset="0"/>
              </a:rPr>
              <a:t>ЛІТЕРАТУРА</a:t>
            </a:r>
            <a:endParaRPr lang="uk-UA" sz="1400" dirty="0">
              <a:latin typeface="Times New Roman" pitchFamily="18" charset="0"/>
              <a:cs typeface="Times New Roman" pitchFamily="18" charset="0"/>
            </a:endParaRPr>
          </a:p>
        </p:txBody>
      </p:sp>
      <p:sp>
        <p:nvSpPr>
          <p:cNvPr id="3" name="Объект 2"/>
          <p:cNvSpPr>
            <a:spLocks noGrp="1"/>
          </p:cNvSpPr>
          <p:nvPr>
            <p:ph idx="1"/>
          </p:nvPr>
        </p:nvSpPr>
        <p:spPr>
          <a:xfrm>
            <a:off x="457200" y="1096144"/>
            <a:ext cx="8229600" cy="4525963"/>
          </a:xfrm>
        </p:spPr>
        <p:txBody>
          <a:bodyPr anchor="ctr">
            <a:normAutofit/>
          </a:bodyPr>
          <a:lstStyle/>
          <a:p>
            <a:pPr marL="0" lvl="0" indent="450850" algn="just">
              <a:lnSpc>
                <a:spcPct val="150000"/>
              </a:lnSpc>
              <a:spcBef>
                <a:spcPts val="0"/>
              </a:spcBef>
              <a:buFont typeface="+mj-lt"/>
              <a:buAutoNum type="arabicPeriod"/>
            </a:pPr>
            <a:r>
              <a:rPr lang="uk-UA" sz="1400" dirty="0" smtClean="0">
                <a:latin typeface="Times New Roman" pitchFamily="18" charset="0"/>
                <a:cs typeface="Times New Roman" pitchFamily="18" charset="0"/>
              </a:rPr>
              <a:t>Л.М.Мостова</a:t>
            </a:r>
            <a:r>
              <a:rPr lang="uk-UA" sz="1400" dirty="0">
                <a:latin typeface="Times New Roman" pitchFamily="18" charset="0"/>
                <a:cs typeface="Times New Roman" pitchFamily="18" charset="0"/>
              </a:rPr>
              <a:t>, О.В.Новікова. Організація обслуговування на підприємствах ресторанного господарства. Навчальний посібник.-К.: Ліра-К, 2010.</a:t>
            </a:r>
          </a:p>
          <a:p>
            <a:pPr marL="0" lvl="0" indent="450850" algn="just">
              <a:lnSpc>
                <a:spcPct val="150000"/>
              </a:lnSpc>
              <a:spcBef>
                <a:spcPts val="0"/>
              </a:spcBef>
              <a:buFont typeface="+mj-lt"/>
              <a:buAutoNum type="arabicPeriod"/>
            </a:pPr>
            <a:r>
              <a:rPr lang="uk-UA" sz="1400" dirty="0" smtClean="0">
                <a:latin typeface="Times New Roman" pitchFamily="18" charset="0"/>
                <a:cs typeface="Times New Roman" pitchFamily="18" charset="0"/>
              </a:rPr>
              <a:t>О.М.Олійник. Основи фізіології, санітарії та гігієни </a:t>
            </a:r>
            <a:r>
              <a:rPr lang="uk-UA" sz="1400" dirty="0" err="1" smtClean="0">
                <a:latin typeface="Times New Roman" pitchFamily="18" charset="0"/>
                <a:cs typeface="Times New Roman" pitchFamily="18" charset="0"/>
              </a:rPr>
              <a:t>харчування.-</a:t>
            </a:r>
            <a:r>
              <a:rPr lang="uk-UA" sz="1400" dirty="0" smtClean="0">
                <a:latin typeface="Times New Roman" pitchFamily="18" charset="0"/>
                <a:cs typeface="Times New Roman" pitchFamily="18" charset="0"/>
              </a:rPr>
              <a:t> Львів: </a:t>
            </a:r>
            <a:r>
              <a:rPr lang="uk-UA" sz="1400" dirty="0" err="1" smtClean="0">
                <a:latin typeface="Times New Roman" pitchFamily="18" charset="0"/>
                <a:cs typeface="Times New Roman" pitchFamily="18" charset="0"/>
              </a:rPr>
              <a:t>Оріяна-нова</a:t>
            </a:r>
            <a:r>
              <a:rPr lang="uk-UA" sz="1400" dirty="0" smtClean="0">
                <a:latin typeface="Times New Roman" pitchFamily="18" charset="0"/>
                <a:cs typeface="Times New Roman" pitchFamily="18" charset="0"/>
              </a:rPr>
              <a:t>, 1998р.</a:t>
            </a:r>
          </a:p>
          <a:p>
            <a:pPr marL="0" lvl="0" indent="450850" algn="just">
              <a:lnSpc>
                <a:spcPct val="150000"/>
              </a:lnSpc>
              <a:spcBef>
                <a:spcPts val="0"/>
              </a:spcBef>
              <a:buFont typeface="+mj-lt"/>
              <a:buAutoNum type="arabicPeriod"/>
            </a:pPr>
            <a:r>
              <a:rPr lang="uk-UA" sz="1400" dirty="0" smtClean="0">
                <a:latin typeface="Times New Roman" pitchFamily="18" charset="0"/>
                <a:cs typeface="Times New Roman" pitchFamily="18" charset="0"/>
              </a:rPr>
              <a:t>Н.В.</a:t>
            </a:r>
            <a:r>
              <a:rPr lang="uk-UA" sz="1400" dirty="0" err="1" smtClean="0">
                <a:latin typeface="Times New Roman" pitchFamily="18" charset="0"/>
                <a:cs typeface="Times New Roman" pitchFamily="18" charset="0"/>
              </a:rPr>
              <a:t>Пасечко</a:t>
            </a:r>
            <a:r>
              <a:rPr lang="uk-UA" sz="1400" dirty="0" smtClean="0">
                <a:latin typeface="Times New Roman" pitchFamily="18" charset="0"/>
                <a:cs typeface="Times New Roman" pitchFamily="18" charset="0"/>
              </a:rPr>
              <a:t>. Основи сестринської справи. Тернопіль. «Укрмедкнига».1999р.</a:t>
            </a:r>
          </a:p>
          <a:p>
            <a:pPr marL="0" lvl="0" indent="450850" algn="just">
              <a:lnSpc>
                <a:spcPct val="150000"/>
              </a:lnSpc>
              <a:spcBef>
                <a:spcPts val="0"/>
              </a:spcBef>
              <a:buFont typeface="+mj-lt"/>
              <a:buAutoNum type="arabicPeriod"/>
            </a:pPr>
            <a:r>
              <a:rPr lang="uk-UA" sz="1400" dirty="0" err="1" smtClean="0">
                <a:latin typeface="Times New Roman" pitchFamily="18" charset="0"/>
                <a:cs typeface="Times New Roman" pitchFamily="18" charset="0"/>
              </a:rPr>
              <a:t>Павлоцька</a:t>
            </a:r>
            <a:r>
              <a:rPr lang="uk-UA" sz="1400" dirty="0" smtClean="0">
                <a:latin typeface="Times New Roman" pitchFamily="18" charset="0"/>
                <a:cs typeface="Times New Roman" pitchFamily="18" charset="0"/>
              </a:rPr>
              <a:t> Л.Ф. Основи фізіології, гігієни харчування та проблеми безпеки харчових продуктів: Навчальний посібник/ </a:t>
            </a:r>
            <a:r>
              <a:rPr lang="uk-UA" sz="1400" dirty="0" err="1" smtClean="0">
                <a:latin typeface="Times New Roman" pitchFamily="18" charset="0"/>
                <a:cs typeface="Times New Roman" pitchFamily="18" charset="0"/>
              </a:rPr>
              <a:t>Павлоцька</a:t>
            </a:r>
            <a:r>
              <a:rPr lang="uk-UA" sz="1400" dirty="0" smtClean="0">
                <a:latin typeface="Times New Roman" pitchFamily="18" charset="0"/>
                <a:cs typeface="Times New Roman" pitchFamily="18" charset="0"/>
              </a:rPr>
              <a:t> Л.Ф., </a:t>
            </a:r>
            <a:r>
              <a:rPr lang="uk-UA" sz="1400" dirty="0" err="1" smtClean="0">
                <a:latin typeface="Times New Roman" pitchFamily="18" charset="0"/>
                <a:cs typeface="Times New Roman" pitchFamily="18" charset="0"/>
              </a:rPr>
              <a:t>Дуденко</a:t>
            </a:r>
            <a:r>
              <a:rPr lang="uk-UA" sz="1400" dirty="0" smtClean="0">
                <a:latin typeface="Times New Roman" pitchFamily="18" charset="0"/>
                <a:cs typeface="Times New Roman" pitchFamily="18" charset="0"/>
              </a:rPr>
              <a:t> Н.В., </a:t>
            </a:r>
            <a:r>
              <a:rPr lang="uk-UA" sz="1400" dirty="0" err="1" smtClean="0">
                <a:latin typeface="Times New Roman" pitchFamily="18" charset="0"/>
                <a:cs typeface="Times New Roman" pitchFamily="18" charset="0"/>
              </a:rPr>
              <a:t>Дмитрієвич</a:t>
            </a:r>
            <a:r>
              <a:rPr lang="uk-UA" sz="1400" dirty="0" smtClean="0">
                <a:latin typeface="Times New Roman" pitchFamily="18" charset="0"/>
                <a:cs typeface="Times New Roman" pitchFamily="18" charset="0"/>
              </a:rPr>
              <a:t> Л.</a:t>
            </a:r>
            <a:r>
              <a:rPr lang="uk-UA" sz="1400" dirty="0" err="1" smtClean="0">
                <a:latin typeface="Times New Roman" pitchFamily="18" charset="0"/>
                <a:cs typeface="Times New Roman" pitchFamily="18" charset="0"/>
              </a:rPr>
              <a:t>Р.-Суми</a:t>
            </a:r>
            <a:r>
              <a:rPr lang="uk-UA" sz="1400" dirty="0" smtClean="0">
                <a:latin typeface="Times New Roman" pitchFamily="18" charset="0"/>
                <a:cs typeface="Times New Roman" pitchFamily="18" charset="0"/>
              </a:rPr>
              <a:t>: Університетська книга, 2015.</a:t>
            </a:r>
          </a:p>
          <a:p>
            <a:pPr marL="0" lvl="0" indent="450850" algn="just">
              <a:lnSpc>
                <a:spcPct val="150000"/>
              </a:lnSpc>
              <a:spcBef>
                <a:spcPts val="0"/>
              </a:spcBef>
              <a:buFont typeface="+mj-lt"/>
              <a:buAutoNum type="arabicPeriod"/>
            </a:pPr>
            <a:r>
              <a:rPr lang="uk-UA" sz="1400" dirty="0" smtClean="0">
                <a:latin typeface="Times New Roman" pitchFamily="18" charset="0"/>
                <a:cs typeface="Times New Roman" pitchFamily="18" charset="0"/>
              </a:rPr>
              <a:t>Білоруська </a:t>
            </a:r>
            <a:r>
              <a:rPr lang="uk-UA" sz="1400" dirty="0">
                <a:latin typeface="Times New Roman" pitchFamily="18" charset="0"/>
                <a:cs typeface="Times New Roman" pitchFamily="18" charset="0"/>
              </a:rPr>
              <a:t>Й.С. Основи мікробіології, санітарії та гігієни. Навчальний посібник для учнів </a:t>
            </a:r>
            <a:r>
              <a:rPr lang="uk-UA" sz="1400" dirty="0" err="1">
                <a:latin typeface="Times New Roman" pitchFamily="18" charset="0"/>
                <a:cs typeface="Times New Roman" pitchFamily="18" charset="0"/>
              </a:rPr>
              <a:t>проф.-техн.навч</a:t>
            </a:r>
            <a:r>
              <a:rPr lang="uk-UA" sz="1400" dirty="0">
                <a:latin typeface="Times New Roman" pitchFamily="18" charset="0"/>
                <a:cs typeface="Times New Roman" pitchFamily="18" charset="0"/>
              </a:rPr>
              <a:t>. закладів. – К.: Техніка, 2003</a:t>
            </a:r>
            <a:r>
              <a:rPr lang="uk-UA" sz="1400" dirty="0" smtClean="0">
                <a:latin typeface="Times New Roman" pitchFamily="18" charset="0"/>
                <a:cs typeface="Times New Roman" pitchFamily="18" charset="0"/>
              </a:rPr>
              <a:t>.</a:t>
            </a:r>
            <a:endParaRPr lang="uk-UA" sz="1400" dirty="0">
              <a:latin typeface="Times New Roman" pitchFamily="18" charset="0"/>
              <a:cs typeface="Times New Roman" pitchFamily="18" charset="0"/>
            </a:endParaRPr>
          </a:p>
        </p:txBody>
      </p:sp>
    </p:spTree>
    <p:extLst>
      <p:ext uri="{BB962C8B-B14F-4D97-AF65-F5344CB8AC3E}">
        <p14:creationId xmlns:p14="http://schemas.microsoft.com/office/powerpoint/2010/main" val="382159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346050"/>
          </a:xfrm>
        </p:spPr>
        <p:style>
          <a:lnRef idx="1">
            <a:schemeClr val="accent2"/>
          </a:lnRef>
          <a:fillRef idx="2">
            <a:schemeClr val="accent2"/>
          </a:fillRef>
          <a:effectRef idx="1">
            <a:schemeClr val="accent2"/>
          </a:effectRef>
          <a:fontRef idx="minor">
            <a:schemeClr val="dk1"/>
          </a:fontRef>
        </p:style>
        <p:txBody>
          <a:bodyPr>
            <a:normAutofit/>
          </a:bodyPr>
          <a:lstStyle/>
          <a:p>
            <a:r>
              <a:rPr lang="uk-UA" sz="1400" b="1" dirty="0">
                <a:latin typeface="Times New Roman" pitchFamily="18" charset="0"/>
                <a:cs typeface="Times New Roman" pitchFamily="18" charset="0"/>
              </a:rPr>
              <a:t>1. Травлення та засвоєння їжі.</a:t>
            </a:r>
          </a:p>
        </p:txBody>
      </p:sp>
      <p:sp>
        <p:nvSpPr>
          <p:cNvPr id="3" name="Содержимое 2"/>
          <p:cNvSpPr>
            <a:spLocks noGrp="1"/>
          </p:cNvSpPr>
          <p:nvPr>
            <p:ph idx="1"/>
          </p:nvPr>
        </p:nvSpPr>
        <p:spPr>
          <a:xfrm>
            <a:off x="251520" y="648072"/>
            <a:ext cx="8640960" cy="6093296"/>
          </a:xfrm>
        </p:spPr>
        <p:txBody>
          <a:bodyPr>
            <a:noAutofit/>
          </a:bodyPr>
          <a:lstStyle/>
          <a:p>
            <a:pPr marL="0" indent="450850">
              <a:lnSpc>
                <a:spcPct val="150000"/>
              </a:lnSpc>
              <a:spcBef>
                <a:spcPts val="0"/>
              </a:spcBef>
              <a:buNone/>
            </a:pPr>
            <a:r>
              <a:rPr lang="uk-UA" sz="1400" b="1" dirty="0">
                <a:latin typeface="Times New Roman" pitchFamily="18" charset="0"/>
                <a:cs typeface="Times New Roman" pitchFamily="18" charset="0"/>
              </a:rPr>
              <a:t>Організм людини внаслідок енергетичних витрат потребує поповнення харчовими речовинами. </a:t>
            </a:r>
            <a:endParaRPr lang="uk-UA" sz="1400" b="1" dirty="0" smtClean="0">
              <a:latin typeface="Times New Roman" pitchFamily="18" charset="0"/>
              <a:cs typeface="Times New Roman" pitchFamily="18" charset="0"/>
            </a:endParaRPr>
          </a:p>
          <a:p>
            <a:pPr marL="0" indent="450850">
              <a:lnSpc>
                <a:spcPct val="150000"/>
              </a:lnSpc>
              <a:spcBef>
                <a:spcPts val="0"/>
              </a:spcBef>
              <a:buNone/>
            </a:pPr>
            <a:r>
              <a:rPr lang="uk-UA" sz="1400" b="1" dirty="0" smtClean="0">
                <a:latin typeface="Times New Roman" pitchFamily="18" charset="0"/>
                <a:cs typeface="Times New Roman" pitchFamily="18" charset="0"/>
              </a:rPr>
              <a:t>Більшість </a:t>
            </a:r>
            <a:r>
              <a:rPr lang="uk-UA" sz="1400" b="1" dirty="0">
                <a:latin typeface="Times New Roman" pitchFamily="18" charset="0"/>
                <a:cs typeface="Times New Roman" pitchFamily="18" charset="0"/>
              </a:rPr>
              <a:t>харчових речовин, які надходять в організм, не можуть використовуватися ним </a:t>
            </a:r>
            <a:r>
              <a:rPr lang="uk-UA" sz="1400" b="1" dirty="0" smtClean="0">
                <a:latin typeface="Times New Roman" pitchFamily="18" charset="0"/>
                <a:cs typeface="Times New Roman" pitchFamily="18" charset="0"/>
              </a:rPr>
              <a:t>безпосередньо.</a:t>
            </a:r>
            <a:endParaRPr lang="uk-UA" sz="1400" b="1" dirty="0">
              <a:latin typeface="Times New Roman" pitchFamily="18" charset="0"/>
              <a:cs typeface="Times New Roman" pitchFamily="18" charset="0"/>
            </a:endParaRPr>
          </a:p>
          <a:p>
            <a:pPr marL="0" indent="450850" algn="just">
              <a:lnSpc>
                <a:spcPct val="150000"/>
              </a:lnSpc>
              <a:spcBef>
                <a:spcPts val="0"/>
              </a:spcBef>
              <a:buNone/>
            </a:pPr>
            <a:r>
              <a:rPr lang="uk-UA" sz="1400" dirty="0">
                <a:latin typeface="Times New Roman" pitchFamily="18" charset="0"/>
                <a:cs typeface="Times New Roman" pitchFamily="18" charset="0"/>
              </a:rPr>
              <a:t>В процесі життєдіяльності організму вони синтезуються та розпадаються. Ці процеси у всіх клітинах, тканинах і системах відбуваються безперервно та характеризують обмін речовин, які є продуктами життя. Якщо припиняється обмін речовин — припиняється життя.</a:t>
            </a:r>
          </a:p>
          <a:p>
            <a:pPr marL="0" indent="450850" algn="just">
              <a:lnSpc>
                <a:spcPct val="150000"/>
              </a:lnSpc>
              <a:spcBef>
                <a:spcPts val="0"/>
              </a:spcBef>
              <a:buNone/>
            </a:pPr>
            <a:r>
              <a:rPr lang="uk-UA" sz="1400" dirty="0">
                <a:latin typeface="Times New Roman" pitchFamily="18" charset="0"/>
                <a:cs typeface="Times New Roman" pitchFamily="18" charset="0"/>
              </a:rPr>
              <a:t>Надходження та розпад харчових речовин повинні бути збалансованими, щоб не порушувався обмін речовин.</a:t>
            </a:r>
          </a:p>
          <a:p>
            <a:pPr marL="0" indent="450850" algn="just">
              <a:lnSpc>
                <a:spcPct val="150000"/>
              </a:lnSpc>
              <a:spcBef>
                <a:spcPts val="0"/>
              </a:spcBef>
              <a:buNone/>
            </a:pPr>
            <a:r>
              <a:rPr lang="uk-UA" sz="1400" dirty="0">
                <a:latin typeface="Times New Roman" pitchFamily="18" charset="0"/>
                <a:cs typeface="Times New Roman" pitchFamily="18" charset="0"/>
              </a:rPr>
              <a:t>Білки, жири, вуглеводи, мінеральні речовини та вітаміни, які надійшли з їжею, змінюються, перетворившись на </a:t>
            </a:r>
            <a:r>
              <a:rPr lang="uk-UA" sz="1400" dirty="0" err="1">
                <a:latin typeface="Times New Roman" pitchFamily="18" charset="0"/>
                <a:cs typeface="Times New Roman" pitchFamily="18" charset="0"/>
              </a:rPr>
              <a:t>субстракти</a:t>
            </a:r>
            <a:r>
              <a:rPr lang="uk-UA" sz="1400" dirty="0">
                <a:latin typeface="Times New Roman" pitchFamily="18" charset="0"/>
                <a:cs typeface="Times New Roman" pitchFamily="18" charset="0"/>
              </a:rPr>
              <a:t> тканин організму, а продукти обміну, які утворилися внаслідок окислення цих речовин, із організму виводяться. Початкові стадії хімічних змін із харчовими продуктами відбуваються у системі травлення. Основа травлення — це розщеплення великих і складних молекул (білків, вуглеводів та жирів) до їх складних компонентів.</a:t>
            </a:r>
          </a:p>
          <a:p>
            <a:pPr marL="0" indent="450850" algn="just">
              <a:lnSpc>
                <a:spcPct val="150000"/>
              </a:lnSpc>
              <a:spcBef>
                <a:spcPts val="0"/>
              </a:spcBef>
              <a:buNone/>
            </a:pPr>
            <a:r>
              <a:rPr lang="uk-UA" sz="1400" dirty="0">
                <a:latin typeface="Times New Roman" pitchFamily="18" charset="0"/>
                <a:cs typeface="Times New Roman" pitchFamily="18" charset="0"/>
              </a:rPr>
              <a:t>Їжа, переміщуючись органами травлення, піддається дії соків, які сприяють її перетравленню. До складу цих соків входять різні хімічні речовини.</a:t>
            </a:r>
          </a:p>
          <a:p>
            <a:pPr marL="0" indent="450850" algn="just">
              <a:lnSpc>
                <a:spcPct val="150000"/>
              </a:lnSpc>
              <a:spcBef>
                <a:spcPts val="0"/>
              </a:spcBef>
              <a:buNone/>
            </a:pPr>
            <a:r>
              <a:rPr lang="uk-UA" sz="1400" dirty="0">
                <a:latin typeface="Times New Roman" pitchFamily="18" charset="0"/>
                <a:cs typeface="Times New Roman" pitchFamily="18" charset="0"/>
              </a:rPr>
              <a:t>Легкість, з якою організм розщеплює складні органічні речовини, зумовлена біологічними каталізаторами — ферментами, що містяться в травних соках. Ферменти цілком специфічні — кожен з них діє лише на певну речовину, вимагаючи для цього відповідних умов (реакція середовища, температура). Однак дія ферментів — це лише кінцевий результат травлення.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71460" y="214291"/>
            <a:ext cx="8401080" cy="1342501"/>
          </a:xfrm>
        </p:spPr>
        <p:txBody>
          <a:bodyPr>
            <a:normAutofit fontScale="85000" lnSpcReduction="20000"/>
          </a:bodyPr>
          <a:lstStyle/>
          <a:p>
            <a:pPr>
              <a:lnSpc>
                <a:spcPct val="150000"/>
              </a:lnSpc>
              <a:buNone/>
            </a:pPr>
            <a:r>
              <a:rPr lang="uk-UA" sz="1800" dirty="0">
                <a:latin typeface="Times New Roman" pitchFamily="18" charset="0"/>
                <a:cs typeface="Times New Roman" pitchFamily="18" charset="0"/>
              </a:rPr>
              <a:t>Травленням слід вважати процес фізичних і хімічних змін їжі, що надійшла в організм, внаслідок якого складні харчові речовини перетворюються на простіші, здатні засвоюватися організмом.</a:t>
            </a:r>
          </a:p>
          <a:p>
            <a:pPr>
              <a:lnSpc>
                <a:spcPct val="150000"/>
              </a:lnSpc>
              <a:buNone/>
            </a:pPr>
            <a:r>
              <a:rPr lang="uk-UA" sz="1800" dirty="0">
                <a:latin typeface="Times New Roman" pitchFamily="18" charset="0"/>
                <a:cs typeface="Times New Roman" pitchFamily="18" charset="0"/>
              </a:rPr>
              <a:t>Система органів травлення (рис. 1) забезпечує приймання, роздрібнення, розрідження, переміщення, розщеплення і всмоктування їжі та видалення перетравлених решток.</a:t>
            </a:r>
          </a:p>
          <a:p>
            <a:pPr>
              <a:buNone/>
            </a:pPr>
            <a:endParaRPr lang="uk-UA" dirty="0"/>
          </a:p>
        </p:txBody>
      </p:sp>
      <p:sp>
        <p:nvSpPr>
          <p:cNvPr id="7" name="Прямоугольник 6"/>
          <p:cNvSpPr/>
          <p:nvPr/>
        </p:nvSpPr>
        <p:spPr>
          <a:xfrm>
            <a:off x="3941185" y="1628800"/>
            <a:ext cx="5143504" cy="4825745"/>
          </a:xfrm>
          <a:prstGeom prst="rect">
            <a:avLst/>
          </a:prstGeom>
        </p:spPr>
        <p:txBody>
          <a:bodyPr wrap="square">
            <a:spAutoFit/>
          </a:bodyPr>
          <a:lstStyle/>
          <a:p>
            <a:pPr>
              <a:lnSpc>
                <a:spcPct val="130000"/>
              </a:lnSpc>
            </a:pPr>
            <a:r>
              <a:rPr lang="uk-UA" sz="1400" dirty="0">
                <a:latin typeface="Times New Roman" pitchFamily="18" charset="0"/>
                <a:cs typeface="Times New Roman" pitchFamily="18" charset="0"/>
              </a:rPr>
              <a:t>Рис. 1. Схема будови органів травлення людини:</a:t>
            </a:r>
          </a:p>
          <a:p>
            <a:pPr>
              <a:lnSpc>
                <a:spcPct val="130000"/>
              </a:lnSpc>
            </a:pPr>
            <a:r>
              <a:rPr lang="uk-UA" sz="1400" dirty="0">
                <a:latin typeface="Times New Roman" pitchFamily="18" charset="0"/>
                <a:cs typeface="Times New Roman" pitchFamily="18" charset="0"/>
              </a:rPr>
              <a:t>1 — стравохід;</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2 — шлунок;</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3 — печінка;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4 — жовчний міхур;</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5 — дванадцятипала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6 — жовчна протока;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7 — підшлункова залоза;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8 — підшлункова протока;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9 — тонка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10 — сліпа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11 — червоподібний відросток;</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12 — висхідна ободова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13 — поперечна ободова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14 — низхідна ободова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15 — сигмовидна ободова кишка;</a:t>
            </a:r>
            <a:br>
              <a:rPr lang="uk-UA" sz="1400" dirty="0">
                <a:latin typeface="Times New Roman" pitchFamily="18" charset="0"/>
                <a:cs typeface="Times New Roman" pitchFamily="18" charset="0"/>
              </a:rPr>
            </a:br>
            <a:r>
              <a:rPr lang="uk-UA" sz="1400" dirty="0">
                <a:latin typeface="Times New Roman" pitchFamily="18" charset="0"/>
                <a:cs typeface="Times New Roman" pitchFamily="18" charset="0"/>
              </a:rPr>
              <a:t>16 — пряма кишка.</a:t>
            </a:r>
          </a:p>
        </p:txBody>
      </p:sp>
      <p:pic>
        <p:nvPicPr>
          <p:cNvPr id="8" name="Рисунок 7" descr="1264019703_11.jpg"/>
          <p:cNvPicPr>
            <a:picLocks noChangeAspect="1"/>
          </p:cNvPicPr>
          <p:nvPr/>
        </p:nvPicPr>
        <p:blipFill>
          <a:blip r:embed="rId2"/>
          <a:stretch>
            <a:fillRect/>
          </a:stretch>
        </p:blipFill>
        <p:spPr>
          <a:xfrm>
            <a:off x="214282" y="1846226"/>
            <a:ext cx="3710017" cy="4754585"/>
          </a:xfrm>
          <a:prstGeom prst="rect">
            <a:avLst/>
          </a:prstGeom>
        </p:spPr>
      </p:pic>
      <p:cxnSp>
        <p:nvCxnSpPr>
          <p:cNvPr id="6" name="Прямая со стрелкой 5"/>
          <p:cNvCxnSpPr>
            <a:stCxn id="40" idx="1"/>
          </p:cNvCxnSpPr>
          <p:nvPr/>
        </p:nvCxnSpPr>
        <p:spPr>
          <a:xfrm flipH="1">
            <a:off x="1979712" y="2517388"/>
            <a:ext cx="668999" cy="1915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42" idx="2"/>
          </p:cNvCxnSpPr>
          <p:nvPr/>
        </p:nvCxnSpPr>
        <p:spPr>
          <a:xfrm flipH="1">
            <a:off x="2555776" y="3982998"/>
            <a:ext cx="393017" cy="52612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stCxn id="44" idx="2"/>
          </p:cNvCxnSpPr>
          <p:nvPr/>
        </p:nvCxnSpPr>
        <p:spPr>
          <a:xfrm>
            <a:off x="1629972" y="4046096"/>
            <a:ext cx="61708" cy="319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46" idx="3"/>
          </p:cNvCxnSpPr>
          <p:nvPr/>
        </p:nvCxnSpPr>
        <p:spPr>
          <a:xfrm flipV="1">
            <a:off x="983650" y="4941168"/>
            <a:ext cx="564014" cy="1126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48" idx="2"/>
          </p:cNvCxnSpPr>
          <p:nvPr/>
        </p:nvCxnSpPr>
        <p:spPr>
          <a:xfrm>
            <a:off x="1851516" y="4279740"/>
            <a:ext cx="56188" cy="8054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H="1">
            <a:off x="1979712" y="4205600"/>
            <a:ext cx="334499" cy="4475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52" idx="1"/>
          </p:cNvCxnSpPr>
          <p:nvPr/>
        </p:nvCxnSpPr>
        <p:spPr>
          <a:xfrm flipH="1">
            <a:off x="2555777" y="4614034"/>
            <a:ext cx="606042" cy="4711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55" idx="1"/>
          </p:cNvCxnSpPr>
          <p:nvPr/>
        </p:nvCxnSpPr>
        <p:spPr>
          <a:xfrm flipH="1">
            <a:off x="2069291" y="4184861"/>
            <a:ext cx="953548" cy="97233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57" idx="3"/>
          </p:cNvCxnSpPr>
          <p:nvPr/>
        </p:nvCxnSpPr>
        <p:spPr>
          <a:xfrm flipV="1">
            <a:off x="983650" y="5373216"/>
            <a:ext cx="924054" cy="317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59" idx="3"/>
          </p:cNvCxnSpPr>
          <p:nvPr/>
        </p:nvCxnSpPr>
        <p:spPr>
          <a:xfrm>
            <a:off x="983650" y="6234395"/>
            <a:ext cx="564014" cy="29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a:stCxn id="61" idx="3"/>
          </p:cNvCxnSpPr>
          <p:nvPr/>
        </p:nvCxnSpPr>
        <p:spPr>
          <a:xfrm>
            <a:off x="975058" y="6454545"/>
            <a:ext cx="93264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stCxn id="63" idx="3"/>
          </p:cNvCxnSpPr>
          <p:nvPr/>
        </p:nvCxnSpPr>
        <p:spPr>
          <a:xfrm flipV="1">
            <a:off x="1041358" y="5517232"/>
            <a:ext cx="218274" cy="1846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a:stCxn id="65" idx="3"/>
          </p:cNvCxnSpPr>
          <p:nvPr/>
        </p:nvCxnSpPr>
        <p:spPr>
          <a:xfrm flipV="1">
            <a:off x="683568" y="5157192"/>
            <a:ext cx="1008112" cy="9222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a:stCxn id="67" idx="1"/>
          </p:cNvCxnSpPr>
          <p:nvPr/>
        </p:nvCxnSpPr>
        <p:spPr>
          <a:xfrm flipH="1">
            <a:off x="2627784" y="5157192"/>
            <a:ext cx="440323" cy="2611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a:stCxn id="69" idx="1"/>
          </p:cNvCxnSpPr>
          <p:nvPr/>
        </p:nvCxnSpPr>
        <p:spPr>
          <a:xfrm flipH="1">
            <a:off x="2555776" y="5701898"/>
            <a:ext cx="512331" cy="39139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a:stCxn id="72" idx="1"/>
          </p:cNvCxnSpPr>
          <p:nvPr/>
        </p:nvCxnSpPr>
        <p:spPr>
          <a:xfrm flipH="1">
            <a:off x="1979712" y="6416145"/>
            <a:ext cx="1343209" cy="1846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Прямоугольник 39"/>
          <p:cNvSpPr/>
          <p:nvPr/>
        </p:nvSpPr>
        <p:spPr>
          <a:xfrm>
            <a:off x="2648711" y="2332722"/>
            <a:ext cx="300082" cy="369332"/>
          </a:xfrm>
          <a:prstGeom prst="rect">
            <a:avLst/>
          </a:prstGeom>
        </p:spPr>
        <p:txBody>
          <a:bodyPr wrap="none">
            <a:spAutoFit/>
          </a:bodyPr>
          <a:lstStyle/>
          <a:p>
            <a:r>
              <a:rPr lang="uk-UA" dirty="0">
                <a:latin typeface="Times New Roman" pitchFamily="18" charset="0"/>
                <a:cs typeface="Times New Roman" pitchFamily="18" charset="0"/>
              </a:rPr>
              <a:t>1</a:t>
            </a:r>
            <a:endParaRPr lang="uk-UA" dirty="0"/>
          </a:p>
        </p:txBody>
      </p:sp>
      <p:sp>
        <p:nvSpPr>
          <p:cNvPr id="42" name="Прямоугольник 41"/>
          <p:cNvSpPr/>
          <p:nvPr/>
        </p:nvSpPr>
        <p:spPr>
          <a:xfrm>
            <a:off x="2798752" y="3613666"/>
            <a:ext cx="300082" cy="369332"/>
          </a:xfrm>
          <a:prstGeom prst="rect">
            <a:avLst/>
          </a:prstGeom>
        </p:spPr>
        <p:txBody>
          <a:bodyPr wrap="none">
            <a:spAutoFit/>
          </a:bodyPr>
          <a:lstStyle/>
          <a:p>
            <a:r>
              <a:rPr lang="uk-UA" dirty="0" smtClean="0">
                <a:latin typeface="Times New Roman" pitchFamily="18" charset="0"/>
                <a:cs typeface="Times New Roman" pitchFamily="18" charset="0"/>
              </a:rPr>
              <a:t>2</a:t>
            </a:r>
            <a:endParaRPr lang="uk-UA" dirty="0"/>
          </a:p>
        </p:txBody>
      </p:sp>
      <p:sp>
        <p:nvSpPr>
          <p:cNvPr id="44" name="Прямоугольник 43"/>
          <p:cNvSpPr/>
          <p:nvPr/>
        </p:nvSpPr>
        <p:spPr>
          <a:xfrm>
            <a:off x="1479931" y="3676764"/>
            <a:ext cx="300082" cy="369332"/>
          </a:xfrm>
          <a:prstGeom prst="rect">
            <a:avLst/>
          </a:prstGeom>
        </p:spPr>
        <p:txBody>
          <a:bodyPr wrap="none">
            <a:spAutoFit/>
          </a:bodyPr>
          <a:lstStyle/>
          <a:p>
            <a:r>
              <a:rPr lang="uk-UA" dirty="0" smtClean="0">
                <a:latin typeface="Times New Roman" pitchFamily="18" charset="0"/>
                <a:cs typeface="Times New Roman" pitchFamily="18" charset="0"/>
              </a:rPr>
              <a:t>3</a:t>
            </a:r>
            <a:endParaRPr lang="uk-UA" dirty="0"/>
          </a:p>
        </p:txBody>
      </p:sp>
      <p:sp>
        <p:nvSpPr>
          <p:cNvPr id="46" name="Прямоугольник 45"/>
          <p:cNvSpPr/>
          <p:nvPr/>
        </p:nvSpPr>
        <p:spPr>
          <a:xfrm>
            <a:off x="683568" y="4869160"/>
            <a:ext cx="300082" cy="369332"/>
          </a:xfrm>
          <a:prstGeom prst="rect">
            <a:avLst/>
          </a:prstGeom>
        </p:spPr>
        <p:txBody>
          <a:bodyPr wrap="none">
            <a:spAutoFit/>
          </a:bodyPr>
          <a:lstStyle/>
          <a:p>
            <a:r>
              <a:rPr lang="uk-UA" dirty="0" smtClean="0">
                <a:latin typeface="Times New Roman" pitchFamily="18" charset="0"/>
                <a:cs typeface="Times New Roman" pitchFamily="18" charset="0"/>
              </a:rPr>
              <a:t>4</a:t>
            </a:r>
            <a:endParaRPr lang="uk-UA" dirty="0"/>
          </a:p>
        </p:txBody>
      </p:sp>
      <p:sp>
        <p:nvSpPr>
          <p:cNvPr id="48" name="Прямоугольник 47"/>
          <p:cNvSpPr/>
          <p:nvPr/>
        </p:nvSpPr>
        <p:spPr>
          <a:xfrm>
            <a:off x="1701475" y="3910408"/>
            <a:ext cx="300082" cy="369332"/>
          </a:xfrm>
          <a:prstGeom prst="rect">
            <a:avLst/>
          </a:prstGeom>
        </p:spPr>
        <p:txBody>
          <a:bodyPr wrap="none">
            <a:spAutoFit/>
          </a:bodyPr>
          <a:lstStyle/>
          <a:p>
            <a:r>
              <a:rPr lang="uk-UA" dirty="0" smtClean="0">
                <a:latin typeface="Times New Roman" pitchFamily="18" charset="0"/>
                <a:cs typeface="Times New Roman" pitchFamily="18" charset="0"/>
              </a:rPr>
              <a:t>5</a:t>
            </a:r>
            <a:endParaRPr lang="uk-UA" dirty="0"/>
          </a:p>
        </p:txBody>
      </p:sp>
      <p:sp>
        <p:nvSpPr>
          <p:cNvPr id="50" name="Прямоугольник 49"/>
          <p:cNvSpPr/>
          <p:nvPr/>
        </p:nvSpPr>
        <p:spPr>
          <a:xfrm>
            <a:off x="2164170" y="3865853"/>
            <a:ext cx="300082" cy="369332"/>
          </a:xfrm>
          <a:prstGeom prst="rect">
            <a:avLst/>
          </a:prstGeom>
        </p:spPr>
        <p:txBody>
          <a:bodyPr wrap="none">
            <a:spAutoFit/>
          </a:bodyPr>
          <a:lstStyle/>
          <a:p>
            <a:r>
              <a:rPr lang="uk-UA" dirty="0" smtClean="0">
                <a:latin typeface="Times New Roman" pitchFamily="18" charset="0"/>
                <a:cs typeface="Times New Roman" pitchFamily="18" charset="0"/>
              </a:rPr>
              <a:t>6</a:t>
            </a:r>
            <a:endParaRPr lang="uk-UA" dirty="0"/>
          </a:p>
        </p:txBody>
      </p:sp>
      <p:sp>
        <p:nvSpPr>
          <p:cNvPr id="52" name="Прямоугольник 51"/>
          <p:cNvSpPr/>
          <p:nvPr/>
        </p:nvSpPr>
        <p:spPr>
          <a:xfrm>
            <a:off x="3161819" y="4429368"/>
            <a:ext cx="300082" cy="369332"/>
          </a:xfrm>
          <a:prstGeom prst="rect">
            <a:avLst/>
          </a:prstGeom>
        </p:spPr>
        <p:txBody>
          <a:bodyPr wrap="none">
            <a:spAutoFit/>
          </a:bodyPr>
          <a:lstStyle/>
          <a:p>
            <a:r>
              <a:rPr lang="uk-UA" dirty="0" smtClean="0">
                <a:latin typeface="Times New Roman" pitchFamily="18" charset="0"/>
                <a:cs typeface="Times New Roman" pitchFamily="18" charset="0"/>
              </a:rPr>
              <a:t>7</a:t>
            </a:r>
            <a:endParaRPr lang="uk-UA" dirty="0"/>
          </a:p>
        </p:txBody>
      </p:sp>
      <p:sp>
        <p:nvSpPr>
          <p:cNvPr id="55" name="Прямоугольник 54"/>
          <p:cNvSpPr/>
          <p:nvPr/>
        </p:nvSpPr>
        <p:spPr>
          <a:xfrm>
            <a:off x="3022839" y="4000195"/>
            <a:ext cx="300082" cy="369332"/>
          </a:xfrm>
          <a:prstGeom prst="rect">
            <a:avLst/>
          </a:prstGeom>
        </p:spPr>
        <p:txBody>
          <a:bodyPr wrap="none">
            <a:spAutoFit/>
          </a:bodyPr>
          <a:lstStyle/>
          <a:p>
            <a:r>
              <a:rPr lang="uk-UA" dirty="0" smtClean="0">
                <a:latin typeface="Times New Roman" pitchFamily="18" charset="0"/>
                <a:cs typeface="Times New Roman" pitchFamily="18" charset="0"/>
              </a:rPr>
              <a:t>8</a:t>
            </a:r>
            <a:endParaRPr lang="uk-UA" dirty="0"/>
          </a:p>
        </p:txBody>
      </p:sp>
      <p:sp>
        <p:nvSpPr>
          <p:cNvPr id="57" name="Прямоугольник 56"/>
          <p:cNvSpPr/>
          <p:nvPr/>
        </p:nvSpPr>
        <p:spPr>
          <a:xfrm>
            <a:off x="683568" y="5220337"/>
            <a:ext cx="300082" cy="369332"/>
          </a:xfrm>
          <a:prstGeom prst="rect">
            <a:avLst/>
          </a:prstGeom>
        </p:spPr>
        <p:txBody>
          <a:bodyPr wrap="none">
            <a:spAutoFit/>
          </a:bodyPr>
          <a:lstStyle/>
          <a:p>
            <a:r>
              <a:rPr lang="uk-UA" dirty="0" smtClean="0">
                <a:latin typeface="Times New Roman" pitchFamily="18" charset="0"/>
                <a:cs typeface="Times New Roman" pitchFamily="18" charset="0"/>
              </a:rPr>
              <a:t>9</a:t>
            </a:r>
            <a:endParaRPr lang="uk-UA" dirty="0"/>
          </a:p>
        </p:txBody>
      </p:sp>
      <p:sp>
        <p:nvSpPr>
          <p:cNvPr id="59" name="Прямоугольник 58"/>
          <p:cNvSpPr/>
          <p:nvPr/>
        </p:nvSpPr>
        <p:spPr>
          <a:xfrm>
            <a:off x="568152" y="6049729"/>
            <a:ext cx="415498" cy="369332"/>
          </a:xfrm>
          <a:prstGeom prst="rect">
            <a:avLst/>
          </a:prstGeom>
        </p:spPr>
        <p:txBody>
          <a:bodyPr wrap="none">
            <a:spAutoFit/>
          </a:bodyPr>
          <a:lstStyle/>
          <a:p>
            <a:r>
              <a:rPr lang="uk-UA" dirty="0" smtClean="0">
                <a:latin typeface="Times New Roman" pitchFamily="18" charset="0"/>
                <a:cs typeface="Times New Roman" pitchFamily="18" charset="0"/>
              </a:rPr>
              <a:t>10</a:t>
            </a:r>
            <a:endParaRPr lang="uk-UA" dirty="0"/>
          </a:p>
        </p:txBody>
      </p:sp>
      <p:sp>
        <p:nvSpPr>
          <p:cNvPr id="61" name="Прямоугольник 60"/>
          <p:cNvSpPr/>
          <p:nvPr/>
        </p:nvSpPr>
        <p:spPr>
          <a:xfrm>
            <a:off x="568152" y="6269879"/>
            <a:ext cx="406906" cy="369332"/>
          </a:xfrm>
          <a:prstGeom prst="rect">
            <a:avLst/>
          </a:prstGeom>
        </p:spPr>
        <p:txBody>
          <a:bodyPr wrap="none">
            <a:spAutoFit/>
          </a:bodyPr>
          <a:lstStyle/>
          <a:p>
            <a:r>
              <a:rPr lang="uk-UA" dirty="0" smtClean="0">
                <a:latin typeface="Times New Roman" pitchFamily="18" charset="0"/>
                <a:cs typeface="Times New Roman" pitchFamily="18" charset="0"/>
              </a:rPr>
              <a:t>11</a:t>
            </a:r>
            <a:endParaRPr lang="uk-UA" dirty="0"/>
          </a:p>
        </p:txBody>
      </p:sp>
      <p:sp>
        <p:nvSpPr>
          <p:cNvPr id="63" name="Прямоугольник 62"/>
          <p:cNvSpPr/>
          <p:nvPr/>
        </p:nvSpPr>
        <p:spPr>
          <a:xfrm>
            <a:off x="625860" y="5517232"/>
            <a:ext cx="415498" cy="369332"/>
          </a:xfrm>
          <a:prstGeom prst="rect">
            <a:avLst/>
          </a:prstGeom>
        </p:spPr>
        <p:txBody>
          <a:bodyPr wrap="none">
            <a:spAutoFit/>
          </a:bodyPr>
          <a:lstStyle/>
          <a:p>
            <a:r>
              <a:rPr lang="uk-UA" dirty="0" smtClean="0">
                <a:latin typeface="Times New Roman" pitchFamily="18" charset="0"/>
                <a:cs typeface="Times New Roman" pitchFamily="18" charset="0"/>
              </a:rPr>
              <a:t>12</a:t>
            </a:r>
            <a:endParaRPr lang="uk-UA" dirty="0"/>
          </a:p>
        </p:txBody>
      </p:sp>
      <p:sp>
        <p:nvSpPr>
          <p:cNvPr id="65" name="Прямоугольник 64"/>
          <p:cNvSpPr/>
          <p:nvPr/>
        </p:nvSpPr>
        <p:spPr>
          <a:xfrm>
            <a:off x="268070" y="5064752"/>
            <a:ext cx="415498" cy="369332"/>
          </a:xfrm>
          <a:prstGeom prst="rect">
            <a:avLst/>
          </a:prstGeom>
        </p:spPr>
        <p:txBody>
          <a:bodyPr wrap="none">
            <a:spAutoFit/>
          </a:bodyPr>
          <a:lstStyle/>
          <a:p>
            <a:r>
              <a:rPr lang="uk-UA" dirty="0" smtClean="0">
                <a:latin typeface="Times New Roman" pitchFamily="18" charset="0"/>
                <a:cs typeface="Times New Roman" pitchFamily="18" charset="0"/>
              </a:rPr>
              <a:t>13</a:t>
            </a:r>
            <a:endParaRPr lang="uk-UA" dirty="0"/>
          </a:p>
        </p:txBody>
      </p:sp>
      <p:sp>
        <p:nvSpPr>
          <p:cNvPr id="67" name="Прямоугольник 66"/>
          <p:cNvSpPr/>
          <p:nvPr/>
        </p:nvSpPr>
        <p:spPr>
          <a:xfrm>
            <a:off x="3068107" y="4972526"/>
            <a:ext cx="415498" cy="369332"/>
          </a:xfrm>
          <a:prstGeom prst="rect">
            <a:avLst/>
          </a:prstGeom>
        </p:spPr>
        <p:txBody>
          <a:bodyPr wrap="none">
            <a:spAutoFit/>
          </a:bodyPr>
          <a:lstStyle/>
          <a:p>
            <a:r>
              <a:rPr lang="uk-UA" dirty="0" smtClean="0">
                <a:latin typeface="Times New Roman" pitchFamily="18" charset="0"/>
                <a:cs typeface="Times New Roman" pitchFamily="18" charset="0"/>
              </a:rPr>
              <a:t>14</a:t>
            </a:r>
            <a:endParaRPr lang="uk-UA" dirty="0"/>
          </a:p>
        </p:txBody>
      </p:sp>
      <p:sp>
        <p:nvSpPr>
          <p:cNvPr id="69" name="Прямоугольник 68"/>
          <p:cNvSpPr/>
          <p:nvPr/>
        </p:nvSpPr>
        <p:spPr>
          <a:xfrm>
            <a:off x="3068107" y="5517232"/>
            <a:ext cx="415498" cy="369332"/>
          </a:xfrm>
          <a:prstGeom prst="rect">
            <a:avLst/>
          </a:prstGeom>
        </p:spPr>
        <p:txBody>
          <a:bodyPr wrap="none">
            <a:spAutoFit/>
          </a:bodyPr>
          <a:lstStyle/>
          <a:p>
            <a:r>
              <a:rPr lang="uk-UA" dirty="0" smtClean="0">
                <a:latin typeface="Times New Roman" pitchFamily="18" charset="0"/>
                <a:cs typeface="Times New Roman" pitchFamily="18" charset="0"/>
              </a:rPr>
              <a:t>15</a:t>
            </a:r>
            <a:endParaRPr lang="uk-UA" dirty="0"/>
          </a:p>
        </p:txBody>
      </p:sp>
      <p:sp>
        <p:nvSpPr>
          <p:cNvPr id="72" name="Прямоугольник 71"/>
          <p:cNvSpPr/>
          <p:nvPr/>
        </p:nvSpPr>
        <p:spPr>
          <a:xfrm>
            <a:off x="3322921" y="6231479"/>
            <a:ext cx="415498" cy="369332"/>
          </a:xfrm>
          <a:prstGeom prst="rect">
            <a:avLst/>
          </a:prstGeom>
        </p:spPr>
        <p:txBody>
          <a:bodyPr wrap="none">
            <a:spAutoFit/>
          </a:bodyPr>
          <a:lstStyle/>
          <a:p>
            <a:r>
              <a:rPr lang="uk-UA" dirty="0" smtClean="0">
                <a:latin typeface="Times New Roman" pitchFamily="18" charset="0"/>
                <a:cs typeface="Times New Roman" pitchFamily="18" charset="0"/>
              </a:rPr>
              <a:t>16</a:t>
            </a:r>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8620" y="214290"/>
            <a:ext cx="8606760" cy="3646758"/>
          </a:xfrm>
        </p:spPr>
        <p:txBody>
          <a:bodyPr>
            <a:noAutofit/>
          </a:bodyPr>
          <a:lstStyle/>
          <a:p>
            <a:pPr marL="0" indent="450850" algn="just">
              <a:lnSpc>
                <a:spcPct val="150000"/>
              </a:lnSpc>
              <a:spcBef>
                <a:spcPts val="0"/>
              </a:spcBef>
              <a:buNone/>
            </a:pPr>
            <a:r>
              <a:rPr lang="uk-UA" sz="1400" dirty="0">
                <a:latin typeface="Times New Roman" pitchFamily="18" charset="0"/>
                <a:cs typeface="Times New Roman" pitchFamily="18" charset="0"/>
              </a:rPr>
              <a:t>Зміни їжі у ротовій порожнині. До органів ротової порожнини належать: язик, ясна та зуби, а за її межами — три пари великих слинних залоз (рис. 2</a:t>
            </a:r>
            <a:r>
              <a:rPr lang="uk-UA" sz="1400" dirty="0" smtClean="0">
                <a:latin typeface="Times New Roman" pitchFamily="18" charset="0"/>
                <a:cs typeface="Times New Roman" pitchFamily="18" charset="0"/>
              </a:rPr>
              <a:t>).</a:t>
            </a:r>
          </a:p>
          <a:p>
            <a:pPr marL="0" indent="450850" algn="just">
              <a:lnSpc>
                <a:spcPct val="150000"/>
              </a:lnSpc>
              <a:spcBef>
                <a:spcPts val="0"/>
              </a:spcBef>
              <a:buNone/>
            </a:pPr>
            <a:r>
              <a:rPr lang="uk-UA" sz="1400" dirty="0" smtClean="0">
                <a:latin typeface="Times New Roman" pitchFamily="18" charset="0"/>
                <a:cs typeface="Times New Roman" pitchFamily="18" charset="0"/>
              </a:rPr>
              <a:t>У </a:t>
            </a:r>
            <a:r>
              <a:rPr lang="uk-UA" sz="1400" dirty="0">
                <a:latin typeface="Times New Roman" pitchFamily="18" charset="0"/>
                <a:cs typeface="Times New Roman" pitchFamily="18" charset="0"/>
              </a:rPr>
              <a:t>ротовій порожнині починається процес травлення, де їжа піддається механічній обробці, а </a:t>
            </a:r>
            <a:r>
              <a:rPr lang="uk-UA" sz="1400" dirty="0" smtClean="0">
                <a:latin typeface="Times New Roman" pitchFamily="18" charset="0"/>
                <a:cs typeface="Times New Roman" pitchFamily="18" charset="0"/>
              </a:rPr>
              <a:t>також початковим </a:t>
            </a:r>
            <a:r>
              <a:rPr lang="uk-UA" sz="1400" dirty="0">
                <a:latin typeface="Times New Roman" pitchFamily="18" charset="0"/>
                <a:cs typeface="Times New Roman" pitchFamily="18" charset="0"/>
              </a:rPr>
              <a:t>хімічним змінам під впливом слини. У ротову порожнину слина потрапляє із трьох пар </a:t>
            </a:r>
            <a:r>
              <a:rPr lang="uk-UA" sz="1400" dirty="0" smtClean="0">
                <a:latin typeface="Times New Roman" pitchFamily="18" charset="0"/>
                <a:cs typeface="Times New Roman" pitchFamily="18" charset="0"/>
              </a:rPr>
              <a:t>слинних залоз </a:t>
            </a:r>
            <a:r>
              <a:rPr lang="uk-UA" sz="1400" dirty="0">
                <a:latin typeface="Times New Roman" pitchFamily="18" charset="0"/>
                <a:cs typeface="Times New Roman" pitchFamily="18" charset="0"/>
              </a:rPr>
              <a:t>і багатьох дрібних, розташованих у слизовій оболонці ротової порожнини. Під час жування </a:t>
            </a:r>
            <a:r>
              <a:rPr lang="uk-UA" sz="1400" dirty="0" smtClean="0">
                <a:latin typeface="Times New Roman" pitchFamily="18" charset="0"/>
                <a:cs typeface="Times New Roman" pitchFamily="18" charset="0"/>
              </a:rPr>
              <a:t>їжа переміщується </a:t>
            </a:r>
            <a:r>
              <a:rPr lang="uk-UA" sz="1400" dirty="0">
                <a:latin typeface="Times New Roman" pitchFamily="18" charset="0"/>
                <a:cs typeface="Times New Roman" pitchFamily="18" charset="0"/>
              </a:rPr>
              <a:t>в ротовій порожнині язиком, на якому розміщені нервові закінчення, що дають відчуття </a:t>
            </a:r>
            <a:r>
              <a:rPr lang="uk-UA" sz="1400" dirty="0" smtClean="0">
                <a:latin typeface="Times New Roman" pitchFamily="18" charset="0"/>
                <a:cs typeface="Times New Roman" pitchFamily="18" charset="0"/>
              </a:rPr>
              <a:t>смаку їжі</a:t>
            </a:r>
            <a:r>
              <a:rPr lang="uk-UA" sz="1400" dirty="0">
                <a:latin typeface="Times New Roman" pitchFamily="18" charset="0"/>
                <a:cs typeface="Times New Roman" pitchFamily="18" charset="0"/>
              </a:rPr>
              <a:t>. Слина, яка складається з води, неорганічних і органічних речовин (солі кальцію, калію, білкової </a:t>
            </a:r>
            <a:r>
              <a:rPr lang="uk-UA" sz="1400" dirty="0" smtClean="0">
                <a:latin typeface="Times New Roman" pitchFamily="18" charset="0"/>
                <a:cs typeface="Times New Roman" pitchFamily="18" charset="0"/>
              </a:rPr>
              <a:t>слизистої речовини </a:t>
            </a:r>
            <a:r>
              <a:rPr lang="uk-UA" sz="1400" dirty="0">
                <a:latin typeface="Times New Roman" pitchFamily="18" charset="0"/>
                <a:cs typeface="Times New Roman" pitchFamily="18" charset="0"/>
              </a:rPr>
              <a:t>— </a:t>
            </a:r>
            <a:r>
              <a:rPr lang="uk-UA" sz="1400" dirty="0" err="1">
                <a:latin typeface="Times New Roman" pitchFamily="18" charset="0"/>
                <a:cs typeface="Times New Roman" pitchFamily="18" charset="0"/>
              </a:rPr>
              <a:t>муцину</a:t>
            </a:r>
            <a:r>
              <a:rPr lang="uk-UA" sz="1400" dirty="0">
                <a:latin typeface="Times New Roman" pitchFamily="18" charset="0"/>
                <a:cs typeface="Times New Roman" pitchFamily="18" charset="0"/>
              </a:rPr>
              <a:t>) сприяє ковтанню їжі. Їжа стає слизькою і легко рухається стравоходом, стінки </a:t>
            </a:r>
            <a:r>
              <a:rPr lang="uk-UA" sz="1400" dirty="0" smtClean="0">
                <a:latin typeface="Times New Roman" pitchFamily="18" charset="0"/>
                <a:cs typeface="Times New Roman" pitchFamily="18" charset="0"/>
              </a:rPr>
              <a:t>якого хвилеподібно </a:t>
            </a:r>
            <a:r>
              <a:rPr lang="uk-UA" sz="1400" dirty="0">
                <a:latin typeface="Times New Roman" pitchFamily="18" charset="0"/>
                <a:cs typeface="Times New Roman" pitchFamily="18" charset="0"/>
              </a:rPr>
              <a:t>скорочуються, просуваючи їжу до шлунка.</a:t>
            </a:r>
          </a:p>
          <a:p>
            <a:pPr>
              <a:lnSpc>
                <a:spcPct val="150000"/>
              </a:lnSpc>
              <a:buNone/>
            </a:pPr>
            <a:endParaRPr lang="uk-UA" sz="2000" dirty="0"/>
          </a:p>
        </p:txBody>
      </p:sp>
      <p:sp>
        <p:nvSpPr>
          <p:cNvPr id="4" name="Прямоугольник 3"/>
          <p:cNvSpPr/>
          <p:nvPr/>
        </p:nvSpPr>
        <p:spPr>
          <a:xfrm>
            <a:off x="5580112" y="3068960"/>
            <a:ext cx="3063822" cy="3323987"/>
          </a:xfrm>
          <a:prstGeom prst="rect">
            <a:avLst/>
          </a:prstGeom>
        </p:spPr>
        <p:txBody>
          <a:bodyPr wrap="square">
            <a:spAutoFit/>
          </a:bodyPr>
          <a:lstStyle/>
          <a:p>
            <a:pPr algn="just">
              <a:lnSpc>
                <a:spcPct val="150000"/>
              </a:lnSpc>
            </a:pPr>
            <a:r>
              <a:rPr lang="uk-UA" sz="1400" dirty="0">
                <a:latin typeface="Times New Roman" pitchFamily="18" charset="0"/>
                <a:cs typeface="Times New Roman" pitchFamily="18" charset="0"/>
              </a:rPr>
              <a:t>Рис. 2. Слинні залози:</a:t>
            </a:r>
          </a:p>
          <a:p>
            <a:pPr algn="just">
              <a:lnSpc>
                <a:spcPct val="150000"/>
              </a:lnSpc>
            </a:pPr>
            <a:r>
              <a:rPr lang="uk-UA" sz="1400" dirty="0">
                <a:latin typeface="Times New Roman" pitchFamily="18" charset="0"/>
                <a:cs typeface="Times New Roman" pitchFamily="18" charset="0"/>
              </a:rPr>
              <a:t>1 — протоки під'язикової залози і підщелепна протока</a:t>
            </a:r>
            <a:r>
              <a:rPr lang="uk-UA" sz="1400" dirty="0" smtClean="0">
                <a:latin typeface="Times New Roman" pitchFamily="18" charset="0"/>
                <a:cs typeface="Times New Roman" pitchFamily="18" charset="0"/>
              </a:rPr>
              <a:t>;</a:t>
            </a:r>
          </a:p>
          <a:p>
            <a:pPr algn="just">
              <a:lnSpc>
                <a:spcPct val="150000"/>
              </a:lnSpc>
            </a:pPr>
            <a:r>
              <a:rPr lang="uk-UA" sz="1400" dirty="0" smtClean="0">
                <a:latin typeface="Times New Roman" pitchFamily="18" charset="0"/>
                <a:cs typeface="Times New Roman" pitchFamily="18" charset="0"/>
              </a:rPr>
              <a:t>2 </a:t>
            </a:r>
            <a:r>
              <a:rPr lang="uk-UA" sz="1400" dirty="0">
                <a:latin typeface="Times New Roman" pitchFamily="18" charset="0"/>
                <a:cs typeface="Times New Roman" pitchFamily="18" charset="0"/>
              </a:rPr>
              <a:t>— розріз нижньої щелепи</a:t>
            </a:r>
            <a:r>
              <a:rPr lang="uk-UA" sz="1400" dirty="0" smtClean="0">
                <a:latin typeface="Times New Roman" pitchFamily="18" charset="0"/>
                <a:cs typeface="Times New Roman" pitchFamily="18" charset="0"/>
              </a:rPr>
              <a:t>;</a:t>
            </a:r>
          </a:p>
          <a:p>
            <a:pPr algn="just">
              <a:lnSpc>
                <a:spcPct val="150000"/>
              </a:lnSpc>
            </a:pPr>
            <a:r>
              <a:rPr lang="uk-UA" sz="1400" dirty="0" smtClean="0">
                <a:latin typeface="Times New Roman" pitchFamily="18" charset="0"/>
                <a:cs typeface="Times New Roman" pitchFamily="18" charset="0"/>
              </a:rPr>
              <a:t>3 </a:t>
            </a:r>
            <a:r>
              <a:rPr lang="uk-UA" sz="1400" dirty="0">
                <a:latin typeface="Times New Roman" pitchFamily="18" charset="0"/>
                <a:cs typeface="Times New Roman" pitchFamily="18" charset="0"/>
              </a:rPr>
              <a:t>— під'язикова залоза</a:t>
            </a:r>
            <a:r>
              <a:rPr lang="uk-UA" sz="1400" dirty="0" smtClean="0">
                <a:latin typeface="Times New Roman" pitchFamily="18" charset="0"/>
                <a:cs typeface="Times New Roman" pitchFamily="18" charset="0"/>
              </a:rPr>
              <a:t>;</a:t>
            </a:r>
          </a:p>
          <a:p>
            <a:pPr algn="just">
              <a:lnSpc>
                <a:spcPct val="150000"/>
              </a:lnSpc>
            </a:pPr>
            <a:r>
              <a:rPr lang="uk-UA" sz="1400" dirty="0" smtClean="0">
                <a:latin typeface="Times New Roman" pitchFamily="18" charset="0"/>
                <a:cs typeface="Times New Roman" pitchFamily="18" charset="0"/>
              </a:rPr>
              <a:t>4 </a:t>
            </a:r>
            <a:r>
              <a:rPr lang="uk-UA" sz="1400" dirty="0">
                <a:latin typeface="Times New Roman" pitchFamily="18" charset="0"/>
                <a:cs typeface="Times New Roman" pitchFamily="18" charset="0"/>
              </a:rPr>
              <a:t>— жувальний </a:t>
            </a:r>
            <a:r>
              <a:rPr lang="uk-UA" sz="1400" dirty="0" smtClean="0">
                <a:latin typeface="Times New Roman" pitchFamily="18" charset="0"/>
                <a:cs typeface="Times New Roman" pitchFamily="18" charset="0"/>
              </a:rPr>
              <a:t>м'яз;</a:t>
            </a:r>
          </a:p>
          <a:p>
            <a:pPr algn="just">
              <a:lnSpc>
                <a:spcPct val="150000"/>
              </a:lnSpc>
            </a:pPr>
            <a:r>
              <a:rPr lang="uk-UA" sz="1400" dirty="0" smtClean="0">
                <a:latin typeface="Times New Roman" pitchFamily="18" charset="0"/>
                <a:cs typeface="Times New Roman" pitchFamily="18" charset="0"/>
              </a:rPr>
              <a:t>5 </a:t>
            </a:r>
            <a:r>
              <a:rPr lang="uk-UA" sz="1400" dirty="0">
                <a:latin typeface="Times New Roman" pitchFamily="18" charset="0"/>
                <a:cs typeface="Times New Roman" pitchFamily="18" charset="0"/>
              </a:rPr>
              <a:t>— привушна </a:t>
            </a:r>
            <a:r>
              <a:rPr lang="uk-UA" sz="1400" dirty="0" smtClean="0">
                <a:latin typeface="Times New Roman" pitchFamily="18" charset="0"/>
                <a:cs typeface="Times New Roman" pitchFamily="18" charset="0"/>
              </a:rPr>
              <a:t>протока;</a:t>
            </a:r>
          </a:p>
          <a:p>
            <a:pPr algn="just">
              <a:lnSpc>
                <a:spcPct val="150000"/>
              </a:lnSpc>
            </a:pPr>
            <a:r>
              <a:rPr lang="uk-UA" sz="1400" dirty="0" smtClean="0">
                <a:latin typeface="Times New Roman" pitchFamily="18" charset="0"/>
                <a:cs typeface="Times New Roman" pitchFamily="18" charset="0"/>
              </a:rPr>
              <a:t>6 </a:t>
            </a:r>
            <a:r>
              <a:rPr lang="uk-UA" sz="1400" dirty="0">
                <a:latin typeface="Times New Roman" pitchFamily="18" charset="0"/>
                <a:cs typeface="Times New Roman" pitchFamily="18" charset="0"/>
              </a:rPr>
              <a:t>— привушна </a:t>
            </a:r>
            <a:r>
              <a:rPr lang="uk-UA" sz="1400" dirty="0" smtClean="0">
                <a:latin typeface="Times New Roman" pitchFamily="18" charset="0"/>
                <a:cs typeface="Times New Roman" pitchFamily="18" charset="0"/>
              </a:rPr>
              <a:t>залоза;</a:t>
            </a:r>
          </a:p>
          <a:p>
            <a:pPr algn="just">
              <a:lnSpc>
                <a:spcPct val="150000"/>
              </a:lnSpc>
            </a:pPr>
            <a:r>
              <a:rPr lang="uk-UA" sz="1400" dirty="0" smtClean="0">
                <a:latin typeface="Times New Roman" pitchFamily="18" charset="0"/>
                <a:cs typeface="Times New Roman" pitchFamily="18" charset="0"/>
              </a:rPr>
              <a:t>7 і 8 </a:t>
            </a:r>
            <a:r>
              <a:rPr lang="uk-UA" sz="1400" dirty="0">
                <a:latin typeface="Times New Roman" pitchFamily="18" charset="0"/>
                <a:cs typeface="Times New Roman" pitchFamily="18" charset="0"/>
              </a:rPr>
              <a:t>— </a:t>
            </a:r>
            <a:r>
              <a:rPr lang="uk-UA" sz="1400" dirty="0" smtClean="0">
                <a:latin typeface="Times New Roman" pitchFamily="18" charset="0"/>
                <a:cs typeface="Times New Roman" pitchFamily="18" charset="0"/>
              </a:rPr>
              <a:t>вена і артерія;</a:t>
            </a:r>
          </a:p>
          <a:p>
            <a:pPr algn="just">
              <a:lnSpc>
                <a:spcPct val="150000"/>
              </a:lnSpc>
            </a:pPr>
            <a:r>
              <a:rPr lang="uk-UA" sz="1400" dirty="0" smtClean="0">
                <a:latin typeface="Times New Roman" pitchFamily="18" charset="0"/>
                <a:cs typeface="Times New Roman" pitchFamily="18" charset="0"/>
              </a:rPr>
              <a:t>9 </a:t>
            </a:r>
            <a:r>
              <a:rPr lang="uk-UA" sz="1400" dirty="0">
                <a:latin typeface="Times New Roman" pitchFamily="18" charset="0"/>
                <a:cs typeface="Times New Roman" pitchFamily="18" charset="0"/>
              </a:rPr>
              <a:t>— підщелепна залоза.</a:t>
            </a: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596" y="3274129"/>
            <a:ext cx="4931256" cy="2913647"/>
          </a:xfrm>
          <a:prstGeom prst="rect">
            <a:avLst/>
          </a:prstGeom>
        </p:spPr>
      </p:pic>
      <p:cxnSp>
        <p:nvCxnSpPr>
          <p:cNvPr id="5" name="Прямая со стрелкой 4"/>
          <p:cNvCxnSpPr>
            <a:stCxn id="23" idx="3"/>
          </p:cNvCxnSpPr>
          <p:nvPr/>
        </p:nvCxnSpPr>
        <p:spPr>
          <a:xfrm>
            <a:off x="983650" y="3645024"/>
            <a:ext cx="1716142" cy="14401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stCxn id="24" idx="3"/>
          </p:cNvCxnSpPr>
          <p:nvPr/>
        </p:nvCxnSpPr>
        <p:spPr>
          <a:xfrm>
            <a:off x="983650" y="4653136"/>
            <a:ext cx="1212086"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25" idx="3"/>
          </p:cNvCxnSpPr>
          <p:nvPr/>
        </p:nvCxnSpPr>
        <p:spPr>
          <a:xfrm flipV="1">
            <a:off x="1938937" y="5229200"/>
            <a:ext cx="760855" cy="98329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stCxn id="30" idx="2"/>
          </p:cNvCxnSpPr>
          <p:nvPr/>
        </p:nvCxnSpPr>
        <p:spPr>
          <a:xfrm>
            <a:off x="2894224" y="3660736"/>
            <a:ext cx="525648" cy="70436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32" idx="2"/>
          </p:cNvCxnSpPr>
          <p:nvPr/>
        </p:nvCxnSpPr>
        <p:spPr>
          <a:xfrm>
            <a:off x="3989911" y="3699026"/>
            <a:ext cx="150041" cy="3780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33" idx="1"/>
          </p:cNvCxnSpPr>
          <p:nvPr/>
        </p:nvCxnSpPr>
        <p:spPr>
          <a:xfrm flipH="1">
            <a:off x="4067944" y="4180438"/>
            <a:ext cx="792088" cy="6167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stCxn id="34" idx="0"/>
          </p:cNvCxnSpPr>
          <p:nvPr/>
        </p:nvCxnSpPr>
        <p:spPr>
          <a:xfrm flipH="1" flipV="1">
            <a:off x="4427984" y="5589240"/>
            <a:ext cx="264656" cy="8037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stCxn id="35" idx="0"/>
          </p:cNvCxnSpPr>
          <p:nvPr/>
        </p:nvCxnSpPr>
        <p:spPr>
          <a:xfrm flipV="1">
            <a:off x="3307891" y="5517233"/>
            <a:ext cx="111981" cy="8757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Прямоугольник 22"/>
          <p:cNvSpPr/>
          <p:nvPr/>
        </p:nvSpPr>
        <p:spPr>
          <a:xfrm>
            <a:off x="683568" y="3460358"/>
            <a:ext cx="300082" cy="369332"/>
          </a:xfrm>
          <a:prstGeom prst="rect">
            <a:avLst/>
          </a:prstGeom>
        </p:spPr>
        <p:txBody>
          <a:bodyPr wrap="none">
            <a:spAutoFit/>
          </a:bodyPr>
          <a:lstStyle/>
          <a:p>
            <a:r>
              <a:rPr lang="uk-UA" dirty="0">
                <a:latin typeface="Times New Roman" pitchFamily="18" charset="0"/>
                <a:cs typeface="Times New Roman" pitchFamily="18" charset="0"/>
              </a:rPr>
              <a:t>1</a:t>
            </a:r>
            <a:endParaRPr lang="uk-UA" dirty="0"/>
          </a:p>
        </p:txBody>
      </p:sp>
      <p:sp>
        <p:nvSpPr>
          <p:cNvPr id="24" name="Прямоугольник 23"/>
          <p:cNvSpPr/>
          <p:nvPr/>
        </p:nvSpPr>
        <p:spPr>
          <a:xfrm>
            <a:off x="683568" y="4468470"/>
            <a:ext cx="300082" cy="369332"/>
          </a:xfrm>
          <a:prstGeom prst="rect">
            <a:avLst/>
          </a:prstGeom>
        </p:spPr>
        <p:txBody>
          <a:bodyPr wrap="none">
            <a:spAutoFit/>
          </a:bodyPr>
          <a:lstStyle/>
          <a:p>
            <a:r>
              <a:rPr lang="uk-UA" dirty="0" smtClean="0">
                <a:latin typeface="Times New Roman" pitchFamily="18" charset="0"/>
                <a:cs typeface="Times New Roman" pitchFamily="18" charset="0"/>
              </a:rPr>
              <a:t>2</a:t>
            </a:r>
            <a:endParaRPr lang="uk-UA" dirty="0"/>
          </a:p>
        </p:txBody>
      </p:sp>
      <p:sp>
        <p:nvSpPr>
          <p:cNvPr id="25" name="Прямоугольник 24"/>
          <p:cNvSpPr/>
          <p:nvPr/>
        </p:nvSpPr>
        <p:spPr>
          <a:xfrm>
            <a:off x="1638855" y="6027825"/>
            <a:ext cx="300082" cy="369332"/>
          </a:xfrm>
          <a:prstGeom prst="rect">
            <a:avLst/>
          </a:prstGeom>
        </p:spPr>
        <p:txBody>
          <a:bodyPr wrap="none">
            <a:spAutoFit/>
          </a:bodyPr>
          <a:lstStyle/>
          <a:p>
            <a:r>
              <a:rPr lang="uk-UA" dirty="0" smtClean="0">
                <a:latin typeface="Times New Roman" pitchFamily="18" charset="0"/>
                <a:cs typeface="Times New Roman" pitchFamily="18" charset="0"/>
              </a:rPr>
              <a:t>3</a:t>
            </a:r>
            <a:endParaRPr lang="uk-UA" dirty="0"/>
          </a:p>
        </p:txBody>
      </p:sp>
      <p:sp>
        <p:nvSpPr>
          <p:cNvPr id="30" name="Прямоугольник 29"/>
          <p:cNvSpPr/>
          <p:nvPr/>
        </p:nvSpPr>
        <p:spPr>
          <a:xfrm>
            <a:off x="2744183" y="3291404"/>
            <a:ext cx="300082" cy="369332"/>
          </a:xfrm>
          <a:prstGeom prst="rect">
            <a:avLst/>
          </a:prstGeom>
        </p:spPr>
        <p:txBody>
          <a:bodyPr wrap="none">
            <a:spAutoFit/>
          </a:bodyPr>
          <a:lstStyle/>
          <a:p>
            <a:r>
              <a:rPr lang="uk-UA" dirty="0" smtClean="0">
                <a:latin typeface="Times New Roman" pitchFamily="18" charset="0"/>
                <a:cs typeface="Times New Roman" pitchFamily="18" charset="0"/>
              </a:rPr>
              <a:t>4</a:t>
            </a:r>
            <a:endParaRPr lang="uk-UA" dirty="0"/>
          </a:p>
        </p:txBody>
      </p:sp>
      <p:sp>
        <p:nvSpPr>
          <p:cNvPr id="32" name="Прямоугольник 31"/>
          <p:cNvSpPr/>
          <p:nvPr/>
        </p:nvSpPr>
        <p:spPr>
          <a:xfrm>
            <a:off x="3839870" y="3329694"/>
            <a:ext cx="300082" cy="369332"/>
          </a:xfrm>
          <a:prstGeom prst="rect">
            <a:avLst/>
          </a:prstGeom>
        </p:spPr>
        <p:txBody>
          <a:bodyPr wrap="none">
            <a:spAutoFit/>
          </a:bodyPr>
          <a:lstStyle/>
          <a:p>
            <a:r>
              <a:rPr lang="uk-UA" dirty="0" smtClean="0">
                <a:latin typeface="Times New Roman" pitchFamily="18" charset="0"/>
                <a:cs typeface="Times New Roman" pitchFamily="18" charset="0"/>
              </a:rPr>
              <a:t>5</a:t>
            </a:r>
            <a:endParaRPr lang="uk-UA" dirty="0"/>
          </a:p>
        </p:txBody>
      </p:sp>
      <p:sp>
        <p:nvSpPr>
          <p:cNvPr id="33" name="Прямоугольник 32"/>
          <p:cNvSpPr/>
          <p:nvPr/>
        </p:nvSpPr>
        <p:spPr>
          <a:xfrm>
            <a:off x="4860032" y="3995772"/>
            <a:ext cx="300082" cy="369332"/>
          </a:xfrm>
          <a:prstGeom prst="rect">
            <a:avLst/>
          </a:prstGeom>
        </p:spPr>
        <p:txBody>
          <a:bodyPr wrap="none">
            <a:spAutoFit/>
          </a:bodyPr>
          <a:lstStyle/>
          <a:p>
            <a:r>
              <a:rPr lang="uk-UA" dirty="0" smtClean="0">
                <a:latin typeface="Times New Roman" pitchFamily="18" charset="0"/>
                <a:cs typeface="Times New Roman" pitchFamily="18" charset="0"/>
              </a:rPr>
              <a:t>6</a:t>
            </a:r>
            <a:endParaRPr lang="uk-UA" dirty="0"/>
          </a:p>
        </p:txBody>
      </p:sp>
      <p:sp>
        <p:nvSpPr>
          <p:cNvPr id="34" name="Прямоугольник 33"/>
          <p:cNvSpPr/>
          <p:nvPr/>
        </p:nvSpPr>
        <p:spPr>
          <a:xfrm>
            <a:off x="4427984" y="6392947"/>
            <a:ext cx="529312" cy="369332"/>
          </a:xfrm>
          <a:prstGeom prst="rect">
            <a:avLst/>
          </a:prstGeom>
        </p:spPr>
        <p:txBody>
          <a:bodyPr wrap="none">
            <a:spAutoFit/>
          </a:bodyPr>
          <a:lstStyle/>
          <a:p>
            <a:r>
              <a:rPr lang="uk-UA" dirty="0" smtClean="0"/>
              <a:t>7, 8</a:t>
            </a:r>
            <a:endParaRPr lang="uk-UA" dirty="0"/>
          </a:p>
        </p:txBody>
      </p:sp>
      <p:sp>
        <p:nvSpPr>
          <p:cNvPr id="35" name="Прямоугольник 34"/>
          <p:cNvSpPr/>
          <p:nvPr/>
        </p:nvSpPr>
        <p:spPr>
          <a:xfrm>
            <a:off x="3157048" y="6392947"/>
            <a:ext cx="301686" cy="369332"/>
          </a:xfrm>
          <a:prstGeom prst="rect">
            <a:avLst/>
          </a:prstGeom>
        </p:spPr>
        <p:txBody>
          <a:bodyPr wrap="none">
            <a:spAutoFit/>
          </a:bodyPr>
          <a:lstStyle/>
          <a:p>
            <a:r>
              <a:rPr lang="uk-UA" dirty="0" smtClean="0"/>
              <a:t>9</a:t>
            </a:r>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8335" y="74834"/>
            <a:ext cx="8607330" cy="2711224"/>
          </a:xfrm>
        </p:spPr>
        <p:txBody>
          <a:bodyPr>
            <a:normAutofit fontScale="62500" lnSpcReduction="20000"/>
          </a:bodyPr>
          <a:lstStyle/>
          <a:p>
            <a:pPr marL="0" indent="450850" algn="just">
              <a:lnSpc>
                <a:spcPct val="170000"/>
              </a:lnSpc>
              <a:spcBef>
                <a:spcPts val="0"/>
              </a:spcBef>
              <a:buNone/>
            </a:pPr>
            <a:r>
              <a:rPr lang="ru-RU" sz="2200" dirty="0">
                <a:latin typeface="Times New Roman" pitchFamily="18" charset="0"/>
                <a:cs typeface="Times New Roman" pitchFamily="18" charset="0"/>
              </a:rPr>
              <a:t>До складу </a:t>
            </a:r>
            <a:r>
              <a:rPr lang="ru-RU" sz="2200" dirty="0" err="1">
                <a:latin typeface="Times New Roman" pitchFamily="18" charset="0"/>
                <a:cs typeface="Times New Roman" pitchFamily="18" charset="0"/>
              </a:rPr>
              <a:t>слини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входять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ферменти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які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розщеплюють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вуглеводи</a:t>
            </a:r>
            <a:r>
              <a:rPr lang="ru-RU" sz="2200" dirty="0">
                <a:latin typeface="Times New Roman" pitchFamily="18" charset="0"/>
                <a:cs typeface="Times New Roman" pitchFamily="18" charset="0"/>
              </a:rPr>
              <a:t>. У </a:t>
            </a:r>
            <a:r>
              <a:rPr lang="ru-RU" sz="2200" dirty="0" err="1">
                <a:latin typeface="Times New Roman" pitchFamily="18" charset="0"/>
                <a:cs typeface="Times New Roman" pitchFamily="18" charset="0"/>
              </a:rPr>
              <a:t>ротовій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порожнині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їжа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перебуває</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всього</a:t>
            </a:r>
            <a:r>
              <a:rPr lang="ru-RU" sz="2200" dirty="0">
                <a:latin typeface="Times New Roman" pitchFamily="18" charset="0"/>
                <a:cs typeface="Times New Roman" pitchFamily="18" charset="0"/>
              </a:rPr>
              <a:t> 15-20 с, за </a:t>
            </a:r>
            <a:r>
              <a:rPr lang="ru-RU" sz="2200" dirty="0" err="1">
                <a:latin typeface="Times New Roman" pitchFamily="18" charset="0"/>
                <a:cs typeface="Times New Roman" pitchFamily="18" charset="0"/>
              </a:rPr>
              <a:t>цей</a:t>
            </a:r>
            <a:r>
              <a:rPr lang="ru-RU" sz="2200" dirty="0">
                <a:latin typeface="Times New Roman" pitchFamily="18" charset="0"/>
                <a:cs typeface="Times New Roman" pitchFamily="18" charset="0"/>
              </a:rPr>
              <a:t> час </a:t>
            </a:r>
            <a:r>
              <a:rPr lang="ru-RU" sz="2200" dirty="0" err="1">
                <a:latin typeface="Times New Roman" pitchFamily="18" charset="0"/>
                <a:cs typeface="Times New Roman" pitchFamily="18" charset="0"/>
              </a:rPr>
              <a:t>вуглеводи</a:t>
            </a:r>
            <a:r>
              <a:rPr lang="ru-RU" sz="2200" dirty="0">
                <a:latin typeface="Times New Roman" pitchFamily="18" charset="0"/>
                <a:cs typeface="Times New Roman" pitchFamily="18" charset="0"/>
              </a:rPr>
              <a:t> не </a:t>
            </a:r>
            <a:r>
              <a:rPr lang="ru-RU" sz="2200" dirty="0" err="1">
                <a:latin typeface="Times New Roman" pitchFamily="18" charset="0"/>
                <a:cs typeface="Times New Roman" pitchFamily="18" charset="0"/>
              </a:rPr>
              <a:t>встигають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повністю</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розщепитися</a:t>
            </a:r>
            <a:r>
              <a:rPr lang="ru-RU" sz="2200" dirty="0">
                <a:latin typeface="Times New Roman" pitchFamily="18" charset="0"/>
                <a:cs typeface="Times New Roman" pitchFamily="18" charset="0"/>
              </a:rPr>
              <a:t>, тому </a:t>
            </a:r>
            <a:r>
              <a:rPr lang="ru-RU" sz="2200" dirty="0" err="1">
                <a:latin typeface="Times New Roman" pitchFamily="18" charset="0"/>
                <a:cs typeface="Times New Roman" pitchFamily="18" charset="0"/>
              </a:rPr>
              <a:t>дія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ферментів</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слини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продовжується</a:t>
            </a:r>
            <a:r>
              <a:rPr lang="ru-RU" sz="2200" dirty="0">
                <a:latin typeface="Times New Roman" pitchFamily="18" charset="0"/>
                <a:cs typeface="Times New Roman" pitchFamily="18" charset="0"/>
              </a:rPr>
              <a:t> в </a:t>
            </a:r>
            <a:r>
              <a:rPr lang="ru-RU" sz="2200" dirty="0" err="1">
                <a:latin typeface="Times New Roman" pitchFamily="18" charset="0"/>
                <a:cs typeface="Times New Roman" pitchFamily="18" charset="0"/>
              </a:rPr>
              <a:t>шлунку</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доти</a:t>
            </a:r>
            <a:r>
              <a:rPr lang="ru-RU" sz="2200" dirty="0">
                <a:latin typeface="Times New Roman" pitchFamily="18" charset="0"/>
                <a:cs typeface="Times New Roman" pitchFamily="18" charset="0"/>
              </a:rPr>
              <a:t>, доки клубок </a:t>
            </a:r>
            <a:r>
              <a:rPr lang="ru-RU" sz="2200" dirty="0" err="1">
                <a:latin typeface="Times New Roman" pitchFamily="18" charset="0"/>
                <a:cs typeface="Times New Roman" pitchFamily="18" charset="0"/>
              </a:rPr>
              <a:t>їжі</a:t>
            </a:r>
            <a:r>
              <a:rPr lang="ru-RU" sz="2200" dirty="0">
                <a:latin typeface="Times New Roman" pitchFamily="18" charset="0"/>
                <a:cs typeface="Times New Roman" pitchFamily="18" charset="0"/>
              </a:rPr>
              <a:t> не </a:t>
            </a:r>
            <a:r>
              <a:rPr lang="ru-RU" sz="2200" dirty="0" err="1">
                <a:latin typeface="Times New Roman" pitchFamily="18" charset="0"/>
                <a:cs typeface="Times New Roman" pitchFamily="18" charset="0"/>
              </a:rPr>
              <a:t>змочиться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квасним</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шлунковим</a:t>
            </a:r>
            <a:r>
              <a:rPr lang="ru-RU" sz="2200" dirty="0">
                <a:latin typeface="Times New Roman" pitchFamily="18" charset="0"/>
                <a:cs typeface="Times New Roman" pitchFamily="18" charset="0"/>
              </a:rPr>
              <a:t> соком (20-30 </a:t>
            </a:r>
            <a:r>
              <a:rPr lang="ru-RU" sz="2200" dirty="0" err="1">
                <a:latin typeface="Times New Roman" pitchFamily="18" charset="0"/>
                <a:cs typeface="Times New Roman" pitchFamily="18" charset="0"/>
              </a:rPr>
              <a:t>хв</a:t>
            </a:r>
            <a:r>
              <a:rPr lang="ru-RU" sz="2200" dirty="0">
                <a:latin typeface="Times New Roman" pitchFamily="18" charset="0"/>
                <a:cs typeface="Times New Roman" pitchFamily="18" charset="0"/>
              </a:rPr>
              <a:t>.). За </a:t>
            </a:r>
            <a:r>
              <a:rPr lang="ru-RU" sz="2200" dirty="0" err="1">
                <a:latin typeface="Times New Roman" pitchFamily="18" charset="0"/>
                <a:cs typeface="Times New Roman" pitchFamily="18" charset="0"/>
              </a:rPr>
              <a:t>добу</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організм</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людини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виділяє</a:t>
            </a:r>
            <a:r>
              <a:rPr lang="ru-RU" sz="2200" dirty="0">
                <a:latin typeface="Times New Roman" pitchFamily="18" charset="0"/>
                <a:cs typeface="Times New Roman" pitchFamily="18" charset="0"/>
              </a:rPr>
              <a:t> 600-800 мл. </a:t>
            </a:r>
            <a:r>
              <a:rPr lang="ru-RU" sz="2200" dirty="0" err="1">
                <a:latin typeface="Times New Roman" pitchFamily="18" charset="0"/>
                <a:cs typeface="Times New Roman" pitchFamily="18" charset="0"/>
              </a:rPr>
              <a:t>слини</a:t>
            </a:r>
            <a:r>
              <a:rPr lang="ru-RU" sz="2200" dirty="0">
                <a:latin typeface="Times New Roman" pitchFamily="18" charset="0"/>
                <a:cs typeface="Times New Roman" pitchFamily="18" charset="0"/>
              </a:rPr>
              <a:t>.</a:t>
            </a:r>
          </a:p>
          <a:p>
            <a:pPr marL="0" indent="450850">
              <a:lnSpc>
                <a:spcPct val="170000"/>
              </a:lnSpc>
              <a:spcBef>
                <a:spcPts val="0"/>
              </a:spcBef>
              <a:buNone/>
            </a:pPr>
            <a:r>
              <a:rPr lang="ru-RU" sz="2200" b="1" dirty="0" err="1">
                <a:latin typeface="Times New Roman" pitchFamily="18" charset="0"/>
                <a:cs typeface="Times New Roman" pitchFamily="18" charset="0"/>
              </a:rPr>
              <a:t>Травлення</a:t>
            </a:r>
            <a:r>
              <a:rPr lang="ru-RU" sz="2200" b="1" dirty="0">
                <a:latin typeface="Times New Roman" pitchFamily="18" charset="0"/>
                <a:cs typeface="Times New Roman" pitchFamily="18" charset="0"/>
              </a:rPr>
              <a:t> </a:t>
            </a:r>
            <a:r>
              <a:rPr lang="ru-RU" sz="2200" b="1" dirty="0" err="1">
                <a:latin typeface="Times New Roman" pitchFamily="18" charset="0"/>
                <a:cs typeface="Times New Roman" pitchFamily="18" charset="0"/>
              </a:rPr>
              <a:t>їжі</a:t>
            </a:r>
            <a:r>
              <a:rPr lang="ru-RU" sz="2200" b="1" dirty="0">
                <a:latin typeface="Times New Roman" pitchFamily="18" charset="0"/>
                <a:cs typeface="Times New Roman" pitchFamily="18" charset="0"/>
              </a:rPr>
              <a:t> у </a:t>
            </a:r>
            <a:r>
              <a:rPr lang="ru-RU" sz="2200" b="1" dirty="0" err="1">
                <a:latin typeface="Times New Roman" pitchFamily="18" charset="0"/>
                <a:cs typeface="Times New Roman" pitchFamily="18" charset="0"/>
              </a:rPr>
              <a:t>шлунку</a:t>
            </a:r>
            <a:r>
              <a:rPr lang="ru-RU" sz="2200" b="1" dirty="0">
                <a:latin typeface="Times New Roman" pitchFamily="18" charset="0"/>
                <a:cs typeface="Times New Roman" pitchFamily="18" charset="0"/>
              </a:rPr>
              <a:t>.</a:t>
            </a:r>
            <a:r>
              <a:rPr lang="ru-RU" sz="2200" dirty="0">
                <a:latin typeface="Times New Roman" pitchFamily="18" charset="0"/>
                <a:cs typeface="Times New Roman" pitchFamily="18" charset="0"/>
              </a:rPr>
              <a:t> </a:t>
            </a:r>
            <a:endParaRPr lang="ru-RU" sz="2200" dirty="0" smtClean="0">
              <a:latin typeface="Times New Roman" pitchFamily="18" charset="0"/>
              <a:cs typeface="Times New Roman" pitchFamily="18" charset="0"/>
            </a:endParaRPr>
          </a:p>
          <a:p>
            <a:pPr marL="0" indent="450850" algn="just">
              <a:lnSpc>
                <a:spcPct val="170000"/>
              </a:lnSpc>
              <a:spcBef>
                <a:spcPts val="0"/>
              </a:spcBef>
              <a:buNone/>
            </a:pPr>
            <a:r>
              <a:rPr lang="ru-RU" sz="2200" dirty="0" err="1" smtClean="0">
                <a:latin typeface="Times New Roman" pitchFamily="18" charset="0"/>
                <a:cs typeface="Times New Roman" pitchFamily="18" charset="0"/>
              </a:rPr>
              <a:t>Шлунок</a:t>
            </a:r>
            <a:r>
              <a:rPr lang="ru-RU" sz="2200" dirty="0" smtClean="0">
                <a:latin typeface="Times New Roman" pitchFamily="18" charset="0"/>
                <a:cs typeface="Times New Roman" pitchFamily="18" charset="0"/>
              </a:rPr>
              <a:t> </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це</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порожнинний</a:t>
            </a:r>
            <a:r>
              <a:rPr lang="ru-RU" sz="2200" dirty="0">
                <a:latin typeface="Times New Roman" pitchFamily="18" charset="0"/>
                <a:cs typeface="Times New Roman" pitchFamily="18" charset="0"/>
              </a:rPr>
              <a:t> орган, </a:t>
            </a:r>
            <a:r>
              <a:rPr lang="ru-RU" sz="2200" dirty="0" err="1">
                <a:latin typeface="Times New Roman" pitchFamily="18" charset="0"/>
                <a:cs typeface="Times New Roman" pitchFamily="18" charset="0"/>
              </a:rPr>
              <a:t>який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виконує</a:t>
            </a:r>
            <a:r>
              <a:rPr lang="ru-RU" sz="2200" dirty="0">
                <a:latin typeface="Times New Roman" pitchFamily="18" charset="0"/>
                <a:cs typeface="Times New Roman" pitchFamily="18" charset="0"/>
              </a:rPr>
              <a:t> роль резервуара для </a:t>
            </a:r>
            <a:r>
              <a:rPr lang="ru-RU" sz="2200" dirty="0" err="1">
                <a:latin typeface="Times New Roman" pitchFamily="18" charset="0"/>
                <a:cs typeface="Times New Roman" pitchFamily="18" charset="0"/>
              </a:rPr>
              <a:t>їжі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Він</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вміщує</a:t>
            </a:r>
            <a:r>
              <a:rPr lang="ru-RU" sz="2200" dirty="0">
                <a:latin typeface="Times New Roman" pitchFamily="18" charset="0"/>
                <a:cs typeface="Times New Roman" pitchFamily="18" charset="0"/>
              </a:rPr>
              <a:t> до 3 л </a:t>
            </a:r>
            <a:r>
              <a:rPr lang="ru-RU" sz="2200" dirty="0" err="1">
                <a:latin typeface="Times New Roman" pitchFamily="18" charset="0"/>
                <a:cs typeface="Times New Roman" pitchFamily="18" charset="0"/>
              </a:rPr>
              <a:t>їжі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бере</a:t>
            </a:r>
            <a:r>
              <a:rPr lang="ru-RU" sz="2200" dirty="0">
                <a:latin typeface="Times New Roman" pitchFamily="18" charset="0"/>
                <a:cs typeface="Times New Roman" pitchFamily="18" charset="0"/>
              </a:rPr>
              <a:t> участь в </a:t>
            </a:r>
            <a:r>
              <a:rPr lang="ru-RU" sz="2200" dirty="0" err="1">
                <a:latin typeface="Times New Roman" pitchFamily="18" charset="0"/>
                <a:cs typeface="Times New Roman" pitchFamily="18" charset="0"/>
              </a:rPr>
              <a:t>її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перетравленні</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поступовому</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переправленні</a:t>
            </a:r>
            <a:r>
              <a:rPr lang="ru-RU" sz="2200" dirty="0">
                <a:latin typeface="Times New Roman" pitchFamily="18" charset="0"/>
                <a:cs typeface="Times New Roman" pitchFamily="18" charset="0"/>
              </a:rPr>
              <a:t> у кишки. Форму </a:t>
            </a:r>
            <a:r>
              <a:rPr lang="ru-RU" sz="2200" dirty="0" err="1">
                <a:latin typeface="Times New Roman" pitchFamily="18" charset="0"/>
                <a:cs typeface="Times New Roman" pitchFamily="18" charset="0"/>
              </a:rPr>
              <a:t>шлунка</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порівнюють</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a:t>
            </a:r>
            <a:r>
              <a:rPr lang="ru-RU" sz="2200" dirty="0">
                <a:latin typeface="Times New Roman" pitchFamily="18" charset="0"/>
                <a:cs typeface="Times New Roman" pitchFamily="18" charset="0"/>
              </a:rPr>
              <a:t> формою рога, </a:t>
            </a:r>
            <a:r>
              <a:rPr lang="ru-RU" sz="2200" dirty="0" err="1">
                <a:latin typeface="Times New Roman" pitchFamily="18" charset="0"/>
                <a:cs typeface="Times New Roman" pitchFamily="18" charset="0"/>
              </a:rPr>
              <a:t>однак</a:t>
            </a:r>
            <a:r>
              <a:rPr lang="ru-RU" sz="2200" dirty="0">
                <a:latin typeface="Times New Roman" pitchFamily="18" charset="0"/>
                <a:cs typeface="Times New Roman" pitchFamily="18" charset="0"/>
              </a:rPr>
              <a:t> вона </a:t>
            </a:r>
            <a:r>
              <a:rPr lang="ru-RU" sz="2200" dirty="0" err="1">
                <a:latin typeface="Times New Roman" pitchFamily="18" charset="0"/>
                <a:cs typeface="Times New Roman" pitchFamily="18" charset="0"/>
              </a:rPr>
              <a:t>може</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змінюватися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залежно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від</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положення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тіла</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ступеня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наповнення</a:t>
            </a:r>
            <a:r>
              <a:rPr lang="ru-RU" sz="2200" dirty="0">
                <a:latin typeface="Times New Roman" pitchFamily="18" charset="0"/>
                <a:cs typeface="Times New Roman" pitchFamily="18" charset="0"/>
              </a:rPr>
              <a:t> (рис. 3).</a:t>
            </a:r>
          </a:p>
          <a:p>
            <a:pPr>
              <a:lnSpc>
                <a:spcPct val="170000"/>
              </a:lnSpc>
              <a:spcBef>
                <a:spcPts val="0"/>
              </a:spcBef>
              <a:buNone/>
            </a:pPr>
            <a:endParaRPr lang="uk-UA" dirty="0"/>
          </a:p>
        </p:txBody>
      </p:sp>
      <p:sp>
        <p:nvSpPr>
          <p:cNvPr id="5" name="Прямоугольник 4"/>
          <p:cNvSpPr/>
          <p:nvPr/>
        </p:nvSpPr>
        <p:spPr>
          <a:xfrm>
            <a:off x="4714876" y="2643182"/>
            <a:ext cx="3673548" cy="3323987"/>
          </a:xfrm>
          <a:prstGeom prst="rect">
            <a:avLst/>
          </a:prstGeom>
        </p:spPr>
        <p:txBody>
          <a:bodyPr wrap="square">
            <a:spAutoFit/>
          </a:bodyPr>
          <a:lstStyle/>
          <a:p>
            <a:pPr>
              <a:lnSpc>
                <a:spcPct val="150000"/>
              </a:lnSpc>
            </a:pPr>
            <a:r>
              <a:rPr lang="ru-RU" sz="1400" dirty="0">
                <a:latin typeface="Times New Roman" pitchFamily="18" charset="0"/>
                <a:cs typeface="Times New Roman" pitchFamily="18" charset="0"/>
              </a:rPr>
              <a:t>Рис. 3. </a:t>
            </a:r>
            <a:r>
              <a:rPr lang="ru-RU" sz="1400" dirty="0" err="1">
                <a:latin typeface="Times New Roman" pitchFamily="18" charset="0"/>
                <a:cs typeface="Times New Roman" pitchFamily="18" charset="0"/>
              </a:rPr>
              <a:t>Поздовжній</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розріз</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шлунка</a:t>
            </a:r>
            <a:r>
              <a:rPr lang="ru-RU" sz="1400" dirty="0">
                <a:latin typeface="Times New Roman" pitchFamily="18" charset="0"/>
                <a:cs typeface="Times New Roman" pitchFamily="18" charset="0"/>
              </a:rPr>
              <a:t>:</a:t>
            </a:r>
          </a:p>
          <a:p>
            <a:pPr>
              <a:lnSpc>
                <a:spcPct val="150000"/>
              </a:lnSpc>
            </a:pPr>
            <a:r>
              <a:rPr lang="ru-RU" sz="1400" dirty="0">
                <a:latin typeface="Times New Roman" pitchFamily="18" charset="0"/>
                <a:cs typeface="Times New Roman" pitchFamily="18" charset="0"/>
              </a:rPr>
              <a:t>1 — </a:t>
            </a:r>
            <a:r>
              <a:rPr lang="ru-RU" sz="1400" dirty="0" err="1">
                <a:latin typeface="Times New Roman" pitchFamily="18" charset="0"/>
                <a:cs typeface="Times New Roman" pitchFamily="18" charset="0"/>
              </a:rPr>
              <a:t>стравохід</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2 — </a:t>
            </a:r>
            <a:r>
              <a:rPr lang="ru-RU" sz="1400" dirty="0" err="1">
                <a:latin typeface="Times New Roman" pitchFamily="18" charset="0"/>
                <a:cs typeface="Times New Roman" pitchFamily="18" charset="0"/>
              </a:rPr>
              <a:t>вхідна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частина</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3 — дно </a:t>
            </a:r>
            <a:r>
              <a:rPr lang="ru-RU" sz="1400" dirty="0" err="1">
                <a:latin typeface="Times New Roman" pitchFamily="18" charset="0"/>
                <a:cs typeface="Times New Roman" pitchFamily="18" charset="0"/>
              </a:rPr>
              <a:t>шлунка</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4 — велика </a:t>
            </a:r>
            <a:r>
              <a:rPr lang="ru-RU" sz="1400" dirty="0" smtClean="0">
                <a:latin typeface="Times New Roman" pitchFamily="18" charset="0"/>
                <a:cs typeface="Times New Roman" pitchFamily="18" charset="0"/>
              </a:rPr>
              <a:t>кривизна</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5 — мала </a:t>
            </a:r>
            <a:r>
              <a:rPr lang="ru-RU" sz="1400" dirty="0" smtClean="0">
                <a:latin typeface="Times New Roman" pitchFamily="18" charset="0"/>
                <a:cs typeface="Times New Roman" pitchFamily="18" charset="0"/>
              </a:rPr>
              <a:t>кривизна;</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6 — </a:t>
            </a:r>
            <a:r>
              <a:rPr lang="ru-RU" sz="1400" dirty="0" err="1">
                <a:latin typeface="Times New Roman" pitchFamily="18" charset="0"/>
                <a:cs typeface="Times New Roman" pitchFamily="18" charset="0"/>
              </a:rPr>
              <a:t>шлункові</a:t>
            </a:r>
            <a:r>
              <a:rPr lang="ru-RU" sz="1400" dirty="0">
                <a:latin typeface="Times New Roman" pitchFamily="18" charset="0"/>
                <a:cs typeface="Times New Roman" pitchFamily="18" charset="0"/>
              </a:rPr>
              <a:t> складки;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7 — </a:t>
            </a:r>
            <a:r>
              <a:rPr lang="ru-RU" sz="1400" dirty="0" err="1">
                <a:latin typeface="Times New Roman" pitchFamily="18" charset="0"/>
                <a:cs typeface="Times New Roman" pitchFamily="18" charset="0"/>
              </a:rPr>
              <a:t>пілорична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частина</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smtClean="0">
                <a:latin typeface="Times New Roman" pitchFamily="18" charset="0"/>
                <a:cs typeface="Times New Roman" pitchFamily="18" charset="0"/>
              </a:rPr>
              <a:t>8 </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м'яз-стискач</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воротаря</a:t>
            </a:r>
            <a:r>
              <a:rPr lang="ru-RU" sz="1400" dirty="0">
                <a:latin typeface="Times New Roman" pitchFamily="18" charset="0"/>
                <a:cs typeface="Times New Roman" pitchFamily="18" charset="0"/>
              </a:rPr>
              <a:t>;</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9 — </a:t>
            </a:r>
            <a:r>
              <a:rPr lang="ru-RU" sz="1400" dirty="0" err="1">
                <a:latin typeface="Times New Roman" pitchFamily="18" charset="0"/>
                <a:cs typeface="Times New Roman" pitchFamily="18" charset="0"/>
              </a:rPr>
              <a:t>дванадцятипала</a:t>
            </a:r>
            <a:r>
              <a:rPr lang="ru-RU" sz="1400" dirty="0">
                <a:latin typeface="Times New Roman" pitchFamily="18" charset="0"/>
                <a:cs typeface="Times New Roman" pitchFamily="18" charset="0"/>
              </a:rPr>
              <a:t> кишка.</a:t>
            </a:r>
          </a:p>
        </p:txBody>
      </p:sp>
      <p:pic>
        <p:nvPicPr>
          <p:cNvPr id="6" name="Рисунок 5" descr="1375740755_ochishchenie_geludka_pri_yazve_i_pankreatite.jpg"/>
          <p:cNvPicPr>
            <a:picLocks noChangeAspect="1"/>
          </p:cNvPicPr>
          <p:nvPr/>
        </p:nvPicPr>
        <p:blipFill>
          <a:blip r:embed="rId2"/>
          <a:stretch>
            <a:fillRect/>
          </a:stretch>
        </p:blipFill>
        <p:spPr>
          <a:xfrm>
            <a:off x="251520" y="2786058"/>
            <a:ext cx="4302623" cy="3643314"/>
          </a:xfrm>
          <a:prstGeom prst="rect">
            <a:avLst/>
          </a:prstGeom>
        </p:spPr>
      </p:pic>
      <p:cxnSp>
        <p:nvCxnSpPr>
          <p:cNvPr id="4" name="Прямая со стрелкой 3"/>
          <p:cNvCxnSpPr>
            <a:stCxn id="28" idx="3"/>
          </p:cNvCxnSpPr>
          <p:nvPr/>
        </p:nvCxnSpPr>
        <p:spPr>
          <a:xfrm>
            <a:off x="905617" y="3140968"/>
            <a:ext cx="1002087"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stCxn id="29" idx="3"/>
          </p:cNvCxnSpPr>
          <p:nvPr/>
        </p:nvCxnSpPr>
        <p:spPr>
          <a:xfrm flipV="1">
            <a:off x="905617" y="3356992"/>
            <a:ext cx="1290119" cy="25667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30" idx="0"/>
          </p:cNvCxnSpPr>
          <p:nvPr/>
        </p:nvCxnSpPr>
        <p:spPr>
          <a:xfrm flipH="1" flipV="1">
            <a:off x="2051720" y="6021288"/>
            <a:ext cx="6025" cy="40808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31" idx="2"/>
          </p:cNvCxnSpPr>
          <p:nvPr/>
        </p:nvCxnSpPr>
        <p:spPr>
          <a:xfrm flipH="1">
            <a:off x="4211960" y="4045714"/>
            <a:ext cx="256798" cy="5620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32" idx="2"/>
          </p:cNvCxnSpPr>
          <p:nvPr/>
        </p:nvCxnSpPr>
        <p:spPr>
          <a:xfrm>
            <a:off x="1726242" y="4959263"/>
            <a:ext cx="325478" cy="34194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33" idx="3"/>
          </p:cNvCxnSpPr>
          <p:nvPr/>
        </p:nvCxnSpPr>
        <p:spPr>
          <a:xfrm>
            <a:off x="2176365" y="4285843"/>
            <a:ext cx="883467" cy="22327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a:stCxn id="34" idx="2"/>
          </p:cNvCxnSpPr>
          <p:nvPr/>
        </p:nvCxnSpPr>
        <p:spPr>
          <a:xfrm>
            <a:off x="1389541" y="5018111"/>
            <a:ext cx="518163" cy="4991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35" idx="2"/>
          </p:cNvCxnSpPr>
          <p:nvPr/>
        </p:nvCxnSpPr>
        <p:spPr>
          <a:xfrm>
            <a:off x="886287" y="5018111"/>
            <a:ext cx="373345" cy="57112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36" idx="0"/>
          </p:cNvCxnSpPr>
          <p:nvPr/>
        </p:nvCxnSpPr>
        <p:spPr>
          <a:xfrm flipV="1">
            <a:off x="401561" y="5928505"/>
            <a:ext cx="354015" cy="1359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Прямоугольник 27"/>
          <p:cNvSpPr/>
          <p:nvPr/>
        </p:nvSpPr>
        <p:spPr>
          <a:xfrm>
            <a:off x="605535" y="2956302"/>
            <a:ext cx="300082" cy="369332"/>
          </a:xfrm>
          <a:prstGeom prst="rect">
            <a:avLst/>
          </a:prstGeom>
        </p:spPr>
        <p:txBody>
          <a:bodyPr wrap="none">
            <a:spAutoFit/>
          </a:bodyPr>
          <a:lstStyle/>
          <a:p>
            <a:r>
              <a:rPr lang="uk-UA" dirty="0">
                <a:latin typeface="Times New Roman" pitchFamily="18" charset="0"/>
                <a:cs typeface="Times New Roman" pitchFamily="18" charset="0"/>
              </a:rPr>
              <a:t>1</a:t>
            </a:r>
            <a:endParaRPr lang="uk-UA" dirty="0"/>
          </a:p>
        </p:txBody>
      </p:sp>
      <p:sp>
        <p:nvSpPr>
          <p:cNvPr id="29" name="Прямоугольник 28"/>
          <p:cNvSpPr/>
          <p:nvPr/>
        </p:nvSpPr>
        <p:spPr>
          <a:xfrm>
            <a:off x="605535" y="3429000"/>
            <a:ext cx="300082" cy="369332"/>
          </a:xfrm>
          <a:prstGeom prst="rect">
            <a:avLst/>
          </a:prstGeom>
        </p:spPr>
        <p:txBody>
          <a:bodyPr wrap="none">
            <a:spAutoFit/>
          </a:bodyPr>
          <a:lstStyle/>
          <a:p>
            <a:r>
              <a:rPr lang="uk-UA" dirty="0" smtClean="0">
                <a:latin typeface="Times New Roman" pitchFamily="18" charset="0"/>
                <a:cs typeface="Times New Roman" pitchFamily="18" charset="0"/>
              </a:rPr>
              <a:t>2</a:t>
            </a:r>
            <a:endParaRPr lang="uk-UA" dirty="0"/>
          </a:p>
        </p:txBody>
      </p:sp>
      <p:sp>
        <p:nvSpPr>
          <p:cNvPr id="30" name="Прямоугольник 29"/>
          <p:cNvSpPr/>
          <p:nvPr/>
        </p:nvSpPr>
        <p:spPr>
          <a:xfrm>
            <a:off x="1907704" y="6429372"/>
            <a:ext cx="300082" cy="369332"/>
          </a:xfrm>
          <a:prstGeom prst="rect">
            <a:avLst/>
          </a:prstGeom>
        </p:spPr>
        <p:txBody>
          <a:bodyPr wrap="none">
            <a:spAutoFit/>
          </a:bodyPr>
          <a:lstStyle/>
          <a:p>
            <a:r>
              <a:rPr lang="uk-UA" dirty="0" smtClean="0">
                <a:latin typeface="Times New Roman" pitchFamily="18" charset="0"/>
                <a:cs typeface="Times New Roman" pitchFamily="18" charset="0"/>
              </a:rPr>
              <a:t>3</a:t>
            </a:r>
            <a:endParaRPr lang="uk-UA" dirty="0"/>
          </a:p>
        </p:txBody>
      </p:sp>
      <p:sp>
        <p:nvSpPr>
          <p:cNvPr id="31" name="Прямоугольник 30"/>
          <p:cNvSpPr/>
          <p:nvPr/>
        </p:nvSpPr>
        <p:spPr>
          <a:xfrm>
            <a:off x="4317915" y="3676382"/>
            <a:ext cx="301686" cy="369332"/>
          </a:xfrm>
          <a:prstGeom prst="rect">
            <a:avLst/>
          </a:prstGeom>
        </p:spPr>
        <p:txBody>
          <a:bodyPr wrap="none">
            <a:spAutoFit/>
          </a:bodyPr>
          <a:lstStyle/>
          <a:p>
            <a:r>
              <a:rPr lang="uk-UA" dirty="0" smtClean="0"/>
              <a:t>4</a:t>
            </a:r>
            <a:endParaRPr lang="uk-UA" dirty="0"/>
          </a:p>
        </p:txBody>
      </p:sp>
      <p:sp>
        <p:nvSpPr>
          <p:cNvPr id="32" name="Прямоугольник 31"/>
          <p:cNvSpPr/>
          <p:nvPr/>
        </p:nvSpPr>
        <p:spPr>
          <a:xfrm>
            <a:off x="1576201" y="4589931"/>
            <a:ext cx="300082" cy="369332"/>
          </a:xfrm>
          <a:prstGeom prst="rect">
            <a:avLst/>
          </a:prstGeom>
        </p:spPr>
        <p:txBody>
          <a:bodyPr wrap="none">
            <a:spAutoFit/>
          </a:bodyPr>
          <a:lstStyle/>
          <a:p>
            <a:r>
              <a:rPr lang="uk-UA" dirty="0" smtClean="0">
                <a:latin typeface="Times New Roman" pitchFamily="18" charset="0"/>
                <a:cs typeface="Times New Roman" pitchFamily="18" charset="0"/>
              </a:rPr>
              <a:t>5</a:t>
            </a:r>
            <a:endParaRPr lang="uk-UA" dirty="0"/>
          </a:p>
        </p:txBody>
      </p:sp>
      <p:sp>
        <p:nvSpPr>
          <p:cNvPr id="33" name="Прямоугольник 32"/>
          <p:cNvSpPr/>
          <p:nvPr/>
        </p:nvSpPr>
        <p:spPr>
          <a:xfrm>
            <a:off x="1876283" y="4101177"/>
            <a:ext cx="300082" cy="369332"/>
          </a:xfrm>
          <a:prstGeom prst="rect">
            <a:avLst/>
          </a:prstGeom>
        </p:spPr>
        <p:txBody>
          <a:bodyPr wrap="none">
            <a:spAutoFit/>
          </a:bodyPr>
          <a:lstStyle/>
          <a:p>
            <a:r>
              <a:rPr lang="uk-UA" dirty="0" smtClean="0">
                <a:latin typeface="Times New Roman" pitchFamily="18" charset="0"/>
                <a:cs typeface="Times New Roman" pitchFamily="18" charset="0"/>
              </a:rPr>
              <a:t>6</a:t>
            </a:r>
            <a:endParaRPr lang="uk-UA" dirty="0"/>
          </a:p>
        </p:txBody>
      </p:sp>
      <p:sp>
        <p:nvSpPr>
          <p:cNvPr id="34" name="Прямоугольник 33"/>
          <p:cNvSpPr/>
          <p:nvPr/>
        </p:nvSpPr>
        <p:spPr>
          <a:xfrm>
            <a:off x="1239500" y="4648779"/>
            <a:ext cx="300082" cy="369332"/>
          </a:xfrm>
          <a:prstGeom prst="rect">
            <a:avLst/>
          </a:prstGeom>
        </p:spPr>
        <p:txBody>
          <a:bodyPr wrap="none">
            <a:spAutoFit/>
          </a:bodyPr>
          <a:lstStyle/>
          <a:p>
            <a:r>
              <a:rPr lang="uk-UA" dirty="0" smtClean="0">
                <a:latin typeface="Times New Roman" pitchFamily="18" charset="0"/>
                <a:cs typeface="Times New Roman" pitchFamily="18" charset="0"/>
              </a:rPr>
              <a:t>7</a:t>
            </a:r>
            <a:endParaRPr lang="uk-UA" dirty="0"/>
          </a:p>
        </p:txBody>
      </p:sp>
      <p:sp>
        <p:nvSpPr>
          <p:cNvPr id="35" name="Прямоугольник 34"/>
          <p:cNvSpPr/>
          <p:nvPr/>
        </p:nvSpPr>
        <p:spPr>
          <a:xfrm>
            <a:off x="735444" y="4648779"/>
            <a:ext cx="301686" cy="369332"/>
          </a:xfrm>
          <a:prstGeom prst="rect">
            <a:avLst/>
          </a:prstGeom>
        </p:spPr>
        <p:txBody>
          <a:bodyPr wrap="none">
            <a:spAutoFit/>
          </a:bodyPr>
          <a:lstStyle/>
          <a:p>
            <a:r>
              <a:rPr lang="uk-UA" dirty="0" smtClean="0"/>
              <a:t>8</a:t>
            </a:r>
            <a:endParaRPr lang="uk-UA" dirty="0"/>
          </a:p>
        </p:txBody>
      </p:sp>
      <p:sp>
        <p:nvSpPr>
          <p:cNvPr id="36" name="Прямоугольник 35"/>
          <p:cNvSpPr/>
          <p:nvPr/>
        </p:nvSpPr>
        <p:spPr>
          <a:xfrm>
            <a:off x="251520" y="6064463"/>
            <a:ext cx="300082" cy="369332"/>
          </a:xfrm>
          <a:prstGeom prst="rect">
            <a:avLst/>
          </a:prstGeom>
        </p:spPr>
        <p:txBody>
          <a:bodyPr wrap="none">
            <a:spAutoFit/>
          </a:bodyPr>
          <a:lstStyle/>
          <a:p>
            <a:r>
              <a:rPr lang="uk-UA" dirty="0" smtClean="0">
                <a:latin typeface="Times New Roman" pitchFamily="18" charset="0"/>
                <a:cs typeface="Times New Roman" pitchFamily="18" charset="0"/>
              </a:rPr>
              <a:t>9</a:t>
            </a:r>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32616" y="285729"/>
            <a:ext cx="8678768" cy="3287287"/>
          </a:xfrm>
        </p:spPr>
        <p:txBody>
          <a:bodyPr>
            <a:normAutofit fontScale="25000" lnSpcReduction="20000"/>
          </a:bodyPr>
          <a:lstStyle/>
          <a:p>
            <a:pPr marL="0" indent="450850" algn="just">
              <a:lnSpc>
                <a:spcPct val="150000"/>
              </a:lnSpc>
              <a:spcBef>
                <a:spcPts val="0"/>
              </a:spcBef>
              <a:buNone/>
            </a:pPr>
            <a:r>
              <a:rPr lang="uk-UA" sz="5600" dirty="0">
                <a:latin typeface="Times New Roman" pitchFamily="18" charset="0"/>
                <a:cs typeface="Times New Roman" pitchFamily="18" charset="0"/>
              </a:rPr>
              <a:t>До складу стінок шлунка входить слизова оболонка разом з підслизовим шаром, де розміщені численні трубчаті залози, які виділяють складові компоненти шлункового соку — соляну кислоту та ферменти. Соляна кислота сприяє набуханню білків і прискоренню їх розщеплення. Ферменти шлункового соку сприяють перетравленню їжі.</a:t>
            </a:r>
          </a:p>
          <a:p>
            <a:pPr marL="0" indent="450850" algn="just">
              <a:lnSpc>
                <a:spcPct val="150000"/>
              </a:lnSpc>
              <a:spcBef>
                <a:spcPts val="0"/>
              </a:spcBef>
              <a:buNone/>
            </a:pPr>
            <a:r>
              <a:rPr lang="uk-UA" sz="5600" b="1" dirty="0">
                <a:latin typeface="Times New Roman" pitchFamily="18" charset="0"/>
                <a:cs typeface="Times New Roman" pitchFamily="18" charset="0"/>
              </a:rPr>
              <a:t>Слизова </a:t>
            </a:r>
            <a:r>
              <a:rPr lang="uk-UA" sz="5600" b="1" dirty="0" smtClean="0">
                <a:latin typeface="Times New Roman" pitchFamily="18" charset="0"/>
                <a:cs typeface="Times New Roman" pitchFamily="18" charset="0"/>
              </a:rPr>
              <a:t>оболонка</a:t>
            </a:r>
          </a:p>
          <a:p>
            <a:pPr marL="0" indent="450850" algn="just">
              <a:lnSpc>
                <a:spcPct val="150000"/>
              </a:lnSpc>
              <a:spcBef>
                <a:spcPts val="0"/>
              </a:spcBef>
              <a:buNone/>
            </a:pPr>
            <a:r>
              <a:rPr lang="uk-UA" sz="5600" dirty="0" smtClean="0">
                <a:latin typeface="Times New Roman" pitchFamily="18" charset="0"/>
                <a:cs typeface="Times New Roman" pitchFamily="18" charset="0"/>
              </a:rPr>
              <a:t>Виділяє </a:t>
            </a:r>
            <a:r>
              <a:rPr lang="uk-UA" sz="5600" dirty="0">
                <a:latin typeface="Times New Roman" pitchFamily="18" charset="0"/>
                <a:cs typeface="Times New Roman" pitchFamily="18" charset="0"/>
              </a:rPr>
              <a:t>слизисту речовину (</a:t>
            </a:r>
            <a:r>
              <a:rPr lang="uk-UA" sz="5600" dirty="0" err="1">
                <a:latin typeface="Times New Roman" pitchFamily="18" charset="0"/>
                <a:cs typeface="Times New Roman" pitchFamily="18" charset="0"/>
              </a:rPr>
              <a:t>муцин</a:t>
            </a:r>
            <a:r>
              <a:rPr lang="uk-UA" sz="5600" dirty="0">
                <a:latin typeface="Times New Roman" pitchFamily="18" charset="0"/>
                <a:cs typeface="Times New Roman" pitchFamily="18" charset="0"/>
              </a:rPr>
              <a:t>), яка обгортає частинки їжі та оберігає шлунок від пошкоджень. Шлунковим соком їжа просякає поступово, тому розщеплення білків починається з поверхні клубка їжі, а закінчується в його товщині лише через 20-30 хв. Їжа, що перетравлюється, перебуває в шлунку від 3 до 10 годин. Перетравлення у тонких кишках. У тонких кишках (рис. 4) закінчується переробка харчових речовин, яка почалася у шлунку і в дванадцятипалій кишці. Тонка кишка — це найдовша (5-6 м) і особливо важлива ділянка травного каналу, в якому продовжується та закінчується процес травлення. Тут відбувається розщеплення їжі та всмоктування продуктів.</a:t>
            </a:r>
          </a:p>
          <a:p>
            <a:pPr>
              <a:buNone/>
            </a:pPr>
            <a:endParaRPr lang="uk-UA" dirty="0"/>
          </a:p>
        </p:txBody>
      </p:sp>
      <p:pic>
        <p:nvPicPr>
          <p:cNvPr id="6" name="Рисунок 5" descr="image073.jpg"/>
          <p:cNvPicPr>
            <a:picLocks noChangeAspect="1"/>
          </p:cNvPicPr>
          <p:nvPr/>
        </p:nvPicPr>
        <p:blipFill>
          <a:blip r:embed="rId2"/>
          <a:stretch>
            <a:fillRect/>
          </a:stretch>
        </p:blipFill>
        <p:spPr>
          <a:xfrm>
            <a:off x="4355976" y="3364753"/>
            <a:ext cx="3888432" cy="3471811"/>
          </a:xfrm>
          <a:prstGeom prst="rect">
            <a:avLst/>
          </a:prstGeom>
        </p:spPr>
      </p:pic>
      <p:sp>
        <p:nvSpPr>
          <p:cNvPr id="4" name="Прямоугольник 3"/>
          <p:cNvSpPr/>
          <p:nvPr/>
        </p:nvSpPr>
        <p:spPr>
          <a:xfrm>
            <a:off x="827584" y="5007189"/>
            <a:ext cx="3528392" cy="415498"/>
          </a:xfrm>
          <a:prstGeom prst="rect">
            <a:avLst/>
          </a:prstGeom>
        </p:spPr>
        <p:txBody>
          <a:bodyPr wrap="square">
            <a:spAutoFit/>
          </a:bodyPr>
          <a:lstStyle/>
          <a:p>
            <a:pPr indent="450850">
              <a:lnSpc>
                <a:spcPct val="150000"/>
              </a:lnSpc>
            </a:pPr>
            <a:r>
              <a:rPr lang="uk-UA" sz="1400" dirty="0">
                <a:latin typeface="Times New Roman" pitchFamily="18" charset="0"/>
                <a:cs typeface="Times New Roman" pitchFamily="18" charset="0"/>
              </a:rPr>
              <a:t>Рис. 4. Будова стінки тонкої </a:t>
            </a:r>
            <a:r>
              <a:rPr lang="uk-UA" sz="1400" dirty="0" smtClean="0">
                <a:latin typeface="Times New Roman" pitchFamily="18" charset="0"/>
                <a:cs typeface="Times New Roman" pitchFamily="18" charset="0"/>
              </a:rPr>
              <a:t>кишки</a:t>
            </a:r>
            <a:endParaRPr lang="uk-UA" sz="1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TotalTime>
  <Words>3686</Words>
  <Application>Microsoft Office PowerPoint</Application>
  <PresentationFormat>Экран (4:3)</PresentationFormat>
  <Paragraphs>217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Тема: Травлення і засвоєння їжі. Обмін речовин та енергії харчування різних груп дорослого населення. Мета: Ознайомити студентів із процесами травлення в організмі людини з обміном речовин та енергії при харчуванні різних груп дорослого населення. Тип заняття: лекція.</vt:lpstr>
      <vt:lpstr>План</vt:lpstr>
      <vt:lpstr>Основні периміщення і поняття: лікування харчування, дієтичні смоли, окислювальні процеси, раціон харчування, режим харчування калорійність раціону, меню, асиміляція, дисиміляція, основний обмін.</vt:lpstr>
      <vt:lpstr>ЛІТЕРАТУРА</vt:lpstr>
      <vt:lpstr>1. Травлення та засвоєння їжі.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dc:creator>
  <cp:lastModifiedBy>User</cp:lastModifiedBy>
  <cp:revision>37</cp:revision>
  <cp:lastPrinted>2016-04-18T08:31:26Z</cp:lastPrinted>
  <dcterms:created xsi:type="dcterms:W3CDTF">2015-12-03T16:13:44Z</dcterms:created>
  <dcterms:modified xsi:type="dcterms:W3CDTF">2023-11-08T15:32:06Z</dcterms:modified>
</cp:coreProperties>
</file>