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1000108"/>
            <a:ext cx="7000924" cy="41434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72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Теоретичні основи кваліфікації злочинів</a:t>
            </a:r>
            <a:endParaRPr lang="ru-RU" sz="72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214283" y="285727"/>
            <a:ext cx="8929718" cy="6286545"/>
            <a:chOff x="1064" y="2655"/>
            <a:chExt cx="10368" cy="12960"/>
          </a:xfrm>
        </p:grpSpPr>
        <p:sp>
          <p:nvSpPr>
            <p:cNvPr id="6147" name="AutoShape 3"/>
            <p:cNvSpPr>
              <a:spLocks noChangeArrowheads="1"/>
            </p:cNvSpPr>
            <p:nvPr/>
          </p:nvSpPr>
          <p:spPr bwMode="auto">
            <a:xfrm>
              <a:off x="1152" y="2730"/>
              <a:ext cx="3193" cy="1565"/>
            </a:xfrm>
            <a:prstGeom prst="rightArrowCallout">
              <a:avLst>
                <a:gd name="adj1" fmla="val 25000"/>
                <a:gd name="adj2" fmla="val 25000"/>
                <a:gd name="adj3" fmla="val 34004"/>
                <a:gd name="adj4" fmla="val 6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cs typeface="Arial" pitchFamily="34" charset="0"/>
                </a:rPr>
                <a:t>об’єктом </a:t>
              </a: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кримінальних правопорушень є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4345" y="2655"/>
              <a:ext cx="6712" cy="16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не будь-які суспільні відносини, а лише ті, які поставлені під охорону закону про кримінальну відповідальність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49" name="AutoShape 5"/>
            <p:cNvSpPr>
              <a:spLocks noChangeArrowheads="1"/>
            </p:cNvSpPr>
            <p:nvPr/>
          </p:nvSpPr>
          <p:spPr bwMode="auto">
            <a:xfrm>
              <a:off x="3882" y="4646"/>
              <a:ext cx="7550" cy="179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при цьому йдеться тільки про найбільш важливі, найбільш значущі для інтересів держави і суспільства суспільні відносини, яким злочинні посягання можуть спричинити дуже істотну шкоду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0" name="AutoShape 6"/>
            <p:cNvSpPr>
              <a:spLocks noChangeArrowheads="1"/>
            </p:cNvSpPr>
            <p:nvPr/>
          </p:nvSpPr>
          <p:spPr bwMode="auto">
            <a:xfrm>
              <a:off x="7150" y="4082"/>
              <a:ext cx="626" cy="46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51" name="AutoShape 7"/>
            <p:cNvSpPr>
              <a:spLocks noChangeArrowheads="1"/>
            </p:cNvSpPr>
            <p:nvPr/>
          </p:nvSpPr>
          <p:spPr bwMode="auto">
            <a:xfrm>
              <a:off x="4132" y="6950"/>
              <a:ext cx="4433" cy="751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cs typeface="Arial" pitchFamily="34" charset="0"/>
                </a:rPr>
                <a:t>Отже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2" name="AutoShape 8"/>
            <p:cNvSpPr>
              <a:spLocks noChangeArrowheads="1"/>
            </p:cNvSpPr>
            <p:nvPr/>
          </p:nvSpPr>
          <p:spPr bwMode="auto">
            <a:xfrm>
              <a:off x="4583" y="7701"/>
              <a:ext cx="3544" cy="1214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об’єктом будь-якого злочину завжди виступають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3" name="AutoShape 9"/>
            <p:cNvSpPr>
              <a:spLocks noChangeArrowheads="1"/>
            </p:cNvSpPr>
            <p:nvPr/>
          </p:nvSpPr>
          <p:spPr bwMode="auto">
            <a:xfrm>
              <a:off x="7776" y="8728"/>
              <a:ext cx="475" cy="451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640" y="9279"/>
              <a:ext cx="9792" cy="107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об’єктивно існуючі в суспільстві </a:t>
              </a:r>
              <a:r>
                <a:rPr kumimoji="0" lang="uk-UA" sz="1600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cs typeface="Arial" pitchFamily="34" charset="0"/>
                </a:rPr>
                <a:t>відносини</a:t>
              </a: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між людьми, які поставлені під охорону закону про кримінальну відповідальність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1478" y="11019"/>
              <a:ext cx="4495" cy="6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ці відносини дуже різноманітні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156" name="AutoShape 12"/>
            <p:cNvCxnSpPr>
              <a:cxnSpLocks noChangeShapeType="1"/>
            </p:cNvCxnSpPr>
            <p:nvPr/>
          </p:nvCxnSpPr>
          <p:spPr bwMode="auto">
            <a:xfrm flipH="1" flipV="1">
              <a:off x="6536" y="9053"/>
              <a:ext cx="13" cy="4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57" name="AutoShape 13"/>
            <p:cNvCxnSpPr>
              <a:cxnSpLocks noChangeShapeType="1"/>
            </p:cNvCxnSpPr>
            <p:nvPr/>
          </p:nvCxnSpPr>
          <p:spPr bwMode="auto">
            <a:xfrm flipH="1">
              <a:off x="1064" y="9053"/>
              <a:ext cx="548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58" name="AutoShape 14"/>
            <p:cNvCxnSpPr>
              <a:cxnSpLocks noChangeShapeType="1"/>
            </p:cNvCxnSpPr>
            <p:nvPr/>
          </p:nvCxnSpPr>
          <p:spPr bwMode="auto">
            <a:xfrm>
              <a:off x="1064" y="9053"/>
              <a:ext cx="0" cy="169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59" name="AutoShape 15"/>
            <p:cNvCxnSpPr>
              <a:cxnSpLocks noChangeShapeType="1"/>
            </p:cNvCxnSpPr>
            <p:nvPr/>
          </p:nvCxnSpPr>
          <p:spPr bwMode="auto">
            <a:xfrm>
              <a:off x="1064" y="10744"/>
              <a:ext cx="414" cy="2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6160" name="AutoShape 16"/>
            <p:cNvSpPr>
              <a:spLocks noChangeArrowheads="1"/>
            </p:cNvSpPr>
            <p:nvPr/>
          </p:nvSpPr>
          <p:spPr bwMode="auto">
            <a:xfrm>
              <a:off x="1478" y="12284"/>
              <a:ext cx="2191" cy="714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економічні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1" name="AutoShape 17"/>
            <p:cNvSpPr>
              <a:spLocks noChangeArrowheads="1"/>
            </p:cNvSpPr>
            <p:nvPr/>
          </p:nvSpPr>
          <p:spPr bwMode="auto">
            <a:xfrm>
              <a:off x="3909" y="12284"/>
              <a:ext cx="2191" cy="714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соціальні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2" name="AutoShape 18"/>
            <p:cNvSpPr>
              <a:spLocks noChangeArrowheads="1"/>
            </p:cNvSpPr>
            <p:nvPr/>
          </p:nvSpPr>
          <p:spPr bwMode="auto">
            <a:xfrm>
              <a:off x="6374" y="12284"/>
              <a:ext cx="2191" cy="714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політичні та ін.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163" name="AutoShape 19"/>
            <p:cNvCxnSpPr>
              <a:cxnSpLocks noChangeShapeType="1"/>
            </p:cNvCxnSpPr>
            <p:nvPr/>
          </p:nvCxnSpPr>
          <p:spPr bwMode="auto">
            <a:xfrm flipH="1">
              <a:off x="2542" y="11633"/>
              <a:ext cx="1127" cy="6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164" name="AutoShape 20"/>
            <p:cNvCxnSpPr>
              <a:cxnSpLocks noChangeShapeType="1"/>
            </p:cNvCxnSpPr>
            <p:nvPr/>
          </p:nvCxnSpPr>
          <p:spPr bwMode="auto">
            <a:xfrm>
              <a:off x="3669" y="11633"/>
              <a:ext cx="3969" cy="6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165" name="AutoShape 21"/>
            <p:cNvCxnSpPr>
              <a:cxnSpLocks noChangeShapeType="1"/>
            </p:cNvCxnSpPr>
            <p:nvPr/>
          </p:nvCxnSpPr>
          <p:spPr bwMode="auto">
            <a:xfrm>
              <a:off x="3669" y="11633"/>
              <a:ext cx="1377" cy="6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6166" name="AutoShape 22"/>
            <p:cNvSpPr>
              <a:spLocks/>
            </p:cNvSpPr>
            <p:nvPr/>
          </p:nvSpPr>
          <p:spPr bwMode="auto">
            <a:xfrm>
              <a:off x="8890" y="10831"/>
              <a:ext cx="689" cy="2342"/>
            </a:xfrm>
            <a:prstGeom prst="rightBrace">
              <a:avLst>
                <a:gd name="adj1" fmla="val 28326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6167" name="AutoShape 23"/>
            <p:cNvCxnSpPr>
              <a:cxnSpLocks noChangeShapeType="1"/>
            </p:cNvCxnSpPr>
            <p:nvPr/>
          </p:nvCxnSpPr>
          <p:spPr bwMode="auto">
            <a:xfrm flipV="1">
              <a:off x="9579" y="11996"/>
              <a:ext cx="1027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68" name="AutoShape 24"/>
            <p:cNvCxnSpPr>
              <a:cxnSpLocks noChangeShapeType="1"/>
            </p:cNvCxnSpPr>
            <p:nvPr/>
          </p:nvCxnSpPr>
          <p:spPr bwMode="auto">
            <a:xfrm>
              <a:off x="10606" y="11996"/>
              <a:ext cx="0" cy="205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6169" name="AutoShape 25"/>
            <p:cNvSpPr>
              <a:spLocks noChangeArrowheads="1"/>
            </p:cNvSpPr>
            <p:nvPr/>
          </p:nvSpPr>
          <p:spPr bwMode="auto">
            <a:xfrm>
              <a:off x="1828" y="13699"/>
              <a:ext cx="8189" cy="714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регулюються в суспільстві різними соціальними нормами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170" name="AutoShape 26"/>
            <p:cNvCxnSpPr>
              <a:cxnSpLocks noChangeShapeType="1"/>
            </p:cNvCxnSpPr>
            <p:nvPr/>
          </p:nvCxnSpPr>
          <p:spPr bwMode="auto">
            <a:xfrm flipH="1">
              <a:off x="10017" y="14049"/>
              <a:ext cx="58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1152" y="14926"/>
              <a:ext cx="2517" cy="68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нормами права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4583" y="14926"/>
              <a:ext cx="2517" cy="68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моралі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8003" y="14926"/>
              <a:ext cx="2517" cy="68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звичаями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174" name="AutoShape 30"/>
            <p:cNvCxnSpPr>
              <a:cxnSpLocks noChangeShapeType="1"/>
            </p:cNvCxnSpPr>
            <p:nvPr/>
          </p:nvCxnSpPr>
          <p:spPr bwMode="auto">
            <a:xfrm flipH="1">
              <a:off x="2241" y="14413"/>
              <a:ext cx="3632" cy="5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175" name="AutoShape 31"/>
            <p:cNvCxnSpPr>
              <a:cxnSpLocks noChangeShapeType="1"/>
            </p:cNvCxnSpPr>
            <p:nvPr/>
          </p:nvCxnSpPr>
          <p:spPr bwMode="auto">
            <a:xfrm>
              <a:off x="5873" y="14413"/>
              <a:ext cx="3568" cy="5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176" name="AutoShape 32"/>
            <p:cNvCxnSpPr>
              <a:cxnSpLocks noChangeShapeType="1"/>
            </p:cNvCxnSpPr>
            <p:nvPr/>
          </p:nvCxnSpPr>
          <p:spPr bwMode="auto">
            <a:xfrm>
              <a:off x="5873" y="14413"/>
              <a:ext cx="0" cy="5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819150" y="506413"/>
            <a:ext cx="7967692" cy="5780107"/>
            <a:chOff x="1290" y="1155"/>
            <a:chExt cx="9606" cy="10012"/>
          </a:xfrm>
        </p:grpSpPr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>
              <a:off x="2255" y="1155"/>
              <a:ext cx="7703" cy="2051"/>
            </a:xfrm>
            <a:prstGeom prst="ribbon">
              <a:avLst>
                <a:gd name="adj1" fmla="val 12500"/>
                <a:gd name="adj2" fmla="val 63389"/>
              </a:avLst>
            </a:prstGeom>
            <a:solidFill>
              <a:schemeClr val="bg2">
                <a:lumMod val="5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Мета викладання навчальної дисципліни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>
              <a:off x="2812" y="3845"/>
              <a:ext cx="6453" cy="1086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поглиблене вивчення законодавчих і теоретичних проблем, пов’язаних 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AutoShape 5"/>
            <p:cNvSpPr>
              <a:spLocks noChangeArrowheads="1"/>
            </p:cNvSpPr>
            <p:nvPr/>
          </p:nvSpPr>
          <p:spPr bwMode="auto">
            <a:xfrm>
              <a:off x="1290" y="5380"/>
              <a:ext cx="3967" cy="1018"/>
            </a:xfrm>
            <a:prstGeom prst="flowChartAlternateProcess">
              <a:avLst/>
            </a:prstGeom>
            <a:solidFill>
              <a:schemeClr val="bg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з теорією кваліфікації злочинів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AutoShape 6"/>
            <p:cNvSpPr>
              <a:spLocks noChangeArrowheads="1"/>
            </p:cNvSpPr>
            <p:nvPr/>
          </p:nvSpPr>
          <p:spPr bwMode="auto">
            <a:xfrm>
              <a:off x="6929" y="6753"/>
              <a:ext cx="3967" cy="978"/>
            </a:xfrm>
            <a:prstGeom prst="flowChartAlternateProcess">
              <a:avLst/>
            </a:prstGeom>
            <a:solidFill>
              <a:schemeClr val="bg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множинності злочинів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AutoShape 7"/>
            <p:cNvSpPr>
              <a:spLocks noChangeArrowheads="1"/>
            </p:cNvSpPr>
            <p:nvPr/>
          </p:nvSpPr>
          <p:spPr bwMode="auto">
            <a:xfrm>
              <a:off x="6929" y="5284"/>
              <a:ext cx="3967" cy="1114"/>
            </a:xfrm>
            <a:prstGeom prst="flowChartAlternateProcess">
              <a:avLst/>
            </a:prstGeom>
            <a:solidFill>
              <a:schemeClr val="bg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кваліфікації попередньої злочинної діяльності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290" y="6753"/>
              <a:ext cx="3967" cy="1018"/>
            </a:xfrm>
            <a:prstGeom prst="flowChartAlternateProcess">
              <a:avLst/>
            </a:prstGeom>
            <a:solidFill>
              <a:schemeClr val="bg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злочинів, вчинених у співучасті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AutoShape 9"/>
            <p:cNvSpPr>
              <a:spLocks noChangeArrowheads="1"/>
            </p:cNvSpPr>
            <p:nvPr/>
          </p:nvSpPr>
          <p:spPr bwMode="auto">
            <a:xfrm>
              <a:off x="1290" y="8201"/>
              <a:ext cx="3967" cy="1118"/>
            </a:xfrm>
            <a:prstGeom prst="flowChartAlternateProcess">
              <a:avLst/>
            </a:prstGeom>
            <a:solidFill>
              <a:schemeClr val="bg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кваліфікації злочинів при конкуренції норм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6806" y="8201"/>
              <a:ext cx="3967" cy="1467"/>
            </a:xfrm>
            <a:prstGeom prst="flowChartAlternateProcess">
              <a:avLst/>
            </a:prstGeom>
            <a:solidFill>
              <a:schemeClr val="bg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детальний розгляд судових роз’яснень зі вказаних проблем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AutoShape 11"/>
            <p:cNvSpPr>
              <a:spLocks noChangeArrowheads="1"/>
            </p:cNvSpPr>
            <p:nvPr/>
          </p:nvSpPr>
          <p:spPr bwMode="auto">
            <a:xfrm>
              <a:off x="3927" y="10044"/>
              <a:ext cx="3967" cy="1123"/>
            </a:xfrm>
            <a:prstGeom prst="flowChartAlternateProcess">
              <a:avLst/>
            </a:prstGeom>
            <a:solidFill>
              <a:schemeClr val="bg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тлумачення кримінального закону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5719" y="3206"/>
              <a:ext cx="639" cy="639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1037" name="AutoShape 13"/>
            <p:cNvCxnSpPr>
              <a:cxnSpLocks noChangeShapeType="1"/>
            </p:cNvCxnSpPr>
            <p:nvPr/>
          </p:nvCxnSpPr>
          <p:spPr bwMode="auto">
            <a:xfrm flipH="1">
              <a:off x="2133" y="4402"/>
              <a:ext cx="67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8" name="AutoShape 14"/>
            <p:cNvCxnSpPr>
              <a:cxnSpLocks noChangeShapeType="1"/>
            </p:cNvCxnSpPr>
            <p:nvPr/>
          </p:nvCxnSpPr>
          <p:spPr bwMode="auto">
            <a:xfrm>
              <a:off x="9265" y="4402"/>
              <a:ext cx="61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9" name="AutoShape 15"/>
            <p:cNvCxnSpPr>
              <a:cxnSpLocks noChangeShapeType="1"/>
            </p:cNvCxnSpPr>
            <p:nvPr/>
          </p:nvCxnSpPr>
          <p:spPr bwMode="auto">
            <a:xfrm>
              <a:off x="2133" y="4402"/>
              <a:ext cx="0" cy="9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0" name="AutoShape 16"/>
            <p:cNvCxnSpPr>
              <a:cxnSpLocks noChangeShapeType="1"/>
            </p:cNvCxnSpPr>
            <p:nvPr/>
          </p:nvCxnSpPr>
          <p:spPr bwMode="auto">
            <a:xfrm>
              <a:off x="9876" y="4402"/>
              <a:ext cx="0" cy="88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1" name="AutoShape 17"/>
            <p:cNvCxnSpPr>
              <a:cxnSpLocks noChangeShapeType="1"/>
            </p:cNvCxnSpPr>
            <p:nvPr/>
          </p:nvCxnSpPr>
          <p:spPr bwMode="auto">
            <a:xfrm>
              <a:off x="5937" y="4931"/>
              <a:ext cx="54" cy="5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285984" y="428604"/>
            <a:ext cx="500066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Основні 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завданнями вивчення дисципліни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643050"/>
            <a:ext cx="8215370" cy="7143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з’ясування поняття та значення кваліфікації злочинів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472" y="2571744"/>
            <a:ext cx="821537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Georgia" pitchFamily="18" charset="0"/>
              </a:rPr>
              <a:t>обґрунтування</a:t>
            </a:r>
            <a:r>
              <a:rPr lang="uk-UA" dirty="0" smtClean="0">
                <a:latin typeface="Georgia" pitchFamily="18" charset="0"/>
              </a:rPr>
              <a:t>, що склад злочину – юридична підстава кваліфікації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286124"/>
            <a:ext cx="8072494" cy="64294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набуття навиків кваліфікації попередньої злочинної діяльності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4143380"/>
            <a:ext cx="792961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>
                <a:latin typeface="Georgia" pitchFamily="18" charset="0"/>
              </a:rPr>
              <a:t>–опрацювання</a:t>
            </a:r>
            <a:r>
              <a:rPr lang="uk-UA" dirty="0" smtClean="0">
                <a:latin typeface="Georgia" pitchFamily="18" charset="0"/>
              </a:rPr>
              <a:t> </a:t>
            </a:r>
            <a:r>
              <a:rPr lang="uk-UA" dirty="0" smtClean="0">
                <a:latin typeface="Georgia" pitchFamily="18" charset="0"/>
              </a:rPr>
              <a:t>особливостей кваліфікації злочинів, вчинених у співучасті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4929198"/>
            <a:ext cx="8001056" cy="5715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вирішення питання про кваліфікацію злочинів при конкуренції кримінально-правових норм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14348" y="5715016"/>
            <a:ext cx="785818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Georgia" pitchFamily="18" charset="0"/>
              </a:rPr>
              <a:t>з’ясування особливостей кваліфікації множинності злочинів</a:t>
            </a:r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4143372" y="1142984"/>
            <a:ext cx="121444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357430"/>
            <a:ext cx="85725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arabicPeriod"/>
            </a:pPr>
            <a:r>
              <a:rPr lang="uk-UA" sz="2800" dirty="0" smtClean="0">
                <a:latin typeface="Georgia" pitchFamily="18" charset="0"/>
              </a:rPr>
              <a:t>  основні положення про кваліфікацію злочинів;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uk-UA" sz="2800" dirty="0" smtClean="0">
                <a:latin typeface="Georgia" pitchFamily="18" charset="0"/>
              </a:rPr>
              <a:t>  принципи кваліфікації злочинів;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uk-UA" sz="2800" dirty="0" smtClean="0">
                <a:latin typeface="Georgia" pitchFamily="18" charset="0"/>
              </a:rPr>
              <a:t>  елементи конкретних складів злочину та їх обов’язкові і факультативні ознаки, які впливають на кваліфікацію злочинів;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uk-UA" sz="2800" dirty="0" smtClean="0">
                <a:latin typeface="Georgia" pitchFamily="18" charset="0"/>
              </a:rPr>
              <a:t> правила кваліфікації інститутів Загальної та Особливої частин кримінального права; особливості кваліфікації окремих злочинів</a:t>
            </a:r>
            <a:endParaRPr lang="uk-UA" sz="2800" dirty="0">
              <a:latin typeface="Georgia" pitchFamily="18" charset="0"/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1428728" y="428604"/>
            <a:ext cx="6643734" cy="1143008"/>
          </a:xfrm>
          <a:prstGeom prst="beve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Студенти повинні знати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286248" y="1571612"/>
            <a:ext cx="785818" cy="57150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305343"/>
            <a:ext cx="70009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+mj-lt"/>
              <a:buAutoNum type="arabicPeriod"/>
            </a:pPr>
            <a:r>
              <a:rPr lang="uk-UA" sz="2400" dirty="0" smtClean="0">
                <a:latin typeface="Georgia" pitchFamily="18" charset="0"/>
              </a:rPr>
              <a:t>ефективно </a:t>
            </a:r>
            <a:r>
              <a:rPr lang="uk-UA" sz="2400" dirty="0" smtClean="0">
                <a:latin typeface="Georgia" pitchFamily="18" charset="0"/>
              </a:rPr>
              <a:t>використовувати положення закону про кримінальну відповідальність та інших нормативно-правових документів при кваліфікації злочинів; </a:t>
            </a:r>
            <a:endParaRPr lang="uk-UA" sz="2400" dirty="0" smtClean="0">
              <a:latin typeface="Georgia" pitchFamily="18" charset="0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uk-UA" sz="2400" dirty="0" smtClean="0">
                <a:latin typeface="Georgia" pitchFamily="18" charset="0"/>
              </a:rPr>
              <a:t>володіти </a:t>
            </a:r>
            <a:r>
              <a:rPr lang="uk-UA" sz="2400" dirty="0" smtClean="0">
                <a:latin typeface="Georgia" pitchFamily="18" charset="0"/>
              </a:rPr>
              <a:t>основними правилами кваліфікації злочинів; </a:t>
            </a:r>
            <a:endParaRPr lang="uk-UA" sz="2400" dirty="0" smtClean="0">
              <a:latin typeface="Georgia" pitchFamily="18" charset="0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uk-UA" sz="2400" dirty="0" smtClean="0">
                <a:latin typeface="Georgia" pitchFamily="18" charset="0"/>
              </a:rPr>
              <a:t>практично </a:t>
            </a:r>
            <a:r>
              <a:rPr lang="uk-UA" sz="2400" dirty="0" smtClean="0">
                <a:latin typeface="Georgia" pitchFamily="18" charset="0"/>
              </a:rPr>
              <a:t>вирішувати ситуативні задачі; </a:t>
            </a:r>
            <a:endParaRPr lang="uk-UA" sz="2400" dirty="0" smtClean="0">
              <a:latin typeface="Georgia" pitchFamily="18" charset="0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uk-UA" sz="2400" dirty="0" smtClean="0">
                <a:latin typeface="Georgia" pitchFamily="18" charset="0"/>
              </a:rPr>
              <a:t>визначати </a:t>
            </a:r>
            <a:r>
              <a:rPr lang="uk-UA" sz="2400" dirty="0" smtClean="0">
                <a:latin typeface="Georgia" pitchFamily="18" charset="0"/>
              </a:rPr>
              <a:t>проблемні питання курсу </a:t>
            </a:r>
            <a:r>
              <a:rPr lang="uk-UA" sz="2400" dirty="0" smtClean="0">
                <a:latin typeface="Georgia" pitchFamily="18" charset="0"/>
              </a:rPr>
              <a:t>та </a:t>
            </a:r>
            <a:r>
              <a:rPr lang="uk-UA" sz="2400" dirty="0" smtClean="0">
                <a:latin typeface="Georgia" pitchFamily="18" charset="0"/>
              </a:rPr>
              <a:t>формувати шляхи їх подолання; </a:t>
            </a:r>
            <a:endParaRPr lang="uk-UA" sz="2400" dirty="0" smtClean="0">
              <a:latin typeface="Georgia" pitchFamily="18" charset="0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uk-UA" sz="2400" dirty="0" smtClean="0">
                <a:latin typeface="Georgia" pitchFamily="18" charset="0"/>
              </a:rPr>
              <a:t>досліджувати </a:t>
            </a:r>
            <a:r>
              <a:rPr lang="uk-UA" sz="2400" dirty="0" smtClean="0">
                <a:latin typeface="Georgia" pitchFamily="18" charset="0"/>
              </a:rPr>
              <a:t>судову практику та формулювати правила кваліфікації злочинів на підставі її вивчення; </a:t>
            </a:r>
            <a:endParaRPr lang="uk-UA" sz="2400" dirty="0" smtClean="0">
              <a:latin typeface="Georgia" pitchFamily="18" charset="0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uk-UA" sz="2400" dirty="0" smtClean="0">
                <a:latin typeface="Georgia" pitchFamily="18" charset="0"/>
              </a:rPr>
              <a:t>використовувати </a:t>
            </a:r>
            <a:r>
              <a:rPr lang="uk-UA" sz="2400" dirty="0" smtClean="0">
                <a:latin typeface="Georgia" pitchFamily="18" charset="0"/>
              </a:rPr>
              <a:t>отримані теоретичні знання та практичні навички при кваліфікації злочинів</a:t>
            </a:r>
            <a:endParaRPr lang="ru-RU" sz="2400" dirty="0"/>
          </a:p>
        </p:txBody>
      </p:sp>
      <p:sp>
        <p:nvSpPr>
          <p:cNvPr id="3" name="Блок-схема: документ 2"/>
          <p:cNvSpPr/>
          <p:nvPr/>
        </p:nvSpPr>
        <p:spPr>
          <a:xfrm>
            <a:off x="571472" y="428604"/>
            <a:ext cx="5072098" cy="857256"/>
          </a:xfrm>
          <a:prstGeom prst="flowChartDocumen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Студенти повинні вміти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4" name="Выгнутая вправо стрелка 3"/>
          <p:cNvSpPr/>
          <p:nvPr/>
        </p:nvSpPr>
        <p:spPr>
          <a:xfrm>
            <a:off x="5643570" y="428604"/>
            <a:ext cx="3143272" cy="121444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285720" y="357166"/>
            <a:ext cx="8858280" cy="6072230"/>
            <a:chOff x="1155" y="8586"/>
            <a:chExt cx="9672" cy="6941"/>
          </a:xfrm>
        </p:grpSpPr>
        <p:sp>
          <p:nvSpPr>
            <p:cNvPr id="2051" name="AutoShape 3"/>
            <p:cNvSpPr>
              <a:spLocks noChangeArrowheads="1"/>
            </p:cNvSpPr>
            <p:nvPr/>
          </p:nvSpPr>
          <p:spPr bwMode="auto">
            <a:xfrm>
              <a:off x="4089" y="8586"/>
              <a:ext cx="3913" cy="1046"/>
            </a:xfrm>
            <a:prstGeom prst="plaque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Система кримінального права</a:t>
              </a:r>
              <a:endPara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1223" y="10011"/>
              <a:ext cx="4143" cy="884"/>
            </a:xfrm>
            <a:prstGeom prst="flowChartProcess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3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загальна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6684" y="10011"/>
              <a:ext cx="4143" cy="884"/>
            </a:xfrm>
            <a:prstGeom prst="flowChartProcess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3600" b="1" dirty="0" smtClean="0">
                  <a:latin typeface="Times New Roman" pitchFamily="18" charset="0"/>
                  <a:cs typeface="Arial" pitchFamily="34" charset="0"/>
                </a:rPr>
                <a:t>особлива</a:t>
              </a:r>
              <a:endParaRPr lang="ru-RU" sz="3600" b="1" dirty="0" smtClean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1155" y="11276"/>
              <a:ext cx="4368" cy="4251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включено норми, що визначають завдання, принципи та основні інститути кримінального права. Вони закріплюють підстави кримінальної відповідальності, чинність кримінального закону в часі і просторі, поняття злочину і його види, осудність і неосудність, форми вини, співучасть, покарання і його види, порядок застосування окремих видів покарання, правила їх призначення, регулюють інститути, пов’язані зі звільненням від кримінальної відповідальності і покарання, погашенням і зняттям судимості, особливості відповідальності неповнолітніх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6684" y="11276"/>
              <a:ext cx="4143" cy="2128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2000" dirty="0" smtClean="0">
                  <a:latin typeface="Times New Roman" pitchFamily="18" charset="0"/>
                  <a:cs typeface="Arial" pitchFamily="34" charset="0"/>
                </a:rPr>
                <a:t>описують конкретні види злочинів та конкретні межі покарання, які можуть бути призначені за вчинення певних злочинів</a:t>
              </a:r>
              <a:endParaRPr lang="ru-RU" sz="2000" dirty="0" smtClean="0">
                <a:latin typeface="Times New Roman" pitchFamily="18" charset="0"/>
                <a:cs typeface="Arial" pitchFamily="34" charset="0"/>
              </a:endParaRPr>
            </a:p>
          </p:txBody>
        </p:sp>
        <p:cxnSp>
          <p:nvCxnSpPr>
            <p:cNvPr id="2056" name="AutoShape 8"/>
            <p:cNvCxnSpPr>
              <a:cxnSpLocks noChangeShapeType="1"/>
            </p:cNvCxnSpPr>
            <p:nvPr/>
          </p:nvCxnSpPr>
          <p:spPr bwMode="auto">
            <a:xfrm flipH="1">
              <a:off x="3097" y="9632"/>
              <a:ext cx="2677" cy="3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57" name="AutoShape 9"/>
            <p:cNvCxnSpPr>
              <a:cxnSpLocks noChangeShapeType="1"/>
            </p:cNvCxnSpPr>
            <p:nvPr/>
          </p:nvCxnSpPr>
          <p:spPr bwMode="auto">
            <a:xfrm>
              <a:off x="5774" y="9632"/>
              <a:ext cx="2228" cy="3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58" name="AutoShape 10"/>
            <p:cNvCxnSpPr>
              <a:cxnSpLocks noChangeShapeType="1"/>
            </p:cNvCxnSpPr>
            <p:nvPr/>
          </p:nvCxnSpPr>
          <p:spPr bwMode="auto">
            <a:xfrm>
              <a:off x="3097" y="10895"/>
              <a:ext cx="0" cy="38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59" name="AutoShape 11"/>
            <p:cNvCxnSpPr>
              <a:cxnSpLocks noChangeShapeType="1"/>
            </p:cNvCxnSpPr>
            <p:nvPr/>
          </p:nvCxnSpPr>
          <p:spPr bwMode="auto">
            <a:xfrm>
              <a:off x="8912" y="10895"/>
              <a:ext cx="0" cy="38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801688" y="1357297"/>
            <a:ext cx="7985154" cy="4429457"/>
            <a:chOff x="1263" y="6439"/>
            <a:chExt cx="10108" cy="2212"/>
          </a:xfrm>
        </p:grpSpPr>
        <p:sp>
          <p:nvSpPr>
            <p:cNvPr id="3075" name="AutoShape 3"/>
            <p:cNvSpPr>
              <a:spLocks noChangeArrowheads="1"/>
            </p:cNvSpPr>
            <p:nvPr/>
          </p:nvSpPr>
          <p:spPr bwMode="auto">
            <a:xfrm>
              <a:off x="3546" y="6616"/>
              <a:ext cx="3831" cy="1820"/>
            </a:xfrm>
            <a:prstGeom prst="leftRightArrowCallout">
              <a:avLst>
                <a:gd name="adj1" fmla="val 25000"/>
                <a:gd name="adj2" fmla="val 25000"/>
                <a:gd name="adj3" fmla="val 26312"/>
                <a:gd name="adj4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3200" b="0" i="1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cs typeface="Arial" pitchFamily="34" charset="0"/>
                </a:rPr>
                <a:t>Підставою кримінальної відповідальності є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7445" y="6439"/>
              <a:ext cx="3926" cy="221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3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cs typeface="Arial" pitchFamily="34" charset="0"/>
                </a:rPr>
                <a:t>вчинення особою суспільно небезпечного діяння, яке містить склад кримінального правопорушення</a:t>
              </a:r>
              <a:endPara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" name="AutoShape 5"/>
            <p:cNvSpPr>
              <a:spLocks noChangeArrowheads="1"/>
            </p:cNvSpPr>
            <p:nvPr/>
          </p:nvSpPr>
          <p:spPr bwMode="auto">
            <a:xfrm>
              <a:off x="1263" y="7091"/>
              <a:ext cx="2215" cy="897"/>
            </a:xfrm>
            <a:prstGeom prst="plaque">
              <a:avLst>
                <a:gd name="adj" fmla="val 1666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3200" b="1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cs typeface="Arial" pitchFamily="34" charset="0"/>
                </a:rPr>
                <a:t>ч. 1 ст. 2 КК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928662" y="500042"/>
            <a:ext cx="7215238" cy="5572164"/>
            <a:chOff x="1875" y="9442"/>
            <a:chExt cx="8566" cy="4442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3478" y="9442"/>
              <a:ext cx="5461" cy="1100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підстави кримінальної відповідальності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0" name="Oval 4"/>
            <p:cNvSpPr>
              <a:spLocks noChangeArrowheads="1"/>
            </p:cNvSpPr>
            <p:nvPr/>
          </p:nvSpPr>
          <p:spPr bwMode="auto">
            <a:xfrm>
              <a:off x="1875" y="11017"/>
              <a:ext cx="3640" cy="1101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2400" b="1" dirty="0" smtClean="0">
                  <a:solidFill>
                    <a:srgbClr val="943634"/>
                  </a:solidFill>
                  <a:latin typeface="Times New Roman" pitchFamily="18" charset="0"/>
                  <a:cs typeface="Arial" pitchFamily="34" charset="0"/>
                </a:rPr>
                <a:t>Фактична сторона</a:t>
              </a:r>
              <a:endParaRPr lang="ru-RU" sz="2400" b="1" dirty="0" smtClean="0">
                <a:solidFill>
                  <a:srgbClr val="943634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101" name="AutoShape 5"/>
            <p:cNvSpPr>
              <a:spLocks noChangeArrowheads="1"/>
            </p:cNvSpPr>
            <p:nvPr/>
          </p:nvSpPr>
          <p:spPr bwMode="auto">
            <a:xfrm>
              <a:off x="1943" y="12444"/>
              <a:ext cx="3301" cy="14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це вчинення в реальній дійсності суспільно небезпечного діяння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2" name="Oval 6"/>
            <p:cNvSpPr>
              <a:spLocks noChangeArrowheads="1"/>
            </p:cNvSpPr>
            <p:nvPr/>
          </p:nvSpPr>
          <p:spPr bwMode="auto">
            <a:xfrm>
              <a:off x="6801" y="10936"/>
              <a:ext cx="3640" cy="1101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1" i="0" u="none" strike="noStrike" cap="none" normalizeH="0" baseline="0" dirty="0" smtClean="0">
                  <a:ln>
                    <a:noFill/>
                  </a:ln>
                  <a:solidFill>
                    <a:srgbClr val="943634"/>
                  </a:solidFill>
                  <a:effectLst/>
                  <a:latin typeface="Times New Roman" pitchFamily="18" charset="0"/>
                  <a:cs typeface="Arial" pitchFamily="34" charset="0"/>
                </a:rPr>
                <a:t>юридична сторона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3" name="AutoShape 7"/>
            <p:cNvSpPr>
              <a:spLocks noChangeArrowheads="1"/>
            </p:cNvSpPr>
            <p:nvPr/>
          </p:nvSpPr>
          <p:spPr bwMode="auto">
            <a:xfrm>
              <a:off x="7140" y="12444"/>
              <a:ext cx="3301" cy="14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2000" dirty="0" err="1" smtClean="0">
                  <a:latin typeface="Times New Roman" pitchFamily="18" charset="0"/>
                  <a:cs typeface="Arial" pitchFamily="34" charset="0"/>
                </a:rPr>
                <a:t>передбаченість</a:t>
              </a:r>
              <a:r>
                <a:rPr lang="uk-UA" sz="2000" dirty="0" smtClean="0">
                  <a:latin typeface="Times New Roman" pitchFamily="18" charset="0"/>
                  <a:cs typeface="Arial" pitchFamily="34" charset="0"/>
                </a:rPr>
                <a:t> такого діяння як складу злочину в КК</a:t>
              </a:r>
              <a:endParaRPr lang="ru-RU" sz="2000" dirty="0" smtClean="0">
                <a:latin typeface="Times New Roman" pitchFamily="18" charset="0"/>
                <a:cs typeface="Arial" pitchFamily="34" charset="0"/>
              </a:endParaRPr>
            </a:p>
          </p:txBody>
        </p:sp>
        <p:cxnSp>
          <p:nvCxnSpPr>
            <p:cNvPr id="4104" name="AutoShape 8"/>
            <p:cNvCxnSpPr>
              <a:cxnSpLocks noChangeShapeType="1"/>
            </p:cNvCxnSpPr>
            <p:nvPr/>
          </p:nvCxnSpPr>
          <p:spPr bwMode="auto">
            <a:xfrm flipH="1">
              <a:off x="3709" y="10542"/>
              <a:ext cx="2608" cy="4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105" name="AutoShape 9"/>
            <p:cNvCxnSpPr>
              <a:cxnSpLocks noChangeShapeType="1"/>
            </p:cNvCxnSpPr>
            <p:nvPr/>
          </p:nvCxnSpPr>
          <p:spPr bwMode="auto">
            <a:xfrm>
              <a:off x="6317" y="10542"/>
              <a:ext cx="2350" cy="3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106" name="AutoShape 10"/>
            <p:cNvCxnSpPr>
              <a:cxnSpLocks noChangeShapeType="1"/>
            </p:cNvCxnSpPr>
            <p:nvPr/>
          </p:nvCxnSpPr>
          <p:spPr bwMode="auto">
            <a:xfrm>
              <a:off x="3546" y="12118"/>
              <a:ext cx="0" cy="3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107" name="AutoShape 11"/>
            <p:cNvCxnSpPr>
              <a:cxnSpLocks noChangeShapeType="1"/>
            </p:cNvCxnSpPr>
            <p:nvPr/>
          </p:nvCxnSpPr>
          <p:spPr bwMode="auto">
            <a:xfrm>
              <a:off x="8749" y="12037"/>
              <a:ext cx="0" cy="3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57158" y="500043"/>
            <a:ext cx="8429683" cy="5715040"/>
            <a:chOff x="1318" y="1535"/>
            <a:chExt cx="9957" cy="6276"/>
          </a:xfrm>
        </p:grpSpPr>
        <p:sp>
          <p:nvSpPr>
            <p:cNvPr id="5123" name="AutoShape 3"/>
            <p:cNvSpPr>
              <a:spLocks noChangeArrowheads="1"/>
            </p:cNvSpPr>
            <p:nvPr/>
          </p:nvSpPr>
          <p:spPr bwMode="auto">
            <a:xfrm>
              <a:off x="1386" y="1535"/>
              <a:ext cx="4021" cy="1019"/>
            </a:xfrm>
            <a:prstGeom prst="plaque">
              <a:avLst>
                <a:gd name="adj" fmla="val 16667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Частина 3 ст. 2 КК </a:t>
              </a:r>
              <a:r>
                <a:rPr kumimoji="0" lang="uk-UA" sz="2400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Georgia" pitchFamily="18" charset="0"/>
                  <a:cs typeface="Arial" pitchFamily="34" charset="0"/>
                </a:rPr>
                <a:t>передбачає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124" name="AutoShape 4"/>
            <p:cNvCxnSpPr>
              <a:cxnSpLocks noChangeShapeType="1"/>
            </p:cNvCxnSpPr>
            <p:nvPr/>
          </p:nvCxnSpPr>
          <p:spPr bwMode="auto">
            <a:xfrm>
              <a:off x="5407" y="1698"/>
              <a:ext cx="240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125" name="AutoShape 5"/>
            <p:cNvCxnSpPr>
              <a:cxnSpLocks noChangeShapeType="1"/>
            </p:cNvCxnSpPr>
            <p:nvPr/>
          </p:nvCxnSpPr>
          <p:spPr bwMode="auto">
            <a:xfrm>
              <a:off x="7811" y="1698"/>
              <a:ext cx="0" cy="123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5126" name="AutoShape 6"/>
            <p:cNvSpPr>
              <a:spLocks noChangeArrowheads="1"/>
            </p:cNvSpPr>
            <p:nvPr/>
          </p:nvSpPr>
          <p:spPr bwMode="auto">
            <a:xfrm>
              <a:off x="3817" y="3010"/>
              <a:ext cx="7458" cy="1309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що ніхто не може бути притягнений до кримінальної відповідальності за той самий злочин </a:t>
              </a: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Georgia" pitchFamily="18" charset="0"/>
                  <a:cs typeface="Arial" pitchFamily="34" charset="0"/>
                </a:rPr>
                <a:t>більше одного разу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5407" y="4714"/>
              <a:ext cx="4469" cy="137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Цей припис розвиває положення </a:t>
              </a:r>
              <a:r>
                <a:rPr kumimoji="0" lang="uk-UA" sz="2400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Georgia" pitchFamily="18" charset="0"/>
                  <a:cs typeface="Arial" pitchFamily="34" charset="0"/>
                </a:rPr>
                <a:t>ч. 1 ст. 61 Конституції України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8" name="AutoShape 8"/>
            <p:cNvSpPr>
              <a:spLocks noChangeArrowheads="1"/>
            </p:cNvSpPr>
            <p:nvPr/>
          </p:nvSpPr>
          <p:spPr bwMode="auto">
            <a:xfrm>
              <a:off x="8219" y="4157"/>
              <a:ext cx="638" cy="557"/>
            </a:xfrm>
            <a:prstGeom prst="downArrow">
              <a:avLst>
                <a:gd name="adj1" fmla="val 24454"/>
                <a:gd name="adj2" fmla="val 1459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prstShdw prst="shdw12">
                <a:srgbClr val="808080">
                  <a:alpha val="50000"/>
                </a:srgbClr>
              </a:prstShdw>
            </a:effec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9" name="AutoShape 9"/>
            <p:cNvSpPr>
              <a:spLocks noChangeArrowheads="1"/>
            </p:cNvSpPr>
            <p:nvPr/>
          </p:nvSpPr>
          <p:spPr bwMode="auto">
            <a:xfrm>
              <a:off x="1318" y="6711"/>
              <a:ext cx="9713" cy="1100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відповідно до якої ніхто не може бути двічі притягнений до юридичної відповідальності одного виду за одне й те саме правопорушення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130" name="AutoShape 10"/>
            <p:cNvCxnSpPr>
              <a:cxnSpLocks noChangeShapeType="1"/>
            </p:cNvCxnSpPr>
            <p:nvPr/>
          </p:nvCxnSpPr>
          <p:spPr bwMode="auto">
            <a:xfrm flipH="1">
              <a:off x="1875" y="5325"/>
              <a:ext cx="353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131" name="AutoShape 11"/>
            <p:cNvCxnSpPr>
              <a:cxnSpLocks noChangeShapeType="1"/>
            </p:cNvCxnSpPr>
            <p:nvPr/>
          </p:nvCxnSpPr>
          <p:spPr bwMode="auto">
            <a:xfrm>
              <a:off x="1875" y="5325"/>
              <a:ext cx="0" cy="13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</TotalTime>
  <Words>493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created xsi:type="dcterms:W3CDTF">2020-11-29T13:22:33Z</dcterms:created>
  <dcterms:modified xsi:type="dcterms:W3CDTF">2020-11-29T13:48:27Z</dcterms:modified>
</cp:coreProperties>
</file>