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7" r:id="rId2"/>
    <p:sldId id="318" r:id="rId3"/>
    <p:sldId id="359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81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03136A"/>
    <a:srgbClr val="1984CC"/>
    <a:srgbClr val="35759D"/>
    <a:srgbClr val="35B19D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5596" autoAdjust="0"/>
  </p:normalViewPr>
  <p:slideViewPr>
    <p:cSldViewPr>
      <p:cViewPr>
        <p:scale>
          <a:sx n="100" d="100"/>
          <a:sy n="100" d="100"/>
        </p:scale>
        <p:origin x="-1986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92583E-04BF-4F5F-ACF6-E05D6AE7F71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06796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113DB-178B-416F-B93C-FCBB95D5046A}" type="slidenum">
              <a:rPr lang="en-US" altLang="ru-RU"/>
              <a:pPr/>
              <a:t>14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2925" y="2914650"/>
            <a:ext cx="8153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2925" y="3638550"/>
            <a:ext cx="8153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34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0825" y="808038"/>
            <a:ext cx="2171700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25" y="808038"/>
            <a:ext cx="6362700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22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70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795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2057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42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4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5233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5086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5" y="808038"/>
            <a:ext cx="8686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276871"/>
            <a:ext cx="7556376" cy="1592793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МАТЕМАТИЧНЕ МОДЕЛЮВАННЯ ТА ОПТИМІЗАЦІЯ ПРОЦЕСІВ ТЕПЛОМАСООБМІНУ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03648" y="3933056"/>
            <a:ext cx="6912768" cy="7747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4900" b="1" dirty="0" err="1" smtClean="0">
                <a:solidFill>
                  <a:schemeClr val="bg1"/>
                </a:solidFill>
              </a:rPr>
              <a:t>К.т.н</a:t>
            </a:r>
            <a:r>
              <a:rPr lang="uk-UA" sz="4900" b="1" dirty="0" smtClean="0">
                <a:solidFill>
                  <a:schemeClr val="bg1"/>
                </a:solidFill>
              </a:rPr>
              <a:t>., доцент, докторант, 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4900" b="1" dirty="0" smtClean="0">
                <a:solidFill>
                  <a:schemeClr val="bg1"/>
                </a:solidFill>
              </a:rPr>
              <a:t>провідний науковий співробітник,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4900" b="1" dirty="0" smtClean="0">
                <a:solidFill>
                  <a:schemeClr val="bg1"/>
                </a:solidFill>
              </a:rPr>
              <a:t>академік Європейській науково-освітньої академії  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5600" b="1" dirty="0" smtClean="0">
                <a:solidFill>
                  <a:schemeClr val="bg1"/>
                </a:solidFill>
              </a:rPr>
              <a:t>Чейлитко Андрій Олександрович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3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7705"/>
            <a:ext cx="6710710" cy="582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806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0"/>
            <a:ext cx="6696744" cy="674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779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714"/>
            <a:ext cx="6366351" cy="681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378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96" y="1052735"/>
            <a:ext cx="9204196" cy="574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951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3933056"/>
            <a:ext cx="9143999" cy="936104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1600" dirty="0" err="1" smtClean="0"/>
              <a:t>Лекцію</a:t>
            </a:r>
            <a:r>
              <a:rPr lang="ru-RU" sz="1600" dirty="0" smtClean="0"/>
              <a:t> </a:t>
            </a:r>
            <a:r>
              <a:rPr lang="ru-RU" sz="1600" dirty="0" err="1"/>
              <a:t>підготував</a:t>
            </a:r>
            <a:endParaRPr lang="ru-RU" sz="1600" dirty="0"/>
          </a:p>
          <a:p>
            <a:pPr fontAlgn="auto">
              <a:spcAft>
                <a:spcPts val="0"/>
              </a:spcAft>
              <a:defRPr/>
            </a:pPr>
            <a:r>
              <a:rPr lang="ru-RU" sz="1600" dirty="0"/>
              <a:t>кандидат </a:t>
            </a:r>
            <a:r>
              <a:rPr lang="ru-RU" sz="1600" dirty="0" err="1"/>
              <a:t>технічних</a:t>
            </a:r>
            <a:r>
              <a:rPr lang="ru-RU" sz="1600" dirty="0"/>
              <a:t> наук, доцент, докторант, </a:t>
            </a:r>
            <a:r>
              <a:rPr lang="ru-RU" sz="1600" dirty="0" err="1"/>
              <a:t>академік</a:t>
            </a:r>
            <a:r>
              <a:rPr lang="ru-RU" sz="1600" dirty="0"/>
              <a:t> </a:t>
            </a:r>
            <a:r>
              <a:rPr lang="ru-RU" sz="1600" dirty="0" err="1"/>
              <a:t>Європейської</a:t>
            </a:r>
            <a:r>
              <a:rPr lang="ru-RU" sz="1600" dirty="0"/>
              <a:t> </a:t>
            </a:r>
            <a:r>
              <a:rPr lang="ru-RU" sz="1600" dirty="0" err="1"/>
              <a:t>науково-освітньої</a:t>
            </a:r>
            <a:r>
              <a:rPr lang="ru-RU" sz="1600" dirty="0"/>
              <a:t> </a:t>
            </a:r>
            <a:r>
              <a:rPr lang="ru-RU" sz="1600" dirty="0" err="1"/>
              <a:t>академії</a:t>
            </a:r>
            <a:r>
              <a:rPr lang="ru-RU" sz="1600" dirty="0"/>
              <a:t> </a:t>
            </a:r>
            <a:r>
              <a:rPr lang="ru-RU" sz="1600" dirty="0" smtClean="0"/>
              <a:t>, </a:t>
            </a:r>
            <a:r>
              <a:rPr lang="uk-UA" sz="1600" dirty="0" smtClean="0"/>
              <a:t>провідний </a:t>
            </a:r>
            <a:r>
              <a:rPr lang="uk-UA" sz="1600" dirty="0"/>
              <a:t>науковий співробітник</a:t>
            </a:r>
            <a:r>
              <a:rPr lang="uk-UA" sz="1600" b="1" dirty="0" smtClean="0"/>
              <a:t>, </a:t>
            </a:r>
            <a:r>
              <a:rPr lang="ru-RU" sz="1600" dirty="0" smtClean="0"/>
              <a:t>Чейлитко </a:t>
            </a:r>
            <a:r>
              <a:rPr lang="ru-RU" sz="1600" dirty="0" err="1"/>
              <a:t>Андрій</a:t>
            </a:r>
            <a:r>
              <a:rPr lang="ru-RU" sz="1600" dirty="0"/>
              <a:t> </a:t>
            </a:r>
            <a:r>
              <a:rPr lang="ru-RU" sz="1600" dirty="0" err="1"/>
              <a:t>Олександрович</a:t>
            </a:r>
            <a:endParaRPr lang="en-US" altLang="ru-RU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7544" y="2852936"/>
            <a:ext cx="8153400" cy="1090414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 dirty="0" err="1" smtClean="0"/>
              <a:t>Дякую</a:t>
            </a:r>
            <a:r>
              <a:rPr lang="ru-RU" altLang="ru-RU" dirty="0" smtClean="0"/>
              <a:t> за </a:t>
            </a:r>
            <a:r>
              <a:rPr lang="ru-RU" altLang="ru-RU" dirty="0" err="1" smtClean="0"/>
              <a:t>увагу</a:t>
            </a:r>
            <a:r>
              <a:rPr lang="ru-RU" altLang="ru-RU" dirty="0" smtClean="0"/>
              <a:t>!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29819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420887"/>
            <a:ext cx="8640960" cy="1080121"/>
          </a:xfrm>
        </p:spPr>
        <p:txBody>
          <a:bodyPr rtlCol="0">
            <a:normAutofit/>
          </a:bodyPr>
          <a:lstStyle/>
          <a:p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Solid Works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41B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683050"/>
            <a:ext cx="6400800" cy="449262"/>
          </a:xfrm>
        </p:spPr>
        <p:txBody>
          <a:bodyPr/>
          <a:lstStyle/>
          <a:p>
            <a:r>
              <a:rPr lang="uk-UA" altLang="uk-UA" dirty="0" smtClean="0"/>
              <a:t>Лекція </a:t>
            </a:r>
            <a:r>
              <a:rPr lang="en-US" altLang="uk-UA" dirty="0" smtClean="0"/>
              <a:t>9</a:t>
            </a:r>
            <a:endParaRPr lang="uk-UA" altLang="uk-UA" dirty="0" smtClean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115616" y="4149080"/>
            <a:ext cx="6912768" cy="7747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4900" b="1" dirty="0" err="1" smtClean="0">
                <a:solidFill>
                  <a:schemeClr val="bg1"/>
                </a:solidFill>
              </a:rPr>
              <a:t>К.т.н</a:t>
            </a:r>
            <a:r>
              <a:rPr lang="uk-UA" sz="4900" b="1" dirty="0" smtClean="0">
                <a:solidFill>
                  <a:schemeClr val="bg1"/>
                </a:solidFill>
              </a:rPr>
              <a:t>., доцент, докторант, 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4900" b="1" dirty="0" smtClean="0">
                <a:solidFill>
                  <a:schemeClr val="bg1"/>
                </a:solidFill>
              </a:rPr>
              <a:t>провідний науковий співробітник,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4900" b="1" dirty="0" smtClean="0">
                <a:solidFill>
                  <a:schemeClr val="bg1"/>
                </a:solidFill>
              </a:rPr>
              <a:t>академік Європейській науково-освітньої академії  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5600" b="1" dirty="0" smtClean="0">
                <a:solidFill>
                  <a:schemeClr val="bg1"/>
                </a:solidFill>
              </a:rPr>
              <a:t>Чейлитко Андрій Олександрович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9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err="1">
                <a:solidFill>
                  <a:srgbClr val="FF0000"/>
                </a:solidFill>
              </a:rPr>
              <a:t>SolidWorks</a:t>
            </a:r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7986464" cy="4619600"/>
          </a:xfrm>
        </p:spPr>
        <p:txBody>
          <a:bodyPr/>
          <a:lstStyle/>
          <a:p>
            <a:pPr marL="0" indent="0">
              <a:buNone/>
            </a:pPr>
            <a:r>
              <a:rPr lang="uk-UA" dirty="0" err="1"/>
              <a:t>SolidWorks</a:t>
            </a:r>
            <a:r>
              <a:rPr lang="uk-UA" dirty="0"/>
              <a:t> - це повнофункціональний додаток для автоматизованого механіко-машинобудівного конструювання, що базується на параметричної об'єктно-орієнтованої методології.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8" r="13204"/>
          <a:stretch/>
        </p:blipFill>
        <p:spPr bwMode="auto">
          <a:xfrm>
            <a:off x="3923929" y="4086225"/>
            <a:ext cx="5255096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29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808038"/>
            <a:ext cx="6264696" cy="604738"/>
          </a:xfrm>
        </p:spPr>
        <p:txBody>
          <a:bodyPr/>
          <a:lstStyle/>
          <a:p>
            <a:r>
              <a:rPr lang="ru-RU" i="1" dirty="0"/>
              <a:t>Диспетчер свойств</a:t>
            </a:r>
            <a:endParaRPr lang="uk-UA" dirty="0"/>
          </a:p>
        </p:txBody>
      </p:sp>
      <p:pic>
        <p:nvPicPr>
          <p:cNvPr id="9218" name="Picture 2" descr="C:\Users\cheil\Downloads\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9709"/>
            <a:ext cx="1660325" cy="591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1556792"/>
            <a:ext cx="67687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Для того чтобы увидеть диспетчер свойств необходимо выполнить следую­щее:</a:t>
            </a:r>
            <a:endParaRPr lang="uk-UA" dirty="0">
              <a:solidFill>
                <a:schemeClr val="bg1"/>
              </a:solidFill>
            </a:endParaRPr>
          </a:p>
          <a:p>
            <a:pPr lvl="0"/>
            <a:r>
              <a:rPr lang="ru-RU" dirty="0">
                <a:solidFill>
                  <a:schemeClr val="bg1"/>
                </a:solidFill>
              </a:rPr>
              <a:t>Выберите элемент </a:t>
            </a:r>
            <a:r>
              <a:rPr lang="ru-RU" dirty="0" err="1">
                <a:solidFill>
                  <a:schemeClr val="bg1"/>
                </a:solidFill>
              </a:rPr>
              <a:t>Extrude</a:t>
            </a:r>
            <a:r>
              <a:rPr lang="ru-RU" dirty="0">
                <a:solidFill>
                  <a:schemeClr val="bg1"/>
                </a:solidFill>
              </a:rPr>
              <a:t> 1 и нажмите правую кнопку мыши.</a:t>
            </a:r>
            <a:endParaRPr lang="uk-UA" dirty="0">
              <a:solidFill>
                <a:schemeClr val="bg1"/>
              </a:solidFill>
            </a:endParaRPr>
          </a:p>
          <a:p>
            <a:pPr lvl="0"/>
            <a:r>
              <a:rPr lang="ru-RU" dirty="0">
                <a:solidFill>
                  <a:schemeClr val="bg1"/>
                </a:solidFill>
              </a:rPr>
              <a:t>Выберите Редактировать определение из контекстного меню.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В диспетчерской области отобразится Диспетчер свойств элемента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err="1">
                <a:solidFill>
                  <a:schemeClr val="bg1"/>
                </a:solidFill>
              </a:rPr>
              <a:t>Extrude</a:t>
            </a:r>
            <a:r>
              <a:rPr lang="ru-RU" dirty="0">
                <a:solidFill>
                  <a:schemeClr val="bg1"/>
                </a:solidFill>
              </a:rPr>
              <a:t> 1, а в графической области — результат использования данного конструктивного элемента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71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" y="808038"/>
            <a:ext cx="7510611" cy="460722"/>
          </a:xfrm>
        </p:spPr>
        <p:txBody>
          <a:bodyPr/>
          <a:lstStyle/>
          <a:p>
            <a:r>
              <a:rPr lang="ru-RU" sz="2800" dirty="0"/>
              <a:t>Формы представления модели.</a:t>
            </a:r>
            <a:endParaRPr lang="uk-UA" sz="2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79811"/>
            <a:ext cx="5400599" cy="600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889377"/>
            <a:ext cx="2520280" cy="181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36712"/>
            <a:ext cx="27336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2470801" cy="172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225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" y="808038"/>
            <a:ext cx="8686800" cy="388714"/>
          </a:xfrm>
        </p:spPr>
        <p:txBody>
          <a:bodyPr/>
          <a:lstStyle/>
          <a:p>
            <a:r>
              <a:rPr lang="ru-RU" sz="2800" i="1" dirty="0"/>
              <a:t>Моделирование простых деталей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00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400" dirty="0" smtClean="0"/>
              <a:t>Выберите </a:t>
            </a:r>
            <a:r>
              <a:rPr lang="ru-RU" sz="2400" dirty="0"/>
              <a:t>плоскость Сверху в дереве проекта Диспетчера конструктивных </a:t>
            </a:r>
            <a:r>
              <a:rPr lang="ru-RU" sz="2400" dirty="0" smtClean="0"/>
              <a:t>элементов</a:t>
            </a:r>
            <a:endParaRPr lang="en-US" sz="2400" dirty="0" smtClean="0"/>
          </a:p>
          <a:p>
            <a:pPr marL="514350" indent="-514350">
              <a:buFontTx/>
              <a:buAutoNum type="arabicPeriod"/>
            </a:pPr>
            <a:r>
              <a:rPr lang="ru-RU" sz="2400" dirty="0"/>
              <a:t>Нажмите кнопку </a:t>
            </a:r>
            <a:r>
              <a:rPr lang="ru-RU" sz="2400" i="1" dirty="0"/>
              <a:t>Эскиз</a:t>
            </a:r>
            <a:r>
              <a:rPr lang="ru-RU" sz="2400" dirty="0"/>
              <a:t> панели инструментов </a:t>
            </a:r>
            <a:r>
              <a:rPr lang="ru-RU" sz="2400" i="1" dirty="0"/>
              <a:t>Эскиз,</a:t>
            </a:r>
            <a:r>
              <a:rPr lang="ru-RU" sz="2400" dirty="0"/>
              <a:t> эскиз откроется на выбранной плоскости.</a:t>
            </a:r>
            <a:endParaRPr lang="uk-UA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3. </a:t>
            </a:r>
            <a:r>
              <a:rPr lang="ru-RU" sz="2400" dirty="0" smtClean="0"/>
              <a:t>Нажмите </a:t>
            </a:r>
            <a:r>
              <a:rPr lang="ru-RU" sz="2400" dirty="0"/>
              <a:t>кнопку </a:t>
            </a:r>
            <a:r>
              <a:rPr lang="ru-RU" sz="2400" i="1" dirty="0"/>
              <a:t>Перпендикулярно выбранной плоскости</a:t>
            </a:r>
            <a:r>
              <a:rPr lang="ru-RU" sz="2400" dirty="0"/>
              <a:t> панели инструментов </a:t>
            </a:r>
            <a:r>
              <a:rPr lang="ru-RU" sz="2400" i="1" dirty="0"/>
              <a:t>Стандартные виды.</a:t>
            </a:r>
            <a:r>
              <a:rPr lang="ru-RU" sz="2400" dirty="0"/>
              <a:t> </a:t>
            </a:r>
            <a:endParaRPr lang="uk-UA" sz="2400" dirty="0"/>
          </a:p>
          <a:p>
            <a:pPr marL="0" indent="0">
              <a:buNone/>
            </a:pPr>
            <a:r>
              <a:rPr lang="ru-RU" sz="2400" dirty="0" smtClean="0"/>
              <a:t>   </a:t>
            </a:r>
            <a:r>
              <a:rPr lang="en-US" sz="2400" dirty="0" smtClean="0"/>
              <a:t>4. </a:t>
            </a:r>
            <a:r>
              <a:rPr lang="ru-RU" sz="2400" dirty="0" smtClean="0"/>
              <a:t>Нажмите </a:t>
            </a:r>
            <a:r>
              <a:rPr lang="ru-RU" sz="2400" dirty="0"/>
              <a:t>кнопку </a:t>
            </a:r>
            <a:r>
              <a:rPr lang="ru-RU" sz="2400" i="1" dirty="0"/>
              <a:t>Окружность</a:t>
            </a:r>
            <a:r>
              <a:rPr lang="ru-RU" sz="2400" dirty="0"/>
              <a:t> панели инструментов </a:t>
            </a:r>
            <a:r>
              <a:rPr lang="ru-RU" sz="2400" i="1" dirty="0"/>
              <a:t>Инструменты эскиза.</a:t>
            </a:r>
            <a:r>
              <a:rPr lang="ru-RU" sz="2400" dirty="0"/>
              <a:t> </a:t>
            </a:r>
            <a:endParaRPr lang="uk-UA" sz="2400" dirty="0"/>
          </a:p>
          <a:p>
            <a:pPr marL="0" indent="0">
              <a:buNone/>
            </a:pPr>
            <a:endParaRPr lang="uk-UA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74082"/>
            <a:ext cx="4032449" cy="213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208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712968" cy="583264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Чтобы задать размер окружности, нажмите кнопку </a:t>
            </a:r>
            <a:r>
              <a:rPr lang="ru-RU" i="1" dirty="0"/>
              <a:t>Размер</a:t>
            </a:r>
            <a:r>
              <a:rPr lang="ru-RU" dirty="0"/>
              <a:t> панели инструментов </a:t>
            </a:r>
            <a:r>
              <a:rPr lang="ru-RU" i="1" dirty="0"/>
              <a:t>Взаимосвязи </a:t>
            </a:r>
            <a:r>
              <a:rPr lang="ru-RU" i="1" dirty="0" smtClean="0"/>
              <a:t>эскиза</a:t>
            </a: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6480720" cy="451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19462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095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9939"/>
            <a:ext cx="8532440" cy="22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97193"/>
            <a:ext cx="6984776" cy="396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155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2493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52" y="2780928"/>
            <a:ext cx="7683588" cy="399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2221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285E80"/>
      </a:lt2>
      <a:accent1>
        <a:srgbClr val="3E7A98"/>
      </a:accent1>
      <a:accent2>
        <a:srgbClr val="5A91AC"/>
      </a:accent2>
      <a:accent3>
        <a:srgbClr val="FFFFFF"/>
      </a:accent3>
      <a:accent4>
        <a:srgbClr val="404040"/>
      </a:accent4>
      <a:accent5>
        <a:srgbClr val="AFBECA"/>
      </a:accent5>
      <a:accent6>
        <a:srgbClr val="51839B"/>
      </a:accent6>
      <a:hlink>
        <a:srgbClr val="6C9FB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EE080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F3B21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109B0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25A9C"/>
        </a:lt2>
        <a:accent1>
          <a:srgbClr val="166FB2"/>
        </a:accent1>
        <a:accent2>
          <a:srgbClr val="3580B9"/>
        </a:accent2>
        <a:accent3>
          <a:srgbClr val="FFFFFF"/>
        </a:accent3>
        <a:accent4>
          <a:srgbClr val="404040"/>
        </a:accent4>
        <a:accent5>
          <a:srgbClr val="ABBBD5"/>
        </a:accent5>
        <a:accent6>
          <a:srgbClr val="2F73A7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285E80"/>
        </a:lt2>
        <a:accent1>
          <a:srgbClr val="3E7A98"/>
        </a:accent1>
        <a:accent2>
          <a:srgbClr val="5A91AC"/>
        </a:accent2>
        <a:accent3>
          <a:srgbClr val="FFFFFF"/>
        </a:accent3>
        <a:accent4>
          <a:srgbClr val="404040"/>
        </a:accent4>
        <a:accent5>
          <a:srgbClr val="AFBECA"/>
        </a:accent5>
        <a:accent6>
          <a:srgbClr val="51839B"/>
        </a:accent6>
        <a:hlink>
          <a:srgbClr val="6C9F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3787</TotalTime>
  <Words>189</Words>
  <Application>Microsoft Office PowerPoint</Application>
  <PresentationFormat>Экран (4:3)</PresentationFormat>
  <Paragraphs>34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powerpoint-template</vt:lpstr>
      <vt:lpstr>МАТЕМАТИЧНЕ МОДЕЛЮВАННЯ ТА ОПТИМІЗАЦІЯ ПРОЦЕСІВ ТЕПЛОМАСООБМІНУ</vt:lpstr>
      <vt:lpstr>Solid Works</vt:lpstr>
      <vt:lpstr>SolidWorks</vt:lpstr>
      <vt:lpstr>Диспетчер свойств</vt:lpstr>
      <vt:lpstr>Формы представления модели.</vt:lpstr>
      <vt:lpstr>Моделирование простых деталей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Andrii</dc:creator>
  <cp:lastModifiedBy>Користувач Windows</cp:lastModifiedBy>
  <cp:revision>271</cp:revision>
  <dcterms:created xsi:type="dcterms:W3CDTF">2016-09-04T13:07:12Z</dcterms:created>
  <dcterms:modified xsi:type="dcterms:W3CDTF">2018-11-06T14:48:53Z</dcterms:modified>
</cp:coreProperties>
</file>