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5" r:id="rId2"/>
    <p:sldId id="287" r:id="rId3"/>
    <p:sldId id="288" r:id="rId4"/>
    <p:sldId id="257" r:id="rId5"/>
    <p:sldId id="261" r:id="rId6"/>
    <p:sldId id="262" r:id="rId7"/>
    <p:sldId id="263" r:id="rId8"/>
    <p:sldId id="264" r:id="rId9"/>
    <p:sldId id="268" r:id="rId10"/>
    <p:sldId id="269" r:id="rId11"/>
    <p:sldId id="270" r:id="rId12"/>
    <p:sldId id="271" r:id="rId13"/>
    <p:sldId id="272" r:id="rId14"/>
    <p:sldId id="273" r:id="rId15"/>
    <p:sldId id="274" r:id="rId16"/>
    <p:sldId id="297" r:id="rId17"/>
    <p:sldId id="298" r:id="rId18"/>
    <p:sldId id="299" r:id="rId19"/>
    <p:sldId id="300" r:id="rId20"/>
    <p:sldId id="301" r:id="rId21"/>
    <p:sldId id="275" r:id="rId22"/>
    <p:sldId id="276" r:id="rId23"/>
    <p:sldId id="289" r:id="rId24"/>
    <p:sldId id="291" r:id="rId25"/>
    <p:sldId id="292" r:id="rId26"/>
    <p:sldId id="295" r:id="rId27"/>
    <p:sldId id="296"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4640"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E6142A4-05A1-4B2D-AF58-91BC3E3E5ECA}" type="slidenum">
              <a:rPr lang="ru-RU"/>
              <a:pPr/>
              <a:t>‹#›</a:t>
            </a:fld>
            <a:endParaRPr lang="ru-RU"/>
          </a:p>
        </p:txBody>
      </p:sp>
    </p:spTree>
    <p:extLst>
      <p:ext uri="{BB962C8B-B14F-4D97-AF65-F5344CB8AC3E}">
        <p14:creationId xmlns:p14="http://schemas.microsoft.com/office/powerpoint/2010/main" val="584538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6CFF5C7-ED00-4D86-9A62-018AE24895BF}" type="slidenum">
              <a:rPr lang="ru-RU"/>
              <a:pPr/>
              <a:t>‹#›</a:t>
            </a:fld>
            <a:endParaRPr lang="ru-RU"/>
          </a:p>
        </p:txBody>
      </p:sp>
    </p:spTree>
    <p:extLst>
      <p:ext uri="{BB962C8B-B14F-4D97-AF65-F5344CB8AC3E}">
        <p14:creationId xmlns:p14="http://schemas.microsoft.com/office/powerpoint/2010/main" val="10118460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ECE785EC-A4F5-4F49-93F5-8620B14A09E4}" type="slidenum">
              <a:rPr lang="ru-RU"/>
              <a:pPr/>
              <a:t>2</a:t>
            </a:fld>
            <a:endParaRPr lang="ru-RU"/>
          </a:p>
        </p:txBody>
      </p:sp>
      <p:sp>
        <p:nvSpPr>
          <p:cNvPr id="36867" name="Rectangle 7"/>
          <p:cNvSpPr txBox="1">
            <a:spLocks noGrp="1" noChangeArrowheads="1"/>
          </p:cNvSpPr>
          <p:nvPr/>
        </p:nvSpPr>
        <p:spPr bwMode="auto">
          <a:xfrm>
            <a:off x="5332413" y="8686800"/>
            <a:ext cx="1525587" cy="457200"/>
          </a:xfrm>
          <a:prstGeom prst="rect">
            <a:avLst/>
          </a:prstGeom>
          <a:noFill/>
          <a:ln w="12700">
            <a:noFill/>
            <a:miter lim="800000"/>
            <a:headEnd type="none" w="sm" len="sm"/>
            <a:tailEnd type="none" w="sm" len="sm"/>
          </a:ln>
        </p:spPr>
        <p:txBody>
          <a:bodyPr lIns="90891" tIns="45446" rIns="90891" bIns="45446" anchor="b">
            <a:prstTxWarp prst="textNoShape">
              <a:avLst/>
            </a:prstTxWarp>
          </a:bodyPr>
          <a:lstStyle/>
          <a:p>
            <a:pPr algn="r" defTabSz="909638" eaLnBrk="0" hangingPunct="0"/>
            <a:fld id="{13B38179-1B58-CE46-A8B6-02C249F1EBBC}" type="slidenum">
              <a:rPr lang="en-GB" sz="1200">
                <a:latin typeface="Times New Roman" charset="0"/>
              </a:rPr>
              <a:pPr algn="r" defTabSz="909638" eaLnBrk="0" hangingPunct="0"/>
              <a:t>2</a:t>
            </a:fld>
            <a:endParaRPr lang="en-GB" sz="1200">
              <a:latin typeface="Times New Roman"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846138" y="4343400"/>
            <a:ext cx="5203825" cy="4114800"/>
          </a:xfrm>
          <a:noFill/>
        </p:spPr>
        <p:txBody>
          <a:bodyPr lIns="90891" tIns="45446" rIns="90891" bIns="45446"/>
          <a:lstStyle/>
          <a:p>
            <a:pPr algn="just" eaLnBrk="1" hangingPunct="1"/>
            <a:r>
              <a:rPr lang="en-GB">
                <a:latin typeface="Arial" charset="0"/>
              </a:rPr>
              <a:t>Авария на четвертом энергоблоке Чернобыльской атомной электростанции произошла в ночь с 25-го на 26-е апреля 1986 года во время проведения испытаний. Эксплуатационный персонал должен был проверить, смогут ли турбины при перерыве в подаче электроэнергии выработать достаточное количество остаточной энергии для питания насосов охлаждения до включения аварийных источников питания. </a:t>
            </a:r>
          </a:p>
          <a:p>
            <a:pPr algn="just" eaLnBrk="1" hangingPunct="1"/>
            <a:r>
              <a:rPr lang="en-GB">
                <a:latin typeface="Arial" charset="0"/>
              </a:rPr>
              <a:t>Чтобы препятствовать прерыванию эксперимента, системы аварийной защиты были сознательно отключены. Для проведения эксперимента нужно было снизить мощность реактора до уровня 25% от номинальной. Однако этот процесс пошел не по плану. Внезапно, по до сих пор не выясненным причинам, мощность реактора упала до уровня ниже 1%. Реактор пришлось снова медленно разгонять. Однако спустя 30 секунд после начала эксперимента мощность вдруг резко возросла. Аварийное гашение реактора (остановка цепной ядерной реакции) не удалось.</a:t>
            </a:r>
          </a:p>
          <a:p>
            <a:pPr algn="just" eaLnBrk="1" hangingPunct="1"/>
            <a:r>
              <a:rPr lang="en-GB">
                <a:latin typeface="Arial" charset="0"/>
              </a:rPr>
              <a:t>В доли секунды мощность и температура возросли во много раз. Реактор вышел из-под контроля. Произошел мощнейший взрыв. Взрывом выбросило плиту, покрывавшую 4-й энергоблок, вес которой составлял 1000 тонн. При температурах свыше 2000ºС тепловыделяющие элементы (твэлы) стали плавиться. Затем загорелась графитовая оболочка реактора. </a:t>
            </a:r>
            <a:r>
              <a:rPr lang="ru-RU">
                <a:latin typeface="Arial" charset="0"/>
              </a:rPr>
              <a:t>Р</a:t>
            </a:r>
            <a:r>
              <a:rPr lang="en-GB">
                <a:latin typeface="Arial" charset="0"/>
              </a:rPr>
              <a:t>адиоактивные продукты деления из оплавляющейся активной зоны стали выбрасываться в атмосферу</a:t>
            </a:r>
            <a:r>
              <a:rPr lang="ru-RU">
                <a:latin typeface="Arial" charset="0"/>
              </a:rPr>
              <a:t>.</a:t>
            </a:r>
          </a:p>
          <a:p>
            <a:pPr algn="just" eaLnBrk="1" hangingPunct="1"/>
            <a:r>
              <a:rPr lang="en-GB">
                <a:latin typeface="Arial" charset="0"/>
              </a:rPr>
              <a:t>При выяснении причин аварии не было возможности обратиться к опыту подобных случаев в истории. Приходилось полагаться на свидетельства очевидцев, а также на результаты замеров и экспериментов, проведенных после аварии. Причинами аварии сегодня считается роковое сочетание человеческой некомпетентности и несовершенства техники.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774C8E0B-A2C2-DC47-AE92-4C5B1D3CCC85}" type="slidenum">
              <a:rPr lang="ru-RU"/>
              <a:pPr/>
              <a:t>3</a:t>
            </a:fld>
            <a:endParaRPr lang="ru-RU"/>
          </a:p>
        </p:txBody>
      </p:sp>
      <p:sp>
        <p:nvSpPr>
          <p:cNvPr id="37891" name="Rectangle 7"/>
          <p:cNvSpPr txBox="1">
            <a:spLocks noGrp="1" noChangeArrowheads="1"/>
          </p:cNvSpPr>
          <p:nvPr/>
        </p:nvSpPr>
        <p:spPr bwMode="auto">
          <a:xfrm>
            <a:off x="5332413" y="8686800"/>
            <a:ext cx="1525587" cy="457200"/>
          </a:xfrm>
          <a:prstGeom prst="rect">
            <a:avLst/>
          </a:prstGeom>
          <a:noFill/>
          <a:ln w="12700">
            <a:noFill/>
            <a:miter lim="800000"/>
            <a:headEnd type="none" w="sm" len="sm"/>
            <a:tailEnd type="none" w="sm" len="sm"/>
          </a:ln>
        </p:spPr>
        <p:txBody>
          <a:bodyPr lIns="90891" tIns="45446" rIns="90891" bIns="45446" anchor="b">
            <a:prstTxWarp prst="textNoShape">
              <a:avLst/>
            </a:prstTxWarp>
          </a:bodyPr>
          <a:lstStyle/>
          <a:p>
            <a:pPr algn="r" defTabSz="909638" eaLnBrk="0" hangingPunct="0"/>
            <a:fld id="{7235105F-7971-4945-84A5-5747B4E59ADB}" type="slidenum">
              <a:rPr lang="en-GB" sz="1200">
                <a:latin typeface="Times New Roman" charset="0"/>
              </a:rPr>
              <a:pPr algn="r" defTabSz="909638" eaLnBrk="0" hangingPunct="0"/>
              <a:t>3</a:t>
            </a:fld>
            <a:endParaRPr lang="en-GB" sz="1200">
              <a:latin typeface="Times New Roman"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xfrm>
            <a:off x="808038" y="4343400"/>
            <a:ext cx="5187950" cy="4114800"/>
          </a:xfrm>
          <a:noFill/>
        </p:spPr>
        <p:txBody>
          <a:bodyPr lIns="90891" tIns="45446" rIns="90891" bIns="45446"/>
          <a:lstStyle/>
          <a:p>
            <a:pPr algn="just" eaLnBrk="1" hangingPunct="1"/>
            <a:r>
              <a:rPr lang="en-GB">
                <a:latin typeface="Arial" charset="0"/>
              </a:rPr>
              <a:t>При максимальной проектной аварии (МПА) на Чернобыльской АЭС 26-го апреля 1986 года произошел выброс активности в масштабах от</a:t>
            </a:r>
            <a:r>
              <a:rPr lang="ru-RU">
                <a:latin typeface="Arial" charset="0"/>
              </a:rPr>
              <a:t>коло </a:t>
            </a:r>
            <a:r>
              <a:rPr lang="en-GB">
                <a:latin typeface="Arial" charset="0"/>
              </a:rPr>
              <a:t>14 x 10</a:t>
            </a:r>
            <a:r>
              <a:rPr lang="en-GB" baseline="30000">
                <a:latin typeface="Arial" charset="0"/>
              </a:rPr>
              <a:t>18</a:t>
            </a:r>
            <a:r>
              <a:rPr lang="ru-RU">
                <a:latin typeface="Arial" charset="0"/>
              </a:rPr>
              <a:t>Бк.</a:t>
            </a:r>
          </a:p>
          <a:p>
            <a:pPr algn="just" eaLnBrk="1" hangingPunct="1"/>
            <a:r>
              <a:rPr lang="en-GB">
                <a:latin typeface="Arial" charset="0"/>
              </a:rPr>
              <a:t>Из разрушенного реактора в течение первых 10 дней после аварии было выброшено более 40 различных видов радионуклидов. Для анализа последствий аварии имеют значение в первую очередь йод (J-131), цезий (Cs-137) и стронций (в основном Sr-90). На сегодняшний день считается, что в атмосферу попало около 50% содержавшегося в реакторе йода и 30% цезия. </a:t>
            </a:r>
          </a:p>
          <a:p>
            <a:pPr algn="just" eaLnBrk="1" hangingPunct="1"/>
            <a:r>
              <a:rPr lang="en-GB">
                <a:latin typeface="Arial" charset="0"/>
              </a:rPr>
              <a:t>Выделявшиеся при горении графитовой оболочки горячие газы подняли радиоактивные вещества на высоту более 1500 метров. Различные погодные условия в первые дни после аварии привели к тому, что радиоактивность широко распространилась вплоть до территорий Скандинавии, Польши, Прибалтики, а также южной Германии, северной Франции и Англии. </a:t>
            </a:r>
            <a:endParaRPr lang="ru-RU">
              <a:latin typeface="Arial" charset="0"/>
            </a:endParaRPr>
          </a:p>
          <a:p>
            <a:pPr algn="just" eaLnBrk="1" hangingPunct="1"/>
            <a:r>
              <a:rPr lang="ru-RU">
                <a:latin typeface="Arial" charset="0"/>
              </a:rPr>
              <a:t>Более чем на 200 000 кв.км территории Европы уровень загрязнения цезимем‑137 превысил 37 кБк/кв.км. Свыше 70 процентов этой территории находилось в трех наиболее пострадавших странах – Беларуси, России и Украине. Выпадения были крайне неравномерными, поскольку они усиливались в тех зонах, где во время прохождения загрязненных воздушных масс шел дождь. Большая часть радиоизотопов стронция и плутония осела в 100-километровой зоне от разрушенного реактора из-за более крупных размеров частиц.</a:t>
            </a:r>
          </a:p>
          <a:p>
            <a:pPr algn="just" eaLnBrk="1" hangingPunct="1"/>
            <a:r>
              <a:rPr lang="ru-RU">
                <a:latin typeface="Arial" charset="0"/>
              </a:rPr>
              <a:t>Многие из наиболее важных радионуклидов имели короткие периоды полураспада. Поэтому большая часть содержавшихся в аварийных выбросах радионуклидов вскоре подверглась радиоактивному распаду. Наибольшую обеспокоенность сразу же после аварии вызывали выбросы радиоактивного йода. В предстоящие десятилетия наибольшую важность будет иметь загрязнение цезием-137, а загрязнение стронцием-90 будет менее важным. В более долгосрочном плане (от сотен до тысяч лет) значительную роль будет играть радионуклидное загрязнение, связанное с изотопами плутония и америцием-241</a:t>
            </a:r>
            <a:r>
              <a:rPr lang="en-GB">
                <a:latin typeface="Arial"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p:spPr>
        <p:txBody>
          <a:bodyPr/>
          <a:lstStyle/>
          <a:p>
            <a:endParaRPr lang="uk-UA">
              <a:latin typeface="Arial" charset="0"/>
            </a:endParaRPr>
          </a:p>
        </p:txBody>
      </p:sp>
      <p:sp>
        <p:nvSpPr>
          <p:cNvPr id="41988" name="Номер слайда 3"/>
          <p:cNvSpPr>
            <a:spLocks noGrp="1"/>
          </p:cNvSpPr>
          <p:nvPr>
            <p:ph type="sldNum" sz="quarter" idx="5"/>
          </p:nvPr>
        </p:nvSpPr>
        <p:spPr>
          <a:noFill/>
          <a:ln>
            <a:miter lim="800000"/>
            <a:headEnd/>
            <a:tailEnd/>
          </a:ln>
        </p:spPr>
        <p:txBody>
          <a:bodyPr/>
          <a:lstStyle/>
          <a:p>
            <a:fld id="{181C3082-30EB-6845-A27B-DFA27CCFC14A}" type="slidenum">
              <a:rPr lang="ru-RU"/>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uk-UA"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89602FAB-EA37-47E3-B9DD-8E87123EB3C7}" type="datetime1">
              <a:rPr smtClean="0"/>
              <a:pPr/>
              <a:t>10/31/2007</a:t>
            </a:fld>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91AF2B4D-6B12-4EDF-87BB-2B55CECB6611}" type="slidenum">
              <a:rPr smtClean="0"/>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uk-UA"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637E0-0BC8-48DD-B605-68974954A54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uk-UA"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637E0-0BC8-48DD-B605-68974954A54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ru-RU"/>
          </a:p>
        </p:txBody>
      </p:sp>
      <p:sp>
        <p:nvSpPr>
          <p:cNvPr id="3" name="Table Placeholder 2"/>
          <p:cNvSpPr>
            <a:spLocks noGrp="1"/>
          </p:cNvSpPr>
          <p:nvPr>
            <p:ph type="tbl" idx="1"/>
          </p:nvPr>
        </p:nvSpPr>
        <p:spPr>
          <a:xfrm>
            <a:off x="838200" y="1905000"/>
            <a:ext cx="8007350" cy="4191000"/>
          </a:xfrm>
        </p:spPr>
        <p:txBody>
          <a:bodyPr/>
          <a:lstStyle/>
          <a:p>
            <a:pPr lvl="0"/>
            <a:endParaRPr lang="ru-RU" noProof="0" smtClean="0"/>
          </a:p>
        </p:txBody>
      </p:sp>
      <p:sp>
        <p:nvSpPr>
          <p:cNvPr id="4" name="Rectangle 11"/>
          <p:cNvSpPr>
            <a:spLocks noGrp="1" noChangeArrowheads="1"/>
          </p:cNvSpPr>
          <p:nvPr>
            <p:ph type="dt" sz="half" idx="10"/>
          </p:nvPr>
        </p:nvSpPr>
        <p:spPr>
          <a:ln/>
        </p:spPr>
        <p:txBody>
          <a:bodyPr/>
          <a:lstStyle>
            <a:lvl1pPr>
              <a:defRPr/>
            </a:lvl1pPr>
          </a:lstStyle>
          <a:p>
            <a:endParaRPr lang="en-US"/>
          </a:p>
        </p:txBody>
      </p:sp>
      <p:sp>
        <p:nvSpPr>
          <p:cNvPr id="5" name="Rectangle 12"/>
          <p:cNvSpPr>
            <a:spLocks noGrp="1" noChangeArrowheads="1"/>
          </p:cNvSpPr>
          <p:nvPr>
            <p:ph type="ftr" sz="quarter" idx="11"/>
          </p:nvPr>
        </p:nvSpPr>
        <p:spPr>
          <a:ln/>
        </p:spPr>
        <p:txBody>
          <a:bodyPr/>
          <a:lstStyle>
            <a:lvl1pPr>
              <a:defRPr/>
            </a:lvl1pPr>
          </a:lstStyle>
          <a:p>
            <a:endParaRPr lang="en-US"/>
          </a:p>
        </p:txBody>
      </p:sp>
      <p:sp>
        <p:nvSpPr>
          <p:cNvPr id="6" name="Rectangle 13"/>
          <p:cNvSpPr>
            <a:spLocks noGrp="1" noChangeArrowheads="1"/>
          </p:cNvSpPr>
          <p:nvPr>
            <p:ph type="sldNum" sz="quarter" idx="12"/>
          </p:nvPr>
        </p:nvSpPr>
        <p:spPr>
          <a:ln/>
        </p:spPr>
        <p:txBody>
          <a:bodyPr/>
          <a:lstStyle>
            <a:lvl1pPr>
              <a:defRPr/>
            </a:lvl1pPr>
          </a:lstStyle>
          <a:p>
            <a:fld id="{765DA4DF-36EC-824F-92E9-2702E0DFA30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6D637E0-0BC8-48DD-B605-68974954A54E}" type="slidenum">
              <a:rPr lang="ru-RU" smtClean="0"/>
              <a:pPr/>
              <a:t>‹#›</a:t>
            </a:fld>
            <a:endParaRPr lang="ru-RU"/>
          </a:p>
        </p:txBody>
      </p:sp>
      <p:sp>
        <p:nvSpPr>
          <p:cNvPr id="7" name="Title 6"/>
          <p:cNvSpPr>
            <a:spLocks noGrp="1"/>
          </p:cNvSpPr>
          <p:nvPr>
            <p:ph type="title"/>
          </p:nvPr>
        </p:nvSpPr>
        <p:spPr/>
        <p:txBody>
          <a:bodyPr rtlCol="0"/>
          <a:lstStyle/>
          <a:p>
            <a:r>
              <a:rPr kumimoji="0" lang="uk-UA"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uk-UA"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smtClean="0"/>
              <a:pPr/>
              <a:t>10/31/2007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F94E285-444D-4C0C-8BFA-BDB311F86A90}" type="slidenum">
              <a:rPr smtClean="0"/>
              <a:pPr/>
              <a:t>‹#›</a:t>
            </a:fld>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637E0-0BC8-48DD-B605-68974954A54E}" type="slidenum">
              <a:rPr lang="ru-RU" smtClean="0"/>
              <a:pPr/>
              <a:t>‹#›</a:t>
            </a:fld>
            <a:endParaRPr lang="ru-RU"/>
          </a:p>
        </p:txBody>
      </p:sp>
      <p:sp>
        <p:nvSpPr>
          <p:cNvPr id="8" name="Title 7"/>
          <p:cNvSpPr>
            <a:spLocks noGrp="1"/>
          </p:cNvSpPr>
          <p:nvPr>
            <p:ph type="title"/>
          </p:nvPr>
        </p:nvSpPr>
        <p:spPr/>
        <p:txBody>
          <a:bodyPr rtlCol="0"/>
          <a:lstStyle/>
          <a:p>
            <a:r>
              <a:rPr kumimoji="0" lang="uk-UA"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uk-UA"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6D637E0-0BC8-48DD-B605-68974954A54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6D637E0-0BC8-48DD-B605-68974954A54E}" type="slidenum">
              <a:rPr lang="ru-RU" smtClean="0"/>
              <a:pPr/>
              <a:t>‹#›</a:t>
            </a:fld>
            <a:endParaRPr lang="ru-RU"/>
          </a:p>
        </p:txBody>
      </p:sp>
      <p:sp>
        <p:nvSpPr>
          <p:cNvPr id="6" name="Title 5"/>
          <p:cNvSpPr>
            <a:spLocks noGrp="1"/>
          </p:cNvSpPr>
          <p:nvPr>
            <p:ph type="title"/>
          </p:nvPr>
        </p:nvSpPr>
        <p:spPr/>
        <p:txBody>
          <a:bodyPr rtlCol="0"/>
          <a:lstStyle/>
          <a:p>
            <a:r>
              <a:rPr kumimoji="0" lang="uk-UA"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6D637E0-0BC8-48DD-B605-68974954A54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uk-UA"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uk-UA"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Click to edit Master text styles</a:t>
            </a:r>
          </a:p>
          <a:p>
            <a:pPr lvl="1" eaLnBrk="1" latinLnBrk="0" hangingPunct="1"/>
            <a:r>
              <a:rPr lang="uk-UA" smtClean="0"/>
              <a:t>Second level</a:t>
            </a:r>
          </a:p>
          <a:p>
            <a:pPr lvl="2" eaLnBrk="1" latinLnBrk="0" hangingPunct="1"/>
            <a:r>
              <a:rPr lang="uk-UA" smtClean="0"/>
              <a:t>Third level</a:t>
            </a:r>
          </a:p>
          <a:p>
            <a:pPr lvl="3" eaLnBrk="1" latinLnBrk="0" hangingPunct="1"/>
            <a:r>
              <a:rPr lang="uk-UA" smtClean="0"/>
              <a:t>Fourth level</a:t>
            </a:r>
          </a:p>
          <a:p>
            <a:pPr lvl="4" eaLnBrk="1" latinLnBrk="0" hangingPunct="1"/>
            <a:r>
              <a:rPr lang="uk-UA"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6D637E0-0BC8-48DD-B605-68974954A54E}"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uk-UA"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uk-UA"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endParaRPr lang="ru-R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6D637E0-0BC8-48DD-B605-68974954A54E}" type="slidenum">
              <a:rPr lang="ru-RU" smtClean="0"/>
              <a:pPr/>
              <a:t>‹#›</a:t>
            </a:fld>
            <a:endParaRPr lang="ru-R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uk-UA"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uk-UA"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uk-UA" smtClean="0"/>
              <a:t>Click to edit Master text styles</a:t>
            </a:r>
          </a:p>
          <a:p>
            <a:pPr lvl="1" eaLnBrk="1" latinLnBrk="0" hangingPunct="1"/>
            <a:r>
              <a:rPr kumimoji="0" lang="uk-UA" smtClean="0"/>
              <a:t>Second level</a:t>
            </a:r>
          </a:p>
          <a:p>
            <a:pPr lvl="2" eaLnBrk="1" latinLnBrk="0" hangingPunct="1"/>
            <a:r>
              <a:rPr kumimoji="0" lang="uk-UA" smtClean="0"/>
              <a:t>Third level</a:t>
            </a:r>
          </a:p>
          <a:p>
            <a:pPr lvl="3" eaLnBrk="1" latinLnBrk="0" hangingPunct="1"/>
            <a:r>
              <a:rPr kumimoji="0" lang="uk-UA" smtClean="0"/>
              <a:t>Fourth level</a:t>
            </a:r>
          </a:p>
          <a:p>
            <a:pPr lvl="4" eaLnBrk="1" latinLnBrk="0" hangingPunct="1"/>
            <a:r>
              <a:rPr kumimoji="0" lang="uk-UA"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endParaRPr lang="ru-R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16D637E0-0BC8-48DD-B605-68974954A5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196752"/>
            <a:ext cx="8135938" cy="3973735"/>
          </a:xfrm>
        </p:spPr>
        <p:txBody>
          <a:bodyPr>
            <a:normAutofit/>
          </a:bodyPr>
          <a:lstStyle/>
          <a:p>
            <a:pPr algn="ctr" eaLnBrk="1" hangingPunct="1"/>
            <a:r>
              <a:rPr lang="uk-UA" sz="5556" b="1" dirty="0" smtClean="0">
                <a:solidFill>
                  <a:srgbClr val="FF0000"/>
                </a:solidFill>
                <a:latin typeface="Times New Roman"/>
                <a:cs typeface="Times New Roman"/>
              </a:rPr>
              <a:t>Екологічно – економічні</a:t>
            </a:r>
            <a:br>
              <a:rPr lang="uk-UA" sz="5556" b="1" dirty="0" smtClean="0">
                <a:solidFill>
                  <a:srgbClr val="FF0000"/>
                </a:solidFill>
                <a:latin typeface="Times New Roman"/>
                <a:cs typeface="Times New Roman"/>
              </a:rPr>
            </a:br>
            <a:r>
              <a:rPr lang="uk-UA" sz="5556" b="1" dirty="0" smtClean="0">
                <a:solidFill>
                  <a:srgbClr val="FF0000"/>
                </a:solidFill>
                <a:latin typeface="Times New Roman"/>
                <a:cs typeface="Times New Roman"/>
              </a:rPr>
              <a:t> проблеми зони </a:t>
            </a:r>
            <a:r>
              <a:rPr lang="uk-UA" sz="5556" b="1" smtClean="0">
                <a:solidFill>
                  <a:srgbClr val="FF0000"/>
                </a:solidFill>
                <a:latin typeface="Times New Roman"/>
                <a:cs typeface="Times New Roman"/>
              </a:rPr>
              <a:t/>
            </a:r>
            <a:br>
              <a:rPr lang="uk-UA" sz="5556" b="1" smtClean="0">
                <a:solidFill>
                  <a:srgbClr val="FF0000"/>
                </a:solidFill>
                <a:latin typeface="Times New Roman"/>
                <a:cs typeface="Times New Roman"/>
              </a:rPr>
            </a:br>
            <a:r>
              <a:rPr lang="uk-UA" sz="5556" b="1" smtClean="0">
                <a:solidFill>
                  <a:srgbClr val="FF0000"/>
                </a:solidFill>
                <a:latin typeface="Times New Roman"/>
                <a:cs typeface="Times New Roman"/>
              </a:rPr>
              <a:t>Чорнобильської </a:t>
            </a:r>
            <a:r>
              <a:rPr lang="uk-UA" sz="5556" b="1" dirty="0" smtClean="0">
                <a:solidFill>
                  <a:srgbClr val="FF0000"/>
                </a:solidFill>
                <a:latin typeface="Times New Roman"/>
                <a:cs typeface="Times New Roman"/>
              </a:rPr>
              <a:t>АЕС</a:t>
            </a:r>
            <a:endParaRPr lang="uk-UA" sz="2600" b="1" dirty="0">
              <a:solidFill>
                <a:schemeClr val="bg2">
                  <a:lumMod val="25000"/>
                </a:schemeClr>
              </a:solidFill>
              <a:latin typeface="Times New Roman"/>
              <a:cs typeface="Times New Roman"/>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371600"/>
            <a:ext cx="8001024" cy="4695844"/>
          </a:xfrm>
        </p:spPr>
        <p:txBody>
          <a:bodyPr>
            <a:noAutofit/>
          </a:bodyPr>
          <a:lstStyle/>
          <a:p>
            <a:pPr>
              <a:buNone/>
            </a:pPr>
            <a:r>
              <a:rPr lang="uk-UA" sz="1800" dirty="0" smtClean="0">
                <a:latin typeface="Times New Roman"/>
                <a:cs typeface="Times New Roman"/>
              </a:rPr>
              <a:t>Основними наслідками аварії другого блоку ЧАЕС 1991 року</a:t>
            </a:r>
          </a:p>
          <a:p>
            <a:pPr>
              <a:buNone/>
            </a:pPr>
            <a:r>
              <a:rPr lang="uk-UA" sz="1800" dirty="0" smtClean="0">
                <a:latin typeface="Times New Roman"/>
                <a:cs typeface="Times New Roman"/>
              </a:rPr>
              <a:t>було: </a:t>
            </a:r>
            <a:r>
              <a:rPr lang="uk-UA" sz="1800" i="1" dirty="0" smtClean="0">
                <a:latin typeface="Times New Roman"/>
                <a:cs typeface="Times New Roman"/>
              </a:rPr>
              <a:t>ушкодження  турбогенератора №4 і збудника </a:t>
            </a:r>
          </a:p>
          <a:p>
            <a:pPr>
              <a:buNone/>
            </a:pPr>
            <a:r>
              <a:rPr lang="uk-UA" sz="1800" i="1" dirty="0" smtClean="0">
                <a:latin typeface="Times New Roman"/>
                <a:cs typeface="Times New Roman"/>
              </a:rPr>
              <a:t>генератора, вигоріло 180 тонн турбінного масла й згоріло 500 </a:t>
            </a:r>
          </a:p>
          <a:p>
            <a:pPr>
              <a:buNone/>
            </a:pPr>
            <a:r>
              <a:rPr lang="uk-UA" sz="1800" i="1" dirty="0" smtClean="0">
                <a:latin typeface="Times New Roman"/>
                <a:cs typeface="Times New Roman"/>
              </a:rPr>
              <a:t>куб. метрів водню, обрушилося 2448 кв. метра покрівлі</a:t>
            </a:r>
          </a:p>
          <a:p>
            <a:pPr>
              <a:buNone/>
            </a:pPr>
            <a:r>
              <a:rPr lang="uk-UA" sz="1800" i="1" dirty="0" err="1" smtClean="0">
                <a:latin typeface="Times New Roman"/>
                <a:cs typeface="Times New Roman"/>
              </a:rPr>
              <a:t>машзала</a:t>
            </a:r>
            <a:r>
              <a:rPr lang="uk-UA" sz="1800" i="1" dirty="0" smtClean="0">
                <a:latin typeface="Times New Roman"/>
                <a:cs typeface="Times New Roman"/>
              </a:rPr>
              <a:t> (з 20500 </a:t>
            </a:r>
            <a:r>
              <a:rPr lang="uk-UA" sz="1800" i="1" dirty="0" err="1" smtClean="0">
                <a:latin typeface="Times New Roman"/>
                <a:cs typeface="Times New Roman"/>
              </a:rPr>
              <a:t>кв.метра</a:t>
            </a:r>
            <a:r>
              <a:rPr lang="uk-UA" sz="1800" i="1" dirty="0" smtClean="0">
                <a:latin typeface="Times New Roman"/>
                <a:cs typeface="Times New Roman"/>
              </a:rPr>
              <a:t>) - вага завалених конструкцій </a:t>
            </a:r>
          </a:p>
          <a:p>
            <a:pPr>
              <a:buNone/>
            </a:pPr>
            <a:r>
              <a:rPr lang="uk-UA" sz="1800" i="1" dirty="0" smtClean="0">
                <a:latin typeface="Times New Roman"/>
                <a:cs typeface="Times New Roman"/>
              </a:rPr>
              <a:t>становлячи 119тон.</a:t>
            </a:r>
            <a:r>
              <a:rPr lang="uk-UA" sz="1800" dirty="0" smtClean="0">
                <a:latin typeface="Times New Roman"/>
                <a:cs typeface="Times New Roman"/>
              </a:rPr>
              <a:t>Пожежа на енергоблоці №2 з'явився </a:t>
            </a:r>
          </a:p>
          <a:p>
            <a:pPr>
              <a:buNone/>
            </a:pPr>
            <a:r>
              <a:rPr lang="uk-UA" sz="1800" dirty="0" smtClean="0">
                <a:latin typeface="Times New Roman"/>
                <a:cs typeface="Times New Roman"/>
              </a:rPr>
              <a:t>каталізатором розв'язку Верховної Ради України про </a:t>
            </a:r>
            <a:r>
              <a:rPr lang="uk-UA" sz="1800" dirty="0" err="1" smtClean="0">
                <a:latin typeface="Times New Roman"/>
                <a:cs typeface="Times New Roman"/>
              </a:rPr>
              <a:t>останове</a:t>
            </a:r>
          </a:p>
          <a:p>
            <a:pPr>
              <a:buNone/>
            </a:pPr>
            <a:r>
              <a:rPr lang="uk-UA" sz="1800" dirty="0" smtClean="0">
                <a:latin typeface="Times New Roman"/>
                <a:cs typeface="Times New Roman"/>
              </a:rPr>
              <a:t>й негайному висновку з експлуатації другого енергоблоку </a:t>
            </a:r>
          </a:p>
          <a:p>
            <a:pPr>
              <a:buNone/>
            </a:pPr>
            <a:r>
              <a:rPr lang="uk-UA" sz="1800" dirty="0" smtClean="0">
                <a:latin typeface="Times New Roman"/>
                <a:cs typeface="Times New Roman"/>
              </a:rPr>
              <a:t>Чорнобильської АЕС, а також про </a:t>
            </a:r>
            <a:r>
              <a:rPr lang="uk-UA" sz="1800" dirty="0" err="1" smtClean="0">
                <a:latin typeface="Times New Roman"/>
                <a:cs typeface="Times New Roman"/>
              </a:rPr>
              <a:t>останове</a:t>
            </a:r>
            <a:r>
              <a:rPr lang="uk-UA" sz="1800" dirty="0" smtClean="0">
                <a:latin typeface="Times New Roman"/>
                <a:cs typeface="Times New Roman"/>
              </a:rPr>
              <a:t> першого й </a:t>
            </a:r>
          </a:p>
          <a:p>
            <a:pPr>
              <a:buNone/>
            </a:pPr>
            <a:r>
              <a:rPr lang="uk-UA" sz="1800" dirty="0" smtClean="0">
                <a:latin typeface="Times New Roman"/>
                <a:cs typeface="Times New Roman"/>
              </a:rPr>
              <a:t>третього енергоблоків не пізніше 1993 р. Однак уже в 1993 р. </a:t>
            </a:r>
          </a:p>
          <a:p>
            <a:pPr>
              <a:buNone/>
            </a:pPr>
            <a:r>
              <a:rPr lang="uk-UA" sz="1800" dirty="0" smtClean="0">
                <a:latin typeface="Times New Roman"/>
                <a:cs typeface="Times New Roman"/>
              </a:rPr>
              <a:t>мораторій на будівництво нових атомних електростанцій був </a:t>
            </a:r>
          </a:p>
          <a:p>
            <a:pPr>
              <a:buNone/>
            </a:pPr>
            <a:r>
              <a:rPr lang="uk-UA" sz="1800" dirty="0" smtClean="0">
                <a:latin typeface="Times New Roman"/>
                <a:cs typeface="Times New Roman"/>
              </a:rPr>
              <a:t>відмінний і за пропозицією Кабінету Міністрів України </a:t>
            </a:r>
          </a:p>
          <a:p>
            <a:pPr>
              <a:buNone/>
            </a:pPr>
            <a:r>
              <a:rPr lang="uk-UA" sz="1800" dirty="0" smtClean="0">
                <a:latin typeface="Times New Roman"/>
                <a:cs typeface="Times New Roman"/>
              </a:rPr>
              <a:t>ухвалене рішення про продовження експлуатації </a:t>
            </a:r>
          </a:p>
          <a:p>
            <a:pPr>
              <a:buNone/>
            </a:pPr>
            <a:r>
              <a:rPr lang="uk-UA" sz="1800" dirty="0" smtClean="0">
                <a:latin typeface="Times New Roman"/>
                <a:cs typeface="Times New Roman"/>
              </a:rPr>
              <a:t>Чорнобильської АЕС протягом строку, обумовленого її </a:t>
            </a:r>
          </a:p>
          <a:p>
            <a:pPr>
              <a:buNone/>
            </a:pPr>
            <a:r>
              <a:rPr lang="uk-UA" sz="1800" dirty="0" smtClean="0">
                <a:latin typeface="Times New Roman"/>
                <a:cs typeface="Times New Roman"/>
              </a:rPr>
              <a:t>технічним станом. Для цього Чорнобильська АЕС спланувала </a:t>
            </a:r>
          </a:p>
          <a:p>
            <a:pPr>
              <a:buNone/>
            </a:pPr>
            <a:r>
              <a:rPr lang="uk-UA" sz="1800" dirty="0" smtClean="0">
                <a:latin typeface="Times New Roman"/>
                <a:cs typeface="Times New Roman"/>
              </a:rPr>
              <a:t>захід щодо виконання ремонтно-відбудовчих робіт енергоблоку</a:t>
            </a:r>
          </a:p>
        </p:txBody>
      </p:sp>
      <p:sp>
        <p:nvSpPr>
          <p:cNvPr id="2" name="Заголовок 1"/>
          <p:cNvSpPr>
            <a:spLocks noGrp="1"/>
          </p:cNvSpPr>
          <p:nvPr>
            <p:ph type="title"/>
          </p:nvPr>
        </p:nvSpPr>
        <p:spPr>
          <a:xfrm>
            <a:off x="785786" y="228600"/>
            <a:ext cx="8205814" cy="1057260"/>
          </a:xfrm>
        </p:spPr>
        <p:txBody>
          <a:bodyPr>
            <a:normAutofit fontScale="90000"/>
          </a:bodyPr>
          <a:lstStyle/>
          <a:p>
            <a:r>
              <a:rPr lang="ru-RU" dirty="0" smtClean="0">
                <a:effectLst/>
                <a:latin typeface="Times New Roman"/>
                <a:cs typeface="Times New Roman"/>
              </a:rPr>
              <a:t>Вплив аварії на навколишнє середовище</a:t>
            </a:r>
            <a:endParaRPr lang="uk-UA" dirty="0">
              <a:effectLst/>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28600" y="1143000"/>
            <a:ext cx="8915400" cy="5105400"/>
          </a:xfrm>
        </p:spPr>
        <p:txBody>
          <a:bodyPr>
            <a:normAutofit/>
          </a:bodyPr>
          <a:lstStyle/>
          <a:p>
            <a:pPr algn="just">
              <a:buNone/>
            </a:pPr>
            <a:r>
              <a:rPr lang="uk-UA" sz="1800" dirty="0" smtClean="0">
                <a:latin typeface="Times New Roman"/>
                <a:cs typeface="Times New Roman"/>
              </a:rPr>
              <a:t>За сучасними оцінками, у результаті аварії на 4- м блоці </a:t>
            </a:r>
          </a:p>
          <a:p>
            <a:pPr algn="just">
              <a:buNone/>
            </a:pPr>
            <a:r>
              <a:rPr lang="uk-UA" sz="1800" dirty="0" smtClean="0">
                <a:latin typeface="Times New Roman"/>
                <a:cs typeface="Times New Roman"/>
              </a:rPr>
              <a:t>ЧАЕС в 1986 році в навколишнє середовище зробило </a:t>
            </a:r>
          </a:p>
          <a:p>
            <a:pPr algn="just">
              <a:buNone/>
            </a:pPr>
            <a:r>
              <a:rPr lang="uk-UA" sz="1800" dirty="0" smtClean="0">
                <a:latin typeface="Times New Roman"/>
                <a:cs typeface="Times New Roman"/>
              </a:rPr>
              <a:t>близько 3,5 відсотків ядерного палива. Загальна </a:t>
            </a:r>
          </a:p>
          <a:p>
            <a:pPr algn="just">
              <a:buNone/>
            </a:pPr>
            <a:r>
              <a:rPr lang="uk-UA" sz="1800" dirty="0" smtClean="0">
                <a:latin typeface="Times New Roman"/>
                <a:cs typeface="Times New Roman"/>
              </a:rPr>
              <a:t>активність викиду склала близько 50 Мки. В атмосферу </a:t>
            </a:r>
          </a:p>
          <a:p>
            <a:pPr algn="just">
              <a:buNone/>
            </a:pPr>
            <a:r>
              <a:rPr lang="uk-UA" sz="1800" dirty="0" smtClean="0">
                <a:latin typeface="Times New Roman"/>
                <a:cs typeface="Times New Roman"/>
              </a:rPr>
              <a:t>було викинуто 100 % радіоактивних інертних газів, до 60 % </a:t>
            </a:r>
          </a:p>
          <a:p>
            <a:pPr algn="just">
              <a:buNone/>
            </a:pPr>
            <a:r>
              <a:rPr lang="uk-UA" sz="1800" dirty="0" smtClean="0">
                <a:latin typeface="Times New Roman"/>
                <a:cs typeface="Times New Roman"/>
              </a:rPr>
              <a:t>ізотопів йоду. На території зони відчуження випало близько </a:t>
            </a:r>
          </a:p>
          <a:p>
            <a:pPr algn="just">
              <a:buNone/>
            </a:pPr>
            <a:r>
              <a:rPr lang="uk-UA" sz="1800" dirty="0" smtClean="0">
                <a:latin typeface="Times New Roman"/>
                <a:cs typeface="Times New Roman"/>
              </a:rPr>
              <a:t>0,5 % усієї активності викиду. Границі зони відчуження були </a:t>
            </a:r>
          </a:p>
          <a:p>
            <a:pPr algn="just">
              <a:buNone/>
            </a:pPr>
            <a:r>
              <a:rPr lang="uk-UA" sz="1800" dirty="0" smtClean="0">
                <a:latin typeface="Times New Roman"/>
                <a:cs typeface="Times New Roman"/>
              </a:rPr>
              <a:t>визначені за результатами вивчення гамма-тла території </a:t>
            </a:r>
          </a:p>
          <a:p>
            <a:pPr algn="just">
              <a:buNone/>
            </a:pPr>
            <a:r>
              <a:rPr lang="uk-UA" sz="1800" dirty="0" smtClean="0">
                <a:latin typeface="Times New Roman"/>
                <a:cs typeface="Times New Roman"/>
              </a:rPr>
              <a:t>чорнобильського районі. </a:t>
            </a:r>
          </a:p>
          <a:p>
            <a:pPr algn="just">
              <a:buNone/>
            </a:pPr>
            <a:r>
              <a:rPr lang="uk-UA" sz="1800" dirty="0" smtClean="0">
                <a:latin typeface="Times New Roman"/>
                <a:cs typeface="Times New Roman"/>
              </a:rPr>
              <a:t>Території з гамма-тлом більше </a:t>
            </a:r>
          </a:p>
          <a:p>
            <a:pPr algn="just">
              <a:buNone/>
            </a:pPr>
            <a:r>
              <a:rPr lang="uk-UA" sz="1800" dirty="0" smtClean="0">
                <a:latin typeface="Times New Roman"/>
                <a:cs typeface="Times New Roman"/>
              </a:rPr>
              <a:t>0,05 </a:t>
            </a:r>
            <a:r>
              <a:rPr lang="uk-UA" sz="1800" dirty="0" err="1" smtClean="0">
                <a:latin typeface="Times New Roman"/>
                <a:cs typeface="Times New Roman"/>
              </a:rPr>
              <a:t>мр</a:t>
            </a:r>
            <a:r>
              <a:rPr lang="uk-UA" sz="1800" dirty="0" smtClean="0">
                <a:latin typeface="Times New Roman"/>
                <a:cs typeface="Times New Roman"/>
              </a:rPr>
              <a:t> /</a:t>
            </a:r>
            <a:r>
              <a:rPr lang="uk-UA" sz="1800" dirty="0" err="1" smtClean="0">
                <a:latin typeface="Times New Roman"/>
                <a:cs typeface="Times New Roman"/>
              </a:rPr>
              <a:t>год</a:t>
            </a:r>
            <a:r>
              <a:rPr lang="uk-UA" sz="1800" dirty="0" smtClean="0">
                <a:latin typeface="Times New Roman"/>
                <a:cs typeface="Times New Roman"/>
              </a:rPr>
              <a:t> були віднесені до зони відчуження.</a:t>
            </a:r>
          </a:p>
          <a:p>
            <a:pPr algn="just">
              <a:buNone/>
            </a:pPr>
            <a:r>
              <a:rPr lang="uk-UA" sz="1800" dirty="0" smtClean="0">
                <a:latin typeface="Times New Roman"/>
                <a:cs typeface="Times New Roman"/>
              </a:rPr>
              <a:t>Радіоактивне забруднення території зони відчуження має</a:t>
            </a:r>
          </a:p>
          <a:p>
            <a:pPr algn="just">
              <a:buNone/>
            </a:pPr>
            <a:r>
              <a:rPr lang="uk-UA" sz="1800" dirty="0" smtClean="0">
                <a:latin typeface="Times New Roman"/>
                <a:cs typeface="Times New Roman"/>
              </a:rPr>
              <a:t>яскраво виражені сліди поширення викиду (західний слід, </a:t>
            </a:r>
          </a:p>
          <a:p>
            <a:pPr algn="just">
              <a:buNone/>
            </a:pPr>
            <a:r>
              <a:rPr lang="uk-UA" sz="1800" dirty="0" smtClean="0">
                <a:latin typeface="Times New Roman"/>
                <a:cs typeface="Times New Roman"/>
              </a:rPr>
              <a:t>північно-східний слід, а також значні радіоактивні плями по </a:t>
            </a:r>
          </a:p>
          <a:p>
            <a:pPr algn="just">
              <a:buNone/>
            </a:pPr>
            <a:r>
              <a:rPr lang="uk-UA" sz="1800" dirty="0" smtClean="0">
                <a:latin typeface="Times New Roman"/>
                <a:cs typeface="Times New Roman"/>
              </a:rPr>
              <a:t>всій території зони).</a:t>
            </a:r>
            <a:endParaRPr lang="uk-UA" sz="1800" dirty="0">
              <a:latin typeface="Times New Roman"/>
              <a:cs typeface="Times New Roman"/>
            </a:endParaRPr>
          </a:p>
        </p:txBody>
      </p:sp>
      <p:sp>
        <p:nvSpPr>
          <p:cNvPr id="2" name="Заголовок 1"/>
          <p:cNvSpPr>
            <a:spLocks noGrp="1"/>
          </p:cNvSpPr>
          <p:nvPr>
            <p:ph type="title"/>
          </p:nvPr>
        </p:nvSpPr>
        <p:spPr>
          <a:xfrm>
            <a:off x="1500166" y="357166"/>
            <a:ext cx="7643834" cy="928694"/>
          </a:xfrm>
        </p:spPr>
        <p:txBody>
          <a:bodyPr/>
          <a:lstStyle/>
          <a:p>
            <a:pPr algn="l"/>
            <a:r>
              <a:rPr lang="uk-UA" dirty="0" smtClean="0">
                <a:latin typeface="Times New Roman"/>
                <a:cs typeface="Times New Roman"/>
              </a:rPr>
              <a:t>Радіонуклідне забруднення</a:t>
            </a:r>
            <a:endParaRPr lang="uk-UA" dirty="0">
              <a:latin typeface="Times New Roman"/>
              <a:cs typeface="Times New Roman"/>
            </a:endParaRPr>
          </a:p>
        </p:txBody>
      </p:sp>
      <p:pic>
        <p:nvPicPr>
          <p:cNvPr id="4" name="Picture 3"/>
          <p:cNvPicPr>
            <a:picLocks noChangeAspect="1"/>
          </p:cNvPicPr>
          <p:nvPr/>
        </p:nvPicPr>
        <p:blipFill>
          <a:blip r:embed="rId2"/>
          <a:stretch>
            <a:fillRect/>
          </a:stretch>
        </p:blipFill>
        <p:spPr>
          <a:xfrm>
            <a:off x="6096000" y="4394200"/>
            <a:ext cx="3486149" cy="2463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Разное\МОЁ!\разное-заразное\всякий текстовый бред\презентации\работа по физике\Новая папка\1.jpg"/>
          <p:cNvPicPr>
            <a:picLocks noGrp="1" noChangeAspect="1" noChangeArrowheads="1"/>
          </p:cNvPicPr>
          <p:nvPr>
            <p:ph idx="1"/>
          </p:nvPr>
        </p:nvPicPr>
        <p:blipFill>
          <a:blip r:embed="rId2"/>
          <a:stretch>
            <a:fillRect/>
          </a:stretch>
        </p:blipFill>
        <p:spPr bwMode="auto">
          <a:xfrm>
            <a:off x="1007458" y="1481138"/>
            <a:ext cx="7129084" cy="4525962"/>
          </a:xfrm>
          <a:prstGeom prst="rect">
            <a:avLst/>
          </a:prstGeom>
          <a:noFill/>
        </p:spPr>
      </p:pic>
      <p:sp>
        <p:nvSpPr>
          <p:cNvPr id="2" name="Заголовок 1"/>
          <p:cNvSpPr>
            <a:spLocks noGrp="1"/>
          </p:cNvSpPr>
          <p:nvPr>
            <p:ph type="title"/>
          </p:nvPr>
        </p:nvSpPr>
        <p:spPr/>
        <p:txBody>
          <a:bodyPr/>
          <a:lstStyle/>
          <a:p>
            <a:r>
              <a:rPr lang="uk-UA" dirty="0" smtClean="0">
                <a:latin typeface="Times New Roman"/>
                <a:cs typeface="Times New Roman"/>
              </a:rPr>
              <a:t>Забруднення </a:t>
            </a:r>
            <a:r>
              <a:rPr lang="uk-UA" dirty="0" err="1" smtClean="0">
                <a:latin typeface="Times New Roman"/>
                <a:cs typeface="Times New Roman"/>
              </a:rPr>
              <a:t>амерцієм</a:t>
            </a:r>
            <a:endParaRPr lang="uk-UA" dirty="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Разное\МОЁ!\разное-заразное\всякий текстовый бред\презентации\работа по физике\Новая папка\2.jpg"/>
          <p:cNvPicPr>
            <a:picLocks noGrp="1" noChangeAspect="1" noChangeArrowheads="1"/>
          </p:cNvPicPr>
          <p:nvPr>
            <p:ph idx="1"/>
          </p:nvPr>
        </p:nvPicPr>
        <p:blipFill>
          <a:blip r:embed="rId2"/>
          <a:stretch>
            <a:fillRect/>
          </a:stretch>
        </p:blipFill>
        <p:spPr bwMode="auto">
          <a:xfrm>
            <a:off x="1007458" y="1481138"/>
            <a:ext cx="7129084" cy="4525962"/>
          </a:xfrm>
          <a:prstGeom prst="rect">
            <a:avLst/>
          </a:prstGeom>
          <a:noFill/>
        </p:spPr>
      </p:pic>
      <p:sp>
        <p:nvSpPr>
          <p:cNvPr id="2" name="Заголовок 1"/>
          <p:cNvSpPr>
            <a:spLocks noGrp="1"/>
          </p:cNvSpPr>
          <p:nvPr>
            <p:ph type="title"/>
          </p:nvPr>
        </p:nvSpPr>
        <p:spPr/>
        <p:txBody>
          <a:bodyPr/>
          <a:lstStyle/>
          <a:p>
            <a:r>
              <a:rPr lang="uk-UA" dirty="0" smtClean="0">
                <a:latin typeface="Times New Roman"/>
                <a:cs typeface="Times New Roman"/>
              </a:rPr>
              <a:t>Забруднення цезієм</a:t>
            </a:r>
            <a:endParaRPr lang="uk-UA"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E:\Разное\МОЁ!\разное-заразное\всякий текстовый бред\презентации\работа по физике\Новая папка\5.jpg"/>
          <p:cNvPicPr>
            <a:picLocks noGrp="1" noChangeAspect="1" noChangeArrowheads="1"/>
          </p:cNvPicPr>
          <p:nvPr>
            <p:ph idx="1"/>
          </p:nvPr>
        </p:nvPicPr>
        <p:blipFill>
          <a:blip r:embed="rId2"/>
          <a:stretch>
            <a:fillRect/>
          </a:stretch>
        </p:blipFill>
        <p:spPr bwMode="auto">
          <a:xfrm>
            <a:off x="1007458" y="1481138"/>
            <a:ext cx="7129084" cy="4525962"/>
          </a:xfrm>
          <a:prstGeom prst="rect">
            <a:avLst/>
          </a:prstGeom>
          <a:noFill/>
        </p:spPr>
      </p:pic>
      <p:sp>
        <p:nvSpPr>
          <p:cNvPr id="2" name="Заголовок 1"/>
          <p:cNvSpPr>
            <a:spLocks noGrp="1"/>
          </p:cNvSpPr>
          <p:nvPr>
            <p:ph type="title"/>
          </p:nvPr>
        </p:nvSpPr>
        <p:spPr/>
        <p:txBody>
          <a:bodyPr/>
          <a:lstStyle/>
          <a:p>
            <a:r>
              <a:rPr lang="uk-UA" dirty="0" smtClean="0">
                <a:latin typeface="Times New Roman"/>
                <a:cs typeface="Times New Roman"/>
              </a:rPr>
              <a:t>Забруднення стронцієм</a:t>
            </a:r>
            <a:endParaRPr lang="uk-UA" dirty="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Разное\МОЁ!\разное-заразное\всякий текстовый бред\презентации\работа по физике\Новая папка\3.jpg"/>
          <p:cNvPicPr>
            <a:picLocks noGrp="1" noChangeAspect="1" noChangeArrowheads="1"/>
          </p:cNvPicPr>
          <p:nvPr>
            <p:ph idx="1"/>
          </p:nvPr>
        </p:nvPicPr>
        <p:blipFill>
          <a:blip r:embed="rId2"/>
          <a:stretch>
            <a:fillRect/>
          </a:stretch>
        </p:blipFill>
        <p:spPr bwMode="auto">
          <a:xfrm>
            <a:off x="1007458" y="1481138"/>
            <a:ext cx="7129084" cy="4525962"/>
          </a:xfrm>
          <a:prstGeom prst="rect">
            <a:avLst/>
          </a:prstGeom>
          <a:noFill/>
        </p:spPr>
      </p:pic>
      <p:sp>
        <p:nvSpPr>
          <p:cNvPr id="2" name="Заголовок 1"/>
          <p:cNvSpPr>
            <a:spLocks noGrp="1"/>
          </p:cNvSpPr>
          <p:nvPr>
            <p:ph type="title"/>
          </p:nvPr>
        </p:nvSpPr>
        <p:spPr>
          <a:xfrm>
            <a:off x="1752600" y="228600"/>
            <a:ext cx="7239000" cy="1128698"/>
          </a:xfrm>
        </p:spPr>
        <p:txBody>
          <a:bodyPr>
            <a:normAutofit fontScale="90000"/>
          </a:bodyPr>
          <a:lstStyle/>
          <a:p>
            <a:r>
              <a:rPr lang="uk-UA" dirty="0" smtClean="0">
                <a:latin typeface="Times New Roman"/>
                <a:cs typeface="Times New Roman"/>
              </a:rPr>
              <a:t>доза випромінювання щитовидна залоза</a:t>
            </a:r>
            <a:endParaRPr lang="uk-UA" dirty="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071546"/>
            <a:ext cx="8229600" cy="4525963"/>
          </a:xfrm>
        </p:spPr>
        <p:txBody>
          <a:bodyPr>
            <a:noAutofit/>
          </a:bodyPr>
          <a:lstStyle/>
          <a:p>
            <a:r>
              <a:rPr lang="uk-UA" sz="1600" dirty="0" smtClean="0"/>
              <a:t>Трагедія на Чорнобильській АЕС стала важким ударом по економіці постраждалих районів.</a:t>
            </a:r>
            <a:endParaRPr lang="ru-RU" sz="1600" dirty="0" smtClean="0"/>
          </a:p>
          <a:p>
            <a:r>
              <a:rPr lang="uk-UA" sz="1600" dirty="0" smtClean="0"/>
              <a:t>З цілого ряду причин неможливо назвати точне значення економічних втрат для Білорусії, України і Росії - держав, які найбільше постраждали в результаті подій 20-річної давності.</a:t>
            </a:r>
            <a:endParaRPr lang="ru-RU" sz="1600" dirty="0" smtClean="0"/>
          </a:p>
          <a:p>
            <a:r>
              <a:rPr lang="uk-UA" sz="1600" dirty="0" smtClean="0"/>
              <a:t>Перш за все, справа в тому, що досить тривалий час після аварії - аж до декількох років - оцінка масштабів завданих збитків не проводилася.</a:t>
            </a:r>
            <a:endParaRPr lang="ru-RU" sz="1600" dirty="0" smtClean="0"/>
          </a:p>
          <a:p>
            <a:r>
              <a:rPr lang="uk-UA" sz="1600" dirty="0" smtClean="0"/>
              <a:t> </a:t>
            </a:r>
            <a:endParaRPr lang="ru-RU" sz="1600" dirty="0" smtClean="0"/>
          </a:p>
          <a:p>
            <a:r>
              <a:rPr lang="uk-UA" sz="1600" dirty="0" smtClean="0"/>
              <a:t>У Білорусії перші серйозні спроби визначення економічних наслідків аварії були зроблені в 1989 році, а українська влада зуміли зробити це ще пізніше.</a:t>
            </a:r>
            <a:endParaRPr lang="ru-RU" sz="1600" dirty="0" smtClean="0"/>
          </a:p>
          <a:p>
            <a:r>
              <a:rPr lang="uk-UA" sz="1600" dirty="0" smtClean="0"/>
              <a:t> </a:t>
            </a:r>
            <a:endParaRPr lang="ru-RU" sz="1600" dirty="0" smtClean="0"/>
          </a:p>
          <a:p>
            <a:r>
              <a:rPr lang="uk-UA" sz="1600" dirty="0" smtClean="0"/>
              <a:t>Інший важливий фактор відсутності точної статистики витрат на подолання наслідків чорнобильської катастрофи полягає в тому, що для встановлення величини збитку необхідна тісна взаємодія різного роду фахівців Білорусії, України та Росії.</a:t>
            </a:r>
            <a:endParaRPr lang="ru-RU" sz="1600" dirty="0" smtClean="0"/>
          </a:p>
          <a:p>
            <a:r>
              <a:rPr lang="uk-UA" sz="1600" dirty="0" smtClean="0"/>
              <a:t> </a:t>
            </a:r>
            <a:endParaRPr lang="ru-RU" sz="1600" dirty="0" smtClean="0"/>
          </a:p>
          <a:p>
            <a:r>
              <a:rPr lang="uk-UA" sz="1600" dirty="0" smtClean="0"/>
              <a:t>Усі роки після розпаду Радянського Союзу така співпраця була недостатньо активним.</a:t>
            </a:r>
            <a:endParaRPr lang="ru-RU" sz="1600" dirty="0" smtClean="0"/>
          </a:p>
          <a:p>
            <a:endParaRPr lang="ru-RU" sz="1600" dirty="0"/>
          </a:p>
        </p:txBody>
      </p:sp>
      <p:sp>
        <p:nvSpPr>
          <p:cNvPr id="3" name="Заголовок 2"/>
          <p:cNvSpPr>
            <a:spLocks noGrp="1"/>
          </p:cNvSpPr>
          <p:nvPr>
            <p:ph type="title"/>
          </p:nvPr>
        </p:nvSpPr>
        <p:spPr/>
        <p:txBody>
          <a:bodyPr/>
          <a:lstStyle/>
          <a:p>
            <a:r>
              <a:rPr lang="uk-UA" dirty="0" smtClean="0"/>
              <a:t>ЕКОНОМІЧНІ ПРОБЛЕМИ АВАРІЇ</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idx="1"/>
          </p:nvPr>
        </p:nvSpPr>
        <p:spPr/>
        <p:txBody>
          <a:bodyPr>
            <a:normAutofit fontScale="77500" lnSpcReduction="20000"/>
          </a:bodyPr>
          <a:lstStyle/>
          <a:p>
            <a:r>
              <a:rPr lang="uk-UA" dirty="0" smtClean="0"/>
              <a:t> </a:t>
            </a:r>
            <a:endParaRPr lang="ru-RU" dirty="0" smtClean="0"/>
          </a:p>
          <a:p>
            <a:r>
              <a:rPr lang="uk-UA" dirty="0" smtClean="0"/>
              <a:t>Існує цілий ряд приблизних оцінок збитку. Однак всі експерти сходяться в тому, що йдеться про сотні мільярдів доларів.</a:t>
            </a:r>
            <a:endParaRPr lang="ru-RU" dirty="0" smtClean="0"/>
          </a:p>
          <a:p>
            <a:r>
              <a:rPr lang="uk-UA" dirty="0" smtClean="0"/>
              <a:t> </a:t>
            </a:r>
            <a:endParaRPr lang="ru-RU" dirty="0" smtClean="0"/>
          </a:p>
          <a:p>
            <a:r>
              <a:rPr lang="uk-UA" dirty="0" smtClean="0"/>
              <a:t>За наявними даними, і для України, і для Білорусі загальні економічні втрати за 30 років після аварії на ЧАЕС складуть більше 200 млрд. Доларів.</a:t>
            </a:r>
            <a:endParaRPr lang="ru-RU" dirty="0" smtClean="0"/>
          </a:p>
          <a:p>
            <a:r>
              <a:rPr lang="uk-UA" dirty="0" smtClean="0"/>
              <a:t>За оцінками білоруських фахівців, в середньому щорічний економічний збиток для Білорусії приблизно дорівнює річному бюджету республіки в 1989 році.</a:t>
            </a:r>
            <a:endParaRPr lang="ru-RU" dirty="0" smtClean="0"/>
          </a:p>
          <a:p>
            <a:r>
              <a:rPr lang="uk-UA" dirty="0" smtClean="0"/>
              <a:t> </a:t>
            </a:r>
            <a:endParaRPr lang="ru-RU" dirty="0" smtClean="0"/>
          </a:p>
          <a:p>
            <a:r>
              <a:rPr lang="uk-UA" dirty="0" smtClean="0"/>
              <a:t>При цьому, як кажуть експерти міжнародних організацій, з року в рік частка витрат на рішення </a:t>
            </a:r>
            <a:r>
              <a:rPr lang="uk-UA" dirty="0" err="1" smtClean="0"/>
              <a:t>чернобильной</a:t>
            </a:r>
            <a:r>
              <a:rPr lang="uk-UA" dirty="0" smtClean="0"/>
              <a:t> проблеми в бюджетах всіх постраждалих держав неухильно знижується.</a:t>
            </a:r>
            <a:endParaRPr lang="ru-RU" dirty="0" smtClean="0"/>
          </a:p>
          <a:p>
            <a:endParaRPr lang="ru-RU" dirty="0"/>
          </a:p>
        </p:txBody>
      </p:sp>
      <p:sp>
        <p:nvSpPr>
          <p:cNvPr id="2" name="Заголовок 1"/>
          <p:cNvSpPr>
            <a:spLocks noGrp="1"/>
          </p:cNvSpPr>
          <p:nvPr>
            <p:ph type="title"/>
          </p:nvPr>
        </p:nvSpPr>
        <p:spPr/>
        <p:txBody>
          <a:bodyPr>
            <a:normAutofit fontScale="90000"/>
          </a:bodyPr>
          <a:lstStyle/>
          <a:p>
            <a:r>
              <a:rPr lang="uk-UA" dirty="0" smtClean="0"/>
              <a:t>Річний бюджет</a:t>
            </a:r>
            <a:r>
              <a:rPr lang="ru-RU" dirty="0" smtClean="0"/>
              <a:t/>
            </a:r>
            <a:br>
              <a:rPr lang="ru-RU" dirty="0" smtClean="0"/>
            </a:b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1000108"/>
            <a:ext cx="8229600" cy="5500726"/>
          </a:xfrm>
        </p:spPr>
        <p:txBody>
          <a:bodyPr>
            <a:noAutofit/>
          </a:bodyPr>
          <a:lstStyle/>
          <a:p>
            <a:pPr marL="0" indent="256032" algn="ctr">
              <a:buNone/>
            </a:pPr>
            <a:endParaRPr lang="ru-RU" sz="1600" b="1" dirty="0" smtClean="0">
              <a:latin typeface="Times New Roman" pitchFamily="18" charset="0"/>
              <a:cs typeface="Times New Roman" pitchFamily="18" charset="0"/>
            </a:endParaRPr>
          </a:p>
          <a:p>
            <a:pPr marL="0" indent="256032" algn="ctr">
              <a:buNone/>
            </a:pPr>
            <a:r>
              <a:rPr lang="uk-UA" sz="1600" b="1" dirty="0" smtClean="0">
                <a:latin typeface="Times New Roman" pitchFamily="18" charset="0"/>
                <a:cs typeface="Times New Roman" pitchFamily="18" charset="0"/>
              </a:rPr>
              <a:t>Одним з найсерйозніших економічних наслідків чорнобильської трагедії став часткова або повна відмова від використання величезних сільськогосподарських угідь та лісових господарств і різке падіння обсягів виробництва на забруднених територіях.</a:t>
            </a:r>
            <a:endParaRPr lang="ru-RU" sz="1600" b="1" dirty="0" smtClean="0">
              <a:latin typeface="Times New Roman" pitchFamily="18" charset="0"/>
              <a:cs typeface="Times New Roman" pitchFamily="18" charset="0"/>
            </a:endParaRPr>
          </a:p>
          <a:p>
            <a:pPr marL="0" indent="256032" algn="ctr">
              <a:buNone/>
            </a:pPr>
            <a:r>
              <a:rPr lang="uk-UA" sz="1600" b="1" dirty="0" smtClean="0">
                <a:latin typeface="Times New Roman" pitchFamily="18" charset="0"/>
                <a:cs typeface="Times New Roman" pitchFamily="18" charset="0"/>
              </a:rPr>
              <a:t>Це призвело не тільки до безробіття, а й до формування негативного іміджу значних територій. </a:t>
            </a:r>
            <a:endParaRPr lang="ru-RU" sz="1600" b="1" dirty="0" smtClean="0">
              <a:latin typeface="Times New Roman" pitchFamily="18" charset="0"/>
              <a:cs typeface="Times New Roman" pitchFamily="18" charset="0"/>
            </a:endParaRPr>
          </a:p>
          <a:p>
            <a:pPr marL="0" indent="256032" algn="ctr">
              <a:buNone/>
            </a:pPr>
            <a:r>
              <a:rPr lang="uk-UA" sz="1600" b="1" dirty="0" smtClean="0">
                <a:latin typeface="Times New Roman" pitchFamily="18" charset="0"/>
                <a:cs typeface="Times New Roman" pitchFamily="18" charset="0"/>
              </a:rPr>
              <a:t>Таким чином, після вже два десятиліття потенціал економічного відновлення постраждалих регіонів продовжує залишатися дуже низькою. За оцінками ООН, головними проблемами населення забруднених територій і тих, хто був переселений, є бідність (а часто і злидні) і безробіття.</a:t>
            </a:r>
            <a:endParaRPr lang="ru-RU" sz="1600" b="1" dirty="0" smtClean="0">
              <a:latin typeface="Times New Roman" pitchFamily="18" charset="0"/>
              <a:cs typeface="Times New Roman" pitchFamily="18" charset="0"/>
            </a:endParaRPr>
          </a:p>
          <a:p>
            <a:pPr marL="0" indent="256032" algn="ctr">
              <a:buNone/>
            </a:pPr>
            <a:r>
              <a:rPr lang="uk-UA" sz="1600" b="1" dirty="0" smtClean="0">
                <a:latin typeface="Times New Roman" pitchFamily="18" charset="0"/>
                <a:cs typeface="Times New Roman" pitchFamily="18" charset="0"/>
              </a:rPr>
              <a:t>На думку фахівців цієї організації, найбільш ефективним варіантом вирішення цієї проблеми є реалізація державних інвестиційних програм відновлення постраждалих районів.</a:t>
            </a:r>
            <a:endParaRPr lang="ru-RU" sz="1600" b="1" dirty="0" smtClean="0">
              <a:latin typeface="Times New Roman" pitchFamily="18" charset="0"/>
              <a:cs typeface="Times New Roman" pitchFamily="18" charset="0"/>
            </a:endParaRPr>
          </a:p>
          <a:p>
            <a:pPr marL="0" indent="256032" algn="ctr">
              <a:buNone/>
            </a:pPr>
            <a:r>
              <a:rPr lang="uk-UA" sz="1600" b="1" dirty="0" smtClean="0">
                <a:latin typeface="Times New Roman" pitchFamily="18" charset="0"/>
                <a:cs typeface="Times New Roman" pitchFamily="18" charset="0"/>
              </a:rPr>
              <a:t>Однак поки на практиці такі програми не реалізуються, оскільки йдеться про величезні кошти, які досі не прописані в державних бюджетах.</a:t>
            </a:r>
            <a:endParaRPr lang="ru-RU" sz="1600" b="1" dirty="0" smtClean="0">
              <a:latin typeface="Times New Roman" pitchFamily="18" charset="0"/>
              <a:cs typeface="Times New Roman" pitchFamily="18" charset="0"/>
            </a:endParaRPr>
          </a:p>
          <a:p>
            <a:pPr marL="0" indent="256032" algn="ctr">
              <a:buNone/>
            </a:pPr>
            <a:r>
              <a:rPr lang="uk-UA" sz="1600" b="1" dirty="0" smtClean="0">
                <a:latin typeface="Times New Roman" pitchFamily="18" charset="0"/>
                <a:cs typeface="Times New Roman" pitchFamily="18" charset="0"/>
              </a:rPr>
              <a:t>Одним з найсерйозніших економічних наслідків чорнобильської трагедії став часткова або повна відмова від використання величезних сільськогосподарських угідь та лісових господарств і різке падіння обсягів виробництва на забруднених територіях.</a:t>
            </a:r>
            <a:endParaRPr lang="ru-RU" sz="1600" b="1" dirty="0" smtClean="0">
              <a:latin typeface="Times New Roman" pitchFamily="18" charset="0"/>
              <a:cs typeface="Times New Roman" pitchFamily="18" charset="0"/>
            </a:endParaRPr>
          </a:p>
        </p:txBody>
      </p:sp>
      <p:sp>
        <p:nvSpPr>
          <p:cNvPr id="4" name="Заголовок 3"/>
          <p:cNvSpPr>
            <a:spLocks noGrp="1"/>
          </p:cNvSpPr>
          <p:nvPr>
            <p:ph type="title"/>
          </p:nvPr>
        </p:nvSpPr>
        <p:spPr/>
        <p:txBody>
          <a:bodyPr>
            <a:normAutofit fontScale="90000"/>
          </a:bodyPr>
          <a:lstStyle/>
          <a:p>
            <a:r>
              <a:rPr lang="uk-UA" dirty="0" smtClean="0"/>
              <a:t>Земля та імідж</a:t>
            </a:r>
            <a:r>
              <a:rPr lang="ru-RU" dirty="0" smtClean="0"/>
              <a:t/>
            </a:r>
            <a:br>
              <a:rPr lang="ru-RU" dirty="0" smtClean="0"/>
            </a:b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785794"/>
            <a:ext cx="9144000" cy="4929222"/>
          </a:xfrm>
        </p:spPr>
        <p:txBody>
          <a:bodyPr>
            <a:noAutofit/>
          </a:bodyPr>
          <a:lstStyle/>
          <a:p>
            <a:r>
              <a:rPr lang="uk-UA" sz="1400" dirty="0" smtClean="0"/>
              <a:t> </a:t>
            </a:r>
            <a:endParaRPr lang="ru-RU" sz="1400" dirty="0" smtClean="0"/>
          </a:p>
          <a:p>
            <a:pPr algn="ctr"/>
            <a:r>
              <a:rPr lang="uk-UA" sz="1600" b="1" dirty="0" smtClean="0"/>
              <a:t>Інша важлива стаття економічних витрат - це допомога населенню заражених територій і ліквідаторам чорнобильської аварії допомогою додаткових виплат і пільг.</a:t>
            </a:r>
            <a:endParaRPr lang="ru-RU" sz="1600" b="1" dirty="0" smtClean="0"/>
          </a:p>
          <a:p>
            <a:pPr algn="ctr"/>
            <a:r>
              <a:rPr lang="uk-UA" sz="1600" b="1" dirty="0" smtClean="0"/>
              <a:t>Мова йде, зокрема, про надання житла, безкоштовної спеціалізованої медичної допомоги, праві раннього виходу на пенсію, додаткові відпустки, податкові послаблення.</a:t>
            </a:r>
            <a:endParaRPr lang="ru-RU" sz="1600" b="1" dirty="0" smtClean="0"/>
          </a:p>
          <a:p>
            <a:pPr algn="ctr"/>
            <a:r>
              <a:rPr lang="uk-UA" sz="1600" b="1" dirty="0" smtClean="0"/>
              <a:t>Влада Білорусії і України ввели так званий "чорнобильський податок", який стягується з підприємств. Ці кошти спрямовуються на подолання наслідків аварії. У Росії фінансування чорнобильських програм здійснюється з державних коштів.</a:t>
            </a:r>
            <a:endParaRPr lang="ru-RU" sz="1600" b="1" dirty="0" smtClean="0"/>
          </a:p>
          <a:p>
            <a:pPr algn="ctr"/>
            <a:r>
              <a:rPr lang="uk-UA" sz="1600" b="1" dirty="0" smtClean="0"/>
              <a:t>Тим часом, міжнародні організації та критики існуючої системи розподілу допомоги звертають увагу на те, що найчастіше допомога не є адресною і не досягає безпосередньо тих, хто її найбільше потребує.</a:t>
            </a:r>
            <a:endParaRPr lang="ru-RU" sz="1600" b="1" dirty="0" smtClean="0"/>
          </a:p>
          <a:p>
            <a:pPr algn="ctr"/>
            <a:r>
              <a:rPr lang="uk-UA" sz="1600" b="1" dirty="0" smtClean="0"/>
              <a:t>Однією з причин такого стану справ називається відсутність чіткої реабілітаційної політики.</a:t>
            </a:r>
            <a:endParaRPr lang="ru-RU" sz="1600" b="1" dirty="0" smtClean="0"/>
          </a:p>
          <a:p>
            <a:pPr algn="ctr"/>
            <a:r>
              <a:rPr lang="uk-UA" sz="1600" b="1" dirty="0" smtClean="0"/>
              <a:t>На адресу влади звучать звинувачення в тому, що вони не приділяють належної уваги цьому питанню, продовжуючи здійснювати "чорнобильські" виплати тільки з побоювання, що їх скасування призведе до соціальних протестів.</a:t>
            </a:r>
            <a:endParaRPr lang="ru-RU" sz="1600" b="1" dirty="0" smtClean="0"/>
          </a:p>
          <a:p>
            <a:pPr algn="ctr"/>
            <a:r>
              <a:rPr lang="uk-UA" sz="1600" b="1" dirty="0" smtClean="0"/>
              <a:t> </a:t>
            </a:r>
            <a:endParaRPr lang="ru-RU" sz="1600" b="1" dirty="0" smtClean="0"/>
          </a:p>
        </p:txBody>
      </p:sp>
      <p:sp>
        <p:nvSpPr>
          <p:cNvPr id="3" name="Заголовок 2"/>
          <p:cNvSpPr>
            <a:spLocks noGrp="1"/>
          </p:cNvSpPr>
          <p:nvPr>
            <p:ph type="title"/>
          </p:nvPr>
        </p:nvSpPr>
        <p:spPr/>
        <p:txBody>
          <a:bodyPr>
            <a:normAutofit fontScale="90000"/>
          </a:bodyPr>
          <a:lstStyle/>
          <a:p>
            <a:r>
              <a:rPr lang="uk-UA" dirty="0" smtClean="0"/>
              <a:t>Реабілітація</a:t>
            </a: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txBox="1">
            <a:spLocks noGrp="1"/>
          </p:cNvSpPr>
          <p:nvPr/>
        </p:nvSpPr>
        <p:spPr bwMode="auto">
          <a:xfrm>
            <a:off x="8472488" y="6369050"/>
            <a:ext cx="509587" cy="293688"/>
          </a:xfrm>
          <a:prstGeom prst="rect">
            <a:avLst/>
          </a:prstGeom>
          <a:noFill/>
          <a:ln w="9525">
            <a:noFill/>
            <a:miter lim="800000"/>
            <a:headEnd/>
            <a:tailEnd/>
          </a:ln>
        </p:spPr>
        <p:txBody>
          <a:bodyPr>
            <a:prstTxWarp prst="textNoShape">
              <a:avLst/>
            </a:prstTxWarp>
          </a:bodyPr>
          <a:lstStyle/>
          <a:p>
            <a:pPr algn="r"/>
            <a:fld id="{25380F49-7438-7145-8CEF-50672210EB75}" type="slidenum">
              <a:rPr lang="en-GB" sz="1000">
                <a:solidFill>
                  <a:srgbClr val="D5D7D8"/>
                </a:solidFill>
              </a:rPr>
              <a:pPr algn="r"/>
              <a:t>2</a:t>
            </a:fld>
            <a:endParaRPr lang="en-GB" sz="1000">
              <a:solidFill>
                <a:srgbClr val="D5D7D8"/>
              </a:solidFill>
            </a:endParaRPr>
          </a:p>
        </p:txBody>
      </p:sp>
      <p:sp>
        <p:nvSpPr>
          <p:cNvPr id="5123" name="Rectangle 1027"/>
          <p:cNvSpPr>
            <a:spLocks noChangeArrowheads="1"/>
          </p:cNvSpPr>
          <p:nvPr/>
        </p:nvSpPr>
        <p:spPr bwMode="auto">
          <a:xfrm>
            <a:off x="250825" y="1196975"/>
            <a:ext cx="8893175" cy="4895850"/>
          </a:xfrm>
          <a:prstGeom prst="rect">
            <a:avLst/>
          </a:prstGeom>
          <a:noFill/>
          <a:ln w="9525">
            <a:noFill/>
            <a:miter lim="800000"/>
            <a:headEnd/>
            <a:tailEnd/>
          </a:ln>
        </p:spPr>
        <p:txBody>
          <a:bodyPr lIns="92075" tIns="46038" rIns="92075" bIns="46038">
            <a:prstTxWarp prst="textNoShape">
              <a:avLst/>
            </a:prstTxWarp>
          </a:bodyPr>
          <a:lstStyle/>
          <a:p>
            <a:pPr marL="342900" indent="-342900">
              <a:lnSpc>
                <a:spcPct val="90000"/>
              </a:lnSpc>
              <a:spcBef>
                <a:spcPct val="20000"/>
              </a:spcBef>
              <a:buClr>
                <a:schemeClr val="tx1"/>
              </a:buClr>
              <a:buSzPct val="150000"/>
            </a:pPr>
            <a:endParaRPr lang="en-US" sz="2800">
              <a:solidFill>
                <a:srgbClr val="FFFFCC"/>
              </a:solidFill>
            </a:endParaRPr>
          </a:p>
        </p:txBody>
      </p:sp>
      <p:pic>
        <p:nvPicPr>
          <p:cNvPr id="5124" name="Picture 1031"/>
          <p:cNvPicPr>
            <a:picLocks noChangeAspect="1" noChangeArrowheads="1"/>
          </p:cNvPicPr>
          <p:nvPr/>
        </p:nvPicPr>
        <p:blipFill>
          <a:blip r:embed="rId3"/>
          <a:srcRect/>
          <a:stretch>
            <a:fillRect/>
          </a:stretch>
        </p:blipFill>
        <p:spPr bwMode="auto">
          <a:xfrm>
            <a:off x="5018088" y="1341438"/>
            <a:ext cx="4125912" cy="5157787"/>
          </a:xfrm>
          <a:prstGeom prst="rect">
            <a:avLst/>
          </a:prstGeom>
          <a:noFill/>
          <a:ln w="12700">
            <a:noFill/>
            <a:miter lim="800000"/>
            <a:headEnd type="none" w="sm" len="sm"/>
            <a:tailEnd type="none" w="sm" len="sm"/>
          </a:ln>
        </p:spPr>
      </p:pic>
      <p:sp>
        <p:nvSpPr>
          <p:cNvPr id="82951" name="Rectangle 7"/>
          <p:cNvSpPr>
            <a:spLocks noGrp="1" noRot="1" noChangeArrowheads="1"/>
          </p:cNvSpPr>
          <p:nvPr>
            <p:ph idx="1"/>
          </p:nvPr>
        </p:nvSpPr>
        <p:spPr>
          <a:xfrm>
            <a:off x="0" y="2286000"/>
            <a:ext cx="5113338" cy="4827587"/>
          </a:xfrm>
        </p:spPr>
        <p:txBody>
          <a:bodyPr>
            <a:normAutofit/>
          </a:bodyPr>
          <a:lstStyle/>
          <a:p>
            <a:pPr eaLnBrk="1" hangingPunct="1">
              <a:lnSpc>
                <a:spcPct val="90000"/>
              </a:lnSpc>
            </a:pPr>
            <a:r>
              <a:rPr lang="uk-UA" dirty="0">
                <a:latin typeface="Times New Roman"/>
                <a:cs typeface="Times New Roman"/>
              </a:rPr>
              <a:t>26 квітня 1986 р. </a:t>
            </a:r>
          </a:p>
          <a:p>
            <a:pPr eaLnBrk="1" hangingPunct="1">
              <a:lnSpc>
                <a:spcPct val="90000"/>
              </a:lnSpc>
              <a:buFont typeface="Wingdings" charset="2"/>
              <a:buNone/>
            </a:pPr>
            <a:r>
              <a:rPr lang="uk-UA" dirty="0">
                <a:latin typeface="Times New Roman"/>
                <a:cs typeface="Times New Roman"/>
              </a:rPr>
              <a:t>   в 01:23 два вибухи зруйнували 4-й блок Чорнобильської АЕС, розташованої в ~1</a:t>
            </a:r>
            <a:r>
              <a:rPr lang="en-US" dirty="0">
                <a:latin typeface="Times New Roman"/>
                <a:cs typeface="Times New Roman"/>
              </a:rPr>
              <a:t>3</a:t>
            </a:r>
            <a:r>
              <a:rPr lang="uk-UA" dirty="0">
                <a:latin typeface="Times New Roman"/>
                <a:cs typeface="Times New Roman"/>
              </a:rPr>
              <a:t>0 км на Північ від  Києва (~2,5 млн. осіб) і всього в 3 км на Південний-Схід від м. Прип'яті (~50 тис. осіб)</a:t>
            </a:r>
          </a:p>
        </p:txBody>
      </p:sp>
      <p:sp>
        <p:nvSpPr>
          <p:cNvPr id="82950" name="Rectangle 6"/>
          <p:cNvSpPr>
            <a:spLocks noGrp="1" noRot="1" noChangeArrowheads="1"/>
          </p:cNvSpPr>
          <p:nvPr>
            <p:ph type="title"/>
          </p:nvPr>
        </p:nvSpPr>
        <p:spPr>
          <a:xfrm>
            <a:off x="395288" y="188913"/>
            <a:ext cx="8385175" cy="719137"/>
          </a:xfrm>
        </p:spPr>
        <p:txBody>
          <a:bodyPr>
            <a:normAutofit/>
          </a:bodyPr>
          <a:lstStyle/>
          <a:p>
            <a:pPr eaLnBrk="1" hangingPunct="1"/>
            <a:r>
              <a:rPr lang="uk-UA" sz="3600" b="1" dirty="0">
                <a:solidFill>
                  <a:srgbClr val="FF0000"/>
                </a:solidFill>
                <a:latin typeface="Times New Roman"/>
                <a:cs typeface="Times New Roman"/>
              </a:rPr>
              <a:t>Аварія на Чорнобильській АЕС</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55000" lnSpcReduction="20000"/>
          </a:bodyPr>
          <a:lstStyle/>
          <a:p>
            <a:r>
              <a:rPr lang="uk-UA" dirty="0" smtClean="0"/>
              <a:t> </a:t>
            </a:r>
            <a:endParaRPr lang="ru-RU" dirty="0" smtClean="0"/>
          </a:p>
          <a:p>
            <a:pPr algn="ctr"/>
            <a:r>
              <a:rPr lang="uk-UA" b="1" dirty="0" smtClean="0"/>
              <a:t>Серйозним питанням, вирішення якого вимагало і продовжує вимагати величезних фінансових вкладень, є безпека реактора, що вибухнув чорнобильській АЕС.</a:t>
            </a:r>
            <a:endParaRPr lang="ru-RU" b="1" dirty="0" smtClean="0"/>
          </a:p>
          <a:p>
            <a:pPr algn="ctr"/>
            <a:r>
              <a:rPr lang="uk-UA" b="1" dirty="0" smtClean="0"/>
              <a:t> </a:t>
            </a:r>
            <a:endParaRPr lang="ru-RU" b="1" dirty="0" smtClean="0"/>
          </a:p>
          <a:p>
            <a:pPr algn="ctr"/>
            <a:r>
              <a:rPr lang="uk-UA" b="1" dirty="0" smtClean="0"/>
              <a:t>Вартість програми, в рамках якої, зокрема, здійснюється контроль за саркофагом, накриває вибухнув реактор, і проводяться наукові дослідження, оцінюється значно більш ніж в мільярд доларів.</a:t>
            </a:r>
            <a:endParaRPr lang="ru-RU" b="1" dirty="0" smtClean="0"/>
          </a:p>
          <a:p>
            <a:pPr algn="ctr"/>
            <a:r>
              <a:rPr lang="uk-UA" b="1" dirty="0" smtClean="0"/>
              <a:t> </a:t>
            </a:r>
            <a:endParaRPr lang="ru-RU" b="1" dirty="0" smtClean="0"/>
          </a:p>
          <a:p>
            <a:pPr algn="ctr"/>
            <a:r>
              <a:rPr lang="uk-UA" b="1" dirty="0" smtClean="0"/>
              <a:t>Говорячи про інші параметри економічного збитку, нанесеного аварією на ЧАЕС, варто відзначити величезні витрати, викликані виведенням з експлуатації цілого ряду діючих енергоблоків та припиненням будівництва нових. Це, в свою чергу, призвело до </a:t>
            </a:r>
            <a:r>
              <a:rPr lang="uk-UA" b="1" dirty="0" err="1" smtClean="0"/>
              <a:t>недопостачання</a:t>
            </a:r>
            <a:r>
              <a:rPr lang="uk-UA" b="1" dirty="0" smtClean="0"/>
              <a:t> електроенергії і змусило шукати інші шляхи її отримання.</a:t>
            </a:r>
            <a:endParaRPr lang="ru-RU" b="1" dirty="0" smtClean="0"/>
          </a:p>
          <a:p>
            <a:pPr algn="ctr"/>
            <a:r>
              <a:rPr lang="uk-UA" b="1" dirty="0" smtClean="0"/>
              <a:t> </a:t>
            </a:r>
            <a:endParaRPr lang="ru-RU" b="1" dirty="0" smtClean="0"/>
          </a:p>
          <a:p>
            <a:pPr algn="ctr"/>
            <a:r>
              <a:rPr lang="uk-UA" b="1" dirty="0" smtClean="0"/>
              <a:t>Існує і цілий ряд інших факторів, які є складовими короткострокового і довгострокового економічного збитку від аварії.</a:t>
            </a:r>
            <a:endParaRPr lang="ru-RU" b="1" dirty="0" smtClean="0"/>
          </a:p>
          <a:p>
            <a:pPr algn="ctr"/>
            <a:r>
              <a:rPr lang="uk-UA" b="1" dirty="0" smtClean="0"/>
              <a:t> </a:t>
            </a:r>
            <a:endParaRPr lang="ru-RU" b="1" dirty="0" smtClean="0"/>
          </a:p>
          <a:p>
            <a:pPr algn="ctr"/>
            <a:r>
              <a:rPr lang="uk-UA" b="1" dirty="0" smtClean="0"/>
              <a:t>Багато хто з них не піддаються фіксованою оцінці, оскільки на них впливають багато неекономічні причини: екологічні, політичні, громадські, культурні та моральні.</a:t>
            </a:r>
            <a:endParaRPr lang="ru-RU" b="1" dirty="0" smtClean="0"/>
          </a:p>
          <a:p>
            <a:pPr algn="ctr"/>
            <a:endParaRPr lang="ru-RU" b="1" dirty="0" smtClean="0"/>
          </a:p>
          <a:p>
            <a:endParaRPr lang="ru-RU" dirty="0"/>
          </a:p>
        </p:txBody>
      </p:sp>
      <p:sp>
        <p:nvSpPr>
          <p:cNvPr id="3" name="Заголовок 2"/>
          <p:cNvSpPr>
            <a:spLocks noGrp="1"/>
          </p:cNvSpPr>
          <p:nvPr>
            <p:ph type="title"/>
          </p:nvPr>
        </p:nvSpPr>
        <p:spPr/>
        <p:txBody>
          <a:bodyPr>
            <a:normAutofit fontScale="90000"/>
          </a:bodyPr>
          <a:lstStyle/>
          <a:p>
            <a:r>
              <a:rPr lang="uk-UA" dirty="0" smtClean="0"/>
              <a:t>Контроль та вивчення</a:t>
            </a:r>
            <a:r>
              <a:rPr lang="ru-RU" dirty="0" smtClean="0"/>
              <a:t/>
            </a:r>
            <a:br>
              <a:rPr lang="ru-RU" dirty="0" smtClean="0"/>
            </a:b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1000" y="1143000"/>
            <a:ext cx="7705748" cy="5105400"/>
          </a:xfrm>
        </p:spPr>
        <p:txBody>
          <a:bodyPr>
            <a:normAutofit/>
          </a:bodyPr>
          <a:lstStyle/>
          <a:p>
            <a:pPr algn="ctr">
              <a:buNone/>
            </a:pPr>
            <a:r>
              <a:rPr lang="uk-UA" sz="1800" dirty="0" smtClean="0">
                <a:latin typeface="Times New Roman"/>
                <a:cs typeface="Times New Roman"/>
              </a:rPr>
              <a:t>Короткий огляд сучасного стану Державного </a:t>
            </a:r>
          </a:p>
          <a:p>
            <a:pPr algn="ctr">
              <a:buNone/>
            </a:pPr>
            <a:r>
              <a:rPr lang="uk-UA" sz="1800" dirty="0" smtClean="0">
                <a:latin typeface="Times New Roman"/>
                <a:cs typeface="Times New Roman"/>
              </a:rPr>
              <a:t>спеціалізованого підприємства Чорнобильської АЕС </a:t>
            </a:r>
          </a:p>
          <a:p>
            <a:pPr algn="ctr">
              <a:buNone/>
            </a:pPr>
            <a:r>
              <a:rPr lang="uk-UA" sz="1800" dirty="0" smtClean="0">
                <a:latin typeface="Times New Roman"/>
                <a:cs typeface="Times New Roman"/>
              </a:rPr>
              <a:t>(</a:t>
            </a:r>
            <a:r>
              <a:rPr lang="uk-UA" sz="1800" dirty="0" err="1" smtClean="0">
                <a:latin typeface="Times New Roman"/>
                <a:cs typeface="Times New Roman"/>
              </a:rPr>
              <a:t>ГСПгоп</a:t>
            </a:r>
            <a:r>
              <a:rPr lang="uk-UA" sz="1800" dirty="0" smtClean="0">
                <a:latin typeface="Times New Roman"/>
                <a:cs typeface="Times New Roman"/>
              </a:rPr>
              <a:t>,гс.,</a:t>
            </a:r>
            <a:r>
              <a:rPr lang="uk-UA" sz="1800" dirty="0" err="1" smtClean="0">
                <a:latin typeface="Times New Roman"/>
                <a:cs typeface="Times New Roman"/>
              </a:rPr>
              <a:t>осп</a:t>
            </a:r>
            <a:r>
              <a:rPr lang="uk-UA" sz="1800" dirty="0" smtClean="0">
                <a:latin typeface="Times New Roman"/>
                <a:cs typeface="Times New Roman"/>
              </a:rPr>
              <a:t>,СП ЧАЕС), а також огляд робіт, який </a:t>
            </a:r>
          </a:p>
          <a:p>
            <a:pPr algn="ctr">
              <a:buNone/>
            </a:pPr>
            <a:r>
              <a:rPr lang="uk-UA" sz="1800" dirty="0" smtClean="0">
                <a:latin typeface="Times New Roman"/>
                <a:cs typeface="Times New Roman"/>
              </a:rPr>
              <a:t>виконується персоналом атомної станції сьогодні. </a:t>
            </a:r>
          </a:p>
          <a:p>
            <a:pPr algn="ctr">
              <a:buNone/>
            </a:pPr>
            <a:r>
              <a:rPr lang="uk-UA" sz="1800" dirty="0" smtClean="0">
                <a:latin typeface="Times New Roman"/>
                <a:cs typeface="Times New Roman"/>
              </a:rPr>
              <a:t>Підготовлений матеріал має загальний вигляд без </a:t>
            </a:r>
          </a:p>
          <a:p>
            <a:pPr algn="ctr">
              <a:buNone/>
            </a:pPr>
            <a:r>
              <a:rPr lang="uk-UA" sz="1800" dirty="0" smtClean="0">
                <a:latin typeface="Times New Roman"/>
                <a:cs typeface="Times New Roman"/>
              </a:rPr>
              <a:t>поглиблення в деталі здійснюваної діяльності на ЧАЕС. </a:t>
            </a:r>
          </a:p>
          <a:p>
            <a:pPr algn="ctr">
              <a:buNone/>
            </a:pPr>
            <a:r>
              <a:rPr lang="uk-UA" sz="1800" dirty="0" smtClean="0">
                <a:latin typeface="Times New Roman"/>
                <a:cs typeface="Times New Roman"/>
              </a:rPr>
              <a:t>Для одержання більш детальних відомостей і технічних </a:t>
            </a:r>
          </a:p>
          <a:p>
            <a:pPr algn="ctr">
              <a:buNone/>
            </a:pPr>
            <a:r>
              <a:rPr lang="uk-UA" sz="1800" dirty="0" smtClean="0">
                <a:latin typeface="Times New Roman"/>
                <a:cs typeface="Times New Roman"/>
              </a:rPr>
              <a:t>подробиць описаної діяльності рекомендуємо відвідати </a:t>
            </a:r>
          </a:p>
          <a:p>
            <a:pPr algn="ctr">
              <a:buNone/>
            </a:pPr>
            <a:r>
              <a:rPr lang="uk-UA" sz="1800" dirty="0" smtClean="0">
                <a:latin typeface="Times New Roman"/>
                <a:cs typeface="Times New Roman"/>
              </a:rPr>
              <a:t>офіційний сайт ЧАЕС.</a:t>
            </a:r>
          </a:p>
          <a:p>
            <a:pPr algn="ctr">
              <a:buNone/>
            </a:pPr>
            <a:endParaRPr lang="uk-UA" sz="1800" dirty="0">
              <a:latin typeface="Times New Roman"/>
              <a:cs typeface="Times New Roman"/>
            </a:endParaRPr>
          </a:p>
        </p:txBody>
      </p:sp>
      <p:sp>
        <p:nvSpPr>
          <p:cNvPr id="2" name="Заголовок 1"/>
          <p:cNvSpPr>
            <a:spLocks noGrp="1"/>
          </p:cNvSpPr>
          <p:nvPr>
            <p:ph type="title"/>
          </p:nvPr>
        </p:nvSpPr>
        <p:spPr>
          <a:xfrm>
            <a:off x="1752600" y="228600"/>
            <a:ext cx="7239000" cy="700070"/>
          </a:xfrm>
        </p:spPr>
        <p:txBody>
          <a:bodyPr>
            <a:normAutofit fontScale="90000"/>
          </a:bodyPr>
          <a:lstStyle/>
          <a:p>
            <a:r>
              <a:rPr lang="uk-UA" dirty="0" smtClean="0">
                <a:latin typeface="Times New Roman"/>
                <a:cs typeface="Times New Roman"/>
              </a:rPr>
              <a:t>Сучасний стан</a:t>
            </a:r>
            <a:endParaRPr lang="uk-UA" dirty="0">
              <a:latin typeface="Times New Roman"/>
              <a:cs typeface="Times New Roman"/>
            </a:endParaRPr>
          </a:p>
        </p:txBody>
      </p:sp>
      <p:pic>
        <p:nvPicPr>
          <p:cNvPr id="11267" name="Picture 3" descr="E:\Разное\МОЁ!\разное-заразное\всякий текстовый бред\презентации\работа по физике\Новая папка\chernobyl-npp-today.jpg"/>
          <p:cNvPicPr>
            <a:picLocks noChangeAspect="1" noChangeArrowheads="1"/>
          </p:cNvPicPr>
          <p:nvPr/>
        </p:nvPicPr>
        <p:blipFill>
          <a:blip r:embed="rId2"/>
          <a:srcRect/>
          <a:stretch>
            <a:fillRect/>
          </a:stretch>
        </p:blipFill>
        <p:spPr bwMode="auto">
          <a:xfrm>
            <a:off x="2362200" y="4191000"/>
            <a:ext cx="4005033" cy="2285992"/>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1357298"/>
            <a:ext cx="9144001" cy="5195902"/>
          </a:xfrm>
        </p:spPr>
        <p:txBody>
          <a:bodyPr>
            <a:normAutofit/>
          </a:bodyPr>
          <a:lstStyle/>
          <a:p>
            <a:r>
              <a:rPr sz="1800" dirty="0" smtClean="0">
                <a:latin typeface="Times New Roman"/>
                <a:cs typeface="Times New Roman"/>
              </a:rPr>
              <a:t>— дружні відносини між Україною та членами "Великої сімки";</a:t>
            </a:r>
          </a:p>
          <a:p>
            <a:r>
              <a:rPr sz="1800" dirty="0" smtClean="0">
                <a:latin typeface="Times New Roman"/>
                <a:cs typeface="Times New Roman"/>
              </a:rPr>
              <a:t>— принципова залежність між реформами в енергетичному секторі та досягненням цілей економічної й соціальної реформи в Україні;</a:t>
            </a:r>
          </a:p>
          <a:p>
            <a:r>
              <a:rPr sz="1800" dirty="0" smtClean="0">
                <a:latin typeface="Times New Roman"/>
                <a:cs typeface="Times New Roman"/>
              </a:rPr>
              <a:t>— підтримка рішення щодо закриття Чорнобильської АЕС та розроблення довгострокової стратегії для енергетичного сектору України, з урахуванням раціональних економічних, фінансових і природоохоронних критеріїв, що спричинить створення ефективного, сталого, орієнтованого на ринок енергетичного сектору, який відповідатиме потребам України;</a:t>
            </a:r>
          </a:p>
          <a:p>
            <a:r>
              <a:rPr sz="1800" dirty="0" smtClean="0">
                <a:latin typeface="Times New Roman"/>
                <a:cs typeface="Times New Roman"/>
              </a:rPr>
              <a:t>— необхідність постійного підвищення рівня ядерної безпеки в усьому світі а урахуванням принципів,</a:t>
            </a:r>
          </a:p>
          <a:p>
            <a:r>
              <a:rPr sz="1800" dirty="0" smtClean="0">
                <a:latin typeface="Times New Roman"/>
                <a:cs typeface="Times New Roman"/>
              </a:rPr>
              <a:t>— потреба мобілізувати фінансові ресурси</a:t>
            </a:r>
            <a:endParaRPr lang="uk-UA" sz="1800" dirty="0" smtClean="0">
              <a:latin typeface="Times New Roman"/>
              <a:cs typeface="Times New Roman"/>
            </a:endParaRPr>
          </a:p>
          <a:p>
            <a:r>
              <a:rPr sz="1800" dirty="0" smtClean="0">
                <a:latin typeface="Times New Roman"/>
                <a:cs typeface="Times New Roman"/>
              </a:rPr>
              <a:t>міжнародного співтовариства та внутрішні</a:t>
            </a:r>
            <a:endParaRPr lang="uk-UA" sz="1800" dirty="0" smtClean="0">
              <a:latin typeface="Times New Roman"/>
              <a:cs typeface="Times New Roman"/>
            </a:endParaRPr>
          </a:p>
          <a:p>
            <a:r>
              <a:rPr sz="1800" dirty="0" smtClean="0">
                <a:latin typeface="Times New Roman"/>
                <a:cs typeface="Times New Roman"/>
              </a:rPr>
              <a:t>джерела з метою підтримки рішення України</a:t>
            </a:r>
            <a:endParaRPr lang="uk-UA" sz="1800" dirty="0" smtClean="0">
              <a:latin typeface="Times New Roman"/>
              <a:cs typeface="Times New Roman"/>
            </a:endParaRPr>
          </a:p>
          <a:p>
            <a:r>
              <a:rPr sz="1800" dirty="0" smtClean="0">
                <a:latin typeface="Times New Roman"/>
                <a:cs typeface="Times New Roman"/>
              </a:rPr>
              <a:t>закрити Чорнобильську АЕС;</a:t>
            </a:r>
          </a:p>
          <a:p>
            <a:endParaRPr lang="uk-UA" sz="1800" dirty="0" smtClean="0"/>
          </a:p>
          <a:p>
            <a:endParaRPr sz="1800" dirty="0" smtClean="0"/>
          </a:p>
          <a:p>
            <a:pPr>
              <a:buNone/>
            </a:pPr>
            <a:endParaRPr lang="uk-UA" sz="2000" dirty="0" smtClean="0">
              <a:latin typeface="Times New Roman"/>
              <a:cs typeface="Times New Roman"/>
            </a:endParaRPr>
          </a:p>
          <a:p>
            <a:pPr>
              <a:buNone/>
            </a:pPr>
            <a:endParaRPr lang="uk-UA" sz="2000" dirty="0" smtClean="0">
              <a:latin typeface="Times New Roman"/>
              <a:cs typeface="Times New Roman"/>
            </a:endParaRPr>
          </a:p>
          <a:p>
            <a:pPr>
              <a:buNone/>
            </a:pPr>
            <a:endParaRPr lang="uk-UA" sz="2000" dirty="0" smtClean="0">
              <a:latin typeface="Times New Roman"/>
              <a:cs typeface="Times New Roman"/>
            </a:endParaRPr>
          </a:p>
          <a:p>
            <a:pPr>
              <a:buNone/>
            </a:pPr>
            <a:endParaRPr lang="uk-UA" sz="2000" dirty="0" smtClean="0">
              <a:latin typeface="Times New Roman"/>
              <a:cs typeface="Times New Roman"/>
            </a:endParaRPr>
          </a:p>
          <a:p>
            <a:pPr>
              <a:buNone/>
            </a:pPr>
            <a:endParaRPr lang="uk-UA" sz="2000" dirty="0">
              <a:latin typeface="Times New Roman"/>
              <a:cs typeface="Times New Roman"/>
            </a:endParaRPr>
          </a:p>
        </p:txBody>
      </p:sp>
      <p:sp>
        <p:nvSpPr>
          <p:cNvPr id="2" name="Заголовок 1"/>
          <p:cNvSpPr>
            <a:spLocks noGrp="1"/>
          </p:cNvSpPr>
          <p:nvPr>
            <p:ph type="title"/>
          </p:nvPr>
        </p:nvSpPr>
        <p:spPr>
          <a:xfrm>
            <a:off x="0" y="214290"/>
            <a:ext cx="8991600" cy="1143008"/>
          </a:xfrm>
        </p:spPr>
        <p:txBody>
          <a:bodyPr>
            <a:noAutofit/>
          </a:bodyPr>
          <a:lstStyle/>
          <a:p>
            <a:r>
              <a:rPr sz="1900" dirty="0" smtClean="0">
                <a:latin typeface="Times New Roman"/>
                <a:cs typeface="Times New Roman"/>
              </a:rPr>
              <a:t>Уряд України, уряди країн "Великої вісімки" та Комісія Європейського Співтовариства виробили спільний підхід до розробки і реалізації Всеохоплюючої програми для підтримки рішення України щодо закриття Чорнобильської АЕС. Програма ґрунтується на таких принципах:</a:t>
            </a:r>
            <a:endParaRPr lang="uk-UA" sz="1900" dirty="0">
              <a:latin typeface="Times New Roman"/>
              <a:cs typeface="Times New Roman"/>
            </a:endParaRPr>
          </a:p>
        </p:txBody>
      </p:sp>
      <p:pic>
        <p:nvPicPr>
          <p:cNvPr id="12290" name="Picture 2" descr="E:\Разное\МОЁ!\разное-заразное\всякий текстовый бред\презентации\работа по физике\Новая папка\chnpp-helicopter.jpg"/>
          <p:cNvPicPr>
            <a:picLocks noChangeAspect="1" noChangeArrowheads="1"/>
          </p:cNvPicPr>
          <p:nvPr/>
        </p:nvPicPr>
        <p:blipFill>
          <a:blip r:embed="rId2"/>
          <a:srcRect/>
          <a:stretch>
            <a:fillRect/>
          </a:stretch>
        </p:blipFill>
        <p:spPr bwMode="auto">
          <a:xfrm>
            <a:off x="4800600" y="4385179"/>
            <a:ext cx="4522312" cy="2472821"/>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539750" y="98425"/>
            <a:ext cx="7920038" cy="1098550"/>
          </a:xfrm>
        </p:spPr>
        <p:txBody>
          <a:bodyPr/>
          <a:lstStyle/>
          <a:p>
            <a:pPr algn="ctr" eaLnBrk="1" hangingPunct="1"/>
            <a:r>
              <a:rPr lang="uk-UA" sz="4200" dirty="0">
                <a:solidFill>
                  <a:srgbClr val="FFFF00"/>
                </a:solidFill>
                <a:effectLst/>
                <a:latin typeface="Arial" charset="0"/>
              </a:rPr>
              <a:t>Масштаби наслідків аварії</a:t>
            </a:r>
          </a:p>
        </p:txBody>
      </p:sp>
      <p:sp>
        <p:nvSpPr>
          <p:cNvPr id="115715" name="Rectangle 3"/>
          <p:cNvSpPr>
            <a:spLocks noGrp="1" noRot="1" noChangeArrowheads="1"/>
          </p:cNvSpPr>
          <p:nvPr>
            <p:ph type="body" idx="1"/>
          </p:nvPr>
        </p:nvSpPr>
        <p:spPr>
          <a:xfrm>
            <a:off x="0" y="1143000"/>
            <a:ext cx="8839200" cy="5445125"/>
          </a:xfrm>
        </p:spPr>
        <p:txBody>
          <a:bodyPr>
            <a:normAutofit/>
          </a:bodyPr>
          <a:lstStyle/>
          <a:p>
            <a:pPr eaLnBrk="1" hangingPunct="1">
              <a:lnSpc>
                <a:spcPct val="96000"/>
              </a:lnSpc>
              <a:buClr>
                <a:srgbClr val="FFFF00"/>
              </a:buClr>
            </a:pPr>
            <a:r>
              <a:rPr lang="uk-UA" sz="2800" b="1" dirty="0">
                <a:latin typeface="Times New Roman"/>
                <a:cs typeface="Times New Roman"/>
              </a:rPr>
              <a:t>Опромінено більше 600 тис. «ліквідаторів»</a:t>
            </a:r>
          </a:p>
          <a:p>
            <a:pPr eaLnBrk="1" hangingPunct="1">
              <a:lnSpc>
                <a:spcPct val="96000"/>
              </a:lnSpc>
              <a:buClr>
                <a:srgbClr val="FFFF00"/>
              </a:buClr>
            </a:pPr>
            <a:r>
              <a:rPr lang="uk-UA" sz="2800" b="1" dirty="0">
                <a:latin typeface="Times New Roman"/>
                <a:cs typeface="Times New Roman"/>
              </a:rPr>
              <a:t>Викинуто біля </a:t>
            </a:r>
            <a:r>
              <a:rPr lang="uk-UA" sz="2800" b="1" dirty="0">
                <a:latin typeface="Times New Roman"/>
                <a:ea typeface="Times New Roman" charset="0"/>
                <a:cs typeface="Times New Roman"/>
              </a:rPr>
              <a:t>14x10</a:t>
            </a:r>
            <a:r>
              <a:rPr lang="uk-UA" sz="2800" b="1" baseline="30000" dirty="0">
                <a:latin typeface="Times New Roman"/>
                <a:ea typeface="Times New Roman" charset="0"/>
                <a:cs typeface="Times New Roman"/>
              </a:rPr>
              <a:t>18 </a:t>
            </a:r>
            <a:r>
              <a:rPr lang="uk-UA" sz="2800" b="1" dirty="0">
                <a:latin typeface="Times New Roman"/>
                <a:cs typeface="Times New Roman"/>
              </a:rPr>
              <a:t>Бкрадіонуклідів</a:t>
            </a:r>
            <a:r>
              <a:rPr lang="uk-UA" sz="2800" b="1" dirty="0">
                <a:latin typeface="Times New Roman"/>
                <a:ea typeface="Times New Roman" charset="0"/>
                <a:cs typeface="Times New Roman"/>
              </a:rPr>
              <a:t> (</a:t>
            </a:r>
            <a:r>
              <a:rPr lang="uk-UA" sz="2800" b="1" dirty="0">
                <a:latin typeface="Times New Roman"/>
                <a:cs typeface="Times New Roman"/>
              </a:rPr>
              <a:t>найбільш радіологічно важливі - </a:t>
            </a:r>
            <a:r>
              <a:rPr lang="uk-UA" sz="2800" b="1" baseline="30000" dirty="0">
                <a:latin typeface="Times New Roman"/>
                <a:ea typeface="Times New Roman" charset="0"/>
                <a:cs typeface="Times New Roman"/>
              </a:rPr>
              <a:t>131</a:t>
            </a:r>
            <a:r>
              <a:rPr lang="uk-UA" sz="2800" b="1" dirty="0">
                <a:latin typeface="Times New Roman"/>
                <a:ea typeface="Times New Roman" charset="0"/>
                <a:cs typeface="Times New Roman"/>
              </a:rPr>
              <a:t>I  та </a:t>
            </a:r>
            <a:r>
              <a:rPr lang="uk-UA" sz="2800" b="1" baseline="30000" dirty="0">
                <a:latin typeface="Times New Roman"/>
                <a:ea typeface="Times New Roman" charset="0"/>
                <a:cs typeface="Times New Roman"/>
              </a:rPr>
              <a:t>137</a:t>
            </a:r>
            <a:r>
              <a:rPr lang="uk-UA" sz="2800" b="1" dirty="0">
                <a:latin typeface="Times New Roman"/>
                <a:ea typeface="Times New Roman" charset="0"/>
                <a:cs typeface="Times New Roman"/>
              </a:rPr>
              <a:t>Cs); </a:t>
            </a:r>
          </a:p>
          <a:p>
            <a:pPr eaLnBrk="1" hangingPunct="1">
              <a:lnSpc>
                <a:spcPct val="96000"/>
              </a:lnSpc>
              <a:buClr>
                <a:srgbClr val="FFFF00"/>
              </a:buClr>
            </a:pPr>
            <a:r>
              <a:rPr lang="uk-UA" sz="2800" b="1" dirty="0">
                <a:latin typeface="Times New Roman"/>
                <a:cs typeface="Times New Roman"/>
              </a:rPr>
              <a:t>Більше </a:t>
            </a:r>
            <a:r>
              <a:rPr lang="uk-UA" sz="2800" b="1" dirty="0">
                <a:latin typeface="Times New Roman"/>
                <a:ea typeface="Times New Roman" charset="0"/>
                <a:cs typeface="Times New Roman"/>
              </a:rPr>
              <a:t>200</a:t>
            </a:r>
            <a:r>
              <a:rPr lang="uk-UA" sz="2800" b="1" dirty="0">
                <a:latin typeface="Times New Roman"/>
                <a:cs typeface="Times New Roman"/>
              </a:rPr>
              <a:t>.</a:t>
            </a:r>
            <a:r>
              <a:rPr lang="uk-UA" sz="2800" b="1" dirty="0">
                <a:latin typeface="Times New Roman"/>
                <a:ea typeface="Times New Roman" charset="0"/>
                <a:cs typeface="Times New Roman"/>
              </a:rPr>
              <a:t>000 </a:t>
            </a:r>
            <a:r>
              <a:rPr lang="uk-UA" sz="2800" b="1" dirty="0">
                <a:latin typeface="Times New Roman"/>
                <a:cs typeface="Times New Roman"/>
              </a:rPr>
              <a:t>км</a:t>
            </a:r>
            <a:r>
              <a:rPr lang="uk-UA" sz="2800" b="1" baseline="30000" dirty="0">
                <a:latin typeface="Times New Roman"/>
                <a:cs typeface="Times New Roman"/>
              </a:rPr>
              <a:t>2</a:t>
            </a:r>
            <a:r>
              <a:rPr lang="uk-UA" sz="2800" b="1" dirty="0">
                <a:latin typeface="Times New Roman"/>
                <a:cs typeface="Times New Roman"/>
              </a:rPr>
              <a:t> території Європи забруднено </a:t>
            </a:r>
            <a:r>
              <a:rPr lang="uk-UA" sz="2800" b="1" baseline="30000" dirty="0">
                <a:latin typeface="Times New Roman"/>
                <a:ea typeface="Times New Roman" charset="0"/>
                <a:cs typeface="Times New Roman"/>
              </a:rPr>
              <a:t>137</a:t>
            </a:r>
            <a:r>
              <a:rPr lang="uk-UA" sz="2800" b="1" dirty="0">
                <a:latin typeface="Times New Roman"/>
                <a:ea typeface="Times New Roman" charset="0"/>
                <a:cs typeface="Times New Roman"/>
              </a:rPr>
              <a:t>Cs, </a:t>
            </a:r>
            <a:r>
              <a:rPr lang="uk-UA" sz="2800" b="1" dirty="0">
                <a:latin typeface="Times New Roman"/>
                <a:cs typeface="Times New Roman"/>
              </a:rPr>
              <a:t>переважно в СРСР;</a:t>
            </a:r>
          </a:p>
          <a:p>
            <a:pPr eaLnBrk="1" hangingPunct="1">
              <a:lnSpc>
                <a:spcPct val="96000"/>
              </a:lnSpc>
              <a:buClr>
                <a:srgbClr val="FFFF00"/>
              </a:buClr>
            </a:pPr>
            <a:r>
              <a:rPr lang="uk-UA" sz="2800" b="1" dirty="0">
                <a:latin typeface="Times New Roman"/>
                <a:ea typeface="Times New Roman" charset="0"/>
                <a:cs typeface="Times New Roman"/>
              </a:rPr>
              <a:t>340 </a:t>
            </a:r>
            <a:r>
              <a:rPr lang="uk-UA" sz="2800" b="1" dirty="0">
                <a:latin typeface="Times New Roman"/>
                <a:cs typeface="Times New Roman"/>
              </a:rPr>
              <a:t>тис. осіб евакуйовано або переселено у 1986 -1991 рр. (економія дози - 10000 людино    Зв);</a:t>
            </a:r>
          </a:p>
          <a:p>
            <a:pPr eaLnBrk="1" hangingPunct="1">
              <a:lnSpc>
                <a:spcPct val="96000"/>
              </a:lnSpc>
              <a:buClr>
                <a:srgbClr val="FFFF00"/>
              </a:buClr>
            </a:pPr>
            <a:r>
              <a:rPr lang="uk-UA" sz="2800" b="1" dirty="0">
                <a:latin typeface="Times New Roman"/>
                <a:cs typeface="Times New Roman"/>
              </a:rPr>
              <a:t>Більше </a:t>
            </a:r>
            <a:r>
              <a:rPr lang="uk-UA" sz="2800" b="1" dirty="0">
                <a:latin typeface="Times New Roman"/>
                <a:ea typeface="Times New Roman" charset="0"/>
                <a:cs typeface="Times New Roman"/>
              </a:rPr>
              <a:t>5 </a:t>
            </a:r>
            <a:r>
              <a:rPr lang="uk-UA" sz="2800" b="1" dirty="0">
                <a:latin typeface="Times New Roman"/>
                <a:cs typeface="Times New Roman"/>
              </a:rPr>
              <a:t>млн. осіб постійно живуть на забруднених територіях;</a:t>
            </a:r>
            <a:endParaRPr lang="uk-UA" sz="2800" b="1" dirty="0">
              <a:latin typeface="Times New Roman"/>
              <a:ea typeface="Times New Roman" charset="0"/>
              <a:cs typeface="Times New Roman"/>
            </a:endParaRPr>
          </a:p>
          <a:p>
            <a:pPr eaLnBrk="1" hangingPunct="1">
              <a:lnSpc>
                <a:spcPct val="96000"/>
              </a:lnSpc>
              <a:buClr>
                <a:srgbClr val="FFFF00"/>
              </a:buClr>
            </a:pPr>
            <a:r>
              <a:rPr lang="uk-UA" sz="2800" b="1" dirty="0">
                <a:latin typeface="Times New Roman"/>
                <a:cs typeface="Times New Roman"/>
              </a:rPr>
              <a:t>Економічні втрати вимірюються сотнями млрд. доларів США.</a:t>
            </a:r>
          </a:p>
        </p:txBody>
      </p:sp>
      <p:sp>
        <p:nvSpPr>
          <p:cNvPr id="2" name="Умножение 1"/>
          <p:cNvSpPr/>
          <p:nvPr/>
        </p:nvSpPr>
        <p:spPr>
          <a:xfrm>
            <a:off x="8540750" y="4292600"/>
            <a:ext cx="228600" cy="2286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uk-UA" sz="1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4"/>
          <p:cNvSpPr>
            <a:spLocks noChangeArrowheads="1"/>
          </p:cNvSpPr>
          <p:nvPr/>
        </p:nvSpPr>
        <p:spPr bwMode="auto">
          <a:xfrm>
            <a:off x="539750" y="188913"/>
            <a:ext cx="8135938" cy="9540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algn="ctr"/>
            <a:r>
              <a:rPr lang="uk-UA" sz="2800" b="1" dirty="0">
                <a:solidFill>
                  <a:srgbClr val="FFFF00"/>
                </a:solidFill>
              </a:rPr>
              <a:t>Порівняння ризиків смерті від різних видів діяльності (</a:t>
            </a:r>
            <a:r>
              <a:rPr lang="uk-UA" sz="2800" b="1" i="1" dirty="0">
                <a:solidFill>
                  <a:srgbClr val="FFFF00"/>
                </a:solidFill>
              </a:rPr>
              <a:t>в середньому за рік</a:t>
            </a:r>
            <a:r>
              <a:rPr lang="uk-UA" sz="2800" b="1" dirty="0">
                <a:solidFill>
                  <a:srgbClr val="FFFF00"/>
                </a:solidFill>
              </a:rPr>
              <a:t>)</a:t>
            </a:r>
          </a:p>
        </p:txBody>
      </p:sp>
      <p:sp>
        <p:nvSpPr>
          <p:cNvPr id="2" name="Прямоугольник 1"/>
          <p:cNvSpPr/>
          <p:nvPr/>
        </p:nvSpPr>
        <p:spPr>
          <a:xfrm>
            <a:off x="179388" y="1268413"/>
            <a:ext cx="8569325" cy="5494337"/>
          </a:xfrm>
          <a:prstGeom prst="rect">
            <a:avLst/>
          </a:prstGeom>
        </p:spPr>
        <p:txBody>
          <a:bodyPr>
            <a:prstTxWarp prst="textNoShape">
              <a:avLst/>
            </a:prstTxWarp>
            <a:spAutoFit/>
          </a:bodyPr>
          <a:lstStyle/>
          <a:p>
            <a:r>
              <a:rPr lang="uk-UA" sz="2400" b="1" dirty="0">
                <a:sym typeface="Symbol" charset="2"/>
              </a:rPr>
              <a:t>1,9610</a:t>
            </a:r>
            <a:r>
              <a:rPr lang="uk-UA" sz="2400" b="1" baseline="30000" dirty="0">
                <a:sym typeface="Symbol" charset="2"/>
              </a:rPr>
              <a:t>-2</a:t>
            </a:r>
            <a:r>
              <a:rPr lang="uk-UA" sz="2400" b="1" dirty="0">
                <a:sym typeface="Symbol" charset="2"/>
              </a:rPr>
              <a:t> – </a:t>
            </a:r>
            <a:r>
              <a:rPr lang="uk-UA" sz="2400" b="1" dirty="0"/>
              <a:t>підземне видобування кам'яного вугілля </a:t>
            </a:r>
            <a:r>
              <a:rPr lang="uk-UA" sz="2400" b="1" dirty="0">
                <a:sym typeface="Symbol" charset="2"/>
              </a:rPr>
              <a:t> (Україна, 2005 рік)                     (110</a:t>
            </a:r>
            <a:r>
              <a:rPr lang="uk-UA" sz="2400" b="1" baseline="30000" dirty="0">
                <a:sym typeface="Symbol" charset="2"/>
              </a:rPr>
              <a:t>-3</a:t>
            </a:r>
            <a:r>
              <a:rPr lang="uk-UA" sz="2400" b="1" dirty="0">
                <a:sym typeface="Symbol" charset="2"/>
              </a:rPr>
              <a:t> – США, 2007); </a:t>
            </a:r>
            <a:endParaRPr lang="uk-UA" sz="1200" b="1" dirty="0">
              <a:sym typeface="Symbol" charset="2"/>
            </a:endParaRPr>
          </a:p>
          <a:p>
            <a:endParaRPr lang="uk-UA" sz="900" b="1" dirty="0">
              <a:sym typeface="Symbol" charset="2"/>
            </a:endParaRPr>
          </a:p>
          <a:p>
            <a:r>
              <a:rPr lang="uk-UA" sz="2400" b="1" dirty="0">
                <a:sym typeface="Symbol" charset="2"/>
              </a:rPr>
              <a:t> 2,110</a:t>
            </a:r>
            <a:r>
              <a:rPr lang="uk-UA" sz="2400" b="1" baseline="30000" dirty="0">
                <a:sym typeface="Symbol" charset="2"/>
              </a:rPr>
              <a:t>-4 </a:t>
            </a:r>
            <a:r>
              <a:rPr lang="uk-UA" sz="2400" b="1" dirty="0">
                <a:sym typeface="Symbol" charset="2"/>
              </a:rPr>
              <a:t> –  пригоди на автотранспорті (Україна, 2007 рік);</a:t>
            </a:r>
            <a:endParaRPr lang="uk-UA" sz="900" b="1" dirty="0">
              <a:sym typeface="Symbol" charset="2"/>
            </a:endParaRPr>
          </a:p>
          <a:p>
            <a:endParaRPr lang="uk-UA" sz="900" b="1" dirty="0">
              <a:sym typeface="Symbol" charset="2"/>
            </a:endParaRPr>
          </a:p>
          <a:p>
            <a:r>
              <a:rPr lang="uk-UA" sz="2400" b="1" dirty="0">
                <a:sym typeface="Symbol" charset="2"/>
              </a:rPr>
              <a:t>1,1510</a:t>
            </a:r>
            <a:r>
              <a:rPr lang="uk-UA" sz="2400" b="1" baseline="30000" dirty="0">
                <a:sym typeface="Symbol" charset="2"/>
              </a:rPr>
              <a:t>-4 </a:t>
            </a:r>
            <a:r>
              <a:rPr lang="uk-UA" sz="2400" b="1" dirty="0">
                <a:sym typeface="Symbol" charset="2"/>
              </a:rPr>
              <a:t> –  пригоди на автотранспорті (Україна, 2009 рік);</a:t>
            </a:r>
          </a:p>
          <a:p>
            <a:endParaRPr/>
          </a:p>
          <a:p>
            <a:r>
              <a:rPr lang="uk-UA" sz="2400" b="1" dirty="0">
                <a:sym typeface="Symbol" charset="2"/>
              </a:rPr>
              <a:t>710</a:t>
            </a:r>
            <a:r>
              <a:rPr lang="uk-UA" sz="2400" b="1" baseline="30000" dirty="0">
                <a:sym typeface="Symbol" charset="2"/>
              </a:rPr>
              <a:t>-5</a:t>
            </a:r>
            <a:r>
              <a:rPr lang="uk-UA" sz="2400" b="1" dirty="0"/>
              <a:t>– професійне опромінення (Категорія А) </a:t>
            </a:r>
          </a:p>
          <a:p>
            <a:r>
              <a:rPr lang="uk-UA" sz="2400" b="1" dirty="0"/>
              <a:t>(ДП НАЕК “Енергоатом”, 2007 рік);</a:t>
            </a:r>
          </a:p>
          <a:p>
            <a:endParaRPr lang="uk-UA" sz="900" b="1" dirty="0">
              <a:solidFill>
                <a:srgbClr val="002060"/>
              </a:solidFill>
            </a:endParaRPr>
          </a:p>
          <a:p>
            <a:r>
              <a:rPr lang="uk-UA" sz="2400" b="1" dirty="0">
                <a:solidFill>
                  <a:srgbClr val="FFC000"/>
                </a:solidFill>
                <a:sym typeface="Symbol" charset="2"/>
              </a:rPr>
              <a:t>310</a:t>
            </a:r>
            <a:r>
              <a:rPr lang="uk-UA" sz="2400" b="1" baseline="30000" dirty="0">
                <a:solidFill>
                  <a:srgbClr val="FFC000"/>
                </a:solidFill>
                <a:sym typeface="Symbol" charset="2"/>
              </a:rPr>
              <a:t>-5</a:t>
            </a:r>
            <a:r>
              <a:rPr lang="uk-UA" sz="2400" b="1" dirty="0">
                <a:solidFill>
                  <a:srgbClr val="FFC000"/>
                </a:solidFill>
              </a:rPr>
              <a:t>  –  проживання поблизу ТЕС  (оцінка Міжнародних експертів, 2005 рік);</a:t>
            </a:r>
          </a:p>
          <a:p>
            <a:pPr>
              <a:buFont typeface="Symbol" charset="2"/>
              <a:buChar char="~"/>
            </a:pPr>
            <a:endParaRPr lang="uk-UA" sz="900" b="1" dirty="0">
              <a:solidFill>
                <a:srgbClr val="FFC000"/>
              </a:solidFill>
            </a:endParaRPr>
          </a:p>
          <a:p>
            <a:pPr>
              <a:buFont typeface="Symbol" charset="2"/>
              <a:buChar char="~"/>
            </a:pPr>
            <a:endParaRPr lang="uk-UA" sz="900" b="1" dirty="0">
              <a:solidFill>
                <a:srgbClr val="FFC000"/>
              </a:solidFill>
            </a:endParaRPr>
          </a:p>
          <a:p>
            <a:r>
              <a:rPr lang="uk-UA" sz="2400" b="1" dirty="0">
                <a:solidFill>
                  <a:srgbClr val="FFC000"/>
                </a:solidFill>
                <a:sym typeface="Symbol" charset="2"/>
              </a:rPr>
              <a:t> 210</a:t>
            </a:r>
            <a:r>
              <a:rPr lang="uk-UA" sz="2400" b="1" baseline="30000" dirty="0">
                <a:solidFill>
                  <a:srgbClr val="FFC000"/>
                </a:solidFill>
                <a:sym typeface="Symbol" charset="2"/>
              </a:rPr>
              <a:t>-7</a:t>
            </a:r>
            <a:r>
              <a:rPr lang="uk-UA" sz="2400" b="1" dirty="0">
                <a:solidFill>
                  <a:srgbClr val="FFC000"/>
                </a:solidFill>
              </a:rPr>
              <a:t>– проживання поблизу об’єктів ЯПЦ та АЕС</a:t>
            </a:r>
          </a:p>
          <a:p>
            <a:r>
              <a:rPr lang="uk-UA" sz="2400" b="1" dirty="0">
                <a:solidFill>
                  <a:srgbClr val="FFC000"/>
                </a:solidFill>
              </a:rPr>
              <a:t> (за даними ДП НАЕК “Енергоатом”, 2007 рік).</a:t>
            </a:r>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4"/>
          <p:cNvSpPr>
            <a:spLocks noChangeArrowheads="1"/>
          </p:cNvSpPr>
          <p:nvPr/>
        </p:nvSpPr>
        <p:spPr bwMode="auto">
          <a:xfrm>
            <a:off x="539750" y="188913"/>
            <a:ext cx="8135938" cy="9540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algn="ctr"/>
            <a:r>
              <a:rPr lang="uk-UA" sz="2800" b="1" dirty="0">
                <a:solidFill>
                  <a:srgbClr val="FFFF00"/>
                </a:solidFill>
              </a:rPr>
              <a:t>Порівняння ризиків смерті від різних видів діяльності (</a:t>
            </a:r>
            <a:r>
              <a:rPr lang="uk-UA" sz="2800" b="1" i="1" dirty="0">
                <a:solidFill>
                  <a:srgbClr val="FFFF00"/>
                </a:solidFill>
              </a:rPr>
              <a:t>в середньому за рік</a:t>
            </a:r>
            <a:r>
              <a:rPr lang="uk-UA" sz="2800" b="1" dirty="0">
                <a:solidFill>
                  <a:srgbClr val="FFFF00"/>
                </a:solidFill>
              </a:rPr>
              <a:t>)</a:t>
            </a:r>
          </a:p>
        </p:txBody>
      </p:sp>
      <p:sp>
        <p:nvSpPr>
          <p:cNvPr id="2" name="Прямоугольник 1"/>
          <p:cNvSpPr/>
          <p:nvPr/>
        </p:nvSpPr>
        <p:spPr>
          <a:xfrm>
            <a:off x="179388" y="1268413"/>
            <a:ext cx="8569325" cy="5494337"/>
          </a:xfrm>
          <a:prstGeom prst="rect">
            <a:avLst/>
          </a:prstGeom>
        </p:spPr>
        <p:txBody>
          <a:bodyPr>
            <a:prstTxWarp prst="textNoShape">
              <a:avLst/>
            </a:prstTxWarp>
            <a:spAutoFit/>
          </a:bodyPr>
          <a:lstStyle/>
          <a:p>
            <a:r>
              <a:rPr lang="uk-UA" sz="2400" b="1">
                <a:sym typeface="Symbol" charset="2"/>
              </a:rPr>
              <a:t>1,9610</a:t>
            </a:r>
            <a:r>
              <a:rPr lang="uk-UA" sz="2400" b="1" baseline="30000">
                <a:sym typeface="Symbol" charset="2"/>
              </a:rPr>
              <a:t>-2</a:t>
            </a:r>
            <a:r>
              <a:rPr lang="uk-UA" sz="2400" b="1">
                <a:sym typeface="Symbol" charset="2"/>
              </a:rPr>
              <a:t> – </a:t>
            </a:r>
            <a:r>
              <a:rPr lang="uk-UA" sz="2400" b="1"/>
              <a:t>підземне видобування кам'яного вугілля </a:t>
            </a:r>
            <a:r>
              <a:rPr lang="uk-UA" sz="2400" b="1">
                <a:sym typeface="Symbol" charset="2"/>
              </a:rPr>
              <a:t> (Україна, 2005 рік)                     (110</a:t>
            </a:r>
            <a:r>
              <a:rPr lang="uk-UA" sz="2400" b="1" baseline="30000">
                <a:sym typeface="Symbol" charset="2"/>
              </a:rPr>
              <a:t>-3</a:t>
            </a:r>
            <a:r>
              <a:rPr lang="uk-UA" sz="2400" b="1">
                <a:sym typeface="Symbol" charset="2"/>
              </a:rPr>
              <a:t> – США, 2007); </a:t>
            </a:r>
            <a:endParaRPr lang="uk-UA" sz="1200" b="1">
              <a:sym typeface="Symbol" charset="2"/>
            </a:endParaRPr>
          </a:p>
          <a:p>
            <a:endParaRPr lang="uk-UA" sz="900" b="1">
              <a:sym typeface="Symbol" charset="2"/>
            </a:endParaRPr>
          </a:p>
          <a:p>
            <a:r>
              <a:rPr lang="uk-UA" sz="2400" b="1">
                <a:sym typeface="Symbol" charset="2"/>
              </a:rPr>
              <a:t> 2,110</a:t>
            </a:r>
            <a:r>
              <a:rPr lang="uk-UA" sz="2400" b="1" baseline="30000">
                <a:sym typeface="Symbol" charset="2"/>
              </a:rPr>
              <a:t>-4 </a:t>
            </a:r>
            <a:r>
              <a:rPr lang="uk-UA" sz="2400" b="1">
                <a:sym typeface="Symbol" charset="2"/>
              </a:rPr>
              <a:t> –  пригоди на автотранспорті (Україна, 2007 рік);</a:t>
            </a:r>
            <a:endParaRPr lang="uk-UA" sz="900" b="1">
              <a:sym typeface="Symbol" charset="2"/>
            </a:endParaRPr>
          </a:p>
          <a:p>
            <a:endParaRPr lang="uk-UA" sz="900" b="1">
              <a:sym typeface="Symbol" charset="2"/>
            </a:endParaRPr>
          </a:p>
          <a:p>
            <a:r>
              <a:rPr lang="uk-UA" sz="2400" b="1">
                <a:sym typeface="Symbol" charset="2"/>
              </a:rPr>
              <a:t>1,1510</a:t>
            </a:r>
            <a:r>
              <a:rPr lang="uk-UA" sz="2400" b="1" baseline="30000">
                <a:sym typeface="Symbol" charset="2"/>
              </a:rPr>
              <a:t>-4 </a:t>
            </a:r>
            <a:r>
              <a:rPr lang="uk-UA" sz="2400" b="1">
                <a:sym typeface="Symbol" charset="2"/>
              </a:rPr>
              <a:t> –  пригоди на автотранспорті (Україна, 2009 рік);</a:t>
            </a:r>
          </a:p>
          <a:p>
            <a:endParaRPr/>
          </a:p>
          <a:p>
            <a:r>
              <a:rPr lang="uk-UA" sz="2400" b="1">
                <a:sym typeface="Symbol" charset="2"/>
              </a:rPr>
              <a:t>710</a:t>
            </a:r>
            <a:r>
              <a:rPr lang="uk-UA" sz="2400" b="1" baseline="30000">
                <a:sym typeface="Symbol" charset="2"/>
              </a:rPr>
              <a:t>-5</a:t>
            </a:r>
            <a:r>
              <a:rPr lang="uk-UA" sz="2400" b="1"/>
              <a:t>– професійне опромінення (Категорія А) </a:t>
            </a:r>
          </a:p>
          <a:p>
            <a:r>
              <a:rPr lang="uk-UA" sz="2400" b="1"/>
              <a:t>(ДП НАЕК “Енергоатом”, 2007 рік);</a:t>
            </a:r>
          </a:p>
          <a:p>
            <a:endParaRPr lang="uk-UA" sz="900" b="1">
              <a:solidFill>
                <a:srgbClr val="002060"/>
              </a:solidFill>
            </a:endParaRPr>
          </a:p>
          <a:p>
            <a:r>
              <a:rPr lang="uk-UA" sz="2400" b="1">
                <a:solidFill>
                  <a:srgbClr val="FFC000"/>
                </a:solidFill>
                <a:sym typeface="Symbol" charset="2"/>
              </a:rPr>
              <a:t>310</a:t>
            </a:r>
            <a:r>
              <a:rPr lang="uk-UA" sz="2400" b="1" baseline="30000">
                <a:solidFill>
                  <a:srgbClr val="FFC000"/>
                </a:solidFill>
                <a:sym typeface="Symbol" charset="2"/>
              </a:rPr>
              <a:t>-5</a:t>
            </a:r>
            <a:r>
              <a:rPr lang="uk-UA" sz="2400" b="1">
                <a:solidFill>
                  <a:srgbClr val="FFC000"/>
                </a:solidFill>
              </a:rPr>
              <a:t>  –  проживання поблизу ТЕС  (оцінка Міжнародних експертів, 2005 рік);</a:t>
            </a:r>
          </a:p>
          <a:p>
            <a:pPr>
              <a:buFont typeface="Symbol" charset="2"/>
              <a:buChar char="~"/>
            </a:pPr>
            <a:endParaRPr lang="uk-UA" sz="900" b="1">
              <a:solidFill>
                <a:srgbClr val="FFC000"/>
              </a:solidFill>
            </a:endParaRPr>
          </a:p>
          <a:p>
            <a:pPr>
              <a:buFont typeface="Symbol" charset="2"/>
              <a:buChar char="~"/>
            </a:pPr>
            <a:endParaRPr lang="uk-UA" sz="900" b="1">
              <a:solidFill>
                <a:srgbClr val="FFC000"/>
              </a:solidFill>
            </a:endParaRPr>
          </a:p>
          <a:p>
            <a:r>
              <a:rPr lang="uk-UA" sz="2400" b="1">
                <a:solidFill>
                  <a:srgbClr val="FFC000"/>
                </a:solidFill>
                <a:sym typeface="Symbol" charset="2"/>
              </a:rPr>
              <a:t> 210</a:t>
            </a:r>
            <a:r>
              <a:rPr lang="uk-UA" sz="2400" b="1" baseline="30000">
                <a:solidFill>
                  <a:srgbClr val="FFC000"/>
                </a:solidFill>
                <a:sym typeface="Symbol" charset="2"/>
              </a:rPr>
              <a:t>-7</a:t>
            </a:r>
            <a:r>
              <a:rPr lang="uk-UA" sz="2400" b="1">
                <a:solidFill>
                  <a:srgbClr val="FFC000"/>
                </a:solidFill>
              </a:rPr>
              <a:t>– проживання поблизу об’єктів ЯПЦ та АЕС</a:t>
            </a:r>
          </a:p>
          <a:p>
            <a:r>
              <a:rPr lang="uk-UA" sz="2400" b="1">
                <a:solidFill>
                  <a:srgbClr val="FFC000"/>
                </a:solidFill>
              </a:rPr>
              <a:t> (за даними ДП НАЕК “Енергоатом”, 2007 рік).</a:t>
            </a:r>
          </a:p>
        </p:txBody>
      </p:sp>
    </p:spTree>
  </p:cSld>
  <p:clrMapOvr>
    <a:masterClrMapping/>
  </p:clrMapOvr>
  <p:transition>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4"/>
          <p:cNvSpPr>
            <a:spLocks noChangeArrowheads="1"/>
          </p:cNvSpPr>
          <p:nvPr/>
        </p:nvSpPr>
        <p:spPr bwMode="auto">
          <a:xfrm>
            <a:off x="179388" y="188913"/>
            <a:ext cx="8713787" cy="12001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algn="ctr"/>
            <a:r>
              <a:rPr lang="uk-UA" sz="2400" b="1" i="1" u="sng" dirty="0">
                <a:solidFill>
                  <a:srgbClr val="FFFF00"/>
                </a:solidFill>
              </a:rPr>
              <a:t>Позиція Державного органу регулювання радіаційної безпеки Королівства Швеція  щодо компенсацій ризиків</a:t>
            </a:r>
          </a:p>
        </p:txBody>
      </p:sp>
      <p:sp>
        <p:nvSpPr>
          <p:cNvPr id="18435" name="Прямоугольник 1"/>
          <p:cNvSpPr>
            <a:spLocks noChangeArrowheads="1"/>
          </p:cNvSpPr>
          <p:nvPr/>
        </p:nvSpPr>
        <p:spPr bwMode="auto">
          <a:xfrm>
            <a:off x="179388" y="1268413"/>
            <a:ext cx="8569325" cy="5716587"/>
          </a:xfrm>
          <a:prstGeom prst="rect">
            <a:avLst/>
          </a:prstGeom>
          <a:noFill/>
          <a:ln w="9525">
            <a:noFill/>
            <a:miter lim="800000"/>
            <a:headEnd/>
            <a:tailEnd/>
          </a:ln>
        </p:spPr>
        <p:txBody>
          <a:bodyPr>
            <a:prstTxWarp prst="textNoShape">
              <a:avLst/>
            </a:prstTxWarp>
            <a:spAutoFit/>
          </a:bodyPr>
          <a:lstStyle/>
          <a:p>
            <a:pPr algn="just">
              <a:lnSpc>
                <a:spcPct val="150000"/>
              </a:lnSpc>
            </a:pPr>
            <a:endParaRPr lang="uk-UA" sz="900" b="1" u="sng" dirty="0">
              <a:solidFill>
                <a:srgbClr val="FF0000"/>
              </a:solidFill>
            </a:endParaRPr>
          </a:p>
          <a:p>
            <a:pPr algn="just"/>
            <a:r>
              <a:rPr lang="uk-UA" sz="2200" b="1" dirty="0">
                <a:solidFill>
                  <a:schemeClr val="tx2"/>
                </a:solidFill>
              </a:rPr>
              <a:t>У нашому законі про використання ядерної енергії зазначається, що ядерні об'єкти зобов'язані фінансувати науково-дослідні роботи з питань підвищення безпеки своїх об'єктів і дослідження ризиків.</a:t>
            </a:r>
            <a:r>
              <a:rPr lang="uk-UA" sz="2200" b="1" u="sng" dirty="0">
                <a:solidFill>
                  <a:srgbClr val="FFC000"/>
                </a:solidFill>
              </a:rPr>
              <a:t>У випадку спричинення шкоди, об'єкти зобов'язані компенсувати це через страхову компанію, в якій вони застраховані </a:t>
            </a:r>
            <a:r>
              <a:rPr lang="uk-UA" sz="2200" b="1" dirty="0">
                <a:solidFill>
                  <a:srgbClr val="FFC000"/>
                </a:solidFill>
              </a:rPr>
              <a:t>(страхова компанія для наших ядерних об'єктів ще страшніше за інспекторів з SSM !  Ось хто перевіряє кожен кошик для сміття). </a:t>
            </a:r>
            <a:r>
              <a:rPr lang="uk-UA" sz="2200" b="1" i="1" u="sng" dirty="0">
                <a:solidFill>
                  <a:srgbClr val="FFC000"/>
                </a:solidFill>
              </a:rPr>
              <a:t>Компенсація ризиків</a:t>
            </a:r>
            <a:r>
              <a:rPr lang="uk-UA" sz="2200" b="1" u="sng" dirty="0">
                <a:solidFill>
                  <a:srgbClr val="FFC000"/>
                </a:solidFill>
              </a:rPr>
              <a:t> для Швеції взагалі неприйнятний термін. Ні працівники, ні населення, ні муніципалітети не отримують компенсації за ризики.</a:t>
            </a:r>
          </a:p>
          <a:p>
            <a:pPr algn="just"/>
            <a:endParaRPr lang="uk-UA" sz="2200" b="1" u="sng" dirty="0">
              <a:solidFill>
                <a:srgbClr val="002060"/>
              </a:solidFill>
            </a:endParaRPr>
          </a:p>
          <a:p>
            <a:r>
              <a:rPr lang="uk-UA" sz="2200" i="1" dirty="0">
                <a:solidFill>
                  <a:schemeClr val="tx2"/>
                </a:solidFill>
              </a:rPr>
              <a:t>Відповідь Державного органу регулювання радіаційної безпеки Королівства Швеція (SSM) </a:t>
            </a:r>
            <a:br>
              <a:rPr lang="uk-UA" sz="2200" i="1" dirty="0">
                <a:solidFill>
                  <a:schemeClr val="tx2"/>
                </a:solidFill>
              </a:rPr>
            </a:br>
            <a:endParaRPr lang="uk-UA" sz="2200" i="1" u="sng" dirty="0">
              <a:solidFill>
                <a:schemeClr val="tx2"/>
              </a:solidFill>
            </a:endParaRPr>
          </a:p>
          <a:p>
            <a:endParaRPr/>
          </a:p>
        </p:txBody>
      </p:sp>
    </p:spTree>
  </p:cSld>
  <p:clrMapOvr>
    <a:masterClrMapping/>
  </p:clrMapOvr>
  <p:transition>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4"/>
          <p:cNvSpPr>
            <a:spLocks noChangeArrowheads="1"/>
          </p:cNvSpPr>
          <p:nvPr/>
        </p:nvSpPr>
        <p:spPr bwMode="auto">
          <a:xfrm>
            <a:off x="539750" y="188913"/>
            <a:ext cx="8135938" cy="95408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prstTxWarp prst="textNoShape">
              <a:avLst/>
            </a:prstTxWarp>
            <a:spAutoFit/>
          </a:bodyPr>
          <a:lstStyle/>
          <a:p>
            <a:pPr algn="ctr"/>
            <a:r>
              <a:rPr lang="uk-UA" sz="2800" b="1" dirty="0">
                <a:solidFill>
                  <a:srgbClr val="FFFF00"/>
                </a:solidFill>
              </a:rPr>
              <a:t>Рекомендації Чорнобильського форуму в економічній та соціальній політиці</a:t>
            </a:r>
            <a:endParaRPr lang="uk-UA" sz="2800" dirty="0"/>
          </a:p>
        </p:txBody>
      </p:sp>
      <p:sp>
        <p:nvSpPr>
          <p:cNvPr id="25603" name="Прямоугольник 1"/>
          <p:cNvSpPr>
            <a:spLocks noChangeArrowheads="1"/>
          </p:cNvSpPr>
          <p:nvPr/>
        </p:nvSpPr>
        <p:spPr bwMode="auto">
          <a:xfrm>
            <a:off x="179388" y="1268413"/>
            <a:ext cx="8569325" cy="54483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prstTxWarp prst="textNoShape">
              <a:avLst/>
            </a:prstTxWarp>
            <a:spAutoFit/>
          </a:bodyPr>
          <a:lstStyle/>
          <a:p>
            <a:pPr>
              <a:spcBef>
                <a:spcPct val="50000"/>
              </a:spcBef>
              <a:buFontTx/>
              <a:buAutoNum type="arabicPeriod"/>
            </a:pPr>
            <a:r>
              <a:rPr lang="uk-UA" sz="2400" dirty="0">
                <a:solidFill>
                  <a:srgbClr val="FFFF00"/>
                </a:solidFill>
              </a:rPr>
              <a:t>Оптимізація та переорієнтація державних програм</a:t>
            </a:r>
          </a:p>
          <a:p>
            <a:pPr>
              <a:spcBef>
                <a:spcPct val="50000"/>
              </a:spcBef>
              <a:buFontTx/>
              <a:buAutoNum type="arabicPeriod"/>
            </a:pPr>
            <a:r>
              <a:rPr lang="uk-UA" sz="2400" dirty="0">
                <a:solidFill>
                  <a:srgbClr val="FFFF00"/>
                </a:solidFill>
              </a:rPr>
              <a:t>Розробка нових інформаційних стратегій</a:t>
            </a:r>
          </a:p>
          <a:p>
            <a:pPr>
              <a:spcBef>
                <a:spcPct val="50000"/>
              </a:spcBef>
              <a:buFontTx/>
              <a:buAutoNum type="arabicPeriod"/>
            </a:pPr>
            <a:r>
              <a:rPr lang="uk-UA" sz="2400" dirty="0">
                <a:solidFill>
                  <a:srgbClr val="FFFF00"/>
                </a:solidFill>
              </a:rPr>
              <a:t>Підвищення адресності у виплаті допомоги</a:t>
            </a:r>
          </a:p>
          <a:p>
            <a:pPr>
              <a:spcBef>
                <a:spcPct val="50000"/>
              </a:spcBef>
              <a:buFontTx/>
              <a:buAutoNum type="arabicPeriod"/>
            </a:pPr>
            <a:r>
              <a:rPr lang="uk-UA" sz="2400" dirty="0">
                <a:solidFill>
                  <a:srgbClr val="FFFF00"/>
                </a:solidFill>
              </a:rPr>
              <a:t>Відміна пільг для жителів з низьким рівнем забруднення</a:t>
            </a:r>
          </a:p>
          <a:p>
            <a:pPr>
              <a:spcBef>
                <a:spcPct val="50000"/>
              </a:spcBef>
              <a:buFontTx/>
              <a:buAutoNum type="arabicPeriod"/>
            </a:pPr>
            <a:r>
              <a:rPr lang="uk-UA" sz="2400" dirty="0">
                <a:solidFill>
                  <a:srgbClr val="FFFF00"/>
                </a:solidFill>
              </a:rPr>
              <a:t>Удосконалення первинної медичної допомоги</a:t>
            </a:r>
          </a:p>
          <a:p>
            <a:pPr>
              <a:spcBef>
                <a:spcPct val="50000"/>
              </a:spcBef>
              <a:buFontTx/>
              <a:buAutoNum type="arabicPeriod"/>
            </a:pPr>
            <a:r>
              <a:rPr lang="uk-UA" sz="2400" dirty="0">
                <a:solidFill>
                  <a:srgbClr val="FFFF00"/>
                </a:solidFill>
              </a:rPr>
              <a:t>Сприяння виробництву безпечних харчових продуктів</a:t>
            </a:r>
          </a:p>
          <a:p>
            <a:pPr>
              <a:spcBef>
                <a:spcPct val="50000"/>
              </a:spcBef>
              <a:buFontTx/>
              <a:buAutoNum type="arabicPeriod"/>
            </a:pPr>
            <a:r>
              <a:rPr lang="uk-UA" sz="2400" dirty="0">
                <a:solidFill>
                  <a:srgbClr val="FFFF00"/>
                </a:solidFill>
              </a:rPr>
              <a:t>Оздоровлення ділового клімату, заохочення інвестицій</a:t>
            </a:r>
          </a:p>
          <a:p>
            <a:pPr>
              <a:spcBef>
                <a:spcPct val="50000"/>
              </a:spcBef>
              <a:buFontTx/>
              <a:buAutoNum type="arabicPeriod"/>
            </a:pPr>
            <a:r>
              <a:rPr lang="uk-UA" sz="2400" dirty="0">
                <a:solidFill>
                  <a:srgbClr val="FFFF00"/>
                </a:solidFill>
              </a:rPr>
              <a:t>Сприяння створенню малих та середніх підприємств</a:t>
            </a:r>
          </a:p>
          <a:p>
            <a:pPr>
              <a:spcBef>
                <a:spcPct val="50000"/>
              </a:spcBef>
              <a:buFontTx/>
              <a:buAutoNum type="arabicPeriod"/>
            </a:pPr>
            <a:r>
              <a:rPr lang="uk-UA" sz="2400" dirty="0">
                <a:solidFill>
                  <a:srgbClr val="FFFF00"/>
                </a:solidFill>
              </a:rPr>
              <a:t>Створення кредитних спілок та споживчих кооперативів</a:t>
            </a:r>
          </a:p>
          <a:p>
            <a:pPr>
              <a:spcBef>
                <a:spcPct val="50000"/>
              </a:spcBef>
              <a:buFontTx/>
              <a:buAutoNum type="arabicPeriod"/>
            </a:pPr>
            <a:r>
              <a:rPr lang="uk-UA" sz="2400" dirty="0">
                <a:solidFill>
                  <a:srgbClr val="FFFF00"/>
                </a:solidFill>
              </a:rPr>
              <a:t>Розвиток спеціалізованого екологічного туризму</a:t>
            </a:r>
            <a:endParaRPr lang="ru-RU" sz="2400" dirty="0">
              <a:solidFill>
                <a:srgbClr val="FFFF00"/>
              </a:solidFill>
            </a:endParaRPr>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txBox="1">
            <a:spLocks noGrp="1"/>
          </p:cNvSpPr>
          <p:nvPr/>
        </p:nvSpPr>
        <p:spPr bwMode="auto">
          <a:xfrm>
            <a:off x="8472488" y="6369050"/>
            <a:ext cx="509587" cy="293688"/>
          </a:xfrm>
          <a:prstGeom prst="rect">
            <a:avLst/>
          </a:prstGeom>
          <a:noFill/>
          <a:ln w="9525">
            <a:noFill/>
            <a:miter lim="800000"/>
            <a:headEnd/>
            <a:tailEnd/>
          </a:ln>
        </p:spPr>
        <p:txBody>
          <a:bodyPr>
            <a:prstTxWarp prst="textNoShape">
              <a:avLst/>
            </a:prstTxWarp>
          </a:bodyPr>
          <a:lstStyle/>
          <a:p>
            <a:pPr algn="r"/>
            <a:fld id="{E35DA768-7E00-9640-83A0-6AEA5E43B158}" type="slidenum">
              <a:rPr lang="en-GB" sz="1000">
                <a:solidFill>
                  <a:srgbClr val="D5D7D8"/>
                </a:solidFill>
              </a:rPr>
              <a:pPr algn="r"/>
              <a:t>3</a:t>
            </a:fld>
            <a:endParaRPr lang="en-GB" sz="1000">
              <a:solidFill>
                <a:srgbClr val="D5D7D8"/>
              </a:solidFill>
            </a:endParaRPr>
          </a:p>
        </p:txBody>
      </p:sp>
      <p:sp>
        <p:nvSpPr>
          <p:cNvPr id="84995" name="Rectangle 7"/>
          <p:cNvSpPr>
            <a:spLocks noGrp="1" noChangeArrowheads="1"/>
          </p:cNvSpPr>
          <p:nvPr>
            <p:ph type="title" idx="4294967295"/>
          </p:nvPr>
        </p:nvSpPr>
        <p:spPr>
          <a:xfrm>
            <a:off x="758825" y="0"/>
            <a:ext cx="8385175" cy="955675"/>
          </a:xfrm>
        </p:spPr>
        <p:txBody>
          <a:bodyPr/>
          <a:lstStyle/>
          <a:p>
            <a:pPr eaLnBrk="1" hangingPunct="1"/>
            <a:r>
              <a:rPr lang="uk-UA" b="1" u="sng" dirty="0">
                <a:solidFill>
                  <a:srgbClr val="FFFF00"/>
                </a:solidFill>
                <a:latin typeface="Times New Roman"/>
                <a:cs typeface="Times New Roman"/>
              </a:rPr>
              <a:t>Викид</a:t>
            </a:r>
          </a:p>
        </p:txBody>
      </p:sp>
      <p:sp>
        <p:nvSpPr>
          <p:cNvPr id="84996" name="Rectangle 8"/>
          <p:cNvSpPr>
            <a:spLocks noGrp="1" noChangeArrowheads="1"/>
          </p:cNvSpPr>
          <p:nvPr>
            <p:ph type="body" idx="4294967295"/>
          </p:nvPr>
        </p:nvSpPr>
        <p:spPr>
          <a:xfrm>
            <a:off x="282575" y="1341438"/>
            <a:ext cx="8861425" cy="4572000"/>
          </a:xfrm>
        </p:spPr>
        <p:txBody>
          <a:bodyPr>
            <a:normAutofit/>
          </a:bodyPr>
          <a:lstStyle/>
          <a:p>
            <a:pPr eaLnBrk="1" hangingPunct="1"/>
            <a:r>
              <a:rPr lang="uk-UA" dirty="0">
                <a:latin typeface="Times New Roman"/>
                <a:cs typeface="Times New Roman"/>
              </a:rPr>
              <a:t>Основні викиди продовжувались 10 днів </a:t>
            </a:r>
          </a:p>
          <a:p>
            <a:pPr lvl="1" eaLnBrk="1" hangingPunct="1"/>
            <a:r>
              <a:rPr lang="uk-UA" sz="2400" dirty="0">
                <a:latin typeface="Times New Roman"/>
                <a:cs typeface="Times New Roman"/>
              </a:rPr>
              <a:t>викид великої фракції інертних газів</a:t>
            </a:r>
          </a:p>
          <a:p>
            <a:pPr lvl="1" eaLnBrk="1" hangingPunct="1"/>
            <a:r>
              <a:rPr lang="uk-UA" sz="2400" dirty="0">
                <a:latin typeface="Times New Roman"/>
                <a:cs typeface="Times New Roman"/>
              </a:rPr>
              <a:t>йод</a:t>
            </a:r>
          </a:p>
          <a:p>
            <a:pPr lvl="1" eaLnBrk="1" hangingPunct="1"/>
            <a:r>
              <a:rPr lang="uk-UA" sz="2400" dirty="0">
                <a:latin typeface="Times New Roman"/>
                <a:cs typeface="Times New Roman"/>
              </a:rPr>
              <a:t>цезій </a:t>
            </a:r>
          </a:p>
          <a:p>
            <a:pPr lvl="1" eaLnBrk="1" hangingPunct="1"/>
            <a:r>
              <a:rPr lang="uk-UA" sz="2400" dirty="0">
                <a:latin typeface="Times New Roman"/>
                <a:cs typeface="Times New Roman"/>
              </a:rPr>
              <a:t>інші продукти                                                                   ділення</a:t>
            </a:r>
          </a:p>
          <a:p>
            <a:pPr eaLnBrk="1" hangingPunct="1"/>
            <a:r>
              <a:rPr lang="uk-UA" dirty="0">
                <a:latin typeface="Times New Roman"/>
                <a:cs typeface="Times New Roman"/>
              </a:rPr>
              <a:t>Загальний </a:t>
            </a:r>
          </a:p>
          <a:p>
            <a:pPr eaLnBrk="1" hangingPunct="1">
              <a:buFont typeface="Wingdings" charset="2"/>
              <a:buNone/>
            </a:pPr>
            <a:r>
              <a:rPr lang="uk-UA" dirty="0">
                <a:latin typeface="Times New Roman"/>
                <a:cs typeface="Times New Roman"/>
              </a:rPr>
              <a:t>   викид</a:t>
            </a:r>
          </a:p>
          <a:p>
            <a:pPr lvl="1" eaLnBrk="1" hangingPunct="1"/>
            <a:r>
              <a:rPr lang="uk-UA" dirty="0">
                <a:latin typeface="Times New Roman"/>
                <a:cs typeface="Times New Roman"/>
              </a:rPr>
              <a:t>~ 14 x 10</a:t>
            </a:r>
            <a:r>
              <a:rPr lang="uk-UA" baseline="30000" dirty="0">
                <a:latin typeface="Times New Roman"/>
                <a:cs typeface="Times New Roman"/>
              </a:rPr>
              <a:t>18</a:t>
            </a:r>
            <a:r>
              <a:rPr lang="uk-UA" dirty="0">
                <a:latin typeface="Times New Roman"/>
                <a:cs typeface="Times New Roman"/>
              </a:rPr>
              <a:t> Бк</a:t>
            </a:r>
          </a:p>
        </p:txBody>
      </p:sp>
      <p:pic>
        <p:nvPicPr>
          <p:cNvPr id="6149" name="Picture 8"/>
          <p:cNvPicPr>
            <a:picLocks noChangeAspect="1" noChangeArrowheads="1"/>
          </p:cNvPicPr>
          <p:nvPr/>
        </p:nvPicPr>
        <p:blipFill>
          <a:blip r:embed="rId3"/>
          <a:srcRect/>
          <a:stretch>
            <a:fillRect/>
          </a:stretch>
        </p:blipFill>
        <p:spPr bwMode="auto">
          <a:xfrm>
            <a:off x="3635375" y="2636838"/>
            <a:ext cx="5257800" cy="345281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28600"/>
            <a:ext cx="7239000" cy="628632"/>
          </a:xfrm>
        </p:spPr>
        <p:txBody>
          <a:bodyPr>
            <a:normAutofit fontScale="90000"/>
          </a:bodyPr>
          <a:lstStyle/>
          <a:p>
            <a:r>
              <a:rPr lang="uk-UA" sz="4500" dirty="0" smtClean="0">
                <a:latin typeface="Times New Roman"/>
                <a:cs typeface="Times New Roman"/>
              </a:rPr>
              <a:t>ЧАЕС: Пошук причин аварії</a:t>
            </a:r>
            <a:endParaRPr lang="uk-UA" sz="4500" dirty="0">
              <a:latin typeface="Times New Roman"/>
              <a:cs typeface="Times New Roman"/>
            </a:endParaRPr>
          </a:p>
        </p:txBody>
      </p:sp>
      <p:pic>
        <p:nvPicPr>
          <p:cNvPr id="1026" name="Picture 2" descr="E:\Разное\МОЁ!\разное-заразное\всякий текстовый бред\презентации\работа по физике\Новая папка\reactor-chnpp.jpg"/>
          <p:cNvPicPr>
            <a:picLocks noChangeAspect="1" noChangeArrowheads="1"/>
          </p:cNvPicPr>
          <p:nvPr/>
        </p:nvPicPr>
        <p:blipFill>
          <a:blip r:embed="rId2"/>
          <a:srcRect/>
          <a:stretch>
            <a:fillRect/>
          </a:stretch>
        </p:blipFill>
        <p:spPr bwMode="auto">
          <a:xfrm>
            <a:off x="5715000" y="2895600"/>
            <a:ext cx="3633342" cy="3287553"/>
          </a:xfrm>
          <a:prstGeom prst="rect">
            <a:avLst/>
          </a:prstGeom>
          <a:ln>
            <a:noFill/>
          </a:ln>
          <a:effectLst>
            <a:softEdge rad="112500"/>
          </a:effectLst>
        </p:spPr>
      </p:pic>
      <p:sp>
        <p:nvSpPr>
          <p:cNvPr id="5" name="Содержимое 2"/>
          <p:cNvSpPr txBox="1">
            <a:spLocks/>
          </p:cNvSpPr>
          <p:nvPr/>
        </p:nvSpPr>
        <p:spPr>
          <a:xfrm>
            <a:off x="0" y="1295400"/>
            <a:ext cx="7662864" cy="3267169"/>
          </a:xfrm>
          <a:prstGeom prst="rect">
            <a:avLst/>
          </a:prstGeom>
        </p:spPr>
        <p:txBody>
          <a:bodyPr vert="horz" lIns="91440" tIns="45720" rIns="91440" bIns="45720" rtlCol="0" anchor="t">
            <a:noAutofit/>
          </a:bodyPr>
          <a:lstStyle/>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uk-UA" sz="2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Не зважаючи на дискусії, існує</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uk-UA" sz="2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дві версії  причини аварії: </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S"/>
              <a:tabLst/>
              <a:defRPr/>
            </a:pPr>
            <a:r>
              <a:rPr kumimoji="0" lang="ru-RU" sz="2100" b="1"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Помилки проектантів </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S"/>
              <a:tabLst/>
              <a:defRPr/>
            </a:pPr>
            <a:r>
              <a:rPr kumimoji="0" lang="ru-RU" sz="2100" b="1"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Помилки персоналу</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uk-UA" sz="2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Можна зробити підсумок, що пошук вичерпних</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uk-UA" sz="2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відповідей про першопричини аварії на</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uk-UA" sz="2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Чорнобильській АЕС триває. Триває й дискусія</a:t>
            </a:r>
          </a:p>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None/>
              <a:tabLst/>
              <a:defRPr/>
            </a:pPr>
            <a:r>
              <a:rPr kumimoji="0" lang="uk-UA" sz="2100" b="0" i="0" u="none" strike="noStrike" kern="1200" cap="none" spc="0" normalizeH="0" baseline="0" noProof="0" dirty="0" smtClean="0">
                <a:ln>
                  <a:noFill/>
                </a:ln>
                <a:solidFill>
                  <a:schemeClr val="tx1">
                    <a:lumMod val="65000"/>
                    <a:lumOff val="35000"/>
                  </a:schemeClr>
                </a:solidFill>
                <a:effectLst/>
                <a:uLnTx/>
                <a:uFillTx/>
                <a:latin typeface="Times New Roman"/>
                <a:ea typeface="+mn-ea"/>
                <a:cs typeface="Times New Roman"/>
              </a:rPr>
              <a:t>експертів на сторінках засобів масової інформації.</a:t>
            </a:r>
            <a:endParaRPr kumimoji="0" lang="uk-UA" sz="2100" b="0" i="0" u="none" strike="noStrike" kern="1200" cap="none" spc="0" normalizeH="0" baseline="0" noProof="0" dirty="0">
              <a:ln>
                <a:noFill/>
              </a:ln>
              <a:solidFill>
                <a:schemeClr val="tx1">
                  <a:lumMod val="65000"/>
                  <a:lumOff val="35000"/>
                </a:schemeClr>
              </a:solidFill>
              <a:effectLst/>
              <a:uLnTx/>
              <a:uFillTx/>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1447800"/>
            <a:ext cx="4724399" cy="4724400"/>
          </a:xfrm>
        </p:spPr>
        <p:txBody>
          <a:bodyPr>
            <a:normAutofit fontScale="62500" lnSpcReduction="20000"/>
          </a:bodyPr>
          <a:lstStyle/>
          <a:p>
            <a:pPr>
              <a:buNone/>
            </a:pPr>
            <a:r>
              <a:rPr lang="uk-UA" sz="2857" dirty="0" smtClean="0">
                <a:latin typeface="Times New Roman"/>
                <a:cs typeface="Times New Roman"/>
              </a:rPr>
              <a:t>В аварії на ЧАЕС можна виділити дві фази: </a:t>
            </a:r>
          </a:p>
          <a:p>
            <a:r>
              <a:rPr lang="uk-UA" sz="2857" b="1" dirty="0" smtClean="0">
                <a:solidFill>
                  <a:srgbClr val="FFC000"/>
                </a:solidFill>
                <a:latin typeface="Times New Roman"/>
                <a:cs typeface="Times New Roman"/>
              </a:rPr>
              <a:t>миттєву(вибухову) </a:t>
            </a:r>
          </a:p>
          <a:p>
            <a:r>
              <a:rPr lang="uk-UA" sz="2857" b="1" dirty="0" smtClean="0">
                <a:solidFill>
                  <a:srgbClr val="FFC000"/>
                </a:solidFill>
                <a:latin typeface="Times New Roman"/>
                <a:cs typeface="Times New Roman"/>
              </a:rPr>
              <a:t>тривалу</a:t>
            </a:r>
          </a:p>
          <a:p>
            <a:pPr>
              <a:buNone/>
            </a:pPr>
            <a:r>
              <a:rPr lang="uk-UA" sz="2857" dirty="0" smtClean="0">
                <a:latin typeface="Times New Roman"/>
                <a:cs typeface="Times New Roman"/>
              </a:rPr>
              <a:t>що закінчилася за уточненим даними 25 травня. </a:t>
            </a:r>
          </a:p>
          <a:p>
            <a:pPr>
              <a:buNone/>
            </a:pPr>
            <a:r>
              <a:rPr lang="uk-UA" sz="2857" dirty="0" smtClean="0">
                <a:latin typeface="Times New Roman"/>
                <a:cs typeface="Times New Roman"/>
              </a:rPr>
              <a:t>При вибуху </a:t>
            </a:r>
            <a:r>
              <a:rPr lang="uk-UA" sz="2857" dirty="0" err="1" smtClean="0">
                <a:latin typeface="Times New Roman"/>
                <a:cs typeface="Times New Roman"/>
              </a:rPr>
              <a:t>мілкодисперсна</a:t>
            </a:r>
            <a:r>
              <a:rPr lang="uk-UA" sz="2857" dirty="0" smtClean="0">
                <a:latin typeface="Times New Roman"/>
                <a:cs typeface="Times New Roman"/>
              </a:rPr>
              <a:t> фракція досягла</a:t>
            </a:r>
          </a:p>
          <a:p>
            <a:pPr>
              <a:buNone/>
            </a:pPr>
            <a:r>
              <a:rPr lang="uk-UA" sz="2857" dirty="0" smtClean="0">
                <a:latin typeface="Times New Roman"/>
                <a:cs typeface="Times New Roman"/>
              </a:rPr>
              <a:t>тропосфери й була зареєстрована майже у всіх країнах</a:t>
            </a:r>
          </a:p>
          <a:p>
            <a:pPr>
              <a:buNone/>
            </a:pPr>
            <a:r>
              <a:rPr lang="uk-UA" sz="2857" dirty="0" smtClean="0">
                <a:latin typeface="Times New Roman"/>
                <a:cs typeface="Times New Roman"/>
              </a:rPr>
              <a:t>північної півкулі. </a:t>
            </a:r>
            <a:r>
              <a:rPr lang="uk-UA" sz="2857" dirty="0" err="1" smtClean="0">
                <a:latin typeface="Times New Roman"/>
                <a:cs typeface="Times New Roman"/>
              </a:rPr>
              <a:t>Грубодисперсна</a:t>
            </a:r>
            <a:r>
              <a:rPr lang="uk-UA" sz="2857" dirty="0" smtClean="0">
                <a:latin typeface="Times New Roman"/>
                <a:cs typeface="Times New Roman"/>
              </a:rPr>
              <a:t> фракція паливних</a:t>
            </a:r>
          </a:p>
          <a:p>
            <a:pPr>
              <a:buNone/>
            </a:pPr>
            <a:r>
              <a:rPr lang="uk-UA" sz="2857" dirty="0" smtClean="0">
                <a:latin typeface="Times New Roman"/>
                <a:cs typeface="Times New Roman"/>
              </a:rPr>
              <a:t>часток випала в основному в найближчій зоні АЕС, і в</a:t>
            </a:r>
          </a:p>
          <a:p>
            <a:pPr>
              <a:buNone/>
            </a:pPr>
            <a:r>
              <a:rPr lang="uk-UA" sz="2857" dirty="0" smtClean="0">
                <a:latin typeface="Times New Roman"/>
                <a:cs typeface="Times New Roman"/>
              </a:rPr>
              <a:t>тому числі в межах </a:t>
            </a:r>
            <a:r>
              <a:rPr lang="uk-UA" sz="2857" dirty="0" err="1" smtClean="0">
                <a:latin typeface="Times New Roman"/>
                <a:cs typeface="Times New Roman"/>
              </a:rPr>
              <a:t>проммайданчика</a:t>
            </a:r>
            <a:r>
              <a:rPr lang="uk-UA" sz="2857" dirty="0" smtClean="0">
                <a:latin typeface="Times New Roman"/>
                <a:cs typeface="Times New Roman"/>
              </a:rPr>
              <a:t>, включаючи</a:t>
            </a:r>
          </a:p>
          <a:p>
            <a:pPr>
              <a:buNone/>
            </a:pPr>
            <a:r>
              <a:rPr lang="uk-UA" sz="2857" dirty="0" smtClean="0">
                <a:latin typeface="Times New Roman"/>
                <a:cs typeface="Times New Roman"/>
              </a:rPr>
              <a:t>Покрівлі будинків ЧАЕС, де до паливних часток</a:t>
            </a:r>
          </a:p>
          <a:p>
            <a:pPr>
              <a:buNone/>
            </a:pPr>
            <a:r>
              <a:rPr lang="uk-UA" sz="2857" dirty="0" smtClean="0">
                <a:latin typeface="Times New Roman"/>
                <a:cs typeface="Times New Roman"/>
              </a:rPr>
              <a:t>додалися фрагмен</a:t>
            </a:r>
            <a:r>
              <a:rPr lang="uk-UA" sz="2500" dirty="0" smtClean="0">
                <a:latin typeface="Times New Roman"/>
                <a:cs typeface="Times New Roman"/>
              </a:rPr>
              <a:t>ти зруйнованої активної зони.</a:t>
            </a:r>
            <a:endParaRPr lang="uk-UA" sz="2000" dirty="0">
              <a:latin typeface="Times New Roman"/>
              <a:cs typeface="Times New Roman"/>
            </a:endParaRPr>
          </a:p>
        </p:txBody>
      </p:sp>
      <p:sp>
        <p:nvSpPr>
          <p:cNvPr id="2" name="Заголовок 1"/>
          <p:cNvSpPr>
            <a:spLocks noGrp="1"/>
          </p:cNvSpPr>
          <p:nvPr>
            <p:ph type="title"/>
          </p:nvPr>
        </p:nvSpPr>
        <p:spPr>
          <a:xfrm>
            <a:off x="1714480" y="428604"/>
            <a:ext cx="7239000" cy="485756"/>
          </a:xfrm>
        </p:spPr>
        <p:txBody>
          <a:bodyPr>
            <a:normAutofit fontScale="90000"/>
          </a:bodyPr>
          <a:lstStyle/>
          <a:p>
            <a:r>
              <a:rPr lang="uk-UA" dirty="0" smtClean="0">
                <a:latin typeface="Times New Roman"/>
                <a:cs typeface="Times New Roman"/>
              </a:rPr>
              <a:t>Розвиток аварії</a:t>
            </a:r>
            <a:endParaRPr lang="uk-UA" dirty="0">
              <a:latin typeface="Times New Roman"/>
              <a:cs typeface="Times New Roman"/>
            </a:endParaRPr>
          </a:p>
        </p:txBody>
      </p:sp>
      <p:pic>
        <p:nvPicPr>
          <p:cNvPr id="4" name="Picture 3"/>
          <p:cNvPicPr>
            <a:picLocks noChangeAspect="1"/>
          </p:cNvPicPr>
          <p:nvPr/>
        </p:nvPicPr>
        <p:blipFill>
          <a:blip r:embed="rId2"/>
          <a:stretch>
            <a:fillRect/>
          </a:stretch>
        </p:blipFill>
        <p:spPr>
          <a:xfrm>
            <a:off x="4737100" y="1981200"/>
            <a:ext cx="4406900" cy="28491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4800"/>
            <a:ext cx="8915400" cy="4195770"/>
          </a:xfrm>
        </p:spPr>
        <p:txBody>
          <a:bodyPr>
            <a:noAutofit/>
          </a:bodyPr>
          <a:lstStyle/>
          <a:p>
            <a:pPr algn="ctr"/>
            <a:r>
              <a:rPr sz="2800" dirty="0" smtClean="0">
                <a:latin typeface="Times New Roman"/>
                <a:cs typeface="Times New Roman"/>
              </a:rPr>
              <a:t>Восени 1991 р. у зв'язку зі створенням </a:t>
            </a:r>
            <a:r>
              <a:rPr sz="2800" dirty="0" smtClean="0">
                <a:solidFill>
                  <a:srgbClr val="FF0000"/>
                </a:solidFill>
                <a:latin typeface="Times New Roman"/>
                <a:cs typeface="Times New Roman"/>
              </a:rPr>
              <a:t>Міністерства з питань надзвичайних ситуацій і у справах захисту населення від наслідків Чорнобильської катастрофи </a:t>
            </a:r>
            <a:r>
              <a:rPr sz="2800" dirty="0" smtClean="0">
                <a:latin typeface="Times New Roman"/>
                <a:cs typeface="Times New Roman"/>
              </a:rPr>
              <a:t>остаточно затверджено концептуальні положення щодо безпечного ведення сільськогосподарського виробництва і лісового господарства, за якими передбачається одержання </a:t>
            </a:r>
            <a:r>
              <a:rPr sz="2800" b="1" u="sng" dirty="0" smtClean="0">
                <a:latin typeface="Times New Roman"/>
                <a:cs typeface="Times New Roman"/>
              </a:rPr>
              <a:t>чистої продукції. </a:t>
            </a:r>
            <a:r>
              <a:rPr sz="2800" dirty="0" smtClean="0">
                <a:latin typeface="Times New Roman"/>
                <a:cs typeface="Times New Roman"/>
              </a:rPr>
              <a:t>У землеробстві та рослинництві прийнято курс на агромеліоративні заходи: переорювання і вапнування пасовищ, унесення більших доз мінеральних добрив, створення шляхом дезактивації "чистих пасовищ".</a:t>
            </a:r>
            <a:endParaRPr lang="uk-UA" sz="2800" dirty="0" smtClean="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0" y="381000"/>
            <a:ext cx="9296400" cy="586740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Content Placeholder 5"/>
          <p:cNvSpPr>
            <a:spLocks noGrp="1"/>
          </p:cNvSpPr>
          <p:nvPr>
            <p:ph idx="1"/>
          </p:nvPr>
        </p:nvSpPr>
        <p:spPr/>
        <p:txBody>
          <a:bodyPr>
            <a:normAutofit fontScale="92500"/>
          </a:bodyPr>
          <a:lstStyle/>
          <a:p>
            <a:pPr algn="ctr"/>
            <a:r>
              <a:rPr b="1" dirty="0" smtClean="0">
                <a:solidFill>
                  <a:schemeClr val="bg2">
                    <a:lumMod val="25000"/>
                  </a:schemeClr>
                </a:solidFill>
                <a:latin typeface="Times New Roman"/>
                <a:cs typeface="Times New Roman"/>
              </a:rPr>
              <a:t>Радіоактивному забрудненню радіоізотопами цезію-137 із щільністю випадінь більше 37 кБк/км</a:t>
            </a:r>
            <a:r>
              <a:rPr b="1" baseline="30000" dirty="0" smtClean="0">
                <a:solidFill>
                  <a:schemeClr val="bg2">
                    <a:lumMod val="25000"/>
                  </a:schemeClr>
                </a:solidFill>
                <a:latin typeface="Times New Roman"/>
                <a:cs typeface="Times New Roman"/>
              </a:rPr>
              <a:t>2</a:t>
            </a:r>
            <a:r>
              <a:rPr b="1" dirty="0" smtClean="0">
                <a:solidFill>
                  <a:schemeClr val="bg2">
                    <a:lumMod val="25000"/>
                  </a:schemeClr>
                </a:solidFill>
                <a:latin typeface="Times New Roman"/>
                <a:cs typeface="Times New Roman"/>
              </a:rPr>
              <a:t> піддалося понад 43 тис. км</a:t>
            </a:r>
            <a:r>
              <a:rPr b="1" baseline="30000" dirty="0" smtClean="0">
                <a:solidFill>
                  <a:schemeClr val="bg2">
                    <a:lumMod val="25000"/>
                  </a:schemeClr>
                </a:solidFill>
                <a:latin typeface="Times New Roman"/>
                <a:cs typeface="Times New Roman"/>
              </a:rPr>
              <a:t>2</a:t>
            </a:r>
            <a:r>
              <a:rPr b="1" dirty="0" smtClean="0">
                <a:solidFill>
                  <a:schemeClr val="bg2">
                    <a:lumMod val="25000"/>
                  </a:schemeClr>
                </a:solidFill>
                <a:latin typeface="Times New Roman"/>
                <a:cs typeface="Times New Roman"/>
              </a:rPr>
              <a:t> земель (майже 7 % території країни), близько 1.2 млн га сільськогосподарських угідь та 1,1 млн га лісів (до 12 % від їх загальної площі). Забруднення охопило 73 райони 12 областей. До радіоактивно забруднених територій, за національним законодавством, належить 2293 населені пункти. Територія України, радіоактивно забруднена внаслідок Чорнобильської катастрофи, поділяється на такі зони:</a:t>
            </a:r>
            <a:endParaRPr lang="en-US" b="1" dirty="0">
              <a:solidFill>
                <a:schemeClr val="bg2">
                  <a:lumMod val="25000"/>
                </a:schemeClr>
              </a:solidFill>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28600"/>
            <a:ext cx="8229600" cy="4525963"/>
          </a:xfrm>
        </p:spPr>
        <p:txBody>
          <a:bodyPr>
            <a:normAutofit/>
          </a:bodyPr>
          <a:lstStyle/>
          <a:p>
            <a:r>
              <a:rPr sz="2400" dirty="0" smtClean="0">
                <a:latin typeface="Times New Roman"/>
                <a:cs typeface="Times New Roman"/>
              </a:rPr>
              <a:t>— зона безумовного (обов'язкового) відселення</a:t>
            </a:r>
          </a:p>
          <a:p>
            <a:r>
              <a:rPr sz="2400" dirty="0" smtClean="0">
                <a:latin typeface="Times New Roman"/>
                <a:cs typeface="Times New Roman"/>
              </a:rPr>
              <a:t>— зона гарантованого добровільного відселення</a:t>
            </a:r>
          </a:p>
          <a:p>
            <a:r>
              <a:rPr sz="2400" dirty="0" smtClean="0">
                <a:latin typeface="Times New Roman"/>
                <a:cs typeface="Times New Roman"/>
              </a:rPr>
              <a:t>— зона посиленого радіоекологічного контролю</a:t>
            </a:r>
          </a:p>
        </p:txBody>
      </p:sp>
      <p:pic>
        <p:nvPicPr>
          <p:cNvPr id="6" name="Picture 5"/>
          <p:cNvPicPr>
            <a:picLocks noChangeAspect="1"/>
          </p:cNvPicPr>
          <p:nvPr/>
        </p:nvPicPr>
        <p:blipFill>
          <a:blip r:embed="rId2"/>
          <a:stretch>
            <a:fillRect/>
          </a:stretch>
        </p:blipFill>
        <p:spPr>
          <a:xfrm>
            <a:off x="0" y="2209800"/>
            <a:ext cx="3492500" cy="2324100"/>
          </a:xfrm>
          <a:prstGeom prst="rect">
            <a:avLst/>
          </a:prstGeom>
        </p:spPr>
      </p:pic>
      <p:pic>
        <p:nvPicPr>
          <p:cNvPr id="9" name="Picture 8"/>
          <p:cNvPicPr>
            <a:picLocks noChangeAspect="1"/>
          </p:cNvPicPr>
          <p:nvPr/>
        </p:nvPicPr>
        <p:blipFill>
          <a:blip r:embed="rId3"/>
          <a:stretch>
            <a:fillRect/>
          </a:stretch>
        </p:blipFill>
        <p:spPr>
          <a:xfrm>
            <a:off x="5486400" y="2286000"/>
            <a:ext cx="3403600" cy="2263394"/>
          </a:xfrm>
          <a:prstGeom prst="rect">
            <a:avLst/>
          </a:prstGeom>
        </p:spPr>
      </p:pic>
      <p:pic>
        <p:nvPicPr>
          <p:cNvPr id="10" name="Picture 9"/>
          <p:cNvPicPr>
            <a:picLocks noChangeAspect="1"/>
          </p:cNvPicPr>
          <p:nvPr/>
        </p:nvPicPr>
        <p:blipFill>
          <a:blip r:embed="rId4"/>
          <a:stretch>
            <a:fillRect/>
          </a:stretch>
        </p:blipFill>
        <p:spPr>
          <a:xfrm>
            <a:off x="3200400" y="4191000"/>
            <a:ext cx="3073400" cy="20503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5853" y="1447800"/>
            <a:ext cx="7705748" cy="5105400"/>
          </a:xfrm>
        </p:spPr>
        <p:txBody>
          <a:bodyPr>
            <a:normAutofit/>
          </a:bodyPr>
          <a:lstStyle/>
          <a:p>
            <a:pPr>
              <a:buNone/>
            </a:pPr>
            <a:r>
              <a:rPr lang="ru-RU" sz="2000" dirty="0" smtClean="0">
                <a:latin typeface="Times New Roman"/>
                <a:cs typeface="Times New Roman"/>
              </a:rPr>
              <a:t>Катастрофа в 1986 </a:t>
            </a:r>
            <a:r>
              <a:rPr lang="ru-RU" sz="2000" dirty="0" err="1" smtClean="0">
                <a:latin typeface="Times New Roman"/>
                <a:cs typeface="Times New Roman"/>
              </a:rPr>
              <a:t>роцібула</a:t>
            </a:r>
            <a:r>
              <a:rPr lang="ru-RU" sz="2000" dirty="0" smtClean="0">
                <a:latin typeface="Times New Roman"/>
                <a:cs typeface="Times New Roman"/>
              </a:rPr>
              <a:t> не  </a:t>
            </a:r>
            <a:r>
              <a:rPr lang="ru-RU" sz="2000" dirty="0" err="1" smtClean="0">
                <a:latin typeface="Times New Roman"/>
                <a:cs typeface="Times New Roman"/>
              </a:rPr>
              <a:t>останньоюаварійною</a:t>
            </a:r>
            <a:endParaRPr lang="ru-RU" sz="2000" dirty="0" smtClean="0">
              <a:latin typeface="Times New Roman"/>
              <a:cs typeface="Times New Roman"/>
            </a:endParaRPr>
          </a:p>
          <a:p>
            <a:pPr>
              <a:buNone/>
            </a:pPr>
            <a:r>
              <a:rPr lang="ru-RU" sz="2000" dirty="0" err="1" smtClean="0">
                <a:latin typeface="Times New Roman"/>
                <a:cs typeface="Times New Roman"/>
              </a:rPr>
              <a:t>подією</a:t>
            </a:r>
            <a:r>
              <a:rPr lang="ru-RU" sz="2000" dirty="0" smtClean="0">
                <a:latin typeface="Times New Roman"/>
                <a:cs typeface="Times New Roman"/>
              </a:rPr>
              <a:t> на </a:t>
            </a:r>
            <a:r>
              <a:rPr lang="ru-RU" sz="2000" dirty="0" err="1" smtClean="0">
                <a:latin typeface="Times New Roman"/>
                <a:cs typeface="Times New Roman"/>
              </a:rPr>
              <a:t>Чорнобильській</a:t>
            </a:r>
            <a:r>
              <a:rPr lang="ru-RU" sz="2000" dirty="0" smtClean="0">
                <a:latin typeface="Times New Roman"/>
                <a:cs typeface="Times New Roman"/>
              </a:rPr>
              <a:t> АЕС. Через </a:t>
            </a:r>
            <a:r>
              <a:rPr lang="ru-RU" sz="2000" dirty="0" err="1" smtClean="0">
                <a:latin typeface="Times New Roman"/>
                <a:cs typeface="Times New Roman"/>
              </a:rPr>
              <a:t>чотири</a:t>
            </a:r>
            <a:r>
              <a:rPr lang="ru-RU" sz="2000" dirty="0" smtClean="0">
                <a:latin typeface="Times New Roman"/>
                <a:cs typeface="Times New Roman"/>
              </a:rPr>
              <a:t> роки </a:t>
            </a:r>
            <a:r>
              <a:rPr lang="ru-RU" sz="2000" dirty="0" err="1" smtClean="0">
                <a:latin typeface="Times New Roman"/>
                <a:cs typeface="Times New Roman"/>
              </a:rPr>
              <a:t>після</a:t>
            </a:r>
          </a:p>
          <a:p>
            <a:pPr>
              <a:buNone/>
            </a:pPr>
            <a:r>
              <a:rPr lang="ru-RU" sz="2000" dirty="0" err="1" smtClean="0">
                <a:latin typeface="Times New Roman"/>
                <a:cs typeface="Times New Roman"/>
              </a:rPr>
              <a:t>вибуху</a:t>
            </a:r>
            <a:r>
              <a:rPr lang="ru-RU" sz="2000" dirty="0" smtClean="0">
                <a:latin typeface="Times New Roman"/>
                <a:cs typeface="Times New Roman"/>
              </a:rPr>
              <a:t> четвертого реактора,</a:t>
            </a:r>
          </a:p>
          <a:p>
            <a:pPr>
              <a:buNone/>
            </a:pPr>
            <a:r>
              <a:rPr lang="ru-RU" sz="2000" dirty="0" smtClean="0">
                <a:latin typeface="Times New Roman"/>
                <a:cs typeface="Times New Roman"/>
              </a:rPr>
              <a:t> на ЧАЕС </a:t>
            </a:r>
            <a:r>
              <a:rPr lang="ru-RU" sz="2000" dirty="0" err="1" smtClean="0">
                <a:latin typeface="Times New Roman"/>
                <a:cs typeface="Times New Roman"/>
              </a:rPr>
              <a:t>відбулася</a:t>
            </a:r>
            <a:r>
              <a:rPr lang="ru-RU" sz="2000" dirty="0" smtClean="0">
                <a:latin typeface="Times New Roman"/>
                <a:cs typeface="Times New Roman"/>
              </a:rPr>
              <a:t> сильна </a:t>
            </a:r>
          </a:p>
          <a:p>
            <a:pPr>
              <a:buNone/>
            </a:pPr>
            <a:r>
              <a:rPr lang="ru-RU" sz="2000" dirty="0" err="1" smtClean="0">
                <a:latin typeface="Times New Roman"/>
                <a:cs typeface="Times New Roman"/>
              </a:rPr>
              <a:t>пожежа</a:t>
            </a:r>
            <a:r>
              <a:rPr lang="ru-RU" sz="2000" dirty="0" smtClean="0">
                <a:latin typeface="Times New Roman"/>
                <a:cs typeface="Times New Roman"/>
              </a:rPr>
              <a:t> в машинному </a:t>
            </a:r>
            <a:r>
              <a:rPr lang="ru-RU" sz="2000" dirty="0" err="1" smtClean="0">
                <a:latin typeface="Times New Roman"/>
                <a:cs typeface="Times New Roman"/>
              </a:rPr>
              <a:t>залі</a:t>
            </a:r>
            <a:r>
              <a:rPr lang="ru-RU" sz="2000" dirty="0" smtClean="0">
                <a:latin typeface="Times New Roman"/>
                <a:cs typeface="Times New Roman"/>
              </a:rPr>
              <a:t>. </a:t>
            </a:r>
          </a:p>
          <a:p>
            <a:pPr>
              <a:buNone/>
            </a:pPr>
            <a:r>
              <a:rPr lang="ru-RU" sz="2000" dirty="0" smtClean="0">
                <a:latin typeface="Times New Roman"/>
                <a:cs typeface="Times New Roman"/>
              </a:rPr>
              <a:t>У </a:t>
            </a:r>
            <a:r>
              <a:rPr lang="ru-RU" sz="2000" dirty="0" err="1" smtClean="0">
                <a:latin typeface="Times New Roman"/>
                <a:cs typeface="Times New Roman"/>
              </a:rPr>
              <a:t>результатінадзвичайної</a:t>
            </a:r>
            <a:endParaRPr lang="ru-RU" sz="2000" dirty="0" smtClean="0">
              <a:latin typeface="Times New Roman"/>
              <a:cs typeface="Times New Roman"/>
            </a:endParaRPr>
          </a:p>
          <a:p>
            <a:pPr>
              <a:buNone/>
            </a:pPr>
            <a:r>
              <a:rPr lang="ru-RU" sz="2000" dirty="0" err="1" smtClean="0">
                <a:latin typeface="Times New Roman"/>
                <a:cs typeface="Times New Roman"/>
              </a:rPr>
              <a:t>ситуаціїбуввиведенийз</a:t>
            </a:r>
          </a:p>
          <a:p>
            <a:pPr>
              <a:buNone/>
            </a:pPr>
            <a:r>
              <a:rPr lang="ru-RU" sz="2000" dirty="0" smtClean="0">
                <a:latin typeface="Times New Roman"/>
                <a:cs typeface="Times New Roman"/>
              </a:rPr>
              <a:t>ладу </a:t>
            </a:r>
            <a:r>
              <a:rPr lang="ru-RU" sz="2000" dirty="0" err="1" smtClean="0">
                <a:latin typeface="Times New Roman"/>
                <a:cs typeface="Times New Roman"/>
              </a:rPr>
              <a:t>збудник</a:t>
            </a:r>
            <a:r>
              <a:rPr lang="ru-RU" sz="2000" dirty="0" smtClean="0">
                <a:latin typeface="Times New Roman"/>
                <a:cs typeface="Times New Roman"/>
              </a:rPr>
              <a:t> генератора </a:t>
            </a:r>
            <a:r>
              <a:rPr lang="ru-RU" sz="2000" dirty="0" err="1" smtClean="0">
                <a:latin typeface="Times New Roman"/>
                <a:cs typeface="Times New Roman"/>
              </a:rPr>
              <a:t>й</a:t>
            </a:r>
          </a:p>
          <a:p>
            <a:pPr>
              <a:buNone/>
            </a:pPr>
            <a:r>
              <a:rPr lang="ru-RU" sz="2000" dirty="0" smtClean="0">
                <a:latin typeface="Times New Roman"/>
                <a:cs typeface="Times New Roman"/>
              </a:rPr>
              <a:t>турбогенератор №4, </a:t>
            </a:r>
            <a:r>
              <a:rPr lang="ru-RU" sz="2000" dirty="0" err="1" smtClean="0">
                <a:latin typeface="Times New Roman"/>
                <a:cs typeface="Times New Roman"/>
              </a:rPr>
              <a:t>згоріло</a:t>
            </a:r>
          </a:p>
          <a:p>
            <a:pPr>
              <a:buNone/>
            </a:pPr>
            <a:r>
              <a:rPr lang="ru-RU" sz="2000" dirty="0" smtClean="0">
                <a:latin typeface="Times New Roman"/>
                <a:cs typeface="Times New Roman"/>
              </a:rPr>
              <a:t>180 тон </a:t>
            </a:r>
            <a:r>
              <a:rPr lang="ru-RU" sz="2000" dirty="0" err="1" smtClean="0">
                <a:latin typeface="Times New Roman"/>
                <a:cs typeface="Times New Roman"/>
              </a:rPr>
              <a:t>турбінного</a:t>
            </a:r>
            <a:r>
              <a:rPr lang="ru-RU" sz="2000" dirty="0" smtClean="0">
                <a:latin typeface="Times New Roman"/>
                <a:cs typeface="Times New Roman"/>
              </a:rPr>
              <a:t> масла, </a:t>
            </a:r>
          </a:p>
          <a:p>
            <a:pPr>
              <a:buNone/>
            </a:pPr>
            <a:r>
              <a:rPr lang="ru-RU" sz="2000" dirty="0" smtClean="0">
                <a:latin typeface="Times New Roman"/>
                <a:cs typeface="Times New Roman"/>
              </a:rPr>
              <a:t>а </a:t>
            </a:r>
            <a:r>
              <a:rPr lang="ru-RU" sz="2000" dirty="0" err="1" smtClean="0">
                <a:latin typeface="Times New Roman"/>
                <a:cs typeface="Times New Roman"/>
              </a:rPr>
              <a:t>такожбула</a:t>
            </a:r>
            <a:r>
              <a:rPr lang="ru-RU" sz="2000" dirty="0" smtClean="0">
                <a:latin typeface="Times New Roman"/>
                <a:cs typeface="Times New Roman"/>
              </a:rPr>
              <a:t> сильно </a:t>
            </a:r>
            <a:r>
              <a:rPr lang="ru-RU" sz="2000" dirty="0" err="1" smtClean="0">
                <a:latin typeface="Times New Roman"/>
                <a:cs typeface="Times New Roman"/>
              </a:rPr>
              <a:t>ушкодженапокрівлямашзала</a:t>
            </a:r>
            <a:r>
              <a:rPr lang="ru-RU" sz="2000" dirty="0" smtClean="0">
                <a:latin typeface="Times New Roman"/>
                <a:cs typeface="Times New Roman"/>
              </a:rPr>
              <a:t> – </a:t>
            </a:r>
          </a:p>
          <a:p>
            <a:pPr>
              <a:buNone/>
            </a:pPr>
            <a:r>
              <a:rPr lang="ru-RU" sz="2000" dirty="0" err="1" smtClean="0">
                <a:latin typeface="Times New Roman"/>
                <a:cs typeface="Times New Roman"/>
              </a:rPr>
              <a:t>близько</a:t>
            </a:r>
            <a:r>
              <a:rPr lang="ru-RU" sz="2000" dirty="0" smtClean="0">
                <a:latin typeface="Times New Roman"/>
                <a:cs typeface="Times New Roman"/>
              </a:rPr>
              <a:t> 2,5 </a:t>
            </a:r>
            <a:r>
              <a:rPr lang="ru-RU" sz="2000" dirty="0" err="1" smtClean="0">
                <a:latin typeface="Times New Roman"/>
                <a:cs typeface="Times New Roman"/>
              </a:rPr>
              <a:t>тисячквадратнихметрівпокрівлі</a:t>
            </a:r>
          </a:p>
          <a:p>
            <a:pPr>
              <a:buNone/>
            </a:pPr>
            <a:r>
              <a:rPr lang="ru-RU" sz="2000" dirty="0" err="1" smtClean="0">
                <a:latin typeface="Times New Roman"/>
                <a:cs typeface="Times New Roman"/>
              </a:rPr>
              <a:t>обрушилося</a:t>
            </a:r>
            <a:r>
              <a:rPr lang="ru-RU" sz="2000" dirty="0" smtClean="0">
                <a:latin typeface="Times New Roman"/>
                <a:cs typeface="Times New Roman"/>
              </a:rPr>
              <a:t>. </a:t>
            </a:r>
            <a:r>
              <a:rPr lang="ru-RU" sz="2000" dirty="0" err="1" smtClean="0">
                <a:latin typeface="Times New Roman"/>
                <a:cs typeface="Times New Roman"/>
              </a:rPr>
              <a:t>Пожежасупроводжуваласявикидом</a:t>
            </a:r>
            <a:endParaRPr lang="ru-RU" sz="2000" dirty="0" smtClean="0">
              <a:latin typeface="Times New Roman"/>
              <a:cs typeface="Times New Roman"/>
            </a:endParaRPr>
          </a:p>
          <a:p>
            <a:pPr>
              <a:buNone/>
            </a:pPr>
            <a:r>
              <a:rPr lang="ru-RU" sz="2000" dirty="0" err="1" smtClean="0">
                <a:latin typeface="Times New Roman"/>
                <a:cs typeface="Times New Roman"/>
              </a:rPr>
              <a:t>радіоактивнихречовин</a:t>
            </a:r>
            <a:r>
              <a:rPr lang="ru-RU" sz="2000" dirty="0" smtClean="0">
                <a:latin typeface="Times New Roman"/>
                <a:cs typeface="Times New Roman"/>
              </a:rPr>
              <a:t> у навколишнє середовище.</a:t>
            </a:r>
            <a:endParaRPr lang="uk-UA" sz="2000" dirty="0">
              <a:latin typeface="Times New Roman"/>
              <a:cs typeface="Times New Roman"/>
            </a:endParaRPr>
          </a:p>
        </p:txBody>
      </p:sp>
      <p:sp>
        <p:nvSpPr>
          <p:cNvPr id="2" name="Заголовок 1"/>
          <p:cNvSpPr>
            <a:spLocks noGrp="1"/>
          </p:cNvSpPr>
          <p:nvPr>
            <p:ph type="title"/>
          </p:nvPr>
        </p:nvSpPr>
        <p:spPr>
          <a:xfrm>
            <a:off x="1214414" y="228600"/>
            <a:ext cx="7777186" cy="700070"/>
          </a:xfrm>
        </p:spPr>
        <p:txBody>
          <a:bodyPr>
            <a:normAutofit fontScale="90000"/>
          </a:bodyPr>
          <a:lstStyle/>
          <a:p>
            <a:r>
              <a:rPr lang="uk-UA" dirty="0" smtClean="0">
                <a:latin typeface="Times New Roman"/>
                <a:cs typeface="Times New Roman"/>
              </a:rPr>
              <a:t>Пожежа на ЧАЕС у 1991</a:t>
            </a:r>
            <a:endParaRPr lang="uk-UA" dirty="0">
              <a:latin typeface="Times New Roman"/>
              <a:cs typeface="Times New Roman"/>
            </a:endParaRPr>
          </a:p>
        </p:txBody>
      </p:sp>
      <p:pic>
        <p:nvPicPr>
          <p:cNvPr id="5122" name="Picture 2" descr="E:\Разное\МОЁ!\разное-заразное\всякий текстовый бред\презентации\работа по физике\Новая папка\demolish-nuclear.jpg"/>
          <p:cNvPicPr>
            <a:picLocks noChangeAspect="1" noChangeArrowheads="1"/>
          </p:cNvPicPr>
          <p:nvPr/>
        </p:nvPicPr>
        <p:blipFill>
          <a:blip r:embed="rId2"/>
          <a:srcRect/>
          <a:stretch>
            <a:fillRect/>
          </a:stretch>
        </p:blipFill>
        <p:spPr bwMode="auto">
          <a:xfrm>
            <a:off x="5029200" y="2362200"/>
            <a:ext cx="3714776" cy="260667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619</TotalTime>
  <Words>1904</Words>
  <Application>Microsoft Office PowerPoint</Application>
  <PresentationFormat>Экран (4:3)</PresentationFormat>
  <Paragraphs>230</Paragraphs>
  <Slides>27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Concourse</vt:lpstr>
      <vt:lpstr>Екологічно – економічні  проблеми зони  Чорнобильської АЕС</vt:lpstr>
      <vt:lpstr>Аварія на Чорнобильській АЕС</vt:lpstr>
      <vt:lpstr>Викид</vt:lpstr>
      <vt:lpstr>ЧАЕС: Пошук причин аварії</vt:lpstr>
      <vt:lpstr>Розвиток аварії</vt:lpstr>
      <vt:lpstr>Презентация PowerPoint</vt:lpstr>
      <vt:lpstr>Презентация PowerPoint</vt:lpstr>
      <vt:lpstr>Презентация PowerPoint</vt:lpstr>
      <vt:lpstr>Пожежа на ЧАЕС у 1991</vt:lpstr>
      <vt:lpstr>Вплив аварії на навколишнє середовище</vt:lpstr>
      <vt:lpstr>Радіонуклідне забруднення</vt:lpstr>
      <vt:lpstr>Забруднення амерцієм</vt:lpstr>
      <vt:lpstr>Забруднення цезієм</vt:lpstr>
      <vt:lpstr>Забруднення стронцієм</vt:lpstr>
      <vt:lpstr>доза випромінювання щитовидна залоза</vt:lpstr>
      <vt:lpstr>ЕКОНОМІЧНІ ПРОБЛЕМИ АВАРІЇ</vt:lpstr>
      <vt:lpstr>Річний бюджет </vt:lpstr>
      <vt:lpstr>Земля та імідж </vt:lpstr>
      <vt:lpstr>Реабілітація </vt:lpstr>
      <vt:lpstr>Контроль та вивчення </vt:lpstr>
      <vt:lpstr>Сучасний стан</vt:lpstr>
      <vt:lpstr>Уряд України, уряди країн "Великої вісімки" та Комісія Європейського Співтовариства виробили спільний підхід до розробки і реалізації Всеохоплюючої програми для підтримки рішення України щодо закриття Чорнобильської АЕС. Програма ґрунтується на таких принципах:</vt:lpstr>
      <vt:lpstr>Масштаби наслідків аварії</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Юля</dc:creator>
  <cp:lastModifiedBy>Home</cp:lastModifiedBy>
  <cp:revision>26</cp:revision>
  <dcterms:created xsi:type="dcterms:W3CDTF">2015-05-14T21:47:08Z</dcterms:created>
  <dcterms:modified xsi:type="dcterms:W3CDTF">2016-02-15T13:13:32Z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TC011408321049</vt:lpwstr>
  </property>
</Properties>
</file>