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21" r:id="rId3"/>
    <p:sldId id="322" r:id="rId4"/>
    <p:sldId id="323" r:id="rId5"/>
    <p:sldId id="354" r:id="rId6"/>
    <p:sldId id="257" r:id="rId7"/>
    <p:sldId id="259" r:id="rId8"/>
    <p:sldId id="344" r:id="rId9"/>
    <p:sldId id="260" r:id="rId10"/>
    <p:sldId id="324" r:id="rId11"/>
    <p:sldId id="341" r:id="rId12"/>
    <p:sldId id="331" r:id="rId13"/>
    <p:sldId id="339" r:id="rId14"/>
    <p:sldId id="336" r:id="rId15"/>
    <p:sldId id="334" r:id="rId16"/>
    <p:sldId id="355" r:id="rId17"/>
    <p:sldId id="338" r:id="rId18"/>
    <p:sldId id="356" r:id="rId19"/>
    <p:sldId id="261" r:id="rId20"/>
    <p:sldId id="262" r:id="rId21"/>
    <p:sldId id="258" r:id="rId22"/>
    <p:sldId id="269" r:id="rId23"/>
    <p:sldId id="264" r:id="rId24"/>
    <p:sldId id="325" r:id="rId25"/>
    <p:sldId id="326" r:id="rId26"/>
    <p:sldId id="327" r:id="rId27"/>
    <p:sldId id="328" r:id="rId28"/>
    <p:sldId id="265" r:id="rId29"/>
    <p:sldId id="266" r:id="rId30"/>
    <p:sldId id="346" r:id="rId31"/>
    <p:sldId id="347" r:id="rId32"/>
    <p:sldId id="348" r:id="rId33"/>
    <p:sldId id="349" r:id="rId34"/>
    <p:sldId id="350" r:id="rId35"/>
    <p:sldId id="351" r:id="rId36"/>
    <p:sldId id="352" r:id="rId37"/>
    <p:sldId id="353" r:id="rId38"/>
    <p:sldId id="357" r:id="rId39"/>
    <p:sldId id="358" r:id="rId40"/>
    <p:sldId id="359" r:id="rId41"/>
    <p:sldId id="360" r:id="rId42"/>
    <p:sldId id="361" r:id="rId43"/>
    <p:sldId id="271" r:id="rId44"/>
    <p:sldId id="272" r:id="rId45"/>
    <p:sldId id="267" r:id="rId46"/>
    <p:sldId id="329" r:id="rId47"/>
    <p:sldId id="311" r:id="rId48"/>
    <p:sldId id="312" r:id="rId49"/>
    <p:sldId id="313" r:id="rId50"/>
    <p:sldId id="301"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57274C9-14F0-4702-A1D2-BE291E5136AC}">
          <p14:sldIdLst>
            <p14:sldId id="256"/>
            <p14:sldId id="321"/>
            <p14:sldId id="322"/>
            <p14:sldId id="323"/>
            <p14:sldId id="354"/>
            <p14:sldId id="257"/>
            <p14:sldId id="259"/>
            <p14:sldId id="344"/>
            <p14:sldId id="260"/>
            <p14:sldId id="324"/>
            <p14:sldId id="341"/>
            <p14:sldId id="331"/>
            <p14:sldId id="339"/>
            <p14:sldId id="336"/>
            <p14:sldId id="334"/>
            <p14:sldId id="355"/>
            <p14:sldId id="338"/>
            <p14:sldId id="356"/>
            <p14:sldId id="261"/>
            <p14:sldId id="262"/>
            <p14:sldId id="258"/>
            <p14:sldId id="269"/>
            <p14:sldId id="264"/>
            <p14:sldId id="325"/>
            <p14:sldId id="326"/>
            <p14:sldId id="327"/>
            <p14:sldId id="328"/>
            <p14:sldId id="265"/>
            <p14:sldId id="266"/>
            <p14:sldId id="346"/>
            <p14:sldId id="347"/>
            <p14:sldId id="348"/>
            <p14:sldId id="349"/>
            <p14:sldId id="350"/>
            <p14:sldId id="351"/>
            <p14:sldId id="352"/>
            <p14:sldId id="353"/>
            <p14:sldId id="357"/>
            <p14:sldId id="358"/>
            <p14:sldId id="359"/>
            <p14:sldId id="360"/>
            <p14:sldId id="361"/>
            <p14:sldId id="271"/>
            <p14:sldId id="272"/>
            <p14:sldId id="267"/>
            <p14:sldId id="329"/>
            <p14:sldId id="311"/>
            <p14:sldId id="312"/>
            <p14:sldId id="313"/>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43" autoAdjust="0"/>
  </p:normalViewPr>
  <p:slideViewPr>
    <p:cSldViewPr>
      <p:cViewPr varScale="1">
        <p:scale>
          <a:sx n="104" d="100"/>
          <a:sy n="104" d="100"/>
        </p:scale>
        <p:origin x="182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14.11.2024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a:t>Образец 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a:t>Образец заголовка</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14.11.2024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14.11.2024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14.11.2024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a:t>Образец заголовка</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14.11.2024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14.11.2024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14.11.2024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14.11.2024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entimeter.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mentimeter.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5576" y="2819400"/>
            <a:ext cx="7992888" cy="2841848"/>
          </a:xfrm>
        </p:spPr>
        <p:txBody>
          <a:bodyPr>
            <a:noAutofit/>
          </a:bodyPr>
          <a:lstStyle/>
          <a:p>
            <a:r>
              <a:rPr lang="uk-UA" sz="2800" b="1" dirty="0">
                <a:solidFill>
                  <a:schemeClr val="tx1"/>
                </a:solidFill>
              </a:rPr>
              <a:t>«</a:t>
            </a:r>
            <a:r>
              <a:rPr lang="uk-UA" sz="2800" b="1" dirty="0" err="1">
                <a:solidFill>
                  <a:schemeClr val="tx1"/>
                </a:solidFill>
              </a:rPr>
              <a:t>Тімбілдінг</a:t>
            </a:r>
            <a:r>
              <a:rPr lang="uk-UA" sz="2800" b="1" dirty="0">
                <a:solidFill>
                  <a:schemeClr val="tx1"/>
                </a:solidFill>
              </a:rPr>
              <a:t> (командоутворення) в управлінні педагогічним колективом»</a:t>
            </a:r>
            <a:endParaRPr lang="ru-RU" sz="2800" b="1" dirty="0">
              <a:solidFill>
                <a:schemeClr val="tx1"/>
              </a:solidFill>
            </a:endParaRPr>
          </a:p>
        </p:txBody>
      </p:sp>
      <p:sp>
        <p:nvSpPr>
          <p:cNvPr id="2" name="Заголовок 1"/>
          <p:cNvSpPr>
            <a:spLocks noGrp="1"/>
          </p:cNvSpPr>
          <p:nvPr>
            <p:ph type="ctrTitle"/>
          </p:nvPr>
        </p:nvSpPr>
        <p:spPr/>
        <p:txBody>
          <a:bodyPr/>
          <a:lstStyle/>
          <a:p>
            <a:r>
              <a:rPr lang="uk-UA" dirty="0"/>
              <a:t>Тренінг</a:t>
            </a:r>
            <a:endParaRPr lang="ru-RU" dirty="0"/>
          </a:p>
        </p:txBody>
      </p:sp>
      <p:sp>
        <p:nvSpPr>
          <p:cNvPr id="2050" name="AutoShape 2" descr="Картинки по запросу тимбилдинг мульти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descr="images (5).jpg"/>
          <p:cNvPicPr>
            <a:picLocks noChangeAspect="1"/>
          </p:cNvPicPr>
          <p:nvPr/>
        </p:nvPicPr>
        <p:blipFill>
          <a:blip r:embed="rId2" cstate="print"/>
          <a:stretch>
            <a:fillRect/>
          </a:stretch>
        </p:blipFill>
        <p:spPr>
          <a:xfrm>
            <a:off x="1259632" y="188640"/>
            <a:ext cx="6765961" cy="18722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b="1" dirty="0">
                <a:solidFill>
                  <a:srgbClr val="C00000"/>
                </a:solidFill>
              </a:rPr>
              <a:t>Мозковий штурм</a:t>
            </a:r>
            <a:endParaRPr lang="ru-RU" dirty="0"/>
          </a:p>
        </p:txBody>
      </p:sp>
      <p:sp>
        <p:nvSpPr>
          <p:cNvPr id="3" name="Содержимое 2"/>
          <p:cNvSpPr>
            <a:spLocks noGrp="1"/>
          </p:cNvSpPr>
          <p:nvPr>
            <p:ph sz="quarter" idx="1"/>
          </p:nvPr>
        </p:nvSpPr>
        <p:spPr/>
        <p:txBody>
          <a:bodyPr/>
          <a:lstStyle/>
          <a:p>
            <a:pPr algn="ctr">
              <a:lnSpc>
                <a:spcPct val="200000"/>
              </a:lnSpc>
            </a:pPr>
            <a:r>
              <a:rPr lang="uk-UA" b="1" dirty="0"/>
              <a:t>Відповімо на запитання: для чого потрібна КОМАНДА? </a:t>
            </a:r>
            <a:r>
              <a:rPr lang="en-US" dirty="0">
                <a:hlinkClick r:id="rId2"/>
              </a:rPr>
              <a:t>https://www.mentimeter.com</a:t>
            </a:r>
            <a:endParaRPr lang="ru-RU" dirty="0"/>
          </a:p>
          <a:p>
            <a:endParaRPr lang="ru-RU" dirty="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41" y="3321114"/>
            <a:ext cx="7502067" cy="284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534400" cy="758952"/>
          </a:xfrm>
        </p:spPr>
        <p:txBody>
          <a:bodyPr>
            <a:normAutofit fontScale="90000"/>
          </a:bodyPr>
          <a:lstStyle/>
          <a:p>
            <a:r>
              <a:rPr lang="uk-UA" b="1" dirty="0">
                <a:solidFill>
                  <a:srgbClr val="FF0000"/>
                </a:solidFill>
              </a:rPr>
              <a:t>Головні цілі та завдання </a:t>
            </a:r>
            <a:r>
              <a:rPr lang="uk-UA" b="1" dirty="0" err="1">
                <a:solidFill>
                  <a:srgbClr val="FF0000"/>
                </a:solidFill>
              </a:rPr>
              <a:t>тімбілдінгу</a:t>
            </a:r>
            <a:r>
              <a:rPr lang="uk-UA" b="1" dirty="0">
                <a:solidFill>
                  <a:srgbClr val="FF0000"/>
                </a:solidFill>
              </a:rPr>
              <a:t> полягають у: </a:t>
            </a:r>
            <a:endParaRPr lang="ru-RU" b="1" dirty="0">
              <a:solidFill>
                <a:srgbClr val="FF0000"/>
              </a:solidFill>
            </a:endParaRPr>
          </a:p>
        </p:txBody>
      </p:sp>
      <p:sp>
        <p:nvSpPr>
          <p:cNvPr id="3" name="Содержимое 2"/>
          <p:cNvSpPr>
            <a:spLocks noGrp="1"/>
          </p:cNvSpPr>
          <p:nvPr>
            <p:ph sz="quarter" idx="1"/>
          </p:nvPr>
        </p:nvSpPr>
        <p:spPr/>
        <p:txBody>
          <a:bodyPr>
            <a:normAutofit fontScale="85000" lnSpcReduction="10000"/>
          </a:bodyPr>
          <a:lstStyle/>
          <a:p>
            <a:pPr lvl="0"/>
            <a:r>
              <a:rPr lang="uk-UA" dirty="0"/>
              <a:t>створенні почуття єдності колективу, організованості та згуртованості</a:t>
            </a:r>
            <a:r>
              <a:rPr lang="ru-RU" dirty="0"/>
              <a:t>; </a:t>
            </a:r>
            <a:endParaRPr lang="ru-RU" b="1" dirty="0"/>
          </a:p>
          <a:p>
            <a:pPr lvl="0"/>
            <a:r>
              <a:rPr lang="ru-RU" dirty="0"/>
              <a:t>зам</a:t>
            </a:r>
            <a:r>
              <a:rPr lang="uk-UA" dirty="0"/>
              <a:t>і</a:t>
            </a:r>
            <a:r>
              <a:rPr lang="ru-RU" dirty="0" err="1"/>
              <a:t>ні</a:t>
            </a:r>
            <a:r>
              <a:rPr lang="ru-RU" dirty="0"/>
              <a:t> у </a:t>
            </a:r>
            <a:r>
              <a:rPr lang="uk-UA" dirty="0"/>
              <a:t>співробітників почуття конкуренції </a:t>
            </a:r>
            <a:r>
              <a:rPr lang="ru-RU" dirty="0"/>
              <a:t>на </a:t>
            </a:r>
            <a:r>
              <a:rPr lang="uk-UA" dirty="0"/>
              <a:t>почуття співпраці</a:t>
            </a:r>
            <a:r>
              <a:rPr lang="ru-RU" dirty="0"/>
              <a:t>; </a:t>
            </a:r>
            <a:endParaRPr lang="ru-RU" b="1" dirty="0"/>
          </a:p>
          <a:p>
            <a:pPr lvl="0"/>
            <a:r>
              <a:rPr lang="uk-UA" dirty="0"/>
              <a:t>навчанні ефективній взаємодії між членами колективу</a:t>
            </a:r>
            <a:r>
              <a:rPr lang="ru-RU" dirty="0"/>
              <a:t>;</a:t>
            </a:r>
            <a:endParaRPr lang="ru-RU" b="1" dirty="0"/>
          </a:p>
          <a:p>
            <a:pPr lvl="0"/>
            <a:r>
              <a:rPr lang="uk-UA" dirty="0"/>
              <a:t>формуванні довіри і  розуміння в команді</a:t>
            </a:r>
            <a:r>
              <a:rPr lang="ru-RU" dirty="0"/>
              <a:t>; </a:t>
            </a:r>
            <a:endParaRPr lang="ru-RU" b="1" dirty="0"/>
          </a:p>
          <a:p>
            <a:pPr lvl="0"/>
            <a:r>
              <a:rPr lang="uk-UA" dirty="0"/>
              <a:t>виведенні «командного духу» на новий рівень</a:t>
            </a:r>
            <a:r>
              <a:rPr lang="ru-RU" dirty="0"/>
              <a:t>; </a:t>
            </a:r>
            <a:endParaRPr lang="ru-RU" b="1" dirty="0"/>
          </a:p>
          <a:p>
            <a:pPr lvl="0"/>
            <a:r>
              <a:rPr lang="uk-UA" dirty="0"/>
              <a:t>укріпленні горизонтальних зв'язків в організації</a:t>
            </a:r>
            <a:r>
              <a:rPr lang="ru-RU" dirty="0"/>
              <a:t>; </a:t>
            </a:r>
            <a:endParaRPr lang="ru-RU" b="1" dirty="0"/>
          </a:p>
          <a:p>
            <a:pPr lvl="0"/>
            <a:r>
              <a:rPr lang="uk-UA" dirty="0"/>
              <a:t>посиленні мотивації діяльності</a:t>
            </a:r>
            <a:r>
              <a:rPr lang="ru-RU" dirty="0"/>
              <a:t>; </a:t>
            </a:r>
            <a:endParaRPr lang="ru-RU" b="1" dirty="0"/>
          </a:p>
          <a:p>
            <a:pPr lvl="0"/>
            <a:r>
              <a:rPr lang="uk-UA" dirty="0"/>
              <a:t>укріпленні авторитетів керівництва на неофіційному рівні</a:t>
            </a:r>
            <a:r>
              <a:rPr lang="ru-RU" dirty="0"/>
              <a:t>; </a:t>
            </a:r>
            <a:endParaRPr lang="ru-RU" b="1" dirty="0"/>
          </a:p>
          <a:p>
            <a:r>
              <a:rPr lang="uk-UA" dirty="0"/>
              <a:t>психологічному розвантаженні працівників</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68" y="17584"/>
            <a:ext cx="9167568" cy="6840416"/>
          </a:xfrm>
          <a:prstGeom prst="rect">
            <a:avLst/>
          </a:prstGeom>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584"/>
          <a:stretch/>
        </p:blipFill>
        <p:spPr bwMode="auto">
          <a:xfrm>
            <a:off x="414980" y="332656"/>
            <a:ext cx="843224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39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Вправа «Групова дискусія»</a:t>
            </a:r>
            <a:endParaRPr lang="uk-UA" dirty="0">
              <a:solidFill>
                <a:srgbClr val="C00000"/>
              </a:solidFill>
            </a:endParaRPr>
          </a:p>
        </p:txBody>
      </p:sp>
      <p:sp>
        <p:nvSpPr>
          <p:cNvPr id="3" name="Объект 2"/>
          <p:cNvSpPr>
            <a:spLocks noGrp="1"/>
          </p:cNvSpPr>
          <p:nvPr>
            <p:ph sz="quarter" idx="1"/>
          </p:nvPr>
        </p:nvSpPr>
        <p:spPr/>
        <p:txBody>
          <a:bodyPr/>
          <a:lstStyle/>
          <a:p>
            <a:r>
              <a:rPr lang="uk-UA" b="1" dirty="0"/>
              <a:t>Мета:</a:t>
            </a:r>
            <a:r>
              <a:rPr lang="uk-UA" dirty="0"/>
              <a:t> з'ясувати в дискусійній формі основні відмінності групи і команди</a:t>
            </a:r>
          </a:p>
          <a:p>
            <a:endParaRPr lang="uk-UA"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524124"/>
            <a:ext cx="4777190" cy="342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60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588"/>
            <a:ext cx="9144000" cy="1143000"/>
          </a:xfrm>
          <a:solidFill>
            <a:schemeClr val="accent5">
              <a:lumMod val="40000"/>
              <a:lumOff val="60000"/>
            </a:schemeClr>
          </a:solidFill>
        </p:spPr>
        <p:txBody>
          <a:bodyPr vert="horz" anchor="b">
            <a:normAutofit fontScale="90000"/>
          </a:bodyPr>
          <a:lstStyle/>
          <a:p>
            <a:r>
              <a:rPr lang="uk-UA" sz="4000" b="1" dirty="0">
                <a:solidFill>
                  <a:schemeClr val="tx1"/>
                </a:solidFill>
              </a:rPr>
              <a:t>ФОРМИ І ОСНОВНІ ОЗНАКИ КОЛЕКТИВНОЇ ПРАЦІ</a:t>
            </a:r>
            <a:endParaRPr lang="ru-RU" sz="4000" b="1"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5273" y="1464350"/>
            <a:ext cx="7200800" cy="5393650"/>
          </a:xfrm>
          <a:prstGeom prst="rect">
            <a:avLst/>
          </a:prstGeom>
        </p:spPr>
      </p:pic>
      <p:sp>
        <p:nvSpPr>
          <p:cNvPr id="3" name="Объект 2"/>
          <p:cNvSpPr>
            <a:spLocks noGrp="1"/>
          </p:cNvSpPr>
          <p:nvPr>
            <p:ph idx="1"/>
          </p:nvPr>
        </p:nvSpPr>
        <p:spPr>
          <a:xfrm>
            <a:off x="618107" y="1427446"/>
            <a:ext cx="8503920" cy="4572000"/>
          </a:xfrm>
        </p:spPr>
        <p:txBody>
          <a:bodyPr/>
          <a:lstStyle/>
          <a:p>
            <a:r>
              <a:rPr lang="uk-UA" sz="3600" b="1" dirty="0"/>
              <a:t>Звичайна робоча група</a:t>
            </a:r>
          </a:p>
          <a:p>
            <a:r>
              <a:rPr lang="uk-UA" sz="3600" b="1" dirty="0"/>
              <a:t>Псевдокоманди</a:t>
            </a:r>
          </a:p>
          <a:p>
            <a:r>
              <a:rPr lang="uk-UA" sz="3600" b="1" dirty="0"/>
              <a:t>Потенційна команда</a:t>
            </a:r>
          </a:p>
          <a:p>
            <a:r>
              <a:rPr lang="uk-UA" sz="3600" b="1" dirty="0"/>
              <a:t>Справжня команда</a:t>
            </a:r>
          </a:p>
          <a:p>
            <a:r>
              <a:rPr lang="uk-UA" sz="3600" b="1" dirty="0"/>
              <a:t>Команда високих досягнень</a:t>
            </a:r>
            <a:endParaRPr lang="ru-RU" sz="3600" dirty="0"/>
          </a:p>
          <a:p>
            <a:endParaRPr lang="ru-RU" dirty="0"/>
          </a:p>
        </p:txBody>
      </p:sp>
    </p:spTree>
    <p:extLst>
      <p:ext uri="{BB962C8B-B14F-4D97-AF65-F5344CB8AC3E}">
        <p14:creationId xmlns:p14="http://schemas.microsoft.com/office/powerpoint/2010/main" val="162205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140968"/>
            <a:ext cx="7784539" cy="341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0" y="18937"/>
            <a:ext cx="9144000" cy="3266047"/>
          </a:xfrm>
          <a:solidFill>
            <a:schemeClr val="accent5">
              <a:lumMod val="40000"/>
              <a:lumOff val="60000"/>
            </a:schemeClr>
          </a:solidFill>
        </p:spPr>
        <p:txBody>
          <a:bodyPr/>
          <a:lstStyle/>
          <a:p>
            <a:pPr marL="0" indent="0">
              <a:buNone/>
            </a:pPr>
            <a:r>
              <a:rPr lang="uk-UA" b="1" dirty="0">
                <a:effectLst>
                  <a:outerShdw blurRad="38100" dist="38100" dir="2700000" algn="tl">
                    <a:srgbClr val="000000">
                      <a:alpha val="43137"/>
                    </a:srgbClr>
                  </a:outerShdw>
                </a:effectLst>
              </a:rPr>
              <a:t>КОМАНДА</a:t>
            </a:r>
            <a:r>
              <a:rPr lang="uk-UA" b="1" dirty="0"/>
              <a:t> - </a:t>
            </a:r>
            <a:r>
              <a:rPr lang="uk-UA" dirty="0"/>
              <a:t>невелика група однодумців, які вирішують </a:t>
            </a:r>
            <a:r>
              <a:rPr lang="uk-UA" b="1" i="1" dirty="0">
                <a:effectLst>
                  <a:outerShdw blurRad="38100" dist="38100" dir="2700000" algn="tl">
                    <a:srgbClr val="000000">
                      <a:alpha val="43137"/>
                    </a:srgbClr>
                  </a:outerShdw>
                </a:effectLst>
              </a:rPr>
              <a:t>спільну задачу</a:t>
            </a:r>
            <a:r>
              <a:rPr lang="uk-UA" b="1" dirty="0">
                <a:effectLst>
                  <a:outerShdw blurRad="38100" dist="38100" dir="2700000" algn="tl">
                    <a:srgbClr val="000000">
                      <a:alpha val="43137"/>
                    </a:srgbClr>
                  </a:outerShdw>
                </a:effectLst>
              </a:rPr>
              <a:t> </a:t>
            </a:r>
            <a:r>
              <a:rPr lang="uk-UA" dirty="0"/>
              <a:t>і мають </a:t>
            </a:r>
            <a:r>
              <a:rPr lang="uk-UA" b="1" i="1" dirty="0">
                <a:effectLst>
                  <a:outerShdw blurRad="38100" dist="38100" dir="2700000" algn="tl">
                    <a:srgbClr val="000000">
                      <a:alpha val="43137"/>
                    </a:srgbClr>
                  </a:outerShdw>
                </a:effectLst>
              </a:rPr>
              <a:t>додаткові навики та якості</a:t>
            </a:r>
            <a:r>
              <a:rPr lang="uk-UA" dirty="0"/>
              <a:t>. Для вирішення задачі, що стоїть перед ними, члени команди </a:t>
            </a:r>
            <a:r>
              <a:rPr lang="uk-UA" b="1" i="1" dirty="0">
                <a:effectLst>
                  <a:outerShdw blurRad="38100" dist="38100" dir="2700000" algn="tl">
                    <a:srgbClr val="000000">
                      <a:alpha val="43137"/>
                    </a:srgbClr>
                  </a:outerShdw>
                </a:effectLst>
              </a:rPr>
              <a:t>разом формулюють цілі і стратегію</a:t>
            </a:r>
            <a:r>
              <a:rPr lang="uk-UA" dirty="0"/>
              <a:t> своєї роботи, за яку вони несуть </a:t>
            </a:r>
            <a:r>
              <a:rPr lang="uk-UA" b="1" i="1" dirty="0">
                <a:effectLst>
                  <a:outerShdw blurRad="38100" dist="38100" dir="2700000" algn="tl">
                    <a:srgbClr val="000000">
                      <a:alpha val="43137"/>
                    </a:srgbClr>
                  </a:outerShdw>
                </a:effectLst>
              </a:rPr>
              <a:t>спільну відповідальність</a:t>
            </a:r>
            <a:r>
              <a:rPr lang="uk-UA" dirty="0"/>
              <a:t>.</a:t>
            </a:r>
            <a:endParaRPr lang="ru-RU" dirty="0"/>
          </a:p>
          <a:p>
            <a:endParaRPr lang="ru-RU" dirty="0"/>
          </a:p>
        </p:txBody>
      </p:sp>
    </p:spTree>
    <p:extLst>
      <p:ext uri="{BB962C8B-B14F-4D97-AF65-F5344CB8AC3E}">
        <p14:creationId xmlns:p14="http://schemas.microsoft.com/office/powerpoint/2010/main" val="3373323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9036496" cy="758952"/>
          </a:xfrm>
        </p:spPr>
        <p:txBody>
          <a:bodyPr>
            <a:normAutofit fontScale="90000"/>
          </a:bodyPr>
          <a:lstStyle/>
          <a:p>
            <a:r>
              <a:rPr lang="uk-UA" b="1" dirty="0">
                <a:solidFill>
                  <a:srgbClr val="C00000"/>
                </a:solidFill>
              </a:rPr>
              <a:t>1 + 1 + 1 = 111 (команда)&gt; 1 + 1 + 1 = 3 (група)</a:t>
            </a:r>
          </a:p>
        </p:txBody>
      </p:sp>
      <p:sp>
        <p:nvSpPr>
          <p:cNvPr id="3" name="Объект 2"/>
          <p:cNvSpPr>
            <a:spLocks noGrp="1"/>
          </p:cNvSpPr>
          <p:nvPr>
            <p:ph sz="quarter" idx="1"/>
          </p:nvPr>
        </p:nvSpPr>
        <p:spPr/>
        <p:txBody>
          <a:bodyPr/>
          <a:lstStyle/>
          <a:p>
            <a:pPr algn="just"/>
            <a:r>
              <a:rPr lang="uk-UA" sz="2400" dirty="0"/>
              <a:t>Відносини взаємозалежності і взаємодії є відмінною ознакою команди. Так званий </a:t>
            </a:r>
            <a:r>
              <a:rPr lang="uk-UA" sz="2400" b="1" i="1" dirty="0"/>
              <a:t>ефект синергії </a:t>
            </a:r>
            <a:r>
              <a:rPr lang="uk-UA" sz="2400" dirty="0"/>
              <a:t>- це результат ефективної взаємодії між членами команди на основі загальних прагнень і цінностей. Він призводить до того, що сумарне зусилля команди набагато перевищує суму зусиль її окремих членів.</a:t>
            </a:r>
          </a:p>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3529" y="3844309"/>
            <a:ext cx="3662121" cy="2592288"/>
          </a:xfrm>
          <a:prstGeom prst="rect">
            <a:avLst/>
          </a:prstGeom>
        </p:spPr>
      </p:pic>
    </p:spTree>
    <p:extLst>
      <p:ext uri="{BB962C8B-B14F-4D97-AF65-F5344CB8AC3E}">
        <p14:creationId xmlns:p14="http://schemas.microsoft.com/office/powerpoint/2010/main" val="1441388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a:solidFill>
            <a:schemeClr val="accent5">
              <a:lumMod val="40000"/>
              <a:lumOff val="60000"/>
            </a:schemeClr>
          </a:solidFill>
        </p:spPr>
        <p:txBody>
          <a:bodyPr vert="horz" anchor="b">
            <a:normAutofit/>
          </a:bodyPr>
          <a:lstStyle/>
          <a:p>
            <a:r>
              <a:rPr lang="uk-UA" sz="4000" b="1" dirty="0">
                <a:solidFill>
                  <a:srgbClr val="C00000"/>
                </a:solidFill>
              </a:rPr>
              <a:t>Вправа на командоутворення</a:t>
            </a:r>
            <a:endParaRPr lang="ru-RU" sz="4000" b="1" dirty="0">
              <a:solidFill>
                <a:srgbClr val="C00000"/>
              </a:solidFill>
            </a:endParaRPr>
          </a:p>
        </p:txBody>
      </p:sp>
      <p:pic>
        <p:nvPicPr>
          <p:cNvPr id="8" name="Объект 7"/>
          <p:cNvPicPr>
            <a:picLocks noGrp="1" noChangeAspect="1"/>
          </p:cNvPicPr>
          <p:nvPr>
            <p:ph idx="1"/>
          </p:nvPr>
        </p:nvPicPr>
        <p:blipFill>
          <a:blip r:embed="rId2" cstate="print">
            <a:clrChange>
              <a:clrFrom>
                <a:srgbClr val="010101"/>
              </a:clrFrom>
              <a:clrTo>
                <a:srgbClr val="010101">
                  <a:alpha val="0"/>
                </a:srgbClr>
              </a:clrTo>
            </a:clrChange>
            <a:extLst>
              <a:ext uri="{28A0092B-C50C-407E-A947-70E740481C1C}">
                <a14:useLocalDpi xmlns:a14="http://schemas.microsoft.com/office/drawing/2010/main" val="0"/>
              </a:ext>
            </a:extLst>
          </a:blip>
          <a:stretch>
            <a:fillRect/>
          </a:stretch>
        </p:blipFill>
        <p:spPr>
          <a:xfrm>
            <a:off x="683568" y="1556792"/>
            <a:ext cx="7972315" cy="4464496"/>
          </a:xfrm>
          <a:solidFill>
            <a:schemeClr val="tx2"/>
          </a:solidFill>
        </p:spPr>
      </p:pic>
      <p:sp>
        <p:nvSpPr>
          <p:cNvPr id="9" name="TextBox 8"/>
          <p:cNvSpPr txBox="1"/>
          <p:nvPr/>
        </p:nvSpPr>
        <p:spPr>
          <a:xfrm>
            <a:off x="2699792" y="4293096"/>
            <a:ext cx="5547081" cy="1200329"/>
          </a:xfrm>
          <a:prstGeom prst="rect">
            <a:avLst/>
          </a:prstGeom>
          <a:solidFill>
            <a:schemeClr val="bg2">
              <a:lumMod val="50000"/>
            </a:schemeClr>
          </a:solidFill>
        </p:spPr>
        <p:txBody>
          <a:bodyPr wrap="square" rtlCol="0">
            <a:spAutoFit/>
          </a:bodyPr>
          <a:lstStyle/>
          <a:p>
            <a:r>
              <a:rPr lang="ru-RU" sz="7200" dirty="0">
                <a:solidFill>
                  <a:schemeClr val="bg1"/>
                </a:solidFill>
              </a:rPr>
              <a:t>ФАКТОР</a:t>
            </a:r>
            <a:r>
              <a:rPr lang="uk-UA" sz="7200" dirty="0">
                <a:solidFill>
                  <a:schemeClr val="bg1"/>
                </a:solidFill>
              </a:rPr>
              <a:t>І</a:t>
            </a:r>
            <a:r>
              <a:rPr lang="ru-RU" sz="7200" dirty="0">
                <a:solidFill>
                  <a:schemeClr val="bg1"/>
                </a:solidFill>
              </a:rPr>
              <a:t>В</a:t>
            </a:r>
          </a:p>
        </p:txBody>
      </p:sp>
    </p:spTree>
    <p:extLst>
      <p:ext uri="{BB962C8B-B14F-4D97-AF65-F5344CB8AC3E}">
        <p14:creationId xmlns:p14="http://schemas.microsoft.com/office/powerpoint/2010/main" val="136832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Гра «Приклади»</a:t>
            </a:r>
            <a:endParaRPr lang="uk-UA" dirty="0">
              <a:solidFill>
                <a:srgbClr val="C00000"/>
              </a:solidFill>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704034063"/>
              </p:ext>
            </p:extLst>
          </p:nvPr>
        </p:nvGraphicFramePr>
        <p:xfrm>
          <a:off x="179512" y="1484784"/>
          <a:ext cx="8784975" cy="475488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2832314">
                  <a:extLst>
                    <a:ext uri="{9D8B030D-6E8A-4147-A177-3AD203B41FA5}">
                      <a16:colId xmlns:a16="http://schemas.microsoft.com/office/drawing/2014/main" val="20001"/>
                    </a:ext>
                  </a:extLst>
                </a:gridCol>
                <a:gridCol w="2928325">
                  <a:extLst>
                    <a:ext uri="{9D8B030D-6E8A-4147-A177-3AD203B41FA5}">
                      <a16:colId xmlns:a16="http://schemas.microsoft.com/office/drawing/2014/main" val="20002"/>
                    </a:ext>
                  </a:extLst>
                </a:gridCol>
              </a:tblGrid>
              <a:tr h="370840">
                <a:tc>
                  <a:txBody>
                    <a:bodyPr/>
                    <a:lstStyle/>
                    <a:p>
                      <a:r>
                        <a:rPr kumimoji="0" lang="uk-UA" sz="1800" b="1" kern="1200" dirty="0">
                          <a:solidFill>
                            <a:schemeClr val="lt1"/>
                          </a:solidFill>
                          <a:effectLst/>
                          <a:latin typeface="+mn-lt"/>
                          <a:ea typeface="+mn-ea"/>
                          <a:cs typeface="+mn-cs"/>
                        </a:rPr>
                        <a:t>Запишіть імена тих, хто на тій чи іншій ступені вашого професійного розвитку був для вас прикладом і зразком для наслідування. Відзначте, скільки вам в той час було років, напишіть, що для вас в цій людині було найбільш важливим. Перейняли ви у неї що-небудь такого, що й тепер допомагає вам у вашій професійній діяльності</a:t>
                      </a:r>
                      <a:endParaRPr lang="uk-UA" dirty="0"/>
                    </a:p>
                  </a:txBody>
                  <a:tcPr/>
                </a:tc>
                <a:tc>
                  <a:txBody>
                    <a:bodyPr/>
                    <a:lstStyle/>
                    <a:p>
                      <a:r>
                        <a:rPr kumimoji="0" lang="uk-UA" sz="1800" b="1" kern="1200" dirty="0">
                          <a:solidFill>
                            <a:schemeClr val="lt1"/>
                          </a:solidFill>
                          <a:effectLst/>
                          <a:latin typeface="+mn-lt"/>
                          <a:ea typeface="+mn-ea"/>
                          <a:cs typeface="+mn-cs"/>
                        </a:rPr>
                        <a:t>Запишіть, хто є для вас професійним зразком в даний час. Які якості були б потрібним доповненням вашого професійного образу, що б ви хотіли покласти в свій багаж</a:t>
                      </a:r>
                      <a:endParaRPr lang="uk-UA" dirty="0"/>
                    </a:p>
                  </a:txBody>
                  <a:tcPr/>
                </a:tc>
                <a:tc>
                  <a:txBody>
                    <a:bodyPr/>
                    <a:lstStyle/>
                    <a:p>
                      <a:r>
                        <a:rPr kumimoji="0" lang="uk-UA" sz="1800" b="1" kern="1200" dirty="0">
                          <a:solidFill>
                            <a:schemeClr val="lt1"/>
                          </a:solidFill>
                          <a:effectLst/>
                          <a:latin typeface="+mn-lt"/>
                          <a:ea typeface="+mn-ea"/>
                          <a:cs typeface="+mn-cs"/>
                        </a:rPr>
                        <a:t>Які з професійних якостей, якими зараз ви володієте повною мірою, можна було б вплести в структуру вашої команди. Які ваші якості можуть бути необхідні для конструктивної взаємодії з іншими членами команди і ефективної роботи команди в цілому</a:t>
                      </a:r>
                      <a:endParaRPr lang="uk-UA"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12639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Гра «Х-У»</a:t>
            </a:r>
            <a:endParaRPr lang="ru-RU" b="1" dirty="0">
              <a:solidFill>
                <a:srgbClr val="C00000"/>
              </a:solidFill>
            </a:endParaRPr>
          </a:p>
        </p:txBody>
      </p:sp>
      <p:graphicFrame>
        <p:nvGraphicFramePr>
          <p:cNvPr id="5" name="Содержимое 5"/>
          <p:cNvGraphicFramePr>
            <a:graphicFrameLocks/>
          </p:cNvGraphicFramePr>
          <p:nvPr/>
        </p:nvGraphicFramePr>
        <p:xfrm>
          <a:off x="395536" y="1700808"/>
          <a:ext cx="8208912" cy="4489570"/>
        </p:xfrm>
        <a:graphic>
          <a:graphicData uri="http://schemas.openxmlformats.org/drawingml/2006/table">
            <a:tbl>
              <a:tblPr firstRow="1" bandRow="1">
                <a:tableStyleId>{0660B408-B3CF-4A94-85FC-2B1E0A45F4A2}</a:tableStyleId>
              </a:tblPr>
              <a:tblGrid>
                <a:gridCol w="554461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56374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uk-UA" sz="2800" kern="1200" dirty="0">
                          <a:solidFill>
                            <a:schemeClr val="dk1"/>
                          </a:solidFill>
                          <a:latin typeface="+mn-lt"/>
                          <a:ea typeface="+mn-ea"/>
                          <a:cs typeface="+mn-cs"/>
                        </a:rPr>
                        <a:t>Всі обирають Х</a:t>
                      </a:r>
                      <a:endParaRPr kumimoji="0" lang="ru-RU" sz="2800" kern="1200" dirty="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uk-UA" sz="2800" kern="1200" dirty="0">
                          <a:solidFill>
                            <a:schemeClr val="dk1"/>
                          </a:solidFill>
                          <a:latin typeface="+mn-lt"/>
                          <a:ea typeface="+mn-ea"/>
                          <a:cs typeface="+mn-cs"/>
                        </a:rPr>
                        <a:t>(Х) - 100</a:t>
                      </a:r>
                      <a:endParaRPr kumimoji="0" lang="ru-RU" sz="2800" kern="1200" dirty="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480235">
                <a:tc>
                  <a:txBody>
                    <a:bodyPr/>
                    <a:lstStyle/>
                    <a:p>
                      <a:pPr marL="0" algn="l" rtl="0" eaLnBrk="1" latinLnBrk="0" hangingPunct="1">
                        <a:lnSpc>
                          <a:spcPct val="115000"/>
                        </a:lnSpc>
                        <a:spcAft>
                          <a:spcPts val="0"/>
                        </a:spcAft>
                      </a:pPr>
                      <a:r>
                        <a:rPr kumimoji="0" lang="uk-UA" sz="2800" b="1" kern="1200" dirty="0"/>
                        <a:t>Всі обирають У</a:t>
                      </a:r>
                      <a:endParaRPr kumimoji="0" lang="ru-RU" sz="2800" b="1" kern="1200" dirty="0">
                        <a:solidFill>
                          <a:srgbClr val="C00000"/>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2800" b="1" dirty="0"/>
                        <a:t>(У) + 100</a:t>
                      </a:r>
                      <a:endParaRPr lang="ru-RU" sz="2800" b="1" dirty="0">
                        <a:solidFill>
                          <a:srgbClr val="C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60470">
                <a:tc>
                  <a:txBody>
                    <a:bodyPr/>
                    <a:lstStyle/>
                    <a:p>
                      <a:pPr>
                        <a:lnSpc>
                          <a:spcPct val="115000"/>
                        </a:lnSpc>
                        <a:spcAft>
                          <a:spcPts val="0"/>
                        </a:spcAft>
                      </a:pPr>
                      <a:r>
                        <a:rPr lang="uk-UA" sz="2800" b="1" dirty="0"/>
                        <a:t>3 команди обирають Х</a:t>
                      </a:r>
                      <a:endParaRPr lang="ru-RU" sz="2800" b="1" dirty="0">
                        <a:solidFill>
                          <a:srgbClr val="C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2800" b="1" dirty="0"/>
                        <a:t>(Х) + 100</a:t>
                      </a:r>
                    </a:p>
                    <a:p>
                      <a:pPr marL="0" marR="0" indent="0" algn="l" defTabSz="914400" rtl="0" eaLnBrk="1" fontAlgn="auto" latinLnBrk="0" hangingPunct="1">
                        <a:lnSpc>
                          <a:spcPct val="115000"/>
                        </a:lnSpc>
                        <a:spcBef>
                          <a:spcPts val="0"/>
                        </a:spcBef>
                        <a:spcAft>
                          <a:spcPts val="0"/>
                        </a:spcAft>
                        <a:buClrTx/>
                        <a:buSzTx/>
                        <a:buFontTx/>
                        <a:buNone/>
                        <a:tabLst/>
                        <a:defRPr/>
                      </a:pPr>
                      <a:r>
                        <a:rPr lang="uk-UA" sz="2800" b="1" dirty="0"/>
                        <a:t>(У) - 300</a:t>
                      </a:r>
                      <a:endParaRPr lang="ru-RU" sz="2800" b="1" dirty="0">
                        <a:solidFill>
                          <a:srgbClr val="C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960470">
                <a:tc>
                  <a:txBody>
                    <a:bodyPr/>
                    <a:lstStyle/>
                    <a:p>
                      <a:pPr>
                        <a:lnSpc>
                          <a:spcPct val="115000"/>
                        </a:lnSpc>
                        <a:spcAft>
                          <a:spcPts val="0"/>
                        </a:spcAft>
                      </a:pPr>
                      <a:r>
                        <a:rPr lang="uk-UA" sz="2800" b="1" dirty="0"/>
                        <a:t>3 команди обирають У</a:t>
                      </a:r>
                      <a:endParaRPr lang="ru-RU" sz="2800" b="1" dirty="0">
                        <a:solidFill>
                          <a:srgbClr val="C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2800" b="1" dirty="0"/>
                        <a:t>(Х) + 300</a:t>
                      </a:r>
                    </a:p>
                    <a:p>
                      <a:pPr marL="0" marR="0" indent="0" algn="l" defTabSz="914400" rtl="0" eaLnBrk="1" fontAlgn="auto" latinLnBrk="0" hangingPunct="1">
                        <a:lnSpc>
                          <a:spcPct val="115000"/>
                        </a:lnSpc>
                        <a:spcBef>
                          <a:spcPts val="0"/>
                        </a:spcBef>
                        <a:spcAft>
                          <a:spcPts val="0"/>
                        </a:spcAft>
                        <a:buClrTx/>
                        <a:buSzTx/>
                        <a:buFontTx/>
                        <a:buNone/>
                        <a:tabLst/>
                        <a:defRPr/>
                      </a:pPr>
                      <a:r>
                        <a:rPr lang="uk-UA" sz="2800" b="1" dirty="0"/>
                        <a:t>(У) - 100</a:t>
                      </a:r>
                      <a:endParaRPr lang="ru-RU" sz="2800" b="1" dirty="0">
                        <a:solidFill>
                          <a:srgbClr val="C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12493">
                <a:tc>
                  <a:txBody>
                    <a:bodyPr/>
                    <a:lstStyle/>
                    <a:p>
                      <a:pPr>
                        <a:lnSpc>
                          <a:spcPct val="115000"/>
                        </a:lnSpc>
                        <a:spcAft>
                          <a:spcPts val="0"/>
                        </a:spcAft>
                      </a:pPr>
                      <a:r>
                        <a:rPr lang="uk-UA" sz="2800" b="1" dirty="0"/>
                        <a:t>2 команди обирають Х</a:t>
                      </a:r>
                    </a:p>
                    <a:p>
                      <a:pPr>
                        <a:lnSpc>
                          <a:spcPct val="115000"/>
                        </a:lnSpc>
                        <a:spcAft>
                          <a:spcPts val="0"/>
                        </a:spcAft>
                      </a:pPr>
                      <a:r>
                        <a:rPr lang="uk-UA" sz="2800" b="1" dirty="0"/>
                        <a:t>2 команди обирають У</a:t>
                      </a:r>
                    </a:p>
                    <a:p>
                      <a:pPr>
                        <a:lnSpc>
                          <a:spcPct val="115000"/>
                        </a:lnSpc>
                        <a:spcAft>
                          <a:spcPts val="0"/>
                        </a:spcAft>
                      </a:pPr>
                      <a:endParaRPr lang="ru-RU" sz="2800" b="1" dirty="0">
                        <a:solidFill>
                          <a:srgbClr val="C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uk-UA" sz="2800" b="1" dirty="0"/>
                        <a:t>(Х) + 200</a:t>
                      </a:r>
                    </a:p>
                    <a:p>
                      <a:pPr marL="0" marR="0" indent="0" algn="l" defTabSz="914400" rtl="0" eaLnBrk="1" fontAlgn="auto" latinLnBrk="0" hangingPunct="1">
                        <a:lnSpc>
                          <a:spcPct val="115000"/>
                        </a:lnSpc>
                        <a:spcBef>
                          <a:spcPts val="0"/>
                        </a:spcBef>
                        <a:spcAft>
                          <a:spcPts val="0"/>
                        </a:spcAft>
                        <a:buClrTx/>
                        <a:buSzTx/>
                        <a:buFontTx/>
                        <a:buNone/>
                        <a:tabLst/>
                        <a:defRPr/>
                      </a:pPr>
                      <a:r>
                        <a:rPr lang="uk-UA" sz="2800" b="1" dirty="0"/>
                        <a:t>(У) - 200</a:t>
                      </a:r>
                      <a:endParaRPr lang="ru-RU" sz="2800" b="1" dirty="0"/>
                    </a:p>
                    <a:p>
                      <a:pPr marL="0" marR="0" indent="0" algn="l" defTabSz="914400" rtl="0" eaLnBrk="1" fontAlgn="auto" latinLnBrk="0" hangingPunct="1">
                        <a:lnSpc>
                          <a:spcPct val="115000"/>
                        </a:lnSpc>
                        <a:spcBef>
                          <a:spcPts val="0"/>
                        </a:spcBef>
                        <a:spcAft>
                          <a:spcPts val="0"/>
                        </a:spcAft>
                        <a:buClrTx/>
                        <a:buSzTx/>
                        <a:buFontTx/>
                        <a:buNone/>
                        <a:tabLst/>
                        <a:defRPr/>
                      </a:pPr>
                      <a:endParaRPr lang="ru-RU" sz="2800" b="1" dirty="0">
                        <a:solidFill>
                          <a:srgbClr val="C0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C00000"/>
                </a:solidFill>
              </a:rPr>
              <a:t>МЕТА ТРЕНІНГУ</a:t>
            </a:r>
            <a:endParaRPr lang="ru-RU" dirty="0"/>
          </a:p>
        </p:txBody>
      </p:sp>
      <p:sp>
        <p:nvSpPr>
          <p:cNvPr id="3" name="Содержимое 2"/>
          <p:cNvSpPr>
            <a:spLocks noGrp="1"/>
          </p:cNvSpPr>
          <p:nvPr>
            <p:ph sz="quarter" idx="1"/>
          </p:nvPr>
        </p:nvSpPr>
        <p:spPr/>
        <p:txBody>
          <a:bodyPr/>
          <a:lstStyle/>
          <a:p>
            <a:pPr algn="ctr"/>
            <a:r>
              <a:rPr lang="uk-UA" sz="3600" dirty="0"/>
              <a:t>знайомство зі складовою корпоративної культури - </a:t>
            </a:r>
            <a:r>
              <a:rPr lang="uk-UA" sz="3600" b="1" dirty="0"/>
              <a:t>тімбілдінгом.</a:t>
            </a:r>
            <a:endParaRPr lang="ru-RU" sz="3600" b="1" dirty="0"/>
          </a:p>
          <a:p>
            <a:endParaRPr lang="ru-RU"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63" y="3356992"/>
            <a:ext cx="428917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88640"/>
            <a:ext cx="7772400" cy="1470025"/>
          </a:xfrm>
        </p:spPr>
        <p:txBody>
          <a:bodyPr>
            <a:normAutofit fontScale="90000"/>
          </a:bodyPr>
          <a:lstStyle/>
          <a:p>
            <a:r>
              <a:rPr lang="uk-UA" b="1" u="sng" dirty="0"/>
              <a:t>Вправа «Секрет </a:t>
            </a:r>
            <a:r>
              <a:rPr lang="uk-UA" b="1" u="sng" dirty="0" err="1"/>
              <a:t>Джованні</a:t>
            </a:r>
            <a:r>
              <a:rPr lang="uk-UA" b="1" u="sng" dirty="0"/>
              <a:t>»</a:t>
            </a:r>
            <a:br>
              <a:rPr lang="ru-RU" b="1" dirty="0"/>
            </a:br>
            <a:endParaRPr lang="ru-RU" dirty="0"/>
          </a:p>
        </p:txBody>
      </p:sp>
      <p:sp>
        <p:nvSpPr>
          <p:cNvPr id="6" name="Подзаголовок 4"/>
          <p:cNvSpPr>
            <a:spLocks noGrp="1"/>
          </p:cNvSpPr>
          <p:nvPr>
            <p:ph type="subTitle" idx="1"/>
          </p:nvPr>
        </p:nvSpPr>
        <p:spPr>
          <a:xfrm>
            <a:off x="0" y="980728"/>
            <a:ext cx="9144000" cy="5544616"/>
          </a:xfrm>
        </p:spPr>
        <p:txBody>
          <a:bodyPr>
            <a:normAutofit fontScale="92500"/>
          </a:bodyPr>
          <a:lstStyle/>
          <a:p>
            <a:endParaRPr lang="uk-UA" cap="none" spc="0" dirty="0">
              <a:solidFill>
                <a:schemeClr val="tx1"/>
              </a:solidFill>
              <a:latin typeface="Times New Roman" pitchFamily="18" charset="0"/>
              <a:cs typeface="Times New Roman" pitchFamily="18" charset="0"/>
            </a:endParaRPr>
          </a:p>
          <a:p>
            <a:r>
              <a:rPr lang="uk-UA" sz="2100" i="1" dirty="0">
                <a:solidFill>
                  <a:schemeClr val="tx1"/>
                </a:solidFill>
                <a:latin typeface="Times New Roman" pitchFamily="18" charset="0"/>
                <a:cs typeface="Times New Roman" pitchFamily="18" charset="0"/>
              </a:rPr>
              <a:t>- Що втратив </a:t>
            </a:r>
            <a:r>
              <a:rPr lang="uk-UA" sz="2100" i="1" dirty="0" err="1">
                <a:solidFill>
                  <a:schemeClr val="tx1"/>
                </a:solidFill>
                <a:latin typeface="Times New Roman" pitchFamily="18" charset="0"/>
                <a:cs typeface="Times New Roman" pitchFamily="18" charset="0"/>
              </a:rPr>
              <a:t>Джованні</a:t>
            </a:r>
            <a:r>
              <a:rPr lang="uk-UA" sz="2100" dirty="0">
                <a:solidFill>
                  <a:schemeClr val="tx1"/>
                </a:solidFill>
                <a:latin typeface="Times New Roman" pitchFamily="18" charset="0"/>
                <a:cs typeface="Times New Roman" pitchFamily="18" charset="0"/>
              </a:rPr>
              <a:t>? </a:t>
            </a:r>
          </a:p>
          <a:p>
            <a:pPr>
              <a:buFontTx/>
              <a:buChar char="-"/>
            </a:pPr>
            <a:r>
              <a:rPr lang="uk-UA" sz="2100" i="1" dirty="0">
                <a:solidFill>
                  <a:schemeClr val="tx1"/>
                </a:solidFill>
                <a:latin typeface="Times New Roman" pitchFamily="18" charset="0"/>
                <a:cs typeface="Times New Roman" pitchFamily="18" charset="0"/>
              </a:rPr>
              <a:t> Хто це викрав</a:t>
            </a:r>
            <a:r>
              <a:rPr lang="uk-UA" sz="2100" dirty="0">
                <a:solidFill>
                  <a:schemeClr val="tx1"/>
                </a:solidFill>
                <a:latin typeface="Times New Roman" pitchFamily="18" charset="0"/>
                <a:cs typeface="Times New Roman" pitchFamily="18" charset="0"/>
              </a:rPr>
              <a:t>?</a:t>
            </a:r>
          </a:p>
          <a:p>
            <a:pPr>
              <a:buFontTx/>
              <a:buChar char="-"/>
            </a:pPr>
            <a:r>
              <a:rPr lang="uk-UA" sz="2100" dirty="0">
                <a:solidFill>
                  <a:schemeClr val="tx1"/>
                </a:solidFill>
                <a:latin typeface="Times New Roman" pitchFamily="18" charset="0"/>
                <a:cs typeface="Times New Roman" pitchFamily="18" charset="0"/>
              </a:rPr>
              <a:t> </a:t>
            </a:r>
            <a:r>
              <a:rPr lang="uk-UA" sz="2100" i="1" dirty="0">
                <a:solidFill>
                  <a:schemeClr val="tx1"/>
                </a:solidFill>
                <a:latin typeface="Times New Roman" pitchFamily="18" charset="0"/>
                <a:cs typeface="Times New Roman" pitchFamily="18" charset="0"/>
              </a:rPr>
              <a:t>Де це знаходиться</a:t>
            </a:r>
            <a:r>
              <a:rPr lang="uk-UA" sz="2100" dirty="0">
                <a:solidFill>
                  <a:schemeClr val="tx1"/>
                </a:solidFill>
                <a:latin typeface="Times New Roman" pitchFamily="18" charset="0"/>
                <a:cs typeface="Times New Roman" pitchFamily="18" charset="0"/>
              </a:rPr>
              <a:t>? </a:t>
            </a:r>
            <a:endParaRPr lang="ru-RU" sz="2100" dirty="0">
              <a:solidFill>
                <a:schemeClr val="tx1"/>
              </a:solidFill>
              <a:latin typeface="Times New Roman" pitchFamily="18" charset="0"/>
              <a:cs typeface="Times New Roman" pitchFamily="18" charset="0"/>
            </a:endParaRPr>
          </a:p>
          <a:p>
            <a:endParaRPr lang="uk-UA" dirty="0">
              <a:solidFill>
                <a:schemeClr val="tx1"/>
              </a:solidFill>
              <a:latin typeface="Times New Roman" pitchFamily="18" charset="0"/>
              <a:cs typeface="Times New Roman" pitchFamily="18" charset="0"/>
            </a:endParaRPr>
          </a:p>
          <a:p>
            <a:endParaRPr lang="uk-UA" b="1" dirty="0">
              <a:solidFill>
                <a:schemeClr val="tx1"/>
              </a:solidFill>
              <a:latin typeface="Times New Roman" pitchFamily="18" charset="0"/>
              <a:cs typeface="Times New Roman" pitchFamily="18" charset="0"/>
            </a:endParaRPr>
          </a:p>
          <a:p>
            <a:pPr marL="173038">
              <a:tabLst>
                <a:tab pos="8434388" algn="l"/>
              </a:tabLst>
            </a:pPr>
            <a:r>
              <a:rPr lang="uk-UA" sz="3500" dirty="0">
                <a:solidFill>
                  <a:schemeClr val="tx1"/>
                </a:solidFill>
                <a:latin typeface="Times New Roman" pitchFamily="18" charset="0"/>
                <a:cs typeface="Times New Roman" pitchFamily="18" charset="0"/>
              </a:rPr>
              <a:t>«</a:t>
            </a:r>
            <a:r>
              <a:rPr lang="uk-UA" sz="3500" cap="none" spc="0" dirty="0" err="1">
                <a:solidFill>
                  <a:schemeClr val="tx1"/>
                </a:solidFill>
                <a:latin typeface="Times New Roman" pitchFamily="18" charset="0"/>
                <a:cs typeface="Times New Roman" pitchFamily="18" charset="0"/>
              </a:rPr>
              <a:t>Джованні</a:t>
            </a:r>
            <a:r>
              <a:rPr lang="uk-UA" sz="3500" cap="none" spc="0" dirty="0">
                <a:solidFill>
                  <a:schemeClr val="tx1"/>
                </a:solidFill>
                <a:latin typeface="Times New Roman" pitchFamily="18" charset="0"/>
                <a:cs typeface="Times New Roman" pitchFamily="18" charset="0"/>
              </a:rPr>
              <a:t> великий - знаменитий важкоатлет. Сьогодні він дуже схвильований. Схвильований він тому, що відмовився виступати сьогодні увечері в показовому виступі, в якому бере участь його найлютіший суперник Гаррі </a:t>
            </a:r>
            <a:r>
              <a:rPr lang="uk-UA" sz="3500" cap="none" spc="0" dirty="0" err="1">
                <a:solidFill>
                  <a:schemeClr val="tx1"/>
                </a:solidFill>
                <a:latin typeface="Times New Roman" pitchFamily="18" charset="0"/>
                <a:cs typeface="Times New Roman" pitchFamily="18" charset="0"/>
              </a:rPr>
              <a:t>Пітбулл</a:t>
            </a:r>
            <a:r>
              <a:rPr lang="uk-UA" sz="3500" cap="none" spc="0" dirty="0">
                <a:solidFill>
                  <a:schemeClr val="tx1"/>
                </a:solidFill>
                <a:latin typeface="Times New Roman" pitchFamily="18" charset="0"/>
                <a:cs typeface="Times New Roman" pitchFamily="18" charset="0"/>
              </a:rPr>
              <a:t>. </a:t>
            </a:r>
            <a:r>
              <a:rPr lang="uk-UA" sz="3500" cap="none" spc="0" dirty="0" err="1">
                <a:solidFill>
                  <a:schemeClr val="tx1"/>
                </a:solidFill>
                <a:latin typeface="Times New Roman" pitchFamily="18" charset="0"/>
                <a:cs typeface="Times New Roman" pitchFamily="18" charset="0"/>
              </a:rPr>
              <a:t>Джованні</a:t>
            </a:r>
            <a:r>
              <a:rPr lang="uk-UA" sz="3500" cap="none" spc="0" dirty="0">
                <a:solidFill>
                  <a:schemeClr val="tx1"/>
                </a:solidFill>
                <a:latin typeface="Times New Roman" pitchFamily="18" charset="0"/>
                <a:cs typeface="Times New Roman" pitchFamily="18" charset="0"/>
              </a:rPr>
              <a:t> сказав: "</a:t>
            </a:r>
            <a:r>
              <a:rPr lang="uk-UA" sz="3500" i="1" cap="none" spc="0" dirty="0">
                <a:solidFill>
                  <a:schemeClr val="tx1"/>
                </a:solidFill>
                <a:latin typeface="Times New Roman" pitchFamily="18" charset="0"/>
                <a:cs typeface="Times New Roman" pitchFamily="18" charset="0"/>
              </a:rPr>
              <a:t>Я не можу піти туди, доки я не знайшов це</a:t>
            </a:r>
            <a:r>
              <a:rPr lang="uk-UA" sz="3500" cap="none" spc="0" dirty="0">
                <a:solidFill>
                  <a:schemeClr val="tx1"/>
                </a:solidFill>
                <a:latin typeface="Times New Roman" pitchFamily="18" charset="0"/>
                <a:cs typeface="Times New Roman" pitchFamily="18" charset="0"/>
              </a:rPr>
              <a:t>"»</a:t>
            </a:r>
          </a:p>
          <a:p>
            <a:endParaRPr lang="uk-UA" sz="2400" b="0" cap="none" spc="0" dirty="0">
              <a:solidFill>
                <a:schemeClr val="tx1"/>
              </a:solidFill>
              <a:latin typeface="Times New Roman" pitchFamily="18" charset="0"/>
              <a:cs typeface="Times New Roman" pitchFamily="18" charset="0"/>
            </a:endParaRPr>
          </a:p>
          <a:p>
            <a:endParaRPr lang="ru-RU" b="1" dirty="0">
              <a:solidFill>
                <a:schemeClr val="tx1"/>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РОЗМИНКА</a:t>
            </a:r>
            <a:endParaRPr lang="ru-RU" dirty="0">
              <a:solidFill>
                <a:srgbClr val="C00000"/>
              </a:solidFill>
            </a:endParaRPr>
          </a:p>
        </p:txBody>
      </p:sp>
      <p:sp>
        <p:nvSpPr>
          <p:cNvPr id="3" name="Содержимое 2"/>
          <p:cNvSpPr>
            <a:spLocks noGrp="1"/>
          </p:cNvSpPr>
          <p:nvPr>
            <p:ph sz="quarter" idx="1"/>
          </p:nvPr>
        </p:nvSpPr>
        <p:spPr/>
        <p:txBody>
          <a:bodyPr/>
          <a:lstStyle/>
          <a:p>
            <a:r>
              <a:rPr lang="uk-UA" b="1" dirty="0"/>
              <a:t>«Привітайся ліктями»</a:t>
            </a:r>
          </a:p>
          <a:p>
            <a:r>
              <a:rPr lang="uk-UA" b="1" dirty="0"/>
              <a:t>«Перекинь м</a:t>
            </a:r>
            <a:r>
              <a:rPr lang="en-US" b="1" dirty="0"/>
              <a:t>’</a:t>
            </a:r>
            <a:r>
              <a:rPr lang="uk-UA" b="1" dirty="0" err="1"/>
              <a:t>ячик</a:t>
            </a:r>
            <a:r>
              <a:rPr lang="uk-UA" b="1" dirty="0"/>
              <a:t>»</a:t>
            </a:r>
            <a:r>
              <a:rPr lang="uk-UA" b="1" u="sng" dirty="0"/>
              <a:t> </a:t>
            </a:r>
            <a:endParaRPr lang="ru-RU" b="1" dirty="0"/>
          </a:p>
          <a:p>
            <a:r>
              <a:rPr lang="uk-UA" b="1" dirty="0"/>
              <a:t> </a:t>
            </a:r>
            <a:endParaRPr lang="ru-RU" b="1" dirty="0"/>
          </a:p>
          <a:p>
            <a:endParaRPr lang="ru-RU"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212976"/>
            <a:ext cx="3168353"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534400" cy="758952"/>
          </a:xfrm>
        </p:spPr>
        <p:txBody>
          <a:bodyPr>
            <a:normAutofit fontScale="90000"/>
          </a:bodyPr>
          <a:lstStyle/>
          <a:p>
            <a:r>
              <a:rPr lang="uk-UA" b="1" dirty="0">
                <a:solidFill>
                  <a:srgbClr val="C00000"/>
                </a:solidFill>
              </a:rPr>
              <a:t>Проектна вправа «Історія розвитку вашої групи»</a:t>
            </a:r>
            <a:endParaRPr lang="ru-RU" dirty="0">
              <a:solidFill>
                <a:srgbClr val="C00000"/>
              </a:solidFill>
            </a:endParaRPr>
          </a:p>
        </p:txBody>
      </p:sp>
      <p:pic>
        <p:nvPicPr>
          <p:cNvPr id="4" name="Содержимое 3" descr="images (9).jpg"/>
          <p:cNvPicPr>
            <a:picLocks noGrp="1" noChangeAspect="1"/>
          </p:cNvPicPr>
          <p:nvPr>
            <p:ph sz="quarter" idx="1"/>
          </p:nvPr>
        </p:nvPicPr>
        <p:blipFill>
          <a:blip r:embed="rId2" cstate="print"/>
          <a:stretch>
            <a:fillRect/>
          </a:stretch>
        </p:blipFill>
        <p:spPr>
          <a:xfrm>
            <a:off x="1701934" y="1695978"/>
            <a:ext cx="5678378" cy="4253302"/>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u="sng" dirty="0">
                <a:solidFill>
                  <a:srgbClr val="C00000"/>
                </a:solidFill>
              </a:rPr>
              <a:t>Вправа «Будинок»</a:t>
            </a:r>
            <a:endParaRPr lang="ru-RU" dirty="0">
              <a:solidFill>
                <a:srgbClr val="C00000"/>
              </a:solidFill>
            </a:endParaRPr>
          </a:p>
        </p:txBody>
      </p:sp>
      <p:pic>
        <p:nvPicPr>
          <p:cNvPr id="4" name="Содержимое 3" descr="завантаження.jpg"/>
          <p:cNvPicPr>
            <a:picLocks noGrp="1" noChangeAspect="1"/>
          </p:cNvPicPr>
          <p:nvPr>
            <p:ph sz="quarter" idx="1"/>
          </p:nvPr>
        </p:nvPicPr>
        <p:blipFill>
          <a:blip r:embed="rId2" cstate="print"/>
          <a:stretch>
            <a:fillRect/>
          </a:stretch>
        </p:blipFill>
        <p:spPr>
          <a:xfrm>
            <a:off x="2339752" y="1412776"/>
            <a:ext cx="4576114" cy="478411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Вправа «Скажи-но, дядьку!»</a:t>
            </a:r>
            <a:endParaRPr lang="uk-UA" dirty="0">
              <a:solidFill>
                <a:srgbClr val="C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904059"/>
            <a:ext cx="5197704" cy="444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1412776"/>
            <a:ext cx="8280920" cy="923330"/>
          </a:xfrm>
          <a:prstGeom prst="rect">
            <a:avLst/>
          </a:prstGeom>
        </p:spPr>
        <p:txBody>
          <a:bodyPr wrap="square">
            <a:spAutoFit/>
          </a:bodyPr>
          <a:lstStyle/>
          <a:p>
            <a:pPr algn="just"/>
            <a:r>
              <a:rPr lang="uk-UA" b="1" i="1" dirty="0"/>
              <a:t>Завдання:</a:t>
            </a:r>
            <a:r>
              <a:rPr lang="uk-UA" dirty="0"/>
              <a:t> як можна швидше і точніше відповісти на поставлені запитання та віддати тренеру. </a:t>
            </a:r>
          </a:p>
          <a:p>
            <a:r>
              <a:rPr lang="uk-UA" dirty="0"/>
              <a:t>Команди самі для себе визначають тактику гри.</a:t>
            </a:r>
          </a:p>
        </p:txBody>
      </p:sp>
    </p:spTree>
    <p:extLst>
      <p:ext uri="{BB962C8B-B14F-4D97-AF65-F5344CB8AC3E}">
        <p14:creationId xmlns:p14="http://schemas.microsoft.com/office/powerpoint/2010/main" val="316015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b="1" dirty="0">
                <a:solidFill>
                  <a:srgbClr val="C00000"/>
                </a:solidFill>
              </a:rPr>
              <a:t>Вправа «Зробити кориснішим»</a:t>
            </a:r>
          </a:p>
        </p:txBody>
      </p:sp>
      <p:sp>
        <p:nvSpPr>
          <p:cNvPr id="3" name="Объект 2"/>
          <p:cNvSpPr>
            <a:spLocks noGrp="1"/>
          </p:cNvSpPr>
          <p:nvPr>
            <p:ph sz="quarter" idx="1"/>
          </p:nvPr>
        </p:nvSpPr>
        <p:spPr/>
        <p:txBody>
          <a:bodyPr/>
          <a:lstStyle/>
          <a:p>
            <a:pPr marL="0" indent="0">
              <a:buNone/>
            </a:pPr>
            <a:r>
              <a:rPr lang="uk-UA" dirty="0"/>
              <a:t>Які речі стануть більш корисними, якщо їх:</a:t>
            </a:r>
            <a:endParaRPr lang="ru-RU" dirty="0"/>
          </a:p>
          <a:p>
            <a:pPr marL="0" indent="0">
              <a:buNone/>
            </a:pPr>
            <a:endParaRPr lang="ru-RU" dirty="0"/>
          </a:p>
          <a:p>
            <a:r>
              <a:rPr lang="uk-UA" dirty="0"/>
              <a:t>Зменшити / Збільшити</a:t>
            </a:r>
            <a:endParaRPr lang="ru-RU" dirty="0"/>
          </a:p>
          <a:p>
            <a:r>
              <a:rPr lang="uk-UA" dirty="0"/>
              <a:t>Підняти / Опустити </a:t>
            </a:r>
            <a:endParaRPr lang="ru-RU" dirty="0"/>
          </a:p>
          <a:p>
            <a:r>
              <a:rPr lang="uk-UA" dirty="0"/>
              <a:t>Зробити дорожчими / Здешевити </a:t>
            </a:r>
            <a:endParaRPr lang="ru-RU" dirty="0"/>
          </a:p>
          <a:p>
            <a:endParaRPr lang="uk-U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4005064"/>
            <a:ext cx="5022914" cy="224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988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Вправа «Вавилонська вежа»</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24" y="1484783"/>
            <a:ext cx="8528948" cy="479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236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C00000"/>
                </a:solidFill>
              </a:rPr>
              <a:t>Вправа «Комікси </a:t>
            </a:r>
            <a:r>
              <a:rPr lang="uk-UA" b="1" dirty="0" err="1">
                <a:solidFill>
                  <a:srgbClr val="C00000"/>
                </a:solidFill>
              </a:rPr>
              <a:t>Херлуфа</a:t>
            </a:r>
            <a:r>
              <a:rPr lang="uk-UA" b="1" dirty="0">
                <a:solidFill>
                  <a:srgbClr val="C00000"/>
                </a:solidFill>
              </a:rPr>
              <a:t> </a:t>
            </a:r>
            <a:r>
              <a:rPr lang="uk-UA" b="1" dirty="0" err="1">
                <a:solidFill>
                  <a:srgbClr val="C00000"/>
                </a:solidFill>
              </a:rPr>
              <a:t>Бідструпа</a:t>
            </a:r>
            <a:r>
              <a:rPr lang="uk-UA" b="1" dirty="0">
                <a:solidFill>
                  <a:srgbClr val="C00000"/>
                </a:solidFill>
              </a:rPr>
              <a:t>»</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342" y="1844824"/>
            <a:ext cx="613729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535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ВІДЕОРОЛИК «Командні ролі»</a:t>
            </a:r>
            <a:endParaRPr lang="ru-RU" dirty="0">
              <a:solidFill>
                <a:srgbClr val="C00000"/>
              </a:solidFill>
            </a:endParaRPr>
          </a:p>
        </p:txBody>
      </p:sp>
      <p:pic>
        <p:nvPicPr>
          <p:cNvPr id="5" name="Содержимое 4" descr="page0015-720px-Командные_роли.pdf.jpg"/>
          <p:cNvPicPr>
            <a:picLocks noGrp="1" noChangeAspect="1"/>
          </p:cNvPicPr>
          <p:nvPr>
            <p:ph sz="quarter" idx="1"/>
          </p:nvPr>
        </p:nvPicPr>
        <p:blipFill>
          <a:blip r:embed="rId2" cstate="print"/>
          <a:srcRect l="26135" t="30861" r="18976" b="16636"/>
          <a:stretch>
            <a:fillRect/>
          </a:stretch>
        </p:blipFill>
        <p:spPr>
          <a:xfrm>
            <a:off x="1115616" y="1484784"/>
            <a:ext cx="6602914" cy="473687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«КОМАНДНІ РОЛІ»</a:t>
            </a:r>
            <a:endParaRPr lang="ru-RU" dirty="0">
              <a:solidFill>
                <a:srgbClr val="C00000"/>
              </a:solidFill>
            </a:endParaRPr>
          </a:p>
        </p:txBody>
      </p:sp>
      <p:sp>
        <p:nvSpPr>
          <p:cNvPr id="3" name="Содержимое 2"/>
          <p:cNvSpPr>
            <a:spLocks noGrp="1"/>
          </p:cNvSpPr>
          <p:nvPr>
            <p:ph sz="quarter" idx="1"/>
          </p:nvPr>
        </p:nvSpPr>
        <p:spPr/>
        <p:txBody>
          <a:bodyPr>
            <a:normAutofit fontScale="62500" lnSpcReduction="20000"/>
          </a:bodyPr>
          <a:lstStyle/>
          <a:p>
            <a:r>
              <a:rPr lang="uk-UA" sz="3000" dirty="0"/>
              <a:t>«</a:t>
            </a:r>
            <a:r>
              <a:rPr lang="uk-UA" sz="3000" b="1" dirty="0"/>
              <a:t>Ведучий</a:t>
            </a:r>
            <a:r>
              <a:rPr lang="uk-UA" sz="3000" dirty="0"/>
              <a:t>» - розподіляє завдання, делегує повноваження, несе відповідальність за роботу команди.</a:t>
            </a:r>
            <a:endParaRPr lang="ru-RU" sz="3000" b="1" dirty="0"/>
          </a:p>
          <a:p>
            <a:r>
              <a:rPr lang="uk-UA" sz="3000" dirty="0"/>
              <a:t>«</a:t>
            </a:r>
            <a:r>
              <a:rPr lang="uk-UA" sz="3000" b="1" dirty="0" err="1"/>
              <a:t>Мотиватор</a:t>
            </a:r>
            <a:r>
              <a:rPr lang="uk-UA" sz="3000" dirty="0"/>
              <a:t>» - ініціатор різних заходів, в тому числі, здатний відірвати команду від рутини і зорієнтувати в більш продуктивний темп.</a:t>
            </a:r>
            <a:endParaRPr lang="ru-RU" sz="3000" b="1" dirty="0"/>
          </a:p>
          <a:p>
            <a:r>
              <a:rPr lang="uk-UA" sz="3000" dirty="0"/>
              <a:t>«</a:t>
            </a:r>
            <a:r>
              <a:rPr lang="uk-UA" sz="3000" b="1" dirty="0"/>
              <a:t>Контролер</a:t>
            </a:r>
            <a:r>
              <a:rPr lang="uk-UA" sz="3000" dirty="0"/>
              <a:t>». Його завдання - вберегти команду від можливих помилок і досягти кращого результату з усіх можливих.</a:t>
            </a:r>
            <a:endParaRPr lang="ru-RU" sz="3000" b="1" dirty="0"/>
          </a:p>
          <a:p>
            <a:r>
              <a:rPr lang="uk-UA" sz="3000" dirty="0"/>
              <a:t>«</a:t>
            </a:r>
            <a:r>
              <a:rPr lang="uk-UA" sz="3000" b="1" dirty="0"/>
              <a:t>Генератор ідей</a:t>
            </a:r>
            <a:r>
              <a:rPr lang="uk-UA" sz="3000" dirty="0"/>
              <a:t>» - ініціює нові проекти, шляхи розвитку поставлених завдань.</a:t>
            </a:r>
            <a:endParaRPr lang="ru-RU" sz="3000" b="1" dirty="0"/>
          </a:p>
          <a:p>
            <a:r>
              <a:rPr lang="uk-UA" sz="3000" dirty="0"/>
              <a:t>«</a:t>
            </a:r>
            <a:r>
              <a:rPr lang="uk-UA" sz="3000" b="1" dirty="0" err="1"/>
              <a:t>Реалізатор</a:t>
            </a:r>
            <a:r>
              <a:rPr lang="uk-UA" sz="3000" dirty="0"/>
              <a:t>» - втілює ідеї в життя.</a:t>
            </a:r>
            <a:endParaRPr lang="ru-RU" sz="3000" b="1" dirty="0"/>
          </a:p>
          <a:p>
            <a:r>
              <a:rPr lang="uk-UA" sz="3000" dirty="0"/>
              <a:t>«</a:t>
            </a:r>
            <a:r>
              <a:rPr lang="uk-UA" sz="3000" b="1" dirty="0"/>
              <a:t>Аналітик</a:t>
            </a:r>
            <a:r>
              <a:rPr lang="uk-UA" sz="3000" dirty="0"/>
              <a:t>» - оцінює ситуацію і передбачає подальший хід розвитку подій.</a:t>
            </a:r>
            <a:endParaRPr lang="ru-RU" sz="3000" b="1" dirty="0"/>
          </a:p>
          <a:p>
            <a:r>
              <a:rPr lang="uk-UA" sz="3000" dirty="0"/>
              <a:t>«</a:t>
            </a:r>
            <a:r>
              <a:rPr lang="uk-UA" sz="3000" b="1" dirty="0"/>
              <a:t>Виконавець</a:t>
            </a:r>
            <a:r>
              <a:rPr lang="uk-UA" sz="3000" dirty="0"/>
              <a:t>» - перетворює плани в дії.</a:t>
            </a:r>
            <a:endParaRPr lang="ru-RU" sz="3000" b="1" dirty="0"/>
          </a:p>
          <a:p>
            <a:r>
              <a:rPr lang="uk-UA" sz="3000" dirty="0"/>
              <a:t>«</a:t>
            </a:r>
            <a:r>
              <a:rPr lang="uk-UA" sz="3000" b="1" dirty="0"/>
              <a:t>Дослідник ресурсів</a:t>
            </a:r>
            <a:r>
              <a:rPr lang="uk-UA" sz="3000" dirty="0"/>
              <a:t>». Його завданням є пошук нових ідей і ресурсів, налагодження потрібних контактів, ведення переговорів.</a:t>
            </a:r>
            <a:endParaRPr lang="ru-RU" sz="3000" b="1" dirty="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C00000"/>
                </a:solidFill>
              </a:rPr>
              <a:t>ПРАВИЛА</a:t>
            </a:r>
            <a:endParaRPr lang="ru-RU" dirty="0"/>
          </a:p>
        </p:txBody>
      </p:sp>
      <p:sp>
        <p:nvSpPr>
          <p:cNvPr id="3" name="Содержимое 2"/>
          <p:cNvSpPr>
            <a:spLocks noGrp="1"/>
          </p:cNvSpPr>
          <p:nvPr>
            <p:ph sz="quarter" idx="1"/>
          </p:nvPr>
        </p:nvSpPr>
        <p:spPr/>
        <p:txBody>
          <a:bodyPr/>
          <a:lstStyle/>
          <a:p>
            <a:r>
              <a:rPr lang="uk-UA" b="1" dirty="0"/>
              <a:t>1. </a:t>
            </a:r>
            <a:r>
              <a:rPr lang="uk-UA" b="1" u="sng" dirty="0"/>
              <a:t>00</a:t>
            </a:r>
            <a:endParaRPr lang="ru-RU" b="1" u="sng" dirty="0"/>
          </a:p>
          <a:p>
            <a:r>
              <a:rPr lang="uk-UA" b="1" dirty="0"/>
              <a:t>2. Психологічна рівність</a:t>
            </a:r>
            <a:endParaRPr lang="ru-RU" b="1" dirty="0"/>
          </a:p>
          <a:p>
            <a:r>
              <a:rPr lang="uk-UA" b="1" dirty="0"/>
              <a:t>3. Активність</a:t>
            </a:r>
            <a:endParaRPr lang="ru-RU" b="1" dirty="0"/>
          </a:p>
          <a:p>
            <a:r>
              <a:rPr lang="uk-UA" b="1" dirty="0"/>
              <a:t>4. Психологічна безпека</a:t>
            </a:r>
            <a:endParaRPr lang="ru-RU" b="1" dirty="0"/>
          </a:p>
          <a:p>
            <a:r>
              <a:rPr lang="uk-UA" b="1" dirty="0"/>
              <a:t>5. Конструктивність критики</a:t>
            </a:r>
          </a:p>
          <a:p>
            <a:r>
              <a:rPr lang="uk-UA" b="1" dirty="0"/>
              <a:t>6. Правило </a:t>
            </a:r>
            <a:r>
              <a:rPr lang="uk-UA" b="1" dirty="0" err="1"/>
              <a:t>“вільної</a:t>
            </a:r>
            <a:r>
              <a:rPr lang="uk-UA" b="1" dirty="0"/>
              <a:t> </a:t>
            </a:r>
            <a:r>
              <a:rPr lang="uk-UA" b="1" dirty="0" err="1"/>
              <a:t>ноги”</a:t>
            </a:r>
            <a:endParaRPr lang="uk-UA" b="1" dirty="0"/>
          </a:p>
          <a:p>
            <a:r>
              <a:rPr lang="uk-UA" b="1" dirty="0"/>
              <a:t>7. Вимкнений телефон</a:t>
            </a:r>
            <a:endParaRPr lang="ru-RU" b="1"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556792"/>
            <a:ext cx="2884892" cy="363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683568" y="4581128"/>
            <a:ext cx="7920880" cy="1728192"/>
          </a:xfrm>
        </p:spPr>
        <p:txBody>
          <a:bodyPr>
            <a:normAutofit fontScale="70000" lnSpcReduction="20000"/>
          </a:bodyPr>
          <a:lstStyle/>
          <a:p>
            <a:r>
              <a:rPr lang="uk-UA" sz="3600" b="0" cap="none" spc="0" dirty="0">
                <a:solidFill>
                  <a:srgbClr val="C00000"/>
                </a:solidFill>
                <a:latin typeface="+mj-lt"/>
                <a:ea typeface="+mj-ea"/>
                <a:cs typeface="+mj-cs"/>
              </a:rPr>
              <a:t>Командні ролі можуть сильно відрізнятися, в той час як функціональні ролі повинні бути однаковими. Для того, щоб людина прийняла командну чи функціональну (управлінську) роль, вона повинна знати, що від неї вимагається</a:t>
            </a:r>
            <a:r>
              <a:rPr lang="ru-RU" sz="3600" b="0" cap="none" spc="0" dirty="0">
                <a:solidFill>
                  <a:srgbClr val="C00000"/>
                </a:solidFill>
                <a:latin typeface="+mj-lt"/>
                <a:ea typeface="+mj-ea"/>
                <a:cs typeface="+mj-cs"/>
              </a:rPr>
              <a:t>.</a:t>
            </a:r>
            <a:endParaRPr lang="uk-UA" sz="3600" b="0" cap="none" spc="0" dirty="0">
              <a:solidFill>
                <a:srgbClr val="C00000"/>
              </a:solidFill>
              <a:latin typeface="+mj-lt"/>
              <a:ea typeface="+mj-ea"/>
              <a:cs typeface="+mj-cs"/>
            </a:endParaRPr>
          </a:p>
          <a:p>
            <a:endParaRPr lang="uk-UA" b="0" cap="none" dirty="0"/>
          </a:p>
        </p:txBody>
      </p:sp>
      <p:sp>
        <p:nvSpPr>
          <p:cNvPr id="4" name="Заголовок 3"/>
          <p:cNvSpPr>
            <a:spLocks noGrp="1"/>
          </p:cNvSpPr>
          <p:nvPr>
            <p:ph type="ctrTitle"/>
          </p:nvPr>
        </p:nvSpPr>
        <p:spPr>
          <a:xfrm>
            <a:off x="179512" y="188639"/>
            <a:ext cx="8784976" cy="4104457"/>
          </a:xfrm>
          <a:solidFill>
            <a:schemeClr val="accent3">
              <a:lumMod val="40000"/>
              <a:lumOff val="60000"/>
            </a:schemeClr>
          </a:solidFill>
        </p:spPr>
        <p:txBody>
          <a:bodyPr>
            <a:noAutofit/>
          </a:bodyPr>
          <a:lstStyle/>
          <a:p>
            <a:r>
              <a:rPr lang="uk-UA" sz="2800" b="1" dirty="0">
                <a:solidFill>
                  <a:schemeClr val="tx1"/>
                </a:solidFill>
              </a:rPr>
              <a:t>Командна роль</a:t>
            </a:r>
            <a:r>
              <a:rPr lang="ru-RU" sz="2800" dirty="0">
                <a:solidFill>
                  <a:schemeClr val="tx1"/>
                </a:solidFill>
              </a:rPr>
              <a:t> </a:t>
            </a:r>
            <a:r>
              <a:rPr lang="uk-UA" sz="2800" dirty="0">
                <a:solidFill>
                  <a:schemeClr val="tx1"/>
                </a:solidFill>
              </a:rPr>
              <a:t>характеризує поведінку і взаємодію людини на роботі. Слід розмежовувати </a:t>
            </a:r>
            <a:r>
              <a:rPr lang="uk-UA" sz="2800" i="1" u="sng" dirty="0">
                <a:solidFill>
                  <a:schemeClr val="tx1"/>
                </a:solidFill>
              </a:rPr>
              <a:t>командну</a:t>
            </a:r>
            <a:r>
              <a:rPr lang="uk-UA" sz="2800" dirty="0">
                <a:solidFill>
                  <a:schemeClr val="tx1"/>
                </a:solidFill>
              </a:rPr>
              <a:t> і </a:t>
            </a:r>
            <a:r>
              <a:rPr lang="uk-UA" sz="2800" i="1" u="sng" dirty="0">
                <a:solidFill>
                  <a:schemeClr val="tx1"/>
                </a:solidFill>
              </a:rPr>
              <a:t>функціональну</a:t>
            </a:r>
            <a:r>
              <a:rPr lang="uk-UA" sz="2800" u="sng" dirty="0">
                <a:solidFill>
                  <a:schemeClr val="tx1"/>
                </a:solidFill>
              </a:rPr>
              <a:t> </a:t>
            </a:r>
            <a:r>
              <a:rPr lang="uk-UA" sz="2800" i="1" u="sng" dirty="0">
                <a:solidFill>
                  <a:schemeClr val="tx1"/>
                </a:solidFill>
              </a:rPr>
              <a:t>(управлінську)</a:t>
            </a:r>
            <a:r>
              <a:rPr lang="uk-UA" sz="2800" i="1" dirty="0">
                <a:solidFill>
                  <a:schemeClr val="tx1"/>
                </a:solidFill>
              </a:rPr>
              <a:t> </a:t>
            </a:r>
            <a:r>
              <a:rPr lang="uk-UA" sz="2800" dirty="0">
                <a:solidFill>
                  <a:schemeClr val="tx1"/>
                </a:solidFill>
              </a:rPr>
              <a:t>роль людини</a:t>
            </a:r>
            <a:br>
              <a:rPr lang="uk-UA" sz="2800" dirty="0">
                <a:solidFill>
                  <a:schemeClr val="tx1"/>
                </a:solidFill>
              </a:rPr>
            </a:br>
            <a:r>
              <a:rPr lang="uk-UA" sz="2800" b="1" dirty="0">
                <a:solidFill>
                  <a:schemeClr val="tx1"/>
                </a:solidFill>
              </a:rPr>
              <a:t>Функціональна (управлінська) </a:t>
            </a:r>
            <a:r>
              <a:rPr lang="uk-UA" sz="2800" dirty="0">
                <a:solidFill>
                  <a:schemeClr val="tx1"/>
                </a:solidFill>
              </a:rPr>
              <a:t>роль стосується  службових обов'язків, які має виконувати людина, володіючи необхідними для роботи навичками, </a:t>
            </a:r>
            <a:r>
              <a:rPr lang="uk-UA" sz="2800" dirty="0" err="1">
                <a:solidFill>
                  <a:schemeClr val="tx1"/>
                </a:solidFill>
              </a:rPr>
              <a:t>компетентностями</a:t>
            </a:r>
            <a:r>
              <a:rPr lang="uk-UA" sz="2800" dirty="0">
                <a:solidFill>
                  <a:schemeClr val="tx1"/>
                </a:solidFill>
              </a:rPr>
              <a:t> й досвідом. </a:t>
            </a:r>
          </a:p>
        </p:txBody>
      </p:sp>
    </p:spTree>
    <p:extLst>
      <p:ext uri="{BB962C8B-B14F-4D97-AF65-F5344CB8AC3E}">
        <p14:creationId xmlns:p14="http://schemas.microsoft.com/office/powerpoint/2010/main" val="1289454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16632"/>
            <a:ext cx="8534400" cy="870920"/>
          </a:xfrm>
        </p:spPr>
        <p:txBody>
          <a:bodyPr>
            <a:normAutofit fontScale="90000"/>
          </a:bodyPr>
          <a:lstStyle/>
          <a:p>
            <a:r>
              <a:rPr lang="uk-UA" b="1" dirty="0">
                <a:solidFill>
                  <a:srgbClr val="C00000"/>
                </a:solidFill>
              </a:rPr>
              <a:t>При прийнятті ролі можуть виникати такі труднощі:</a:t>
            </a:r>
          </a:p>
        </p:txBody>
      </p:sp>
      <p:sp>
        <p:nvSpPr>
          <p:cNvPr id="3" name="Объект 2"/>
          <p:cNvSpPr>
            <a:spLocks noGrp="1"/>
          </p:cNvSpPr>
          <p:nvPr>
            <p:ph sz="quarter" idx="1"/>
          </p:nvPr>
        </p:nvSpPr>
        <p:spPr/>
        <p:txBody>
          <a:bodyPr>
            <a:normAutofit/>
          </a:bodyPr>
          <a:lstStyle/>
          <a:p>
            <a:pPr lvl="0" algn="just"/>
            <a:r>
              <a:rPr lang="uk-UA" b="1" dirty="0"/>
              <a:t>Рольова невизначеність</a:t>
            </a:r>
            <a:r>
              <a:rPr lang="uk-UA" dirty="0"/>
              <a:t> виникає тоді, коли людина не знає, що конкретно від неї вимагається.</a:t>
            </a:r>
          </a:p>
          <a:p>
            <a:pPr lvl="0"/>
            <a:r>
              <a:rPr lang="uk-UA" b="1" dirty="0"/>
              <a:t>Рольове перевантаження</a:t>
            </a:r>
            <a:r>
              <a:rPr lang="uk-UA" dirty="0"/>
              <a:t>  виникає в тих випадках, коли від виконавця ролі очікується занадто багато (і вона це не приймає).</a:t>
            </a:r>
          </a:p>
          <a:p>
            <a:pPr lvl="0"/>
            <a:r>
              <a:rPr lang="uk-UA" b="1" dirty="0"/>
              <a:t>Рольовий конфлікт</a:t>
            </a:r>
            <a:r>
              <a:rPr lang="uk-UA" dirty="0"/>
              <a:t>  виникає, якщо вимоги, що пред'являються, викликають протиріччя.</a:t>
            </a:r>
          </a:p>
          <a:p>
            <a:pPr lvl="0"/>
            <a:r>
              <a:rPr lang="uk-UA" b="1" dirty="0"/>
              <a:t>Рольове недовантаження</a:t>
            </a:r>
            <a:r>
              <a:rPr lang="uk-UA" dirty="0"/>
              <a:t>  виникає, якщо від людини очікується виконання незначної роботи.</a:t>
            </a:r>
          </a:p>
          <a:p>
            <a:endParaRPr lang="uk-UA" dirty="0"/>
          </a:p>
        </p:txBody>
      </p:sp>
    </p:spTree>
    <p:extLst>
      <p:ext uri="{BB962C8B-B14F-4D97-AF65-F5344CB8AC3E}">
        <p14:creationId xmlns:p14="http://schemas.microsoft.com/office/powerpoint/2010/main" val="2542009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534400" cy="2264296"/>
          </a:xfrm>
          <a:solidFill>
            <a:schemeClr val="accent6">
              <a:lumMod val="20000"/>
              <a:lumOff val="80000"/>
            </a:schemeClr>
          </a:solidFill>
        </p:spPr>
        <p:txBody>
          <a:bodyPr>
            <a:normAutofit fontScale="90000"/>
          </a:bodyPr>
          <a:lstStyle/>
          <a:p>
            <a:r>
              <a:rPr lang="uk-UA" dirty="0">
                <a:solidFill>
                  <a:schemeClr val="bg2">
                    <a:lumMod val="25000"/>
                  </a:schemeClr>
                </a:solidFill>
              </a:rPr>
              <a:t>Для успішного виконання командної ролі людина повинна не тільки знати про очікування з боку команди, але й мати бажання та здатність їх виконувати. Тобто в одній людині повинні з'єднатися три контури: </a:t>
            </a:r>
          </a:p>
        </p:txBody>
      </p:sp>
      <p:sp>
        <p:nvSpPr>
          <p:cNvPr id="3" name="Объект 2"/>
          <p:cNvSpPr>
            <a:spLocks noGrp="1"/>
          </p:cNvSpPr>
          <p:nvPr>
            <p:ph sz="quarter" idx="1"/>
          </p:nvPr>
        </p:nvSpPr>
        <p:spPr>
          <a:xfrm>
            <a:off x="301752" y="2564904"/>
            <a:ext cx="8503920" cy="3534144"/>
          </a:xfrm>
        </p:spPr>
        <p:txBody>
          <a:bodyPr/>
          <a:lstStyle/>
          <a:p>
            <a:pPr algn="just"/>
            <a:r>
              <a:rPr lang="uk-UA" dirty="0"/>
              <a:t>1. Людині мають бути доручені відповідні завдання. </a:t>
            </a:r>
          </a:p>
          <a:p>
            <a:pPr algn="just"/>
            <a:r>
              <a:rPr lang="uk-UA" dirty="0"/>
              <a:t>2. У людини повинна бути сформована психологічна готовність до їх вирішення. </a:t>
            </a:r>
          </a:p>
          <a:p>
            <a:r>
              <a:rPr lang="uk-UA" dirty="0"/>
              <a:t>3. Повинні бути відповідні здібності.</a:t>
            </a:r>
          </a:p>
        </p:txBody>
      </p:sp>
    </p:spTree>
    <p:extLst>
      <p:ext uri="{BB962C8B-B14F-4D97-AF65-F5344CB8AC3E}">
        <p14:creationId xmlns:p14="http://schemas.microsoft.com/office/powerpoint/2010/main" val="3553666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Способи оволодіння ролями: </a:t>
            </a:r>
          </a:p>
        </p:txBody>
      </p:sp>
      <p:sp>
        <p:nvSpPr>
          <p:cNvPr id="3" name="Объект 2"/>
          <p:cNvSpPr>
            <a:spLocks noGrp="1"/>
          </p:cNvSpPr>
          <p:nvPr>
            <p:ph sz="quarter" idx="1"/>
          </p:nvPr>
        </p:nvSpPr>
        <p:spPr/>
        <p:txBody>
          <a:bodyPr>
            <a:normAutofit lnSpcReduction="10000"/>
          </a:bodyPr>
          <a:lstStyle/>
          <a:p>
            <a:pPr marL="0" indent="0" algn="just">
              <a:buNone/>
            </a:pPr>
            <a:br>
              <a:rPr lang="uk-UA" dirty="0"/>
            </a:br>
            <a:r>
              <a:rPr lang="uk-UA" b="1" dirty="0"/>
              <a:t>• Створення ролі (</a:t>
            </a:r>
            <a:r>
              <a:rPr lang="en-US" b="1" dirty="0"/>
              <a:t>role-making). </a:t>
            </a:r>
            <a:r>
              <a:rPr lang="uk-UA" dirty="0"/>
              <a:t>Людина спочатку володіє певними здібностями і схильностями. На їх основі вона конструює свою рольову поведінку. Тобто створення людиною ролі йде зсередини. Така рольова поведінка незалежно від команди, в яку потрапляє людина, відтворюється як єдино можлива. Це відбувається несвідомо, що часто може приводити до того, що одна людина починає намагатися поєднувати в собі несумісні ролі, або ж якась з необхідних команді ролей просто випадає.</a:t>
            </a:r>
          </a:p>
        </p:txBody>
      </p:sp>
    </p:spTree>
    <p:extLst>
      <p:ext uri="{BB962C8B-B14F-4D97-AF65-F5344CB8AC3E}">
        <p14:creationId xmlns:p14="http://schemas.microsoft.com/office/powerpoint/2010/main" val="1310611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normAutofit lnSpcReduction="10000"/>
          </a:bodyPr>
          <a:lstStyle/>
          <a:p>
            <a:pPr algn="just"/>
            <a:r>
              <a:rPr lang="uk-UA" b="1" dirty="0"/>
              <a:t>Прийняття ролі (role-</a:t>
            </a:r>
            <a:r>
              <a:rPr lang="uk-UA" b="1" dirty="0" err="1"/>
              <a:t>taking</a:t>
            </a:r>
            <a:r>
              <a:rPr lang="uk-UA" b="1" dirty="0"/>
              <a:t>). </a:t>
            </a:r>
            <a:r>
              <a:rPr lang="uk-UA" dirty="0"/>
              <a:t>Даний спосіб оволодіння командною роллю пов'язаний з тим, що людина орієнтується на командні очікування. Людина формує свою поведінку, керуючись переважно очікуваннями від неї команди. Але через індивідуальні особливості людина не завжди може відповідати всім груповим очікуванням. Така неузгодженість може призводити до виконання нав'язаних ролей, які можуть бути при цьому індивідуально неприйнятні.</a:t>
            </a:r>
          </a:p>
        </p:txBody>
      </p:sp>
      <p:sp>
        <p:nvSpPr>
          <p:cNvPr id="4" name="Заголовок 1"/>
          <p:cNvSpPr>
            <a:spLocks noGrp="1"/>
          </p:cNvSpPr>
          <p:nvPr>
            <p:ph type="title"/>
          </p:nvPr>
        </p:nvSpPr>
        <p:spPr/>
        <p:txBody>
          <a:bodyPr>
            <a:normAutofit/>
          </a:bodyPr>
          <a:lstStyle/>
          <a:p>
            <a:r>
              <a:rPr lang="uk-UA" b="1" dirty="0">
                <a:solidFill>
                  <a:srgbClr val="C00000"/>
                </a:solidFill>
              </a:rPr>
              <a:t>Способи оволодіння ролями: </a:t>
            </a:r>
          </a:p>
        </p:txBody>
      </p:sp>
    </p:spTree>
    <p:extLst>
      <p:ext uri="{BB962C8B-B14F-4D97-AF65-F5344CB8AC3E}">
        <p14:creationId xmlns:p14="http://schemas.microsoft.com/office/powerpoint/2010/main" val="2297419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01752" y="1527048"/>
            <a:ext cx="8662736" cy="4572000"/>
          </a:xfrm>
        </p:spPr>
        <p:txBody>
          <a:bodyPr/>
          <a:lstStyle/>
          <a:p>
            <a:pPr algn="just"/>
            <a:r>
              <a:rPr lang="uk-UA" b="1" dirty="0"/>
              <a:t>Рольове самовизначення (</a:t>
            </a:r>
            <a:r>
              <a:rPr lang="uk-UA" b="1" dirty="0" err="1"/>
              <a:t>role</a:t>
            </a:r>
            <a:r>
              <a:rPr lang="uk-UA" b="1" dirty="0"/>
              <a:t> self-</a:t>
            </a:r>
            <a:r>
              <a:rPr lang="uk-UA" b="1" dirty="0" err="1"/>
              <a:t>determination</a:t>
            </a:r>
            <a:r>
              <a:rPr lang="uk-UA" b="1" dirty="0"/>
              <a:t>)</a:t>
            </a:r>
            <a:r>
              <a:rPr lang="uk-UA" dirty="0"/>
              <a:t>. Людина і команда </a:t>
            </a:r>
            <a:r>
              <a:rPr lang="uk-UA" dirty="0" err="1"/>
              <a:t>взаємопов'язують</a:t>
            </a:r>
            <a:r>
              <a:rPr lang="uk-UA" dirty="0"/>
              <a:t> свої рольові «репертуари». З одного боку, група визначає набір необхідних ролей. З іншого боку, для кожного учасника фіксується перелік ролей, які він виконує найкращим чином. Тобто рольові очікування і індивідуальні особливості в даному випадку співвідносяться.</a:t>
            </a:r>
          </a:p>
        </p:txBody>
      </p:sp>
      <p:sp>
        <p:nvSpPr>
          <p:cNvPr id="4" name="Заголовок 1"/>
          <p:cNvSpPr>
            <a:spLocks noGrp="1"/>
          </p:cNvSpPr>
          <p:nvPr>
            <p:ph type="title"/>
          </p:nvPr>
        </p:nvSpPr>
        <p:spPr/>
        <p:txBody>
          <a:bodyPr>
            <a:normAutofit/>
          </a:bodyPr>
          <a:lstStyle/>
          <a:p>
            <a:r>
              <a:rPr lang="uk-UA" b="1" dirty="0">
                <a:solidFill>
                  <a:srgbClr val="C00000"/>
                </a:solidFill>
              </a:rPr>
              <a:t>Способи оволодіння ролями: </a:t>
            </a:r>
          </a:p>
        </p:txBody>
      </p:sp>
    </p:spTree>
    <p:extLst>
      <p:ext uri="{BB962C8B-B14F-4D97-AF65-F5344CB8AC3E}">
        <p14:creationId xmlns:p14="http://schemas.microsoft.com/office/powerpoint/2010/main" val="1049441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534400" cy="758952"/>
          </a:xfrm>
        </p:spPr>
        <p:txBody>
          <a:bodyPr>
            <a:normAutofit fontScale="90000"/>
          </a:bodyPr>
          <a:lstStyle/>
          <a:p>
            <a:r>
              <a:rPr lang="uk-UA" b="1" dirty="0">
                <a:solidFill>
                  <a:srgbClr val="C00000"/>
                </a:solidFill>
              </a:rPr>
              <a:t>Процес оволодіння роллю відбувається  з різних сторін:</a:t>
            </a:r>
          </a:p>
        </p:txBody>
      </p:sp>
      <p:sp>
        <p:nvSpPr>
          <p:cNvPr id="3" name="Объект 2"/>
          <p:cNvSpPr>
            <a:spLocks noGrp="1"/>
          </p:cNvSpPr>
          <p:nvPr>
            <p:ph sz="quarter" idx="1"/>
          </p:nvPr>
        </p:nvSpPr>
        <p:spPr/>
        <p:txBody>
          <a:bodyPr/>
          <a:lstStyle/>
          <a:p>
            <a:pPr algn="just"/>
            <a:r>
              <a:rPr lang="uk-UA" dirty="0"/>
              <a:t>1</a:t>
            </a:r>
            <a:r>
              <a:rPr lang="uk-UA" b="1" dirty="0"/>
              <a:t>. Від людини. </a:t>
            </a:r>
            <a:r>
              <a:rPr lang="uk-UA" dirty="0"/>
              <a:t>Залежно від індивідуальних особливостей. </a:t>
            </a:r>
          </a:p>
          <a:p>
            <a:pPr algn="just"/>
            <a:r>
              <a:rPr lang="uk-UA" dirty="0"/>
              <a:t>2. </a:t>
            </a:r>
            <a:r>
              <a:rPr lang="uk-UA" b="1" dirty="0"/>
              <a:t>З групи. </a:t>
            </a:r>
            <a:r>
              <a:rPr lang="uk-UA" dirty="0"/>
              <a:t>Людині нав'язують рольову поведінку, необхідну команді. </a:t>
            </a:r>
          </a:p>
          <a:p>
            <a:pPr algn="just"/>
            <a:r>
              <a:rPr lang="uk-UA" dirty="0"/>
              <a:t>3. </a:t>
            </a:r>
            <a:r>
              <a:rPr lang="uk-UA" b="1" dirty="0"/>
              <a:t>Назустріч</a:t>
            </a:r>
            <a:r>
              <a:rPr lang="uk-UA" dirty="0"/>
              <a:t>. Відбувається співвідношення індивідуальних особливостей і потреб та очікувань групи.</a:t>
            </a:r>
          </a:p>
        </p:txBody>
      </p:sp>
    </p:spTree>
    <p:extLst>
      <p:ext uri="{BB962C8B-B14F-4D97-AF65-F5344CB8AC3E}">
        <p14:creationId xmlns:p14="http://schemas.microsoft.com/office/powerpoint/2010/main" val="1231101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solidFill>
                  <a:srgbClr val="C00000"/>
                </a:solidFill>
              </a:rPr>
              <a:t>Інструменти</a:t>
            </a:r>
            <a:r>
              <a:rPr lang="ru-RU" b="1" dirty="0">
                <a:solidFill>
                  <a:srgbClr val="C00000"/>
                </a:solidFill>
              </a:rPr>
              <a:t> </a:t>
            </a:r>
            <a:r>
              <a:rPr lang="ru-RU" b="1" dirty="0" err="1">
                <a:solidFill>
                  <a:srgbClr val="C00000"/>
                </a:solidFill>
              </a:rPr>
              <a:t>діагностики</a:t>
            </a:r>
            <a:r>
              <a:rPr lang="ru-RU" b="1" dirty="0">
                <a:solidFill>
                  <a:srgbClr val="C00000"/>
                </a:solidFill>
              </a:rPr>
              <a:t> </a:t>
            </a:r>
            <a:r>
              <a:rPr lang="ru-RU" b="1" dirty="0" err="1">
                <a:solidFill>
                  <a:srgbClr val="C00000"/>
                </a:solidFill>
              </a:rPr>
              <a:t>команди</a:t>
            </a:r>
            <a:r>
              <a:rPr lang="ru-RU" b="1" dirty="0">
                <a:solidFill>
                  <a:srgbClr val="C00000"/>
                </a:solidFill>
              </a:rPr>
              <a:t> та </a:t>
            </a:r>
            <a:r>
              <a:rPr lang="ru-RU" b="1" dirty="0" err="1">
                <a:solidFill>
                  <a:srgbClr val="C00000"/>
                </a:solidFill>
              </a:rPr>
              <a:t>командоутворення</a:t>
            </a:r>
            <a:endParaRPr lang="ru-RU" dirty="0">
              <a:solidFill>
                <a:srgbClr val="C00000"/>
              </a:solidFill>
            </a:endParaRPr>
          </a:p>
        </p:txBody>
      </p:sp>
      <p:sp>
        <p:nvSpPr>
          <p:cNvPr id="3" name="Содержимое 2"/>
          <p:cNvSpPr>
            <a:spLocks noGrp="1"/>
          </p:cNvSpPr>
          <p:nvPr>
            <p:ph sz="quarter" idx="1"/>
          </p:nvPr>
        </p:nvSpPr>
        <p:spPr/>
        <p:txBody>
          <a:bodyPr>
            <a:normAutofit fontScale="55000" lnSpcReduction="20000"/>
          </a:bodyPr>
          <a:lstStyle/>
          <a:p>
            <a:pPr algn="just"/>
            <a:r>
              <a:rPr lang="uk-UA" b="1" dirty="0"/>
              <a:t>Тест Белбіна</a:t>
            </a:r>
            <a:r>
              <a:rPr lang="uk-UA" dirty="0"/>
              <a:t> допомагає визначити роль члена в команді, вказує на типові характеристики особистості, допустимі недоліки. </a:t>
            </a:r>
            <a:r>
              <a:rPr lang="uk-UA" dirty="0" err="1"/>
              <a:t>Белбін</a:t>
            </a:r>
            <a:r>
              <a:rPr lang="uk-UA" dirty="0"/>
              <a:t> переконаний, що кожен з нас на роботі відіграє одну з восьми ролей. І лише наявність всіх ролей у команді гарантує її успіх.</a:t>
            </a:r>
            <a:endParaRPr lang="ru-RU" dirty="0"/>
          </a:p>
          <a:p>
            <a:pPr lvl="0" algn="just"/>
            <a:r>
              <a:rPr lang="uk-UA" b="1" dirty="0"/>
              <a:t>Тест FIRO</a:t>
            </a:r>
            <a:r>
              <a:rPr lang="uk-UA" dirty="0"/>
              <a:t> дозволяє визначити, наскільки члени групи бажають працювати </a:t>
            </a:r>
            <a:r>
              <a:rPr lang="uk-UA" dirty="0">
                <a:solidFill>
                  <a:schemeClr val="tx1">
                    <a:lumMod val="95000"/>
                    <a:lumOff val="5000"/>
                  </a:schemeClr>
                </a:solidFill>
              </a:rPr>
              <a:t>в групі </a:t>
            </a:r>
            <a:r>
              <a:rPr lang="uk-UA" dirty="0"/>
              <a:t>та схильні до групової роботи, здатні встановлювати неформальні взаємовідносини з іншими, наскільки вони контрольовані і бажають бути контрольованими, залучені та бажають бути залученими.</a:t>
            </a:r>
            <a:endParaRPr lang="ru-RU" dirty="0"/>
          </a:p>
          <a:p>
            <a:pPr lvl="0" algn="just"/>
            <a:r>
              <a:rPr lang="uk-UA" b="1" dirty="0"/>
              <a:t>Тест за системою визначення командних ролей Іцхака Адізеса</a:t>
            </a:r>
            <a:r>
              <a:rPr lang="uk-UA" dirty="0"/>
              <a:t> та його аналіз в процесі тренінгу допомагає членам команди краще пізнати одне одного, переконатись у тому, що всі функції менеджменту </a:t>
            </a:r>
            <a:r>
              <a:rPr lang="uk-UA" dirty="0" err="1"/>
              <a:t>Адізеса</a:t>
            </a:r>
            <a:r>
              <a:rPr lang="uk-UA" dirty="0"/>
              <a:t> представлені в команді, та створити матрицю взаємодії стилів. У методології Іцхака </a:t>
            </a:r>
            <a:r>
              <a:rPr lang="uk-UA" dirty="0" err="1"/>
              <a:t>Aдізеcа</a:t>
            </a:r>
            <a:r>
              <a:rPr lang="uk-UA" dirty="0"/>
              <a:t> основним фундаментом побудови будь-якої команди є лише дві основні складові — повага і довіра. Крива життєвого циклу допоможе визначити етап, на якому знаходиться команда.</a:t>
            </a:r>
            <a:endParaRPr lang="ru-RU" dirty="0"/>
          </a:p>
          <a:p>
            <a:pPr lvl="0" algn="just"/>
            <a:r>
              <a:rPr lang="uk-UA" b="1" dirty="0"/>
              <a:t>Тест «Визначення ролі лідера в команді»</a:t>
            </a:r>
            <a:r>
              <a:rPr lang="uk-UA" dirty="0"/>
              <a:t> є ефективним лише у випадку повної анонімності його проведення та усвідомлення потреби в його проведенні лідером. Він допомагає керівнику побачити себе очима своїх підлеглих, проаналізувати результати та зробити відповідні висновки.</a:t>
            </a:r>
            <a:endParaRPr lang="ru-RU" dirty="0"/>
          </a:p>
          <a:p>
            <a:pPr lvl="0" algn="just"/>
            <a:r>
              <a:rPr lang="uk-UA" b="1" dirty="0"/>
              <a:t>Тест «Оцінка команди зсередини»</a:t>
            </a:r>
            <a:r>
              <a:rPr lang="uk-UA" dirty="0"/>
              <a:t>. Що являє собою команда, в якій ви працюєте? Чи ефективна вона? Чи хороший психологічний клімат у команді? Чи панує атмосфера взаємоповаги? Цей тест дає відповіді на всі ці запитання, і його теж бажано проходити анонімно.</a:t>
            </a:r>
            <a:endParaRPr lang="ru-RU" dirty="0"/>
          </a:p>
          <a:p>
            <a:endParaRPr lang="ru-RU" dirty="0"/>
          </a:p>
        </p:txBody>
      </p:sp>
    </p:spTree>
    <p:extLst>
      <p:ext uri="{BB962C8B-B14F-4D97-AF65-F5344CB8AC3E}">
        <p14:creationId xmlns:p14="http://schemas.microsoft.com/office/powerpoint/2010/main" val="3319269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p:txBody>
          <a:bodyPr/>
          <a:lstStyle/>
          <a:p>
            <a:r>
              <a:rPr lang="uk-UA" dirty="0">
                <a:solidFill>
                  <a:schemeClr val="tx1"/>
                </a:solidFill>
              </a:rPr>
              <a:t>Мотузковий курс - це</a:t>
            </a:r>
          </a:p>
        </p:txBody>
      </p:sp>
      <p:sp>
        <p:nvSpPr>
          <p:cNvPr id="5" name="Текст 4"/>
          <p:cNvSpPr>
            <a:spLocks noGrp="1"/>
          </p:cNvSpPr>
          <p:nvPr>
            <p:ph type="body" sz="half" idx="3"/>
          </p:nvPr>
        </p:nvSpPr>
        <p:spPr>
          <a:xfrm>
            <a:off x="4788024" y="1268760"/>
            <a:ext cx="4041775" cy="1584176"/>
          </a:xfrm>
        </p:spPr>
        <p:txBody>
          <a:bodyPr/>
          <a:lstStyle/>
          <a:p>
            <a:r>
              <a:rPr lang="uk-UA" sz="1600" dirty="0">
                <a:solidFill>
                  <a:schemeClr val="tx1"/>
                </a:solidFill>
              </a:rPr>
              <a:t>Головні цілі «мотузкового курсу» - командна робота і лідерство. Але при цьому можна додати, що це дає:</a:t>
            </a:r>
          </a:p>
          <a:p>
            <a:endParaRPr lang="uk-UA" dirty="0">
              <a:solidFill>
                <a:schemeClr val="tx1"/>
              </a:solidFill>
            </a:endParaRPr>
          </a:p>
        </p:txBody>
      </p:sp>
      <p:sp>
        <p:nvSpPr>
          <p:cNvPr id="3" name="Содержимое 2"/>
          <p:cNvSpPr>
            <a:spLocks noGrp="1"/>
          </p:cNvSpPr>
          <p:nvPr>
            <p:ph sz="quarter" idx="2"/>
          </p:nvPr>
        </p:nvSpPr>
        <p:spPr>
          <a:xfrm>
            <a:off x="0" y="2276872"/>
            <a:ext cx="4572000" cy="3981953"/>
          </a:xfrm>
        </p:spPr>
        <p:txBody>
          <a:bodyPr>
            <a:noAutofit/>
          </a:bodyPr>
          <a:lstStyle/>
          <a:p>
            <a:r>
              <a:rPr lang="uk-UA" sz="1600" dirty="0"/>
              <a:t>спеціально підготовлених занять, психофізичних вправ для малих груп. В процесі виконання курсу створюється атмосфера творчого пошуку, опрацьовуються можливості ухвалення нестандартних рішень, підвищується взаємодопомога і підтримка в колективі. На прикладі захоплюючих, але досить складних вправ група вчиться вирішувати загальну задачу, виробляти тактику і стратегію її вирішення. Беручи участь в «мотузковому курсі» члени колективу починають долати бар'єри в спілкуванні, пізнають один одного ближче, завдяки цьому відбувається природне і швидке згуртування групи.</a:t>
            </a:r>
          </a:p>
        </p:txBody>
      </p:sp>
      <p:sp>
        <p:nvSpPr>
          <p:cNvPr id="6" name="Содержимое 5"/>
          <p:cNvSpPr>
            <a:spLocks noGrp="1"/>
          </p:cNvSpPr>
          <p:nvPr>
            <p:ph sz="quarter" idx="4"/>
          </p:nvPr>
        </p:nvSpPr>
        <p:spPr>
          <a:xfrm>
            <a:off x="4716016" y="2348881"/>
            <a:ext cx="4038600" cy="2088231"/>
          </a:xfrm>
        </p:spPr>
        <p:txBody>
          <a:bodyPr>
            <a:normAutofit fontScale="70000" lnSpcReduction="20000"/>
          </a:bodyPr>
          <a:lstStyle/>
          <a:p>
            <a:pPr lvl="0"/>
            <a:r>
              <a:rPr lang="uk-UA" dirty="0"/>
              <a:t>вироблення стратегії групою; </a:t>
            </a:r>
          </a:p>
          <a:p>
            <a:pPr lvl="0"/>
            <a:r>
              <a:rPr lang="uk-UA" dirty="0"/>
              <a:t>творчий підхід;</a:t>
            </a:r>
          </a:p>
          <a:p>
            <a:pPr lvl="0"/>
            <a:r>
              <a:rPr lang="uk-UA" dirty="0"/>
              <a:t>самовираження; </a:t>
            </a:r>
          </a:p>
          <a:p>
            <a:pPr lvl="0"/>
            <a:r>
              <a:rPr lang="uk-UA" dirty="0"/>
              <a:t>результативне лідерство; </a:t>
            </a:r>
          </a:p>
          <a:p>
            <a:pPr lvl="0"/>
            <a:r>
              <a:rPr lang="uk-UA" dirty="0"/>
              <a:t>впевненість в собі; </a:t>
            </a:r>
          </a:p>
          <a:p>
            <a:pPr lvl="0"/>
            <a:r>
              <a:rPr lang="uk-UA" dirty="0"/>
              <a:t>вирішення проблем; </a:t>
            </a:r>
          </a:p>
          <a:p>
            <a:pPr lvl="0"/>
            <a:r>
              <a:rPr lang="uk-UA" dirty="0"/>
              <a:t>подолання себе. </a:t>
            </a:r>
          </a:p>
        </p:txBody>
      </p:sp>
      <p:sp>
        <p:nvSpPr>
          <p:cNvPr id="2" name="Заголовок 1"/>
          <p:cNvSpPr>
            <a:spLocks noGrp="1"/>
          </p:cNvSpPr>
          <p:nvPr>
            <p:ph type="title"/>
          </p:nvPr>
        </p:nvSpPr>
        <p:spPr/>
        <p:txBody>
          <a:bodyPr>
            <a:normAutofit/>
          </a:bodyPr>
          <a:lstStyle/>
          <a:p>
            <a:pPr lvl="0"/>
            <a:r>
              <a:rPr lang="uk-UA" b="1" dirty="0">
                <a:solidFill>
                  <a:srgbClr val="C00000"/>
                </a:solidFill>
              </a:rPr>
              <a:t>Мотузковий курс</a:t>
            </a:r>
            <a:endParaRPr lang="uk-UA" dirty="0">
              <a:solidFill>
                <a:srgbClr val="C00000"/>
              </a:solidFill>
            </a:endParaRPr>
          </a:p>
        </p:txBody>
      </p:sp>
      <p:sp>
        <p:nvSpPr>
          <p:cNvPr id="7" name="Содержимое 5"/>
          <p:cNvSpPr txBox="1">
            <a:spLocks/>
          </p:cNvSpPr>
          <p:nvPr/>
        </p:nvSpPr>
        <p:spPr>
          <a:xfrm>
            <a:off x="4499992" y="4437113"/>
            <a:ext cx="4326632" cy="2160240"/>
          </a:xfrm>
          <a:prstGeom prst="rect">
            <a:avLst/>
          </a:prstGeom>
        </p:spPr>
        <p:txBody>
          <a:bodyPr vert="horz">
            <a:normAutofit/>
          </a:bodyPr>
          <a:lstStyle/>
          <a:p>
            <a:r>
              <a:rPr lang="uk-UA" sz="1200" b="1" dirty="0">
                <a:solidFill>
                  <a:srgbClr val="C00000"/>
                </a:solidFill>
              </a:rPr>
              <a:t>Умови проведення:</a:t>
            </a:r>
            <a:endParaRPr lang="uk-UA" sz="1200" dirty="0"/>
          </a:p>
          <a:p>
            <a:pPr lvl="0">
              <a:buFont typeface="Wingdings" pitchFamily="2" charset="2"/>
              <a:buChar char="v"/>
            </a:pPr>
            <a:r>
              <a:rPr lang="uk-UA" sz="1200" dirty="0"/>
              <a:t>група, яка проходить випробування, не повинна перевищувати 12 осіб. </a:t>
            </a:r>
          </a:p>
          <a:p>
            <a:pPr lvl="0">
              <a:buFont typeface="Wingdings" pitchFamily="2" charset="2"/>
              <a:buChar char="v"/>
            </a:pPr>
            <a:r>
              <a:rPr lang="uk-UA" sz="1200" dirty="0"/>
              <a:t>вправи виконуються під керівництвом ведучого, добре знайомого з курсом. </a:t>
            </a:r>
          </a:p>
          <a:p>
            <a:pPr lvl="0">
              <a:buFont typeface="Wingdings" pitchFamily="2" charset="2"/>
              <a:buChar char="v"/>
            </a:pPr>
            <a:r>
              <a:rPr lang="uk-UA" sz="1200" dirty="0"/>
              <a:t>час на підготовку завдання не обмежений. </a:t>
            </a:r>
          </a:p>
          <a:p>
            <a:pPr lvl="0">
              <a:buFont typeface="Wingdings" pitchFamily="2" charset="2"/>
              <a:buChar char="v"/>
            </a:pPr>
            <a:r>
              <a:rPr lang="uk-UA" sz="1200" dirty="0"/>
              <a:t>завдання вважається виконаним, якщо кожен безпомилково впорається з поставленим завданням. якщо ж хоч один учасник припускається помилки, група повертається на вихідну позицію.</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uk-UA"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b="1" dirty="0">
                <a:solidFill>
                  <a:srgbClr val="C00000"/>
                </a:solidFill>
              </a:rPr>
              <a:t>Ланцюгова реакція</a:t>
            </a:r>
            <a:endParaRPr lang="uk-UA" dirty="0">
              <a:solidFill>
                <a:srgbClr val="C00000"/>
              </a:solidFill>
            </a:endParaRPr>
          </a:p>
        </p:txBody>
      </p:sp>
      <p:sp>
        <p:nvSpPr>
          <p:cNvPr id="3" name="Содержимое 2"/>
          <p:cNvSpPr>
            <a:spLocks noGrp="1"/>
          </p:cNvSpPr>
          <p:nvPr>
            <p:ph sz="quarter" idx="1"/>
          </p:nvPr>
        </p:nvSpPr>
        <p:spPr/>
        <p:txBody>
          <a:bodyPr>
            <a:normAutofit lnSpcReduction="10000"/>
          </a:bodyPr>
          <a:lstStyle/>
          <a:p>
            <a:pPr algn="just"/>
            <a:r>
              <a:rPr lang="uk-UA" dirty="0"/>
              <a:t>Творча, весела і активна гра «Ланцюгова реакція» спрямована не тільки на формування ефективної команди, а й на виявлення творчих здібностей кожного гравця. Спочатку команди будують ланцюжок з різних механізмів, в якості матеріалу можуть бути використані будь-які засоби (гумка, пружини, лампочки і навіть цукерки). У фіналі кожна команда запускає свій механізм, довжина якого залежить тільки від фантазії гравців. Місце: вуличний майданчик або приміщення.</a:t>
            </a:r>
          </a:p>
          <a:p>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C00000"/>
                </a:solidFill>
              </a:rPr>
              <a:t>ЗНАЙОМСТВО</a:t>
            </a:r>
            <a:endParaRPr lang="ru-RU" dirty="0"/>
          </a:p>
        </p:txBody>
      </p:sp>
      <p:sp>
        <p:nvSpPr>
          <p:cNvPr id="3" name="Содержимое 2"/>
          <p:cNvSpPr>
            <a:spLocks noGrp="1"/>
          </p:cNvSpPr>
          <p:nvPr>
            <p:ph sz="quarter" idx="1"/>
          </p:nvPr>
        </p:nvSpPr>
        <p:spPr/>
        <p:txBody>
          <a:bodyPr/>
          <a:lstStyle/>
          <a:p>
            <a:r>
              <a:rPr lang="uk-UA" sz="3600" b="1" u="sng" dirty="0"/>
              <a:t>«Автопортрет»</a:t>
            </a:r>
          </a:p>
          <a:p>
            <a:r>
              <a:rPr lang="uk-UA" sz="3600" b="1" u="sng" dirty="0"/>
              <a:t>«Пошук подібностей»</a:t>
            </a:r>
            <a:endParaRPr lang="ru-RU" sz="3600" b="1" dirty="0"/>
          </a:p>
          <a:p>
            <a:endParaRPr lang="ru-RU"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4563" y="3497780"/>
            <a:ext cx="3849686" cy="288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C00000"/>
                </a:solidFill>
              </a:rPr>
              <a:t>Ігри</a:t>
            </a:r>
          </a:p>
        </p:txBody>
      </p:sp>
      <p:sp>
        <p:nvSpPr>
          <p:cNvPr id="3" name="Содержимое 2"/>
          <p:cNvSpPr>
            <a:spLocks noGrp="1"/>
          </p:cNvSpPr>
          <p:nvPr>
            <p:ph sz="quarter" idx="1"/>
          </p:nvPr>
        </p:nvSpPr>
        <p:spPr/>
        <p:txBody>
          <a:bodyPr/>
          <a:lstStyle/>
          <a:p>
            <a:r>
              <a:rPr lang="uk-UA" b="1" dirty="0"/>
              <a:t>Інтелектуальні ігри</a:t>
            </a:r>
            <a:r>
              <a:rPr lang="uk-UA" dirty="0"/>
              <a:t> (</a:t>
            </a:r>
            <a:r>
              <a:rPr lang="en-US" b="1" cap="all" dirty="0">
                <a:solidFill>
                  <a:srgbClr val="C00000"/>
                </a:solidFill>
              </a:rPr>
              <a:t>ALIAS</a:t>
            </a:r>
            <a:r>
              <a:rPr lang="uk-UA" b="1" dirty="0">
                <a:solidFill>
                  <a:srgbClr val="C00000"/>
                </a:solidFill>
              </a:rPr>
              <a:t>, Ерудит</a:t>
            </a:r>
            <a:r>
              <a:rPr lang="uk-UA" dirty="0"/>
              <a:t>)</a:t>
            </a:r>
          </a:p>
          <a:p>
            <a:pPr lvl="0"/>
            <a:r>
              <a:rPr lang="uk-UA" dirty="0"/>
              <a:t> </a:t>
            </a:r>
            <a:r>
              <a:rPr lang="uk-UA" b="1" dirty="0"/>
              <a:t>Ігри </a:t>
            </a:r>
            <a:r>
              <a:rPr lang="uk-UA" b="1" dirty="0" err="1"/>
              <a:t>телеформатів</a:t>
            </a:r>
            <a:r>
              <a:rPr lang="uk-UA" dirty="0"/>
              <a:t> </a:t>
            </a:r>
            <a:r>
              <a:rPr lang="uk-UA" dirty="0">
                <a:solidFill>
                  <a:srgbClr val="C00000"/>
                </a:solidFill>
              </a:rPr>
              <a:t>(«Хто зверху», «</a:t>
            </a:r>
            <a:r>
              <a:rPr lang="uk-UA" dirty="0" err="1">
                <a:solidFill>
                  <a:srgbClr val="C00000"/>
                </a:solidFill>
              </a:rPr>
              <a:t>Брейн-ринг</a:t>
            </a:r>
            <a:r>
              <a:rPr lang="uk-UA" dirty="0">
                <a:solidFill>
                  <a:srgbClr val="C00000"/>
                </a:solidFill>
              </a:rPr>
              <a:t>», «Інтуїція», «Де логіка». </a:t>
            </a:r>
            <a:r>
              <a:rPr lang="uk-UA" dirty="0"/>
              <a:t>Це може бути, наприклад, спортивний формат гри «Що? Де? Коли?». Можна придумати свою.</a:t>
            </a:r>
          </a:p>
          <a:p>
            <a:endParaRPr lang="uk-U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err="1">
                <a:solidFill>
                  <a:srgbClr val="C00000"/>
                </a:solidFill>
              </a:rPr>
              <a:t>Інста</a:t>
            </a:r>
            <a:r>
              <a:rPr lang="uk-UA" b="1" dirty="0">
                <a:solidFill>
                  <a:srgbClr val="C00000"/>
                </a:solidFill>
              </a:rPr>
              <a:t> </a:t>
            </a:r>
            <a:r>
              <a:rPr lang="uk-UA" b="1" dirty="0" err="1">
                <a:solidFill>
                  <a:srgbClr val="C00000"/>
                </a:solidFill>
              </a:rPr>
              <a:t>квест</a:t>
            </a:r>
            <a:r>
              <a:rPr lang="uk-UA" b="1" dirty="0">
                <a:solidFill>
                  <a:srgbClr val="C00000"/>
                </a:solidFill>
              </a:rPr>
              <a:t> </a:t>
            </a:r>
            <a:endParaRPr lang="uk-UA" dirty="0">
              <a:solidFill>
                <a:srgbClr val="C00000"/>
              </a:solidFill>
            </a:endParaRPr>
          </a:p>
        </p:txBody>
      </p:sp>
      <p:sp>
        <p:nvSpPr>
          <p:cNvPr id="3" name="Содержимое 2"/>
          <p:cNvSpPr>
            <a:spLocks noGrp="1"/>
          </p:cNvSpPr>
          <p:nvPr>
            <p:ph sz="quarter" idx="1"/>
          </p:nvPr>
        </p:nvSpPr>
        <p:spPr/>
        <p:txBody>
          <a:bodyPr>
            <a:normAutofit fontScale="85000" lnSpcReduction="10000"/>
          </a:bodyPr>
          <a:lstStyle/>
          <a:p>
            <a:r>
              <a:rPr lang="uk-UA" dirty="0"/>
              <a:t>Колектив розбивається на команди по 6-8 чоловік, кожна команда отримує фотоапарат </a:t>
            </a:r>
            <a:r>
              <a:rPr lang="uk-UA" dirty="0" err="1"/>
              <a:t>Polaroid</a:t>
            </a:r>
            <a:r>
              <a:rPr lang="uk-UA" dirty="0"/>
              <a:t>, заряджений на 20 кадрів. Гра ділиться на два етапи – творчий та пошуковий. Відповідно, що під час пошукових завдань учасники щось шукають, а в якості підказок виступають фотографії з різних фільмів або якісь цікаві факти.</a:t>
            </a:r>
          </a:p>
          <a:p>
            <a:r>
              <a:rPr lang="uk-UA" dirty="0"/>
              <a:t>У творчій частині команди знаходить секретне місце, де потрібно зробити краще фото, яке буде брати участь у фінальному голосуванні. У фіналі журі вибере найкраще, але всі учасники можуть забрати фотографії додому.</a:t>
            </a:r>
          </a:p>
          <a:p>
            <a:r>
              <a:rPr lang="uk-UA" dirty="0"/>
              <a:t>Гарантовано відмінний настрій після гри, пам'ятні фотографії і згуртована команда.</a:t>
            </a:r>
          </a:p>
          <a:p>
            <a:r>
              <a:rPr lang="uk-UA" dirty="0"/>
              <a:t>Місце проведення: вулична майданчик або приміщення.</a:t>
            </a:r>
          </a:p>
          <a:p>
            <a:endParaRPr lang="uk-U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b="1" dirty="0">
                <a:solidFill>
                  <a:srgbClr val="C00000"/>
                </a:solidFill>
              </a:rPr>
              <a:t>Корпоративний </a:t>
            </a:r>
            <a:r>
              <a:rPr lang="uk-UA" b="1" dirty="0" err="1">
                <a:solidFill>
                  <a:srgbClr val="C00000"/>
                </a:solidFill>
              </a:rPr>
              <a:t>кінофест</a:t>
            </a:r>
            <a:endParaRPr lang="uk-UA" dirty="0"/>
          </a:p>
        </p:txBody>
      </p:sp>
      <p:sp>
        <p:nvSpPr>
          <p:cNvPr id="3" name="Содержимое 2"/>
          <p:cNvSpPr>
            <a:spLocks noGrp="1"/>
          </p:cNvSpPr>
          <p:nvPr>
            <p:ph sz="quarter" idx="1"/>
          </p:nvPr>
        </p:nvSpPr>
        <p:spPr/>
        <p:txBody>
          <a:bodyPr>
            <a:normAutofit fontScale="62500" lnSpcReduction="20000"/>
          </a:bodyPr>
          <a:lstStyle/>
          <a:p>
            <a:pPr algn="just"/>
            <a:r>
              <a:rPr lang="uk-UA" dirty="0"/>
              <a:t>Основні етапи програми:</a:t>
            </a:r>
          </a:p>
          <a:p>
            <a:pPr algn="just"/>
            <a:r>
              <a:rPr lang="uk-UA" b="1" dirty="0"/>
              <a:t>1. Мозковий штурм. </a:t>
            </a:r>
            <a:r>
              <a:rPr lang="uk-UA" dirty="0"/>
              <a:t>Учасники команд обговорюють свій майбутній відео-проект: розробляють концепцію фільму (кліпу), пропонують свої ідеї, вибирають кращу, прописують або корегують запропонований сценарій, розподіляють між собою ролі і т.д.</a:t>
            </a:r>
          </a:p>
          <a:p>
            <a:pPr algn="just"/>
            <a:r>
              <a:rPr lang="uk-UA" b="1" dirty="0"/>
              <a:t>2. Створення образів за допомогою гриму і костюмів </a:t>
            </a:r>
            <a:r>
              <a:rPr lang="uk-UA" dirty="0"/>
              <a:t>(на майданчику).</a:t>
            </a:r>
          </a:p>
          <a:p>
            <a:pPr algn="just"/>
            <a:r>
              <a:rPr lang="uk-UA" b="1" dirty="0"/>
              <a:t>3. Зйомки (на майданчику). </a:t>
            </a:r>
            <a:r>
              <a:rPr lang="uk-UA" dirty="0"/>
              <a:t>На спеціально обраній за сюжетом фільму або кліпу території відбуваються зйомки. У зйомках бере участь вся команда.</a:t>
            </a:r>
          </a:p>
          <a:p>
            <a:pPr algn="just"/>
            <a:r>
              <a:rPr lang="uk-UA" b="1" dirty="0"/>
              <a:t>4. Монтаж (на майданчику). </a:t>
            </a:r>
            <a:r>
              <a:rPr lang="uk-UA" dirty="0"/>
              <a:t>Монтажем відзнятого матеріалу займаються члени команд. </a:t>
            </a:r>
          </a:p>
          <a:p>
            <a:pPr algn="just"/>
            <a:r>
              <a:rPr lang="uk-UA" b="1" dirty="0"/>
              <a:t>5. Презентація фільмів і кліпів. </a:t>
            </a:r>
          </a:p>
          <a:p>
            <a:pPr algn="just"/>
            <a:r>
              <a:rPr lang="uk-UA" b="1" dirty="0"/>
              <a:t>6. Підведення підсумків. Голосування.</a:t>
            </a:r>
            <a:r>
              <a:rPr lang="uk-UA" dirty="0"/>
              <a:t> Команди розставляють оцінки всіх фільмів, кліпів і музичним виступам інших команд від 2 до 10, крім свого. Ведучим підраховуються оцінки і визначається переможець. Крім цього можна визначити переможця в номінації: краща чоловіча і жіноча роль, кращий сценарій і т.д. </a:t>
            </a:r>
          </a:p>
          <a:p>
            <a:pPr algn="just"/>
            <a:r>
              <a:rPr lang="uk-UA" b="1" dirty="0"/>
              <a:t>7. Урочиста церемонія нагородження.</a:t>
            </a:r>
          </a:p>
          <a:p>
            <a:endParaRPr lang="uk-U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636"/>
            <a:ext cx="9144000" cy="808076"/>
          </a:xfrm>
          <a:solidFill>
            <a:schemeClr val="accent5">
              <a:lumMod val="40000"/>
              <a:lumOff val="60000"/>
            </a:schemeClr>
          </a:solidFill>
        </p:spPr>
        <p:txBody>
          <a:bodyPr vert="horz" anchor="b">
            <a:normAutofit/>
          </a:bodyPr>
          <a:lstStyle/>
          <a:p>
            <a:r>
              <a:rPr lang="uk-UA" b="1" dirty="0">
                <a:solidFill>
                  <a:srgbClr val="C00000"/>
                </a:solidFill>
              </a:rPr>
              <a:t>Комунікативна вправа </a:t>
            </a:r>
            <a:r>
              <a:rPr lang="uk-UA" b="1" dirty="0" err="1">
                <a:solidFill>
                  <a:srgbClr val="C00000"/>
                </a:solidFill>
              </a:rPr>
              <a:t>“Бесіда”</a:t>
            </a:r>
            <a:endParaRPr lang="ru-RU" b="1" dirty="0">
              <a:solidFill>
                <a:srgbClr val="C00000"/>
              </a:solidFill>
            </a:endParaRPr>
          </a:p>
        </p:txBody>
      </p:sp>
      <p:pic>
        <p:nvPicPr>
          <p:cNvPr id="4" name="Содержимое 3" descr="images (11).jpg"/>
          <p:cNvPicPr>
            <a:picLocks noGrp="1" noChangeAspect="1"/>
          </p:cNvPicPr>
          <p:nvPr>
            <p:ph sz="quarter" idx="1"/>
          </p:nvPr>
        </p:nvPicPr>
        <p:blipFill>
          <a:blip r:embed="rId2" cstate="print"/>
          <a:srcRect b="10086"/>
          <a:stretch>
            <a:fillRect/>
          </a:stretch>
        </p:blipFill>
        <p:spPr>
          <a:xfrm>
            <a:off x="1979712" y="1556792"/>
            <a:ext cx="5112567" cy="4698628"/>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91608"/>
          </a:xfrm>
          <a:solidFill>
            <a:schemeClr val="accent5">
              <a:lumMod val="40000"/>
              <a:lumOff val="60000"/>
            </a:schemeClr>
          </a:solidFill>
        </p:spPr>
        <p:txBody>
          <a:bodyPr vert="horz" anchor="b">
            <a:normAutofit fontScale="90000"/>
          </a:bodyPr>
          <a:lstStyle/>
          <a:p>
            <a:r>
              <a:rPr lang="uk-UA" b="1" dirty="0">
                <a:solidFill>
                  <a:schemeClr val="tx1"/>
                </a:solidFill>
              </a:rPr>
              <a:t>ПАРТНЕРСЬКА ВЗАЄМОДІЯ – ЦЕ ВЗАЄМОДІЯ РІВНИХ</a:t>
            </a:r>
            <a:endParaRPr lang="ru-RU" b="1" dirty="0">
              <a:solidFill>
                <a:schemeClr val="tx1"/>
              </a:solidFill>
            </a:endParaRPr>
          </a:p>
        </p:txBody>
      </p:sp>
      <p:pic>
        <p:nvPicPr>
          <p:cNvPr id="4" name="Содержимое 3" descr="завантаження (3).jpg"/>
          <p:cNvPicPr>
            <a:picLocks noGrp="1" noChangeAspect="1"/>
          </p:cNvPicPr>
          <p:nvPr>
            <p:ph sz="quarter" idx="1"/>
          </p:nvPr>
        </p:nvPicPr>
        <p:blipFill>
          <a:blip r:embed="rId2" cstate="print"/>
          <a:stretch>
            <a:fillRect/>
          </a:stretch>
        </p:blipFill>
        <p:spPr>
          <a:xfrm>
            <a:off x="827584" y="1628800"/>
            <a:ext cx="7873248" cy="4368214"/>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a:solidFill>
            <a:schemeClr val="accent5">
              <a:lumMod val="40000"/>
              <a:lumOff val="60000"/>
            </a:schemeClr>
          </a:solidFill>
        </p:spPr>
        <p:txBody>
          <a:bodyPr vert="horz" anchor="b">
            <a:normAutofit/>
          </a:bodyPr>
          <a:lstStyle/>
          <a:p>
            <a:r>
              <a:rPr lang="uk-UA" b="1" dirty="0">
                <a:solidFill>
                  <a:srgbClr val="C00000"/>
                </a:solidFill>
              </a:rPr>
              <a:t>Вправа «Вишикуватися»</a:t>
            </a:r>
            <a:endParaRPr lang="ru-RU" b="1" dirty="0">
              <a:solidFill>
                <a:srgbClr val="C00000"/>
              </a:solidFill>
            </a:endParaRPr>
          </a:p>
        </p:txBody>
      </p:sp>
      <p:pic>
        <p:nvPicPr>
          <p:cNvPr id="4" name="Содержимое 3" descr="images (8).jpg"/>
          <p:cNvPicPr>
            <a:picLocks noGrp="1" noChangeAspect="1"/>
          </p:cNvPicPr>
          <p:nvPr>
            <p:ph sz="quarter" idx="1"/>
          </p:nvPr>
        </p:nvPicPr>
        <p:blipFill>
          <a:blip r:embed="rId2" cstate="print"/>
          <a:stretch>
            <a:fillRect/>
          </a:stretch>
        </p:blipFill>
        <p:spPr>
          <a:xfrm>
            <a:off x="1403648" y="1543911"/>
            <a:ext cx="6264696" cy="4692476"/>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C00000"/>
                </a:solidFill>
              </a:rPr>
              <a:t>Вправа «Знайди пару»</a:t>
            </a:r>
            <a:endParaRPr lang="uk-UA" dirty="0">
              <a:solidFill>
                <a:srgbClr val="C0000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556791"/>
            <a:ext cx="3240360" cy="4781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087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20" y="0"/>
            <a:ext cx="9125279" cy="764704"/>
          </a:xfrm>
          <a:solidFill>
            <a:schemeClr val="accent5">
              <a:lumMod val="40000"/>
              <a:lumOff val="60000"/>
            </a:schemeClr>
          </a:solidFill>
        </p:spPr>
        <p:txBody>
          <a:bodyPr vert="horz" anchor="b">
            <a:normAutofit/>
          </a:bodyPr>
          <a:lstStyle/>
          <a:p>
            <a:r>
              <a:rPr lang="uk-UA" sz="4000" b="1" dirty="0">
                <a:solidFill>
                  <a:srgbClr val="C00000"/>
                </a:solidFill>
              </a:rPr>
              <a:t>Вправа «Болото»</a:t>
            </a:r>
            <a:endParaRPr lang="ru-RU" sz="4000" b="1" dirty="0">
              <a:solidFill>
                <a:srgbClr val="C00000"/>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456" y="908720"/>
            <a:ext cx="7233531" cy="5616624"/>
          </a:xfrm>
        </p:spPr>
      </p:pic>
    </p:spTree>
    <p:extLst>
      <p:ext uri="{BB962C8B-B14F-4D97-AF65-F5344CB8AC3E}">
        <p14:creationId xmlns:p14="http://schemas.microsoft.com/office/powerpoint/2010/main" val="487480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076"/>
            <a:ext cx="9143999" cy="852788"/>
          </a:xfrm>
          <a:solidFill>
            <a:schemeClr val="accent5">
              <a:lumMod val="40000"/>
              <a:lumOff val="60000"/>
            </a:schemeClr>
          </a:solidFill>
        </p:spPr>
        <p:txBody>
          <a:bodyPr vert="horz" anchor="b">
            <a:normAutofit fontScale="90000"/>
          </a:bodyPr>
          <a:lstStyle/>
          <a:p>
            <a:r>
              <a:rPr lang="uk-UA" sz="4000" b="1" dirty="0">
                <a:solidFill>
                  <a:srgbClr val="C00000"/>
                </a:solidFill>
              </a:rPr>
              <a:t>Вправа «Знайди рівновагу в колі»</a:t>
            </a:r>
            <a:endParaRPr lang="ru-RU" sz="4000" b="1" dirty="0">
              <a:solidFill>
                <a:srgbClr val="C00000"/>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1484784"/>
            <a:ext cx="6408712" cy="4806534"/>
          </a:xfrm>
        </p:spPr>
      </p:pic>
    </p:spTree>
    <p:extLst>
      <p:ext uri="{BB962C8B-B14F-4D97-AF65-F5344CB8AC3E}">
        <p14:creationId xmlns:p14="http://schemas.microsoft.com/office/powerpoint/2010/main" val="3282220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40"/>
            <a:ext cx="9144000" cy="979387"/>
          </a:xfrm>
          <a:solidFill>
            <a:schemeClr val="accent5">
              <a:lumMod val="40000"/>
              <a:lumOff val="60000"/>
            </a:schemeClr>
          </a:solidFill>
        </p:spPr>
        <p:txBody>
          <a:bodyPr vert="horz" anchor="b">
            <a:normAutofit/>
          </a:bodyPr>
          <a:lstStyle/>
          <a:p>
            <a:r>
              <a:rPr lang="uk-UA" sz="4000" b="1" dirty="0">
                <a:solidFill>
                  <a:srgbClr val="C00000"/>
                </a:solidFill>
              </a:rPr>
              <a:t>Вправа «Ходіння наосліп»</a:t>
            </a:r>
            <a:endParaRPr lang="ru-RU" sz="4000" b="1" dirty="0">
              <a:solidFill>
                <a:srgbClr val="C00000"/>
              </a:solidFill>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628800"/>
            <a:ext cx="7551997" cy="4392488"/>
          </a:xfrm>
        </p:spPr>
      </p:pic>
    </p:spTree>
    <p:extLst>
      <p:ext uri="{BB962C8B-B14F-4D97-AF65-F5344CB8AC3E}">
        <p14:creationId xmlns:p14="http://schemas.microsoft.com/office/powerpoint/2010/main" val="27007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C00000"/>
                </a:solidFill>
              </a:rPr>
              <a:t>ОЧІКУВАННЯ </a:t>
            </a:r>
          </a:p>
        </p:txBody>
      </p:sp>
      <p:sp>
        <p:nvSpPr>
          <p:cNvPr id="3" name="Объект 2"/>
          <p:cNvSpPr>
            <a:spLocks noGrp="1"/>
          </p:cNvSpPr>
          <p:nvPr>
            <p:ph sz="quarter" idx="1"/>
          </p:nvPr>
        </p:nvSpPr>
        <p:spPr/>
        <p:txBody>
          <a:bodyPr/>
          <a:lstStyle/>
          <a:p>
            <a:r>
              <a:rPr lang="uk-UA" b="1" u="sng" dirty="0"/>
              <a:t>Вправа «Лист у майбутнє»</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060848"/>
            <a:ext cx="5653405" cy="4240054"/>
          </a:xfrm>
          <a:prstGeom prst="rect">
            <a:avLst/>
          </a:prstGeom>
        </p:spPr>
      </p:pic>
    </p:spTree>
    <p:extLst>
      <p:ext uri="{BB962C8B-B14F-4D97-AF65-F5344CB8AC3E}">
        <p14:creationId xmlns:p14="http://schemas.microsoft.com/office/powerpoint/2010/main" val="1608025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a:solidFill>
            <a:schemeClr val="accent5">
              <a:lumMod val="40000"/>
              <a:lumOff val="60000"/>
            </a:schemeClr>
          </a:solidFill>
        </p:spPr>
        <p:txBody>
          <a:bodyPr vert="horz" anchor="b">
            <a:normAutofit/>
          </a:bodyPr>
          <a:lstStyle/>
          <a:p>
            <a:r>
              <a:rPr lang="uk-UA" sz="4000" b="1" dirty="0">
                <a:solidFill>
                  <a:srgbClr val="C00000"/>
                </a:solidFill>
              </a:rPr>
              <a:t>Вправа «Подяка»</a:t>
            </a:r>
            <a:endParaRPr lang="ru-RU" sz="4000" b="1" dirty="0">
              <a:solidFill>
                <a:srgbClr val="C00000"/>
              </a:solidFill>
            </a:endParaRPr>
          </a:p>
        </p:txBody>
      </p:sp>
      <p:pic>
        <p:nvPicPr>
          <p:cNvPr id="4" name="Содержимое 3" descr="завантаження (8).jpg"/>
          <p:cNvPicPr>
            <a:picLocks noGrp="1" noChangeAspect="1"/>
          </p:cNvPicPr>
          <p:nvPr>
            <p:ph sz="quarter" idx="1"/>
          </p:nvPr>
        </p:nvPicPr>
        <p:blipFill>
          <a:blip r:embed="rId2" cstate="print"/>
          <a:stretch>
            <a:fillRect/>
          </a:stretch>
        </p:blipFill>
        <p:spPr>
          <a:xfrm>
            <a:off x="1128729" y="1628801"/>
            <a:ext cx="7008237" cy="439248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Відеоролик “</a:t>
            </a:r>
            <a:r>
              <a:rPr lang="uk-UA" b="1" dirty="0" err="1">
                <a:solidFill>
                  <a:srgbClr val="C00000"/>
                </a:solidFill>
              </a:rPr>
              <a:t>Командоутворення</a:t>
            </a:r>
            <a:r>
              <a:rPr lang="uk-UA" b="1" dirty="0">
                <a:solidFill>
                  <a:srgbClr val="C00000"/>
                </a:solidFill>
              </a:rPr>
              <a:t>”</a:t>
            </a:r>
            <a:endParaRPr lang="ru-RU" b="1" dirty="0">
              <a:solidFill>
                <a:srgbClr val="C00000"/>
              </a:solidFill>
            </a:endParaRPr>
          </a:p>
        </p:txBody>
      </p:sp>
      <p:pic>
        <p:nvPicPr>
          <p:cNvPr id="4" name="Содержимое 3" descr="завантаження (2).jpg"/>
          <p:cNvPicPr>
            <a:picLocks noGrp="1" noChangeAspect="1"/>
          </p:cNvPicPr>
          <p:nvPr>
            <p:ph sz="quarter" idx="1"/>
          </p:nvPr>
        </p:nvPicPr>
        <p:blipFill>
          <a:blip r:embed="rId2" cstate="print"/>
          <a:stretch>
            <a:fillRect/>
          </a:stretch>
        </p:blipFill>
        <p:spPr>
          <a:xfrm>
            <a:off x="1402164" y="1611906"/>
            <a:ext cx="6194172" cy="448139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Що таке “КОМАНДА”</a:t>
            </a:r>
            <a:endParaRPr lang="ru-RU" dirty="0">
              <a:solidFill>
                <a:srgbClr val="C00000"/>
              </a:solidFill>
            </a:endParaRPr>
          </a:p>
        </p:txBody>
      </p:sp>
      <p:sp>
        <p:nvSpPr>
          <p:cNvPr id="3" name="Содержимое 2"/>
          <p:cNvSpPr>
            <a:spLocks noGrp="1"/>
          </p:cNvSpPr>
          <p:nvPr>
            <p:ph sz="quarter" idx="1"/>
          </p:nvPr>
        </p:nvSpPr>
        <p:spPr/>
        <p:txBody>
          <a:bodyPr/>
          <a:lstStyle/>
          <a:p>
            <a:r>
              <a:rPr lang="uk-UA" b="1" u="sng" dirty="0">
                <a:solidFill>
                  <a:srgbClr val="C00000"/>
                </a:solidFill>
              </a:rPr>
              <a:t>Вправа «Коло асоціацій»</a:t>
            </a:r>
          </a:p>
          <a:p>
            <a:r>
              <a:rPr lang="en-US" dirty="0">
                <a:hlinkClick r:id="rId2"/>
              </a:rPr>
              <a:t>https://www.mentimeter.com</a:t>
            </a:r>
            <a:endParaRPr lang="ru-RU" b="1" dirty="0">
              <a:solidFill>
                <a:srgbClr val="C00000"/>
              </a:solidFill>
            </a:endParaRPr>
          </a:p>
        </p:txBody>
      </p:sp>
      <p:pic>
        <p:nvPicPr>
          <p:cNvPr id="4" name="Рисунок 3" descr="images (2).jpg"/>
          <p:cNvPicPr>
            <a:picLocks noChangeAspect="1"/>
          </p:cNvPicPr>
          <p:nvPr/>
        </p:nvPicPr>
        <p:blipFill>
          <a:blip r:embed="rId3" cstate="print"/>
          <a:stretch>
            <a:fillRect/>
          </a:stretch>
        </p:blipFill>
        <p:spPr>
          <a:xfrm>
            <a:off x="1619672" y="2492896"/>
            <a:ext cx="5664629" cy="33987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err="1">
                <a:solidFill>
                  <a:srgbClr val="C00000"/>
                </a:solidFill>
              </a:rPr>
              <a:t>Командоутворення</a:t>
            </a:r>
            <a:r>
              <a:rPr lang="uk-UA" b="1" dirty="0">
                <a:solidFill>
                  <a:srgbClr val="C00000"/>
                </a:solidFill>
              </a:rPr>
              <a:t>: перші дослідження</a:t>
            </a:r>
            <a:endParaRPr lang="ru-RU" dirty="0">
              <a:solidFill>
                <a:srgbClr val="C00000"/>
              </a:solidFill>
            </a:endParaRPr>
          </a:p>
        </p:txBody>
      </p:sp>
      <p:sp>
        <p:nvSpPr>
          <p:cNvPr id="3" name="Содержимое 2"/>
          <p:cNvSpPr>
            <a:spLocks noGrp="1"/>
          </p:cNvSpPr>
          <p:nvPr>
            <p:ph sz="quarter" idx="1"/>
          </p:nvPr>
        </p:nvSpPr>
        <p:spPr/>
        <p:txBody>
          <a:bodyPr>
            <a:normAutofit/>
          </a:bodyPr>
          <a:lstStyle/>
          <a:p>
            <a:r>
              <a:rPr lang="uk-UA" dirty="0"/>
              <a:t>Критичні умови, які були визначені для розробки ефективної робочої команди (Е. </a:t>
            </a:r>
            <a:r>
              <a:rPr lang="uk-UA" dirty="0" err="1"/>
              <a:t>Мейо</a:t>
            </a:r>
            <a:r>
              <a:rPr lang="uk-UA" dirty="0"/>
              <a:t>, 1933):</a:t>
            </a:r>
          </a:p>
          <a:p>
            <a:endParaRPr lang="uk-UA" dirty="0"/>
          </a:p>
          <a:p>
            <a:pPr lvl="0" algn="just"/>
            <a:r>
              <a:rPr lang="uk-UA" sz="1800" dirty="0"/>
              <a:t>Група пишалася власним досягненням і мала підтримку сторонніх осіб та менеджера, які були зацікавлені в тому, що робила група; </a:t>
            </a:r>
            <a:r>
              <a:rPr lang="uk-UA" sz="1800" dirty="0" err="1"/>
              <a:t>група</a:t>
            </a:r>
            <a:r>
              <a:rPr lang="uk-UA" sz="1800" dirty="0"/>
              <a:t> не відчувала, що її членів намагаються змінити. Перш ніж були внесені зміни в роботу групи, відбулась консультація з групою. Група розвинула почуття впевненості та відвертості.</a:t>
            </a:r>
          </a:p>
          <a:p>
            <a:pPr lvl="0" algn="just"/>
            <a:endParaRPr lang="ru-RU" sz="1800" dirty="0"/>
          </a:p>
          <a:p>
            <a:pPr lvl="0" algn="just"/>
            <a:r>
              <a:rPr lang="uk-UA" sz="1800" dirty="0"/>
              <a:t>Менеджер групи мав особистий інтерес до досягнень кожної людини, пишався результатами групи; допоміг групі працювати разом, щоб встановити власні умови роботи; надавав зворотній зв’язок про продуктивність групи.</a:t>
            </a:r>
            <a:endParaRPr lang="ru-RU" sz="1800" dirty="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s (4).jpg"/>
          <p:cNvPicPr>
            <a:picLocks noChangeAspect="1"/>
          </p:cNvPicPr>
          <p:nvPr/>
        </p:nvPicPr>
        <p:blipFill>
          <a:blip r:embed="rId2" cstate="print"/>
          <a:stretch>
            <a:fillRect/>
          </a:stretch>
        </p:blipFill>
        <p:spPr>
          <a:xfrm>
            <a:off x="1619672" y="1484784"/>
            <a:ext cx="6228880" cy="4606030"/>
          </a:xfrm>
          <a:prstGeom prst="rect">
            <a:avLst/>
          </a:prstGeom>
        </p:spPr>
      </p:pic>
      <p:sp>
        <p:nvSpPr>
          <p:cNvPr id="5" name="Заголовок 4"/>
          <p:cNvSpPr>
            <a:spLocks noGrp="1"/>
          </p:cNvSpPr>
          <p:nvPr>
            <p:ph type="title"/>
          </p:nvPr>
        </p:nvSpPr>
        <p:spPr/>
        <p:txBody>
          <a:bodyPr>
            <a:normAutofit fontScale="90000"/>
          </a:bodyPr>
          <a:lstStyle/>
          <a:p>
            <a:r>
              <a:rPr lang="uk-UA" b="1" dirty="0">
                <a:solidFill>
                  <a:srgbClr val="C00000"/>
                </a:solidFill>
              </a:rPr>
              <a:t>Вправа «Командна робота схожа на коробку сірників»</a:t>
            </a:r>
            <a:endParaRPr lang="uk-UA"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TotalTime>
  <Words>2284</Words>
  <Application>Microsoft Office PowerPoint</Application>
  <PresentationFormat>Экран (4:3)</PresentationFormat>
  <Paragraphs>177</Paragraphs>
  <Slides>50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50</vt:i4>
      </vt:variant>
    </vt:vector>
  </HeadingPairs>
  <TitlesOfParts>
    <vt:vector size="56" baseType="lpstr">
      <vt:lpstr>Calibri</vt:lpstr>
      <vt:lpstr>Georgia</vt:lpstr>
      <vt:lpstr>Times New Roman</vt:lpstr>
      <vt:lpstr>Wingdings</vt:lpstr>
      <vt:lpstr>Wingdings 2</vt:lpstr>
      <vt:lpstr>Официальная</vt:lpstr>
      <vt:lpstr>Тренінг</vt:lpstr>
      <vt:lpstr>МЕТА ТРЕНІНГУ</vt:lpstr>
      <vt:lpstr>ПРАВИЛА</vt:lpstr>
      <vt:lpstr>ЗНАЙОМСТВО</vt:lpstr>
      <vt:lpstr>ОЧІКУВАННЯ </vt:lpstr>
      <vt:lpstr>Відеоролик “Командоутворення”</vt:lpstr>
      <vt:lpstr>Що таке “КОМАНДА”</vt:lpstr>
      <vt:lpstr>Командоутворення: перші дослідження</vt:lpstr>
      <vt:lpstr>Вправа «Командна робота схожа на коробку сірників»</vt:lpstr>
      <vt:lpstr>Мозковий штурм</vt:lpstr>
      <vt:lpstr>Головні цілі та завдання тімбілдінгу полягають у: </vt:lpstr>
      <vt:lpstr>Презентация PowerPoint</vt:lpstr>
      <vt:lpstr>Вправа «Групова дискусія»</vt:lpstr>
      <vt:lpstr>ФОРМИ І ОСНОВНІ ОЗНАКИ КОЛЕКТИВНОЇ ПРАЦІ</vt:lpstr>
      <vt:lpstr>Презентация PowerPoint</vt:lpstr>
      <vt:lpstr>1 + 1 + 1 = 111 (команда)&gt; 1 + 1 + 1 = 3 (група)</vt:lpstr>
      <vt:lpstr>Вправа на командоутворення</vt:lpstr>
      <vt:lpstr>Гра «Приклади»</vt:lpstr>
      <vt:lpstr>Гра «Х-У»</vt:lpstr>
      <vt:lpstr>Вправа «Секрет Джованні» </vt:lpstr>
      <vt:lpstr>РОЗМИНКА</vt:lpstr>
      <vt:lpstr>Проектна вправа «Історія розвитку вашої групи»</vt:lpstr>
      <vt:lpstr>Вправа «Будинок»</vt:lpstr>
      <vt:lpstr>Вправа «Скажи-но, дядьку!»</vt:lpstr>
      <vt:lpstr>Вправа «Зробити кориснішим»</vt:lpstr>
      <vt:lpstr>Вправа «Вавилонська вежа»</vt:lpstr>
      <vt:lpstr>Вправа «Комікси Херлуфа Бідструпа»</vt:lpstr>
      <vt:lpstr>ВІДЕОРОЛИК «Командні ролі»</vt:lpstr>
      <vt:lpstr>«КОМАНДНІ РОЛІ»</vt:lpstr>
      <vt:lpstr>Командна роль характеризує поведінку і взаємодію людини на роботі. Слід розмежовувати командну і функціональну (управлінську) роль людини Функціональна (управлінська) роль стосується  службових обов'язків, які має виконувати людина, володіючи необхідними для роботи навичками, компетентностями й досвідом. </vt:lpstr>
      <vt:lpstr>При прийнятті ролі можуть виникати такі труднощі:</vt:lpstr>
      <vt:lpstr>Для успішного виконання командної ролі людина повинна не тільки знати про очікування з боку команди, але й мати бажання та здатність їх виконувати. Тобто в одній людині повинні з'єднатися три контури: </vt:lpstr>
      <vt:lpstr>Способи оволодіння ролями: </vt:lpstr>
      <vt:lpstr>Способи оволодіння ролями: </vt:lpstr>
      <vt:lpstr>Способи оволодіння ролями: </vt:lpstr>
      <vt:lpstr>Процес оволодіння роллю відбувається  з різних сторін:</vt:lpstr>
      <vt:lpstr>Інструменти діагностики команди та командоутворення</vt:lpstr>
      <vt:lpstr>Мотузковий курс</vt:lpstr>
      <vt:lpstr>Ланцюгова реакція</vt:lpstr>
      <vt:lpstr>Ігри</vt:lpstr>
      <vt:lpstr>Інста квест </vt:lpstr>
      <vt:lpstr>Корпоративний кінофест</vt:lpstr>
      <vt:lpstr>Комунікативна вправа “Бесіда”</vt:lpstr>
      <vt:lpstr>ПАРТНЕРСЬКА ВЗАЄМОДІЯ – ЦЕ ВЗАЄМОДІЯ РІВНИХ</vt:lpstr>
      <vt:lpstr>Вправа «Вишикуватися»</vt:lpstr>
      <vt:lpstr>Вправа «Знайди пару»</vt:lpstr>
      <vt:lpstr>Вправа «Болото»</vt:lpstr>
      <vt:lpstr>Вправа «Знайди рівновагу в колі»</vt:lpstr>
      <vt:lpstr>Вправа «Ходіння наосліп»</vt:lpstr>
      <vt:lpstr>Вправа «Подяка»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Тренінг</dc:title>
  <dc:creator>hp</dc:creator>
  <cp:lastModifiedBy>Максим Куринной</cp:lastModifiedBy>
  <cp:revision>80</cp:revision>
  <dcterms:modified xsi:type="dcterms:W3CDTF">2024-11-14T11:26:16Z</dcterms:modified>
</cp:coreProperties>
</file>