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санаційної спроможності та санаційного аудиту.</a:t>
            </a:r>
            <a:br>
              <a:rPr lang="uk-UA" sz="3200" dirty="0" smtClean="0"/>
            </a:br>
            <a:r>
              <a:rPr lang="uk-UA" sz="3200" dirty="0" smtClean="0"/>
              <a:t>2. Порядок проведення санаційного аудиту на підприємстві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smtClean="0"/>
              <a:t>Тема </a:t>
            </a:r>
            <a:r>
              <a:rPr lang="uk-UA" b="1" smtClean="0"/>
              <a:t>8. </a:t>
            </a:r>
            <a:r>
              <a:rPr lang="uk-UA" b="1" dirty="0"/>
              <a:t>Оцінювання санаційної спроможності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Санаційна </a:t>
            </a:r>
            <a:r>
              <a:rPr lang="uk-UA" b="1" dirty="0"/>
              <a:t>спроможність - </a:t>
            </a:r>
            <a:r>
              <a:rPr lang="uk-UA" dirty="0"/>
              <a:t>це наявність у підприємства, що перебуває у фінансовій кризі, фінансових, організаційно-технічних та правових можливостей, які визначають його здатність до успішного проведення фінансової санації</a:t>
            </a:r>
            <a:r>
              <a:rPr lang="uk-UA" dirty="0" smtClean="0"/>
              <a:t>.</a:t>
            </a:r>
          </a:p>
          <a:p>
            <a:pPr algn="just"/>
            <a:endParaRPr lang="uk-UA" b="1" dirty="0" smtClean="0"/>
          </a:p>
          <a:p>
            <a:pPr algn="just"/>
            <a:endParaRPr lang="uk-UA" b="1" dirty="0"/>
          </a:p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До </a:t>
            </a:r>
            <a:r>
              <a:rPr lang="uk-UA" b="1" dirty="0"/>
              <a:t>загальних передумов санаційної спроможності відносять наявність у підприємства потенціалу для майбутньої успішної діяльності, а саме:</a:t>
            </a:r>
          </a:p>
          <a:p>
            <a:pPr algn="just"/>
            <a:r>
              <a:rPr lang="uk-UA" dirty="0"/>
              <a:t>- стійких позицій на ринку та реальних можливостей збільшення обсягів реалізації;</a:t>
            </a:r>
          </a:p>
          <a:p>
            <a:pPr algn="just"/>
            <a:r>
              <a:rPr lang="uk-UA" dirty="0"/>
              <a:t>- конкурентних переваг;</a:t>
            </a:r>
          </a:p>
          <a:p>
            <a:pPr algn="just"/>
            <a:r>
              <a:rPr lang="uk-UA" dirty="0"/>
              <a:t>- виробничого та кадрового потенціалу;</a:t>
            </a:r>
          </a:p>
          <a:p>
            <a:pPr algn="just"/>
            <a:r>
              <a:rPr lang="uk-UA" dirty="0"/>
              <a:t>- реальної та дієвої санаційної концепції.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Санаційний аудит проводиться на підприємствах, які перебувають у фінансовій кризі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мета санаційного аудиту -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оцінити санаційну спроможність підприємства підставі аналізу фінансово-господарської діяльності та наявності санаційної концепції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Окрім звичайних процедур аудиту, до яких відносяться експертизу фінансової звітності, санаційний аудит додатково розглядає наступні питання: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оцінка всіх даних, представлених в плані фінансового оздоровлення;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перевірка достовірності приведених в плані причин кризи;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експертиза виявлених в плані сильних і слабких позицій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експертиза економічної оцінки окремих санаційних процедур і ефективності санації в цілому;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правова оцінка запропонованих санаційних заходів;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оцінка всіх видів ризиків при проведенні санації;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кінцева оцінка санаційної спроможності підприємства, і, за потреби, висновок про доцільність санації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400" b="1" dirty="0"/>
              <a:t>Етапи санаційного аудиту</a:t>
            </a:r>
            <a:r>
              <a:rPr lang="uk-UA" sz="2400" b="1" dirty="0" smtClean="0"/>
              <a:t>.</a:t>
            </a:r>
          </a:p>
          <a:p>
            <a:pPr marL="0" indent="0" algn="ctr">
              <a:buNone/>
            </a:pPr>
            <a:endParaRPr lang="uk-UA" sz="2400" b="1" dirty="0"/>
          </a:p>
          <a:p>
            <a:pPr marL="0" indent="0" algn="ctr">
              <a:buNone/>
            </a:pPr>
            <a:r>
              <a:rPr lang="uk-UA" sz="2400" b="1" dirty="0"/>
              <a:t>1. Ознайомлення зі стратегічним плануванням, оперативним поточним станом підприємства та умовами роботи в галузі.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оцінки стратегічного планування на підприємстві необхідно ознайомитися із існуючим бізнес планом і розробленими менеджерами прогнозами економічного розвитку. Для ефективної експертизи стану підприємства потрібно ознайомитися з оперативним поточним станом підприємства. </a:t>
            </a:r>
          </a:p>
          <a:p>
            <a:pPr marL="0" indent="0" algn="ctr">
              <a:buNone/>
            </a:pPr>
            <a:r>
              <a:rPr lang="uk-UA" sz="2400" dirty="0"/>
              <a:t>Окрім цього аудитор повинен мати можливість ознайомитися з результатами попередньої аудиторської перевірки і результатами виконання фінансових планів і бізнес-планів підприємства, якщо вони наявні.</a:t>
            </a:r>
          </a:p>
          <a:p>
            <a:pPr marL="0" indent="0" algn="ctr">
              <a:buNone/>
            </a:pPr>
            <a:r>
              <a:rPr lang="uk-UA" sz="2400" b="1" dirty="0"/>
              <a:t>Додатково, для проведення експертизи плану фінансового оздоровлення, аудитор повинен:</a:t>
            </a:r>
          </a:p>
          <a:p>
            <a:pPr marL="0" indent="0" algn="just">
              <a:buNone/>
            </a:pPr>
            <a:r>
              <a:rPr lang="uk-UA" sz="2400" dirty="0"/>
              <a:t>- оцінити обсяг ринку збуту продукції і її конкурентоспроможність;</a:t>
            </a:r>
          </a:p>
          <a:p>
            <a:pPr marL="0" indent="0" algn="just">
              <a:buNone/>
            </a:pPr>
            <a:r>
              <a:rPr lang="uk-UA" sz="2400" dirty="0"/>
              <a:t>- зібрати дані про стан і перспективи розвитку галузі, до якої належить підприємство;</a:t>
            </a:r>
          </a:p>
          <a:p>
            <a:pPr marL="0" indent="0" algn="just">
              <a:buNone/>
            </a:pPr>
            <a:r>
              <a:rPr lang="uk-UA" sz="2400" dirty="0"/>
              <a:t>- виявити характер джерел сировини, комплектуючих, а також фінансових засобів даного підприємства;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2. Загальний аналіз виробничої і господарської діяльності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Перш </a:t>
            </a:r>
            <a:r>
              <a:rPr lang="uk-UA" sz="2100" b="1" dirty="0"/>
              <a:t>за все аналізується виробнича структура підприємства; обсяг і асортимент виробничої продукції і її реалізації; склад і стан основних фондів і об’єктів соціальної інфраструктури; чисельність робітників. Одночасно розглядаються запропоновані в плані санації пропозиції:</a:t>
            </a:r>
          </a:p>
          <a:p>
            <a:pPr marL="0" indent="0" algn="just">
              <a:buNone/>
            </a:pPr>
            <a:r>
              <a:rPr lang="uk-UA" sz="2100" dirty="0"/>
              <a:t>- щодо злиття і поділу підрозділів, їх ліквідації і створенню;</a:t>
            </a:r>
          </a:p>
          <a:p>
            <a:pPr marL="0" indent="0" algn="just">
              <a:buNone/>
            </a:pPr>
            <a:r>
              <a:rPr lang="uk-UA" sz="2100" dirty="0"/>
              <a:t>- щодо реалізації і придбання основних засобів і об’єктів соціальної інфраструктури;</a:t>
            </a:r>
          </a:p>
          <a:p>
            <a:pPr marL="0" indent="0" algn="just">
              <a:buNone/>
            </a:pPr>
            <a:r>
              <a:rPr lang="uk-UA" sz="2100" dirty="0"/>
              <a:t>- щодо скорочення персоналу та ін.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Особливу </a:t>
            </a:r>
            <a:r>
              <a:rPr lang="uk-UA" sz="2100" b="1" dirty="0"/>
              <a:t>увагу на даному етапі санаційного аудиту приділяють:</a:t>
            </a:r>
          </a:p>
          <a:p>
            <a:pPr marL="0" indent="0" algn="just">
              <a:buNone/>
            </a:pPr>
            <a:r>
              <a:rPr lang="uk-UA" sz="2100" dirty="0"/>
              <a:t>- розгляду ефективності технології виробництва з точки зору виявлення наявності документації по розробці обґрунтованих нормативів виготовлення продукції. </a:t>
            </a:r>
          </a:p>
          <a:p>
            <a:pPr marL="0" indent="0" algn="just">
              <a:buNone/>
            </a:pPr>
            <a:r>
              <a:rPr lang="uk-UA" sz="2100" dirty="0"/>
              <a:t>- наявність необґрунтовано віднесених на собівартість витрат, що погіршує фінансовий стан підприємства, і може призвести до недостатньої ефективності запропонованих санаційних заходів.</a:t>
            </a:r>
          </a:p>
          <a:p>
            <a:pPr marL="0" indent="0" algn="just">
              <a:buNone/>
            </a:pPr>
            <a:r>
              <a:rPr lang="uk-UA" sz="2100" dirty="0"/>
              <a:t>- пошуку </a:t>
            </a:r>
            <a:r>
              <a:rPr lang="uk-UA" sz="2100" dirty="0" err="1"/>
              <a:t>„вузьких</a:t>
            </a:r>
            <a:r>
              <a:rPr lang="uk-UA" sz="2100" dirty="0"/>
              <a:t> місць", що зменшують ефективність роботи всього колективу, є необхідним для успішного здійснення санаційних заходів. Експертиза повинна відповісти на питання - чи визначенні ці вузькі місця в санаційному плані.</a:t>
            </a:r>
          </a:p>
          <a:p>
            <a:pPr marL="0" indent="0" algn="just">
              <a:buNone/>
            </a:pPr>
            <a:r>
              <a:rPr lang="uk-UA" sz="2100" dirty="0"/>
              <a:t>- перевірці відповідність цін і тарифів практиці господарської діяльності підприємств даної галузі. </a:t>
            </a:r>
          </a:p>
          <a:p>
            <a:pPr marL="0" indent="0" algn="just">
              <a:buNone/>
            </a:pPr>
            <a:r>
              <a:rPr lang="uk-UA" sz="2100" dirty="0"/>
              <a:t>- показникам роботи персоналу, з точки зору ефективності виконання ними функціональних обов’язків. </a:t>
            </a:r>
          </a:p>
          <a:p>
            <a:pPr marL="0" indent="0" algn="just">
              <a:buNone/>
            </a:pPr>
            <a:r>
              <a:rPr lang="uk-UA" sz="2100" dirty="0"/>
              <a:t>- перевірці відповідність оплати праці рівню зусиль і кваліфікації робітників. </a:t>
            </a:r>
          </a:p>
          <a:p>
            <a:pPr marL="0" indent="0" algn="just">
              <a:buNone/>
            </a:pPr>
            <a:r>
              <a:rPr lang="uk-UA" sz="2100" dirty="0"/>
              <a:t>- причинам простоїв, невисокої продуктивності праці та інших недоліків в операційній діяльності підприємства з точки зору кадрової політики і організації праці.</a:t>
            </a:r>
          </a:p>
          <a:p>
            <a:pPr marL="0" indent="0" algn="just">
              <a:buNone/>
            </a:pPr>
            <a:r>
              <a:rPr lang="uk-UA" sz="2100" dirty="0"/>
              <a:t>- діяльності середньої і вищої ланки менеджменту підприємства. Виявляють також відношення менеджменту до плану санаційних заходів, ступінь підтримання цих дій.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3. Аналіз фінансового стану підприємства.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 </a:t>
            </a:r>
            <a:r>
              <a:rPr lang="uk-UA" sz="2100" b="1" dirty="0"/>
              <a:t>рамках аналізу проводиться:</a:t>
            </a:r>
          </a:p>
          <a:p>
            <a:pPr marL="0" indent="0" algn="just">
              <a:buNone/>
            </a:pPr>
            <a:r>
              <a:rPr lang="uk-UA" sz="2100" dirty="0" smtClean="0"/>
              <a:t>1. Горизонтальний </a:t>
            </a:r>
            <a:r>
              <a:rPr lang="uk-UA" sz="2100" dirty="0"/>
              <a:t>та вертикальний аналіз активів і пасивів.</a:t>
            </a:r>
          </a:p>
          <a:p>
            <a:pPr marL="0" indent="0" algn="just">
              <a:buNone/>
            </a:pPr>
            <a:r>
              <a:rPr lang="uk-UA" sz="2100" dirty="0" smtClean="0"/>
              <a:t>2. Горизонтальний </a:t>
            </a:r>
            <a:r>
              <a:rPr lang="uk-UA" sz="2100" dirty="0"/>
              <a:t>та вертикальний аналіз «Звіту про фінансові результати».</a:t>
            </a:r>
          </a:p>
          <a:p>
            <a:pPr marL="0" indent="0" algn="just">
              <a:buNone/>
            </a:pPr>
            <a:r>
              <a:rPr lang="uk-UA" sz="2100" dirty="0" smtClean="0"/>
              <a:t>3. Аналіз </a:t>
            </a:r>
            <a:r>
              <a:rPr lang="uk-UA" sz="2100" dirty="0"/>
              <a:t>ліквідності (коефіцієнтний та ліквідності балансу).</a:t>
            </a:r>
          </a:p>
          <a:p>
            <a:pPr marL="0" indent="0" algn="just">
              <a:buNone/>
            </a:pPr>
            <a:r>
              <a:rPr lang="uk-UA" sz="2100" dirty="0" smtClean="0"/>
              <a:t>4. Аналіз </a:t>
            </a:r>
            <a:r>
              <a:rPr lang="uk-UA" sz="2100" dirty="0"/>
              <a:t>фінансової стійкості (3-х компонентний показник та коефіцієнтний аналіз).</a:t>
            </a:r>
          </a:p>
          <a:p>
            <a:pPr marL="0" indent="0" algn="just">
              <a:buNone/>
            </a:pPr>
            <a:r>
              <a:rPr lang="uk-UA" sz="2100" dirty="0" smtClean="0"/>
              <a:t>5. Аналіз </a:t>
            </a:r>
            <a:r>
              <a:rPr lang="uk-UA" sz="2100" dirty="0"/>
              <a:t>ділової активності.</a:t>
            </a:r>
          </a:p>
          <a:p>
            <a:pPr marL="0" indent="0" algn="just">
              <a:buNone/>
            </a:pPr>
            <a:r>
              <a:rPr lang="uk-UA" sz="2100" dirty="0" smtClean="0"/>
              <a:t>6. Аналіз </a:t>
            </a:r>
            <a:r>
              <a:rPr lang="uk-UA" sz="2100" dirty="0"/>
              <a:t>рентабельності.</a:t>
            </a:r>
          </a:p>
          <a:p>
            <a:pPr marL="0" indent="0" algn="just">
              <a:buNone/>
            </a:pPr>
            <a:r>
              <a:rPr lang="uk-UA" sz="2100" dirty="0" smtClean="0"/>
              <a:t>7. Аналіз </a:t>
            </a:r>
            <a:r>
              <a:rPr lang="uk-UA" sz="2100" dirty="0"/>
              <a:t>грошових потоків.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4. Оцінка впливу зовнішнього середовища на реалізацію плану фінансового оздоровлення.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Для </a:t>
            </a:r>
            <a:r>
              <a:rPr lang="uk-UA" sz="2100" dirty="0"/>
              <a:t>виявлення впливу постачальників, а також споживачів продукції на стійку роботу підприємства потрібно дослідити наявність основних контрагентів, їх позиції на ринку, їх політику відносно даного підприємства та ін.</a:t>
            </a:r>
          </a:p>
          <a:p>
            <a:pPr marL="0" indent="0" algn="ctr">
              <a:buNone/>
            </a:pPr>
            <a:r>
              <a:rPr lang="uk-UA" sz="2100" dirty="0"/>
              <a:t>Внаслідок їх політики, а також в результаті дій менеджменту можливі порушення нормальної операційної діяльності підприємства, пов’язані, зокрема, з завищенням закупівельних цін на сировину, матеріали і комплектуючі, і зниженням цін реалізованої продукції.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5</a:t>
            </a:r>
            <a:r>
              <a:rPr lang="uk-UA" sz="2100" b="1" dirty="0"/>
              <a:t>. Формулювання аудиторських висновків.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253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764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 санаційної спроможності та санаційного аудиту. 2. Порядок проведення санаційного аудиту на підприємстві.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22</cp:revision>
  <dcterms:created xsi:type="dcterms:W3CDTF">2020-08-26T06:53:27Z</dcterms:created>
  <dcterms:modified xsi:type="dcterms:W3CDTF">2023-10-23T11:16:48Z</dcterms:modified>
</cp:coreProperties>
</file>