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70" r:id="rId4"/>
    <p:sldId id="268" r:id="rId5"/>
    <p:sldId id="269" r:id="rId6"/>
    <p:sldId id="27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E3E40"/>
    <a:srgbClr val="678C94"/>
    <a:srgbClr val="870038"/>
    <a:srgbClr val="87888B"/>
    <a:srgbClr val="70CBD0"/>
    <a:srgbClr val="455E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96" autoAdjust="0"/>
    <p:restoredTop sz="94660"/>
  </p:normalViewPr>
  <p:slideViewPr>
    <p:cSldViewPr>
      <p:cViewPr varScale="1">
        <p:scale>
          <a:sx n="65" d="100"/>
          <a:sy n="65" d="100"/>
        </p:scale>
        <p:origin x="-16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8304E-C38E-4E17-BAB0-B4E913F884AB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DBF668-0F6B-4E65-B0D1-9FAD4D7F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93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 userDrawn="1"/>
        </p:nvPicPr>
        <p:blipFill>
          <a:blip r:embed="rId2"/>
          <a:srcRect l="220" t="2950" r="93555"/>
          <a:stretch>
            <a:fillRect/>
          </a:stretch>
        </p:blipFill>
        <p:spPr bwMode="auto">
          <a:xfrm>
            <a:off x="0" y="5689600"/>
            <a:ext cx="9144000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1"/>
          <p:cNvPicPr>
            <a:picLocks noChangeAspect="1" noChangeArrowheads="1"/>
          </p:cNvPicPr>
          <p:nvPr userDrawn="1"/>
        </p:nvPicPr>
        <p:blipFill>
          <a:blip r:embed="rId3"/>
          <a:srcRect l="13660" t="36472" r="9813" b="40846"/>
          <a:stretch>
            <a:fillRect/>
          </a:stretch>
        </p:blipFill>
        <p:spPr bwMode="auto">
          <a:xfrm>
            <a:off x="468313" y="292100"/>
            <a:ext cx="42814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6"/>
          <p:cNvPicPr>
            <a:picLocks noChangeAspect="1" noChangeArrowheads="1"/>
          </p:cNvPicPr>
          <p:nvPr userDrawn="1"/>
        </p:nvPicPr>
        <p:blipFill>
          <a:blip r:embed="rId4"/>
          <a:srcRect l="-2" t="2950" r="3548"/>
          <a:stretch>
            <a:fillRect/>
          </a:stretch>
        </p:blipFill>
        <p:spPr bwMode="auto">
          <a:xfrm>
            <a:off x="376238" y="5689600"/>
            <a:ext cx="1298575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spect="1" noChangeArrowheads="1"/>
          </p:cNvPicPr>
          <p:nvPr userDrawn="1"/>
        </p:nvPicPr>
        <p:blipFill>
          <a:blip r:embed="rId5"/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22"/>
          <p:cNvPicPr>
            <a:picLocks noChangeAspect="1" noChangeArrowheads="1"/>
          </p:cNvPicPr>
          <p:nvPr userDrawn="1"/>
        </p:nvPicPr>
        <p:blipFill>
          <a:blip r:embed="rId6"/>
          <a:srcRect l="-15234" t="-65079" r="-16672" b="-871"/>
          <a:stretch>
            <a:fillRect/>
          </a:stretch>
        </p:blipFill>
        <p:spPr bwMode="auto">
          <a:xfrm>
            <a:off x="4932363" y="663575"/>
            <a:ext cx="207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23"/>
          <p:cNvPicPr>
            <a:picLocks noChangeAspect="1" noChangeArrowheads="1"/>
          </p:cNvPicPr>
          <p:nvPr userDrawn="1"/>
        </p:nvPicPr>
        <p:blipFill>
          <a:blip r:embed="rId7"/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0"/>
          <p:cNvSpPr txBox="1"/>
          <p:nvPr userDrawn="1"/>
        </p:nvSpPr>
        <p:spPr>
          <a:xfrm>
            <a:off x="107950" y="5118100"/>
            <a:ext cx="1906588" cy="269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476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50" kern="1800" dirty="0">
                <a:solidFill>
                  <a:srgbClr val="8788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552C8-F5BD-4B00-AF8E-9A8DACCFE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4FBBB-DADF-4CE2-B5D4-9CFA754C87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B86341A-55CC-47EC-BB27-0E85F991C0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49D49AF-8E1C-4695-BD47-C5DFEF32C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38F1057-6F90-465C-8295-16525BA49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3E8CF98-7663-4151-BC4E-4831D0656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624C502-B2A2-44A2-A3A3-D7ED36F959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23A0CFE-883E-4537-99C9-C1050F1529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AA3B7F4-3413-4157-A3BA-F9EE0F62A6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78B149A-2B0B-44B8-8C96-0B4D8C2CE5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1"/>
          <p:cNvPicPr>
            <a:picLocks noChangeAspect="1" noChangeArrowheads="1"/>
          </p:cNvPicPr>
          <p:nvPr userDrawn="1"/>
        </p:nvPicPr>
        <p:blipFill>
          <a:blip r:embed="rId2"/>
          <a:srcRect l="13239" t="36472" r="9813" b="42093"/>
          <a:stretch>
            <a:fillRect/>
          </a:stretch>
        </p:blipFill>
        <p:spPr bwMode="auto">
          <a:xfrm>
            <a:off x="482600" y="5846763"/>
            <a:ext cx="25050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Пряма сполучна лінія 9"/>
          <p:cNvCxnSpPr/>
          <p:nvPr userDrawn="1"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6594"/>
          </a:xfrm>
        </p:spPr>
        <p:txBody>
          <a:bodyPr/>
          <a:lstStyle>
            <a:lvl1pPr marL="342900" indent="-342900">
              <a:buClr>
                <a:srgbClr val="678C94"/>
              </a:buClr>
              <a:buFont typeface="Wingdings" panose="05000000000000000000" pitchFamily="2" charset="2"/>
              <a:buChar char="§"/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0"/>
          </p:nvPr>
        </p:nvSpPr>
        <p:spPr>
          <a:xfrm>
            <a:off x="6553200" y="6165850"/>
            <a:ext cx="2133600" cy="365125"/>
          </a:xfrm>
        </p:spPr>
        <p:txBody>
          <a:bodyPr/>
          <a:lstStyle>
            <a:lvl1pPr>
              <a:defRPr sz="1050">
                <a:solidFill>
                  <a:srgbClr val="678C9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438275B-230D-4E30-9E0D-422732E059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8787A16-D801-424B-8E3F-0F23CFB26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362E5D0-9EC6-4942-AC5E-78B413BC9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54A3AF5-1334-413F-B361-CE257B4DF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ідзаголовок 2"/>
          <p:cNvSpPr txBox="1">
            <a:spLocks/>
          </p:cNvSpPr>
          <p:nvPr userDrawn="1"/>
        </p:nvSpPr>
        <p:spPr>
          <a:xfrm>
            <a:off x="0" y="3213100"/>
            <a:ext cx="9144000" cy="3314700"/>
          </a:xfrm>
          <a:prstGeom prst="rect">
            <a:avLst/>
          </a:prstGeom>
        </p:spPr>
        <p:txBody>
          <a:bodyPr/>
          <a:lstStyle/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ПРОЕКТ «ПАРТНЕРСТВО ДЛЯ РОЗВИТКУ МІСТ» </a:t>
            </a:r>
            <a:b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впроваджує Федерація канадських муніципалітетів </a:t>
            </a:r>
            <a:b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за фінансової підтримки Уряду Канади </a:t>
            </a:r>
          </a:p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вул. Щекавицька, 30/39, офіс 27, Київ, 04071</a:t>
            </a:r>
          </a:p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тел. +38 044 2071282, факс +38 044 2071283</a:t>
            </a:r>
          </a:p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office@pleddg.org.ua</a:t>
            </a:r>
            <a:endParaRPr lang="en-US" sz="1400">
              <a:solidFill>
                <a:srgbClr val="3E3E40"/>
              </a:solidFill>
              <a:latin typeface="Tahoma" pitchFamily="34" charset="0"/>
              <a:cs typeface="Tahoma" pitchFamily="34" charset="0"/>
            </a:endParaRPr>
          </a:p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r>
              <a:rPr lang="en-US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www.pleddg.org.ua</a:t>
            </a:r>
          </a:p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endParaRPr lang="uk-UA" sz="1400">
              <a:solidFill>
                <a:srgbClr val="7F7F7F"/>
              </a:solidFill>
              <a:latin typeface="Tahoma" pitchFamily="34" charset="0"/>
              <a:cs typeface="Tahoma" pitchFamily="34" charset="0"/>
            </a:endParaRPr>
          </a:p>
          <a:p>
            <a:pPr marL="1790700" algn="ctr">
              <a:spcBef>
                <a:spcPct val="20000"/>
              </a:spcBef>
              <a:buFont typeface="Arial" charset="0"/>
              <a:buNone/>
              <a:defRPr/>
            </a:pPr>
            <a:endParaRPr lang="uk-UA" sz="1400">
              <a:solidFill>
                <a:srgbClr val="59595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 userDrawn="1"/>
        </p:nvSpPr>
        <p:spPr>
          <a:xfrm>
            <a:off x="0" y="2060575"/>
            <a:ext cx="9144000" cy="1081088"/>
          </a:xfrm>
          <a:prstGeom prst="rect">
            <a:avLst/>
          </a:prstGeom>
        </p:spPr>
        <p:txBody>
          <a:bodyPr/>
          <a:lstStyle/>
          <a:p>
            <a:pPr marL="1790700">
              <a:defRPr/>
            </a:pPr>
            <a:r>
              <a:rPr lang="uk-UA" sz="3200" b="1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ДЯКУЄМО ЗА УВАГУ!</a:t>
            </a:r>
          </a:p>
        </p:txBody>
      </p:sp>
      <p:pic>
        <p:nvPicPr>
          <p:cNvPr id="4" name="Рисунок 21"/>
          <p:cNvPicPr>
            <a:picLocks noChangeAspect="1" noChangeArrowheads="1"/>
          </p:cNvPicPr>
          <p:nvPr userDrawn="1"/>
        </p:nvPicPr>
        <p:blipFill>
          <a:blip r:embed="rId2"/>
          <a:srcRect l="13660" t="36472" r="9813" b="40846"/>
          <a:stretch>
            <a:fillRect/>
          </a:stretch>
        </p:blipFill>
        <p:spPr bwMode="auto">
          <a:xfrm>
            <a:off x="468313" y="292100"/>
            <a:ext cx="42814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22"/>
          <p:cNvPicPr>
            <a:picLocks noChangeAspect="1" noChangeArrowheads="1"/>
          </p:cNvPicPr>
          <p:nvPr userDrawn="1"/>
        </p:nvPicPr>
        <p:blipFill>
          <a:blip r:embed="rId3"/>
          <a:srcRect l="-15234" t="-65079" r="-16672" b="-871"/>
          <a:stretch>
            <a:fillRect/>
          </a:stretch>
        </p:blipFill>
        <p:spPr bwMode="auto">
          <a:xfrm>
            <a:off x="4932363" y="663575"/>
            <a:ext cx="207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23"/>
          <p:cNvPicPr>
            <a:picLocks noChangeAspect="1" noChangeArrowheads="1"/>
          </p:cNvPicPr>
          <p:nvPr userDrawn="1"/>
        </p:nvPicPr>
        <p:blipFill>
          <a:blip r:embed="rId4"/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5"/>
          <a:srcRect l="-2" t="2950" r="3548"/>
          <a:stretch>
            <a:fillRect/>
          </a:stretch>
        </p:blipFill>
        <p:spPr bwMode="auto">
          <a:xfrm>
            <a:off x="376238" y="5689600"/>
            <a:ext cx="1298575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/>
          <p:cNvPicPr>
            <a:picLocks noChangeAspect="1" noChangeArrowheads="1"/>
          </p:cNvPicPr>
          <p:nvPr userDrawn="1"/>
        </p:nvPicPr>
        <p:blipFill>
          <a:blip r:embed="rId6"/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номера слайда 5"/>
          <p:cNvSpPr txBox="1">
            <a:spLocks/>
          </p:cNvSpPr>
          <p:nvPr userDrawn="1"/>
        </p:nvSpPr>
        <p:spPr>
          <a:xfrm>
            <a:off x="6553200" y="6223000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050" kern="1200">
                <a:solidFill>
                  <a:srgbClr val="678C9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CA28B94-3256-4166-B914-09E9539D6491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/>
          </a:p>
        </p:txBody>
      </p:sp>
      <p:pic>
        <p:nvPicPr>
          <p:cNvPr id="6" name="Рисунок 21"/>
          <p:cNvPicPr>
            <a:picLocks noChangeAspect="1" noChangeArrowheads="1"/>
          </p:cNvPicPr>
          <p:nvPr userDrawn="1"/>
        </p:nvPicPr>
        <p:blipFill>
          <a:blip r:embed="rId2"/>
          <a:srcRect l="13239" t="36472" r="9813" b="42093"/>
          <a:stretch>
            <a:fillRect/>
          </a:stretch>
        </p:blipFill>
        <p:spPr bwMode="auto">
          <a:xfrm>
            <a:off x="482600" y="5905500"/>
            <a:ext cx="25050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 сполучна лінія 11"/>
          <p:cNvCxnSpPr/>
          <p:nvPr userDrawn="1"/>
        </p:nvCxnSpPr>
        <p:spPr>
          <a:xfrm>
            <a:off x="482600" y="6521450"/>
            <a:ext cx="8193088" cy="0"/>
          </a:xfrm>
          <a:prstGeom prst="line">
            <a:avLst/>
          </a:prstGeom>
          <a:ln w="28575">
            <a:solidFill>
              <a:srgbClr val="870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 сполучна лінія 12"/>
          <p:cNvCxnSpPr/>
          <p:nvPr userDrawn="1"/>
        </p:nvCxnSpPr>
        <p:spPr>
          <a:xfrm>
            <a:off x="482600" y="6583363"/>
            <a:ext cx="8193088" cy="0"/>
          </a:xfrm>
          <a:prstGeom prst="line">
            <a:avLst/>
          </a:prstGeom>
          <a:ln w="28575">
            <a:solidFill>
              <a:srgbClr val="70CB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 сполучна лінія 13"/>
          <p:cNvCxnSpPr/>
          <p:nvPr userDrawn="1"/>
        </p:nvCxnSpPr>
        <p:spPr>
          <a:xfrm>
            <a:off x="482600" y="1470025"/>
            <a:ext cx="8193088" cy="0"/>
          </a:xfrm>
          <a:prstGeom prst="line">
            <a:avLst/>
          </a:prstGeom>
          <a:ln w="28575">
            <a:solidFill>
              <a:srgbClr val="678C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Заголовок 1"/>
          <p:cNvSpPr txBox="1">
            <a:spLocks/>
          </p:cNvSpPr>
          <p:nvPr userDrawn="1"/>
        </p:nvSpPr>
        <p:spPr>
          <a:xfrm>
            <a:off x="457200" y="33337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678C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304612"/>
          </a:xfrm>
        </p:spPr>
        <p:txBody>
          <a:bodyPr/>
          <a:lstStyle>
            <a:lvl1pPr>
              <a:buClr>
                <a:srgbClr val="678C94"/>
              </a:buCl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16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304612"/>
          </a:xfrm>
        </p:spPr>
        <p:txBody>
          <a:bodyPr/>
          <a:lstStyle>
            <a:lvl1pPr>
              <a:buClr>
                <a:srgbClr val="678C94"/>
              </a:buCl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F9B35-40B4-453C-B745-2249DD3F8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11338-CA39-4E25-84AD-2483DF790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5EE2A-19FF-4E46-B8A1-E5E15F6CB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0EF6E-4E1E-4C1C-B176-F0D840E8DB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B52BE-8868-42C6-9602-B28FCB7E5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/>
              <a:t>Зразок заголовка</a:t>
            </a:r>
            <a:endParaRPr lang="en-US"/>
          </a:p>
        </p:txBody>
      </p:sp>
      <p:sp>
        <p:nvSpPr>
          <p:cNvPr id="1027" name="Місце для тексту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0365D34-C7E8-4D09-BBF9-54954E5CEE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800199" y="1412776"/>
            <a:ext cx="7056784" cy="2808312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ru-RU" sz="31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  <a:t/>
            </a:r>
            <a:br>
              <a:rPr lang="ru-RU" sz="31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</a:br>
            <a:r>
              <a:rPr lang="uk-UA" sz="2800" b="1" cap="all" dirty="0" smtClean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2.8</a:t>
            </a:r>
            <a:r>
              <a:rPr lang="uk-UA" sz="28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. </a:t>
            </a:r>
            <a:r>
              <a:rPr lang="ru-RU" sz="28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Як </a:t>
            </a:r>
            <a:r>
              <a:rPr lang="ru-RU" sz="2800" b="1" cap="all" dirty="0" err="1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демократичне</a:t>
            </a:r>
            <a:r>
              <a:rPr lang="ru-RU" sz="28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 </a:t>
            </a:r>
            <a:r>
              <a:rPr lang="ru-RU" sz="2800" b="1" cap="all" dirty="0" err="1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врядування</a:t>
            </a:r>
            <a:r>
              <a:rPr lang="ru-RU" sz="28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 </a:t>
            </a:r>
            <a:r>
              <a:rPr lang="ru-RU" sz="2800" b="1" cap="all" dirty="0" err="1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підтримує</a:t>
            </a:r>
            <a:r>
              <a:rPr lang="ru-RU" sz="28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 МЕР</a:t>
            </a:r>
            <a:endParaRPr lang="uk-UA" sz="2800" b="1" cap="all" dirty="0">
              <a:solidFill>
                <a:srgbClr val="87003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anose="020B0604030504040204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823912"/>
          </a:xfrm>
        </p:spPr>
        <p:txBody>
          <a:bodyPr/>
          <a:lstStyle/>
          <a:p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ПРИНЦИПИ</a:t>
            </a:r>
            <a:r>
              <a:rPr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 МЕР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50" y="1556792"/>
            <a:ext cx="9036050" cy="4536504"/>
          </a:xfrm>
        </p:spPr>
        <p:txBody>
          <a:bodyPr>
            <a:normAutofit fontScale="85000" lnSpcReduction="10000"/>
          </a:bodyPr>
          <a:lstStyle/>
          <a:p>
            <a:pPr marL="444500" indent="-357188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uk-UA" altLang="uk-UA" sz="2600" dirty="0">
                <a:solidFill>
                  <a:srgbClr val="333333"/>
                </a:solidFill>
              </a:rPr>
              <a:t>Стратегічна спланованість процесу</a:t>
            </a:r>
          </a:p>
          <a:p>
            <a:pPr marL="444500" indent="-357188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uk-UA" altLang="uk-UA" sz="2600" dirty="0">
                <a:solidFill>
                  <a:srgbClr val="333333"/>
                </a:solidFill>
              </a:rPr>
              <a:t>Здійснення інтегрованих </a:t>
            </a:r>
            <a:r>
              <a:rPr lang="uk-UA" altLang="uk-UA" sz="2600" dirty="0" err="1">
                <a:solidFill>
                  <a:srgbClr val="333333"/>
                </a:solidFill>
              </a:rPr>
              <a:t>втручань</a:t>
            </a:r>
            <a:r>
              <a:rPr lang="uk-UA" altLang="uk-UA" sz="2600" dirty="0">
                <a:solidFill>
                  <a:srgbClr val="333333"/>
                </a:solidFill>
              </a:rPr>
              <a:t> одночасно в кількох секторах</a:t>
            </a:r>
          </a:p>
          <a:p>
            <a:pPr marL="444500" indent="-357188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uk-UA" altLang="uk-UA" sz="2600" dirty="0">
                <a:solidFill>
                  <a:srgbClr val="333333"/>
                </a:solidFill>
              </a:rPr>
              <a:t>Лідерство на місцевому рівні</a:t>
            </a:r>
          </a:p>
          <a:p>
            <a:pPr marL="444500" indent="-357188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uk-UA" altLang="uk-UA" sz="2600" dirty="0">
                <a:solidFill>
                  <a:srgbClr val="333333"/>
                </a:solidFill>
              </a:rPr>
              <a:t>Зв’язок зі сталим розвитком</a:t>
            </a:r>
          </a:p>
          <a:p>
            <a:pPr marL="444500" indent="-357188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uk-UA" altLang="uk-UA" sz="2600" dirty="0">
                <a:solidFill>
                  <a:srgbClr val="333333"/>
                </a:solidFill>
              </a:rPr>
              <a:t>Залучення місцевої громади</a:t>
            </a:r>
          </a:p>
          <a:p>
            <a:pPr marL="444500" indent="-357188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uk-UA" altLang="uk-UA" sz="2600" dirty="0">
                <a:solidFill>
                  <a:srgbClr val="333333"/>
                </a:solidFill>
              </a:rPr>
              <a:t>Комплексний характер ініціатив МЕР</a:t>
            </a:r>
          </a:p>
          <a:p>
            <a:pPr marL="444500" indent="-357188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uk-UA" altLang="uk-UA" sz="2600" dirty="0">
                <a:solidFill>
                  <a:srgbClr val="333333"/>
                </a:solidFill>
              </a:rPr>
              <a:t>Формування сприятливого середовища для ведення бізнесу</a:t>
            </a:r>
          </a:p>
          <a:p>
            <a:pPr marL="444500" indent="-357188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uk-UA" altLang="uk-UA" sz="2600" dirty="0">
                <a:solidFill>
                  <a:srgbClr val="333333"/>
                </a:solidFill>
              </a:rPr>
              <a:t>Формування </a:t>
            </a:r>
            <a:r>
              <a:rPr lang="uk-UA" altLang="uk-UA" sz="2600" dirty="0" err="1">
                <a:solidFill>
                  <a:srgbClr val="333333"/>
                </a:solidFill>
              </a:rPr>
              <a:t>партнерств</a:t>
            </a:r>
            <a:endParaRPr lang="uk-UA" altLang="uk-UA" sz="2600" dirty="0">
              <a:solidFill>
                <a:srgbClr val="333333"/>
              </a:solidFill>
            </a:endParaRPr>
          </a:p>
          <a:p>
            <a:pPr marL="444500" indent="-357188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uk-UA" altLang="uk-UA" sz="2600" dirty="0">
                <a:solidFill>
                  <a:srgbClr val="333333"/>
                </a:solidFill>
              </a:rPr>
              <a:t>Креативність та гнучкість у  виборі підходу</a:t>
            </a:r>
          </a:p>
          <a:p>
            <a:pPr marL="444500" indent="-357188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uk-UA" altLang="uk-UA" sz="2600" dirty="0">
                <a:solidFill>
                  <a:srgbClr val="333333"/>
                </a:solidFill>
              </a:rPr>
              <a:t>Важливість існуючих підприємств</a:t>
            </a:r>
          </a:p>
          <a:p>
            <a:pPr marL="444500" indent="-357188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uk-UA" altLang="uk-UA" sz="2600" dirty="0" err="1">
                <a:solidFill>
                  <a:srgbClr val="333333"/>
                </a:solidFill>
              </a:rPr>
              <a:t>Упереджувальний</a:t>
            </a:r>
            <a:r>
              <a:rPr lang="uk-UA" altLang="uk-UA" sz="2600" dirty="0">
                <a:solidFill>
                  <a:srgbClr val="333333"/>
                </a:solidFill>
              </a:rPr>
              <a:t> характер</a:t>
            </a:r>
          </a:p>
          <a:p>
            <a:pPr fontAlgn="auto">
              <a:spcAft>
                <a:spcPts val="0"/>
              </a:spcAft>
              <a:defRPr/>
            </a:pPr>
            <a:endParaRPr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FD33B24-53C9-4515-88B3-AC680EFFFF41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023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Місце для вмісту 2"/>
          <p:cNvSpPr>
            <a:spLocks noGrp="1"/>
          </p:cNvSpPr>
          <p:nvPr>
            <p:ph idx="4294967295"/>
          </p:nvPr>
        </p:nvSpPr>
        <p:spPr>
          <a:xfrm>
            <a:off x="468313" y="1628775"/>
            <a:ext cx="8229600" cy="4246563"/>
          </a:xfrm>
        </p:spPr>
        <p:txBody>
          <a:bodyPr/>
          <a:lstStyle/>
          <a:p>
            <a:pPr marL="360363" indent="-360363">
              <a:buFont typeface="+mj-lt"/>
              <a:buAutoNum type="arabicPeriod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Участь громадян y прийнятті рішень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. Забезпечити реальні можливості для всіх громадян мати свій голос у вирішенні місцевих справ.</a:t>
            </a:r>
          </a:p>
          <a:p>
            <a:pPr marL="360363" indent="-360363">
              <a:buFont typeface="+mj-lt"/>
              <a:buAutoNum type="arabicPeriod"/>
            </a:pPr>
            <a:r>
              <a:rPr lang="uk-UA" sz="1800" b="1" dirty="0">
                <a:solidFill>
                  <a:srgbClr val="0000CC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Чутливість</a:t>
            </a: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щоб забезпечити чутливе реагування з боку місцевої  влади на законні очікування та потреби громадян.</a:t>
            </a:r>
          </a:p>
          <a:p>
            <a:pPr marL="360363" indent="-360363">
              <a:buFont typeface="+mj-lt"/>
              <a:buAutoNum type="arabicPeriod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Ефективність і результативність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щоб забезпечити досягнення цілей і водночас найбільш раціональне використання ресурсів.</a:t>
            </a:r>
          </a:p>
          <a:p>
            <a:pPr marL="360363" indent="-360363">
              <a:buFont typeface="+mj-lt"/>
              <a:buAutoNum type="arabicPeriod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Відкритість та прозорість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щоб забезпечити публічний доступ до інформації та полегшити розуміння щодо ведення суспільних справ.</a:t>
            </a:r>
          </a:p>
          <a:p>
            <a:pPr marL="360363" indent="-360363">
              <a:buFont typeface="+mj-lt"/>
              <a:buAutoNum type="arabicPeriod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Верховенство права,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щоб забезпечити справедливість та політичну нейтральність місцевої влади у своїй діяльності.</a:t>
            </a:r>
          </a:p>
          <a:p>
            <a:pPr marL="360363" indent="-360363">
              <a:buFont typeface="+mj-lt"/>
              <a:buAutoNum type="arabicPeriod"/>
            </a:pPr>
            <a:r>
              <a:rPr lang="uk-UA" sz="1800" b="1" dirty="0">
                <a:solidFill>
                  <a:srgbClr val="0000CC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Етична поведінка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щоб забезпечити перевагу суспільних інтересів над приватними.</a:t>
            </a:r>
          </a:p>
        </p:txBody>
      </p:sp>
      <p:sp>
        <p:nvSpPr>
          <p:cNvPr id="35842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341784"/>
            <a:ext cx="8229600" cy="1143000"/>
          </a:xfrm>
        </p:spPr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Принципи доброго демократичного врядування Ради Європи</a:t>
            </a:r>
            <a:r>
              <a:rPr lang="ru-RU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ru-RU" sz="3200" dirty="0"/>
              <a:t/>
            </a:r>
            <a:br>
              <a:rPr lang="ru-RU" sz="3200" dirty="0"/>
            </a:br>
            <a:endParaRPr lang="en-US" sz="32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Місце для вмісту 2"/>
          <p:cNvSpPr>
            <a:spLocks noGrp="1"/>
          </p:cNvSpPr>
          <p:nvPr>
            <p:ph idx="4294967295"/>
          </p:nvPr>
        </p:nvSpPr>
        <p:spPr>
          <a:xfrm>
            <a:off x="468312" y="1558701"/>
            <a:ext cx="8496175" cy="4246563"/>
          </a:xfrm>
        </p:spPr>
        <p:txBody>
          <a:bodyPr/>
          <a:lstStyle/>
          <a:p>
            <a:pPr marL="360363" indent="-360363">
              <a:buFont typeface="+mj-lt"/>
              <a:buAutoNum type="arabicPeriod" startAt="7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Компетенції та спроможність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щоб забезпечити здатність представників та посадових осіб місцевої влади виконувати свої обов’язки.</a:t>
            </a:r>
          </a:p>
          <a:p>
            <a:pPr marL="360363" indent="-360363">
              <a:buFont typeface="+mj-lt"/>
              <a:buAutoNum type="arabicPeriod" startAt="7"/>
            </a:pPr>
            <a:r>
              <a:rPr lang="uk-UA" sz="1800" b="1" dirty="0">
                <a:solidFill>
                  <a:srgbClr val="0000CC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Інновації та відкритість до змін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щоб забезпечити здобуття користі від нових рішень та кращих практик.</a:t>
            </a:r>
          </a:p>
          <a:p>
            <a:pPr marL="360363" indent="-360363">
              <a:buFont typeface="+mj-lt"/>
              <a:buAutoNum type="arabicPeriod" startAt="7"/>
            </a:pPr>
            <a:r>
              <a:rPr lang="uk-UA" sz="1800" b="1" dirty="0">
                <a:solidFill>
                  <a:srgbClr val="0000CC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Сталий розвиток</a:t>
            </a:r>
            <a:r>
              <a:rPr lang="uk-UA" sz="1800" dirty="0">
                <a:solidFill>
                  <a:srgbClr val="0000CC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та орієнтація на довгострокові результати, щоб враховувати інтереси майбутніх поколінь у збереженні спадщини.</a:t>
            </a:r>
          </a:p>
          <a:p>
            <a:pPr marL="360363" indent="-360363" algn="just">
              <a:buFont typeface="+mj-lt"/>
              <a:buAutoNum type="arabicPeriod" startAt="7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Добре управління фінансами. Міжмуніципальна співпраця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.  Надійний фінансовий менеджмент, щоб забезпечити ощадливе та продуктивне використання публічних фінансів та інших матеріальних коштів.</a:t>
            </a:r>
          </a:p>
          <a:p>
            <a:pPr marL="360363" indent="-360363">
              <a:buFont typeface="+mj-lt"/>
              <a:buAutoNum type="arabicPeriod" startAt="7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Права людини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культурне розмаїття та соціальне згуртування, щоб забезпечити захищеність і повагу до всіх громадян, коли права жодної людини не порушуються.</a:t>
            </a:r>
          </a:p>
          <a:p>
            <a:pPr marL="360363" indent="-360363">
              <a:buFont typeface="+mj-lt"/>
              <a:buAutoNum type="arabicPeriod" startAt="7"/>
            </a:pPr>
            <a:r>
              <a:rPr lang="uk-UA" sz="1800" b="1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Підзвітність</a:t>
            </a:r>
            <a:r>
              <a:rPr lang="uk-UA" sz="1800" dirty="0">
                <a:solidFill>
                  <a:srgbClr val="3E3E4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, щоб забезпечити відповідальність посадових осіб місцевої влади за свої дії</a:t>
            </a:r>
          </a:p>
        </p:txBody>
      </p:sp>
      <p:sp>
        <p:nvSpPr>
          <p:cNvPr id="36866" name="Заголовок 3"/>
          <p:cNvSpPr>
            <a:spLocks noGrp="1"/>
          </p:cNvSpPr>
          <p:nvPr>
            <p:ph type="title" idx="4294967295"/>
          </p:nvPr>
        </p:nvSpPr>
        <p:spPr>
          <a:xfrm>
            <a:off x="457200" y="341784"/>
            <a:ext cx="8229600" cy="1143000"/>
          </a:xfrm>
        </p:spPr>
        <p:txBody>
          <a:bodyPr/>
          <a:lstStyle/>
          <a:p>
            <a:pPr eaLnBrk="1" hangingPunct="1"/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Принципи доброго демократичного врядування Ради Європи</a:t>
            </a:r>
            <a:r>
              <a:rPr lang="ru-RU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 </a:t>
            </a:r>
            <a:r>
              <a:rPr lang="ru-RU" sz="3600" dirty="0"/>
              <a:t/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Практична робота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Доведіть (у т. ч. на прикладах), що зазначені принципи доброго демократичного врядування підтримують і концепцію МЕР:</a:t>
            </a:r>
          </a:p>
          <a:p>
            <a:pPr lvl="1"/>
            <a:r>
              <a:rPr lang="uk-UA" dirty="0">
                <a:solidFill>
                  <a:srgbClr val="0000CC"/>
                </a:solidFill>
              </a:rPr>
              <a:t>Чутливість</a:t>
            </a:r>
          </a:p>
          <a:p>
            <a:pPr lvl="1"/>
            <a:r>
              <a:rPr lang="uk-UA" dirty="0">
                <a:solidFill>
                  <a:srgbClr val="0000CC"/>
                </a:solidFill>
              </a:rPr>
              <a:t>Етична поведінка</a:t>
            </a:r>
          </a:p>
          <a:p>
            <a:pPr lvl="1"/>
            <a:r>
              <a:rPr lang="uk-UA" dirty="0">
                <a:solidFill>
                  <a:srgbClr val="0000CC"/>
                </a:solidFill>
              </a:rPr>
              <a:t>Інновації та відкритість до змін</a:t>
            </a:r>
          </a:p>
          <a:p>
            <a:endParaRPr lang="uk-UA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38275B-230D-4E30-9E0D-422732E0598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9796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іальне оформлення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2493</TotalTime>
  <Words>301</Words>
  <Application>Microsoft Office PowerPoint</Application>
  <PresentationFormat>Экран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Тема Office</vt:lpstr>
      <vt:lpstr>Спеціальне оформлення</vt:lpstr>
      <vt:lpstr>Презентация PowerPoint</vt:lpstr>
      <vt:lpstr>ПРИНЦИПИ МЕР</vt:lpstr>
      <vt:lpstr>Принципи доброго демократичного врядування Ради Європи  </vt:lpstr>
      <vt:lpstr>Принципи доброго демократичного врядування Ради Європи  </vt:lpstr>
      <vt:lpstr>Практична робота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Olga Mazurenko MLED UA</dc:creator>
  <cp:lastModifiedBy>Владелец</cp:lastModifiedBy>
  <cp:revision>57</cp:revision>
  <dcterms:created xsi:type="dcterms:W3CDTF">2015-09-24T10:53:48Z</dcterms:created>
  <dcterms:modified xsi:type="dcterms:W3CDTF">2022-01-25T16:32:57Z</dcterms:modified>
</cp:coreProperties>
</file>