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92" y="-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3;n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Google Shape;4;n"/>
          <p:cNvSpPr txBox="1">
            <a:spLocks noGrp="1"/>
          </p:cNvSpPr>
          <p:nvPr/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r"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6" name="Google Shape;5;n"/>
          <p:cNvSpPr>
            <a:spLocks noGrp="1" noRot="1"/>
          </p:cNvSpPr>
          <p:nvPr>
            <p:ph type="sldImg" idx="3"/>
          </p:nvPr>
        </p:nvSpPr>
        <p:spPr bwMode="auto">
          <a:xfrm>
            <a:off x="685800" y="1143000"/>
            <a:ext cx="5486400" cy="30861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7" name="Google Shape;6;n"/>
          <p:cNvSpPr txBox="1"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3078" name="Google Shape;7;n"/>
          <p:cNvSpPr txBox="1">
            <a:spLocks noGrp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9" name="Google Shape;8;n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AEE403B8-304B-4D5F-AFE6-73A3107EFF7A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Google Shape;28;p1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5122" name="Google Shape;29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123" name="Google Shape;30;p1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22C24503-50DD-44D8-AB6D-73F82301A8F7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109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4" name="Google Shape;110;p4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Google Shape;117;p5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25602" name="Google Shape;118;p5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5603" name="Google Shape;119;p5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8BFB20FF-63E9-4FF6-BBD6-B6E7390CC1D3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128;p6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27650" name="Google Shape;129;p6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7651" name="Google Shape;130;p6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0E118D15-C6CE-473D-9E76-59665AC411FB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13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Google Shape;139;p7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29698" name="Google Shape;140;p7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9699" name="Google Shape;141;p7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6281D9A5-8D66-4DB1-8E15-A9EE7545BA0F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14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Google Shape;150;p8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31746" name="Google Shape;151;p8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1747" name="Google Shape;152;p8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C917ADEE-4727-42FE-9F8F-77B1DB3E7670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15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35;p10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7170" name="Google Shape;36;p10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7171" name="Google Shape;37;p10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C63AC990-19B2-402F-8B31-6619AA591A7A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45;p11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9218" name="Google Shape;46;p1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9219" name="Google Shape;47;p11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EC8F7B83-209E-4790-BC09-F2FBE278DBD0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3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Google Shape;55;p12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11266" name="Google Shape;56;p1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1267" name="Google Shape;57;p12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03185210-9A4A-498F-B0FC-AB710F0F3443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4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Google Shape;66;p1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3314" name="Google Shape;67;p13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74;p1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5362" name="Google Shape;75;p14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82;p9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7410" name="Google Shape;83;p9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90;p2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19458" name="Google Shape;91;p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9459" name="Google Shape;92;p2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06B4353D-6BAA-4B31-A937-9A72356BE3B7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100;p3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21506" name="Google Shape;101;p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1507" name="Google Shape;102;p3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F0738D48-EF56-4285-8AD8-0F0F3CD78391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графія елемента вмісту 1">
  <p:cSld name="Фотографія елемента вмісту 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5;p17"/>
          <p:cNvSpPr>
            <a:spLocks noChangeArrowheads="1"/>
          </p:cNvSpPr>
          <p:nvPr/>
        </p:nvSpPr>
        <p:spPr bwMode="auto">
          <a:xfrm>
            <a:off x="69850" y="66675"/>
            <a:ext cx="9910763" cy="6727825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7" name="Google Shape;16;p17"/>
          <p:cNvSpPr>
            <a:spLocks noChangeArrowheads="1"/>
          </p:cNvSpPr>
          <p:nvPr/>
        </p:nvSpPr>
        <p:spPr bwMode="auto"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8" name="Google Shape;17;p17"/>
          <p:cNvSpPr txBox="1">
            <a:spLocks noChangeArrowheads="1"/>
          </p:cNvSpPr>
          <p:nvPr/>
        </p:nvSpPr>
        <p:spPr bwMode="auto">
          <a:xfrm>
            <a:off x="9629775" y="6346825"/>
            <a:ext cx="1662113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endParaRPr lang="ru-RU" b="1"/>
          </a:p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endParaRPr lang="ru-RU" b="1"/>
          </a:p>
        </p:txBody>
      </p:sp>
      <p:sp>
        <p:nvSpPr>
          <p:cNvPr id="9" name="Google Shape;18;p17"/>
          <p:cNvSpPr>
            <a:spLocks noChangeArrowheads="1"/>
          </p:cNvSpPr>
          <p:nvPr/>
        </p:nvSpPr>
        <p:spPr bwMode="auto">
          <a:xfrm>
            <a:off x="0" y="6794500"/>
            <a:ext cx="9980613" cy="63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0" name="Google Shape;19;p17"/>
          <p:cNvSpPr>
            <a:spLocks noChangeArrowheads="1"/>
          </p:cNvSpPr>
          <p:nvPr/>
        </p:nvSpPr>
        <p:spPr bwMode="auto">
          <a:xfrm>
            <a:off x="0" y="0"/>
            <a:ext cx="9980613" cy="63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1" name="Google Shape;20;p17"/>
          <p:cNvSpPr>
            <a:spLocks noChangeArrowheads="1"/>
          </p:cNvSpPr>
          <p:nvPr/>
        </p:nvSpPr>
        <p:spPr bwMode="auto">
          <a:xfrm rot="5400000">
            <a:off x="-3378200" y="3409950"/>
            <a:ext cx="6826250" cy="69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21" name="Google Shape;21;p17"/>
          <p:cNvSpPr>
            <a:spLocks noGrp="1"/>
          </p:cNvSpPr>
          <p:nvPr>
            <p:ph type="pic" idx="2"/>
          </p:nvPr>
        </p:nvSpPr>
        <p:spPr>
          <a:xfrm>
            <a:off x="9980476" y="0"/>
            <a:ext cx="2211524" cy="619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4445086" y="1807950"/>
            <a:ext cx="5184913" cy="432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4444886" y="2383950"/>
            <a:ext cx="5184913" cy="360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i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3"/>
          </p:nvPr>
        </p:nvSpPr>
        <p:spPr>
          <a:xfrm>
            <a:off x="4445000" y="2908300"/>
            <a:ext cx="5184800" cy="3283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lIns="180000" tIns="252000" rIns="25200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25;p17"/>
          <p:cNvSpPr txBox="1">
            <a:spLocks noGrp="1"/>
          </p:cNvSpPr>
          <p:nvPr>
            <p:ph type="ftr" idx="10"/>
          </p:nvPr>
        </p:nvSpPr>
        <p:spPr bwMode="auto">
          <a:xfrm>
            <a:off x="431800" y="6356350"/>
            <a:ext cx="41148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 i="1">
                <a:solidFill>
                  <a:srgbClr val="3F3F3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Google Shape;26;p17"/>
          <p:cNvSpPr txBox="1">
            <a:spLocks noGrp="1"/>
          </p:cNvSpPr>
          <p:nvPr>
            <p:ph type="sldNum" idx="11"/>
          </p:nvPr>
        </p:nvSpPr>
        <p:spPr bwMode="auto">
          <a:xfrm>
            <a:off x="11447463" y="6402388"/>
            <a:ext cx="277812" cy="2730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Font typeface="Arial" charset="0"/>
              <a:buNone/>
              <a:defRPr sz="1200" i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A9A41E-FBD4-475C-B7BA-158AC9F63640}" type="slidenum">
              <a:rPr lang="uk-UA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6"/>
          <p:cNvSpPr txBox="1">
            <a:spLocks noGrp="1"/>
          </p:cNvSpPr>
          <p:nvPr>
            <p:ph type="title"/>
          </p:nvPr>
        </p:nvSpPr>
        <p:spPr bwMode="auto">
          <a:xfrm>
            <a:off x="431800" y="431800"/>
            <a:ext cx="91979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Google Shape;11;p16"/>
          <p:cNvSpPr txBox="1">
            <a:spLocks noGrp="1"/>
          </p:cNvSpPr>
          <p:nvPr>
            <p:ph type="body" idx="1"/>
          </p:nvPr>
        </p:nvSpPr>
        <p:spPr bwMode="auto">
          <a:xfrm>
            <a:off x="439738" y="1528763"/>
            <a:ext cx="91979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8" name="Google Shape;12;p16"/>
          <p:cNvSpPr txBox="1">
            <a:spLocks noGrp="1"/>
          </p:cNvSpPr>
          <p:nvPr/>
        </p:nvSpPr>
        <p:spPr bwMode="auto">
          <a:xfrm>
            <a:off x="4318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 i="1">
              <a:solidFill>
                <a:srgbClr val="3F3F3F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029" name="Google Shape;13;p16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fld id="{E7C6C47C-223A-4F1E-BE79-1DBEC8B8361E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200" i="1">
              <a:solidFill>
                <a:srgbClr val="FFFFFF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Google Shape;32;p1"/>
          <p:cNvSpPr txBox="1">
            <a:spLocks noGrp="1"/>
          </p:cNvSpPr>
          <p:nvPr>
            <p:ph type="ctrTitle" idx="4294967295"/>
          </p:nvPr>
        </p:nvSpPr>
        <p:spPr>
          <a:xfrm>
            <a:off x="1852613" y="947738"/>
            <a:ext cx="7727950" cy="3162300"/>
          </a:xfrm>
        </p:spPr>
        <p:txBody>
          <a:bodyPr anchor="b"/>
          <a:lstStyle/>
          <a:p>
            <a:pPr algn="ctr" eaLnBrk="1" hangingPunct="1">
              <a:lnSpc>
                <a:spcPct val="156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Що таке </a:t>
            </a:r>
            <a:br>
              <a:rPr lang="uk-UA" sz="3200" b="1" smtClean="0">
                <a:latin typeface="Arial" charset="0"/>
                <a:cs typeface="Arial" charset="0"/>
              </a:rPr>
            </a:br>
            <a:r>
              <a:rPr lang="uk-UA" sz="3200" b="1" smtClean="0">
                <a:latin typeface="Arial" charset="0"/>
                <a:cs typeface="Arial" charset="0"/>
              </a:rPr>
              <a:t>Журналістика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104;p3"/>
          <p:cNvSpPr txBox="1">
            <a:spLocks noGrp="1"/>
          </p:cNvSpPr>
          <p:nvPr>
            <p:ph type="title" idx="4294967295"/>
          </p:nvPr>
        </p:nvSpPr>
        <p:spPr>
          <a:xfrm>
            <a:off x="431800" y="431800"/>
            <a:ext cx="9131300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На що впливає журналістика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  <p:sp>
        <p:nvSpPr>
          <p:cNvPr id="20482" name="Google Shape;105;p3"/>
          <p:cNvSpPr txBox="1">
            <a:spLocks noGrp="1"/>
          </p:cNvSpPr>
          <p:nvPr>
            <p:ph type="body" idx="3"/>
          </p:nvPr>
        </p:nvSpPr>
        <p:spPr>
          <a:xfrm>
            <a:off x="595313" y="1114425"/>
            <a:ext cx="7065962" cy="3932238"/>
          </a:xfrm>
          <a:solidFill>
            <a:schemeClr val="bg1"/>
          </a:solidFill>
        </p:spPr>
        <p:txBody>
          <a:bodyPr tIns="180000" rIns="180000"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  <a:sym typeface="Times New Roman" pitchFamily="18" charset="0"/>
              </a:rPr>
              <a:t>ДАЄ ЧІТКІШЕ УЯВЛЕННЯ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  <a:sym typeface="Times New Roman" pitchFamily="18" charset="0"/>
              </a:rPr>
              <a:t>﻿ПРО СУСПІЛЬСТВО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endParaRPr lang="uk-UA" sz="2000" b="1" smtClean="0">
              <a:solidFill>
                <a:srgbClr val="000000"/>
              </a:solidFill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endParaRPr lang="ru-RU" sz="2000" smtClean="0">
              <a:solidFill>
                <a:srgbClr val="000000"/>
              </a:solidFill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Arial" charset="0"/>
                <a:sym typeface="Times New Roman" pitchFamily="18" charset="0"/>
              </a:rPr>
              <a:t>Коли ми просто висвітлюємо події, але не реагуємо на них, ми формуємо хибне уявлення про реальність, бо просто ігноруємо результати людської діяльності, досвід.</a:t>
            </a:r>
          </a:p>
        </p:txBody>
      </p:sp>
      <p:sp>
        <p:nvSpPr>
          <p:cNvPr id="20483" name="Google Shape;106;p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B56E85D-C9BE-453E-81D3-F461BBEF3EA9}" type="slidenum">
              <a:rPr lang="uk-UA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Google Shape;112;p4"/>
          <p:cNvSpPr txBox="1">
            <a:spLocks noGrp="1"/>
          </p:cNvSpPr>
          <p:nvPr>
            <p:ph type="title" idx="4294967295"/>
          </p:nvPr>
        </p:nvSpPr>
        <p:spPr>
          <a:xfrm>
            <a:off x="385763" y="307975"/>
            <a:ext cx="9197975" cy="111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На що впливає журналістика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  <p:sp>
        <p:nvSpPr>
          <p:cNvPr id="22530" name="Google Shape;113;p4"/>
          <p:cNvSpPr txBox="1">
            <a:spLocks noGrp="1"/>
          </p:cNvSpPr>
          <p:nvPr>
            <p:ph type="body" idx="4294967295"/>
          </p:nvPr>
        </p:nvSpPr>
        <p:spPr>
          <a:xfrm>
            <a:off x="382588" y="1781175"/>
            <a:ext cx="5381625" cy="4679950"/>
          </a:xfrm>
        </p:spPr>
        <p:txBody>
          <a:bodyPr/>
          <a:lstStyle/>
          <a:p>
            <a:pPr marL="266700" indent="-266700"/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ЗМІЦНЮЄ   СУСПІЛЬСТВО</a:t>
            </a:r>
          </a:p>
          <a:p>
            <a:pPr marL="266700" indent="-266700"/>
            <a:endParaRPr lang="uk-UA" sz="2000" b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/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Вона дає зрозуміти, як можна направити свої здібності для розв’язання соціальних проблем.</a:t>
            </a:r>
            <a:endParaRPr lang="ru-RU" sz="20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SzPts val="3200"/>
            </a:pPr>
            <a:endParaRPr lang="ru-RU" sz="20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SzPts val="3200"/>
            </a:pPr>
            <a:endParaRPr lang="ru-RU" sz="32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22531" name="Google Shape;114;p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9125" y="1530350"/>
            <a:ext cx="4635500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Google Shape;115;p4"/>
          <p:cNvSpPr>
            <a:spLocks noChangeArrowheads="1"/>
          </p:cNvSpPr>
          <p:nvPr/>
        </p:nvSpPr>
        <p:spPr bwMode="auto">
          <a:xfrm>
            <a:off x="11520488" y="641985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fld id="{4B86D49D-D1D8-4458-A165-027A4BAA1200}" type="slidenum">
              <a:rPr lang="uk-UA" sz="1000" i="1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 charset="0"/>
                <a:buNone/>
              </a:pPr>
              <a:t>11</a:t>
            </a:fld>
            <a:endParaRPr lang="ru-RU" sz="1000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Google Shape;121;p5"/>
          <p:cNvSpPr txBox="1">
            <a:spLocks noGrp="1"/>
          </p:cNvSpPr>
          <p:nvPr>
            <p:ph type="title"/>
          </p:nvPr>
        </p:nvSpPr>
        <p:spPr>
          <a:xfrm>
            <a:off x="431800" y="431800"/>
            <a:ext cx="9197975" cy="4318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На що впливає журналістика рішень?</a:t>
            </a:r>
            <a:endParaRPr lang="ru-RU" sz="3200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Google Shape;123;p5"/>
          <p:cNvSpPr txBox="1">
            <a:spLocks noGrp="1"/>
          </p:cNvSpPr>
          <p:nvPr>
            <p:ph type="body" idx="4294967295"/>
          </p:nvPr>
        </p:nvSpPr>
        <p:spPr>
          <a:xfrm>
            <a:off x="796925" y="1555750"/>
            <a:ext cx="8189913" cy="3960813"/>
          </a:xfrm>
        </p:spPr>
        <p:txBody>
          <a:bodyPr/>
          <a:lstStyle/>
          <a:p>
            <a:pPr marL="266700" indent="-266700"/>
            <a:r>
              <a:rPr lang="ru-RU" sz="2000" b="1" smtClean="0">
                <a:latin typeface="Times New Roman" pitchFamily="18" charset="0"/>
                <a:cs typeface="Arial" charset="0"/>
              </a:rPr>
              <a:t>ЗАЛУЧАЄ НОВУ ЯКІСНУ АУДИТОРІЮ</a:t>
            </a:r>
          </a:p>
          <a:p>
            <a:pPr marL="266700" indent="-266700"/>
            <a:endParaRPr lang="uk-UA" sz="2000" b="1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smtClean="0">
                <a:latin typeface="Times New Roman" pitchFamily="18" charset="0"/>
                <a:cs typeface="Arial" charset="0"/>
              </a:rPr>
              <a:t>Аудиторія втомилася від суцільного негативу, то ж потребує більше контенту, який допомагав би їм розв’язувати власні проблеми.</a:t>
            </a:r>
          </a:p>
          <a:p>
            <a:pPr marL="266700" indent="-266700"/>
            <a:endParaRPr lang="uk-UA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endParaRPr lang="uk-UA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b="1" smtClean="0">
                <a:latin typeface="Times New Roman" pitchFamily="18" charset="0"/>
                <a:cs typeface="Arial" charset="0"/>
              </a:rPr>
              <a:t>ЗАБЕЗПЕЧУЄ КОРИСНІШИЙ МЕХАНІЗМ ЗВОРОТНОГО ЗВ’ЯЗКУ ДЛЯ СУСПІЛЬСТВА</a:t>
            </a:r>
          </a:p>
          <a:p>
            <a:pPr marL="266700" indent="-266700"/>
            <a:endParaRPr lang="uk-UA" sz="2000" b="1" smtClean="0">
              <a:latin typeface="Times New Roman" pitchFamily="18" charset="0"/>
              <a:cs typeface="Arial" charset="0"/>
            </a:endParaRP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smtClean="0">
                <a:latin typeface="Times New Roman" pitchFamily="18" charset="0"/>
                <a:cs typeface="Arial" charset="0"/>
              </a:rPr>
              <a:t>Коли люди бачать позитивні рішення аналогічних до їхніх проблем, це спонукає їх самостійно ухвалювати рішення.</a:t>
            </a:r>
            <a:endParaRPr lang="uk-UA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4582" name="Google Shape;126;p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5F7A1AA-3A23-4BBA-9F64-3E49D10A62AC}" type="slidenum">
              <a:rPr lang="uk-UA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Google Shape;132;p6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На що впливає журналістика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  <p:sp>
        <p:nvSpPr>
          <p:cNvPr id="26627" name="Google Shape;134;p6"/>
          <p:cNvSpPr txBox="1">
            <a:spLocks noGrp="1"/>
          </p:cNvSpPr>
          <p:nvPr>
            <p:ph type="body" idx="4294967295"/>
          </p:nvPr>
        </p:nvSpPr>
        <p:spPr>
          <a:xfrm>
            <a:off x="419100" y="1384300"/>
            <a:ext cx="8224838" cy="4132263"/>
          </a:xfrm>
        </p:spPr>
        <p:txBody>
          <a:bodyPr/>
          <a:lstStyle/>
          <a:p>
            <a:pPr marL="266700" indent="-266700"/>
            <a:r>
              <a:rPr lang="ru-RU" sz="2000" b="1" smtClean="0">
                <a:latin typeface="Times New Roman" pitchFamily="18" charset="0"/>
                <a:cs typeface="Arial" charset="0"/>
              </a:rPr>
              <a:t>НАДАЄ ІНФОРМАЦІЮ, НЕОБХІДНУ ДЛЯ РОЗВ’ЯЗАННЯ ПРОБЛЕМ</a:t>
            </a: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smtClean="0">
                <a:latin typeface="Times New Roman" pitchFamily="18" charset="0"/>
                <a:cs typeface="Arial" charset="0"/>
              </a:rPr>
              <a:t>Якщо ви усвідомлюєте проблему, це ще не означає, що ви знаєте спосіб її вирішення.</a:t>
            </a:r>
          </a:p>
          <a:p>
            <a:pPr marL="266700" indent="-266700"/>
            <a:endParaRPr lang="uk-UA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b="1" smtClean="0">
                <a:latin typeface="Times New Roman" pitchFamily="18" charset="0"/>
                <a:cs typeface="Arial" charset="0"/>
              </a:rPr>
              <a:t>НАВЧАЄ ЖУРНАЛІСТІВ ОБ’ЄКТИВНО СПРИЙМАТИ СУСПІЛЬСТВО</a:t>
            </a:r>
          </a:p>
          <a:p>
            <a:pPr marL="266700" indent="-266700"/>
            <a:endParaRPr lang="uk-UA" sz="2000" b="1" smtClean="0">
              <a:latin typeface="Times New Roman" pitchFamily="18" charset="0"/>
              <a:cs typeface="Arial" charset="0"/>
            </a:endParaRP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smtClean="0">
                <a:latin typeface="Times New Roman" pitchFamily="18" charset="0"/>
                <a:cs typeface="Arial" charset="0"/>
              </a:rPr>
              <a:t>Вона допомагає краще розуміти та пояснювати, що працює, а що ні.</a:t>
            </a:r>
            <a:endParaRPr lang="uk-UA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6630" name="Google Shape;137;p6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A41AC55D-31A9-4D78-B5F3-DEEA05F6D03E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13</a:t>
            </a:fld>
            <a:endParaRPr lang="ru-RU" sz="1200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Google Shape;143;p7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На що впливає журналістика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  <p:sp>
        <p:nvSpPr>
          <p:cNvPr id="28675" name="Google Shape;145;p7"/>
          <p:cNvSpPr txBox="1">
            <a:spLocks noGrp="1"/>
          </p:cNvSpPr>
          <p:nvPr>
            <p:ph type="body" idx="4294967295"/>
          </p:nvPr>
        </p:nvSpPr>
        <p:spPr>
          <a:xfrm>
            <a:off x="622300" y="1411288"/>
            <a:ext cx="8197850" cy="4105275"/>
          </a:xfrm>
        </p:spPr>
        <p:txBody>
          <a:bodyPr/>
          <a:lstStyle/>
          <a:p>
            <a:pPr marL="266700" indent="-266700"/>
            <a:r>
              <a:rPr lang="ru-RU" sz="2000" b="1" smtClean="0">
                <a:latin typeface="Times New Roman" pitchFamily="18" charset="0"/>
                <a:cs typeface="Arial" charset="0"/>
              </a:rPr>
              <a:t>ДАЄ ПОВНУ КАРТИНУ ДЛЯ РОЗУМІННЯ ТЕОРІЇ</a:t>
            </a:r>
            <a:br>
              <a:rPr lang="ru-RU" sz="2000" b="1" smtClean="0">
                <a:latin typeface="Times New Roman" pitchFamily="18" charset="0"/>
                <a:cs typeface="Arial" charset="0"/>
              </a:rPr>
            </a:br>
            <a:r>
              <a:rPr lang="ru-RU" sz="2000" b="1" smtClean="0">
                <a:latin typeface="Times New Roman" pitchFamily="18" charset="0"/>
                <a:cs typeface="Arial" charset="0"/>
              </a:rPr>
              <a:t>﻿ЕВОЛЮЦІЇ ЖУРНАЛІСТИКИ</a:t>
            </a: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smtClean="0">
                <a:latin typeface="Times New Roman" pitchFamily="18" charset="0"/>
                <a:cs typeface="Arial" charset="0"/>
              </a:rPr>
              <a:t>Журналісти покращують суспільство двома способами:</a:t>
            </a:r>
            <a:br>
              <a:rPr lang="ru-RU" sz="2000" smtClean="0">
                <a:latin typeface="Times New Roman" pitchFamily="18" charset="0"/>
                <a:cs typeface="Arial" charset="0"/>
              </a:rPr>
            </a:br>
            <a:r>
              <a:rPr lang="ru-RU" sz="2000" smtClean="0">
                <a:latin typeface="Times New Roman" pitchFamily="18" charset="0"/>
                <a:cs typeface="Arial" charset="0"/>
              </a:rPr>
              <a:t>1) звертають увагу на речі, які шкодять суспільству;</a:t>
            </a:r>
            <a:br>
              <a:rPr lang="ru-RU" sz="2000" smtClean="0">
                <a:latin typeface="Times New Roman" pitchFamily="18" charset="0"/>
                <a:cs typeface="Arial" charset="0"/>
              </a:rPr>
            </a:br>
            <a:r>
              <a:rPr lang="ru-RU" sz="2000" smtClean="0">
                <a:latin typeface="Times New Roman" pitchFamily="18" charset="0"/>
                <a:cs typeface="Arial" charset="0"/>
              </a:rPr>
              <a:t>2) надають розголосу тим моментам, які можуть стати корисними для суспільства. Журналісти мають право і повноваження обрати будь-який спосіб, але традиційно зосереджуються на першому.</a:t>
            </a:r>
          </a:p>
          <a:p>
            <a:pPr marL="266700" indent="-266700"/>
            <a:endParaRPr lang="uk-UA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b="1" smtClean="0">
                <a:latin typeface="Times New Roman" pitchFamily="18" charset="0"/>
                <a:cs typeface="Arial" charset="0"/>
              </a:rPr>
              <a:t>ВІДКРИВАЄ ПРИХОВАНІ МОЖЛИВОСТІ ДЛЯ СОЦІАЛЬНИХ ЗМІН</a:t>
            </a:r>
          </a:p>
          <a:p>
            <a:pPr marL="266700" indent="-266700"/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/>
            <a:r>
              <a:rPr lang="ru-RU" sz="2000" smtClean="0">
                <a:latin typeface="Times New Roman" pitchFamily="18" charset="0"/>
                <a:cs typeface="Arial" charset="0"/>
              </a:rPr>
              <a:t>З огляду на упередженість ЗМІ щодо негативних відхилень, велика частина світової діяльності з розв'язання проблем залишається незафіксованою, і, отже, можливості для реформ нереалізовані.</a:t>
            </a:r>
          </a:p>
        </p:txBody>
      </p:sp>
      <p:sp>
        <p:nvSpPr>
          <p:cNvPr id="28678" name="Google Shape;148;p7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9CB31DA0-64FF-47E8-A003-87BC5BBFB575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14</a:t>
            </a:fld>
            <a:endParaRPr lang="ru-RU" sz="1200" i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Google Shape;154;p8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Журналістика рішень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  <p:sp>
        <p:nvSpPr>
          <p:cNvPr id="30722" name="Google Shape;155;p8"/>
          <p:cNvSpPr txBox="1">
            <a:spLocks noGrp="1"/>
          </p:cNvSpPr>
          <p:nvPr>
            <p:ph type="body" idx="4294967295"/>
          </p:nvPr>
        </p:nvSpPr>
        <p:spPr>
          <a:xfrm>
            <a:off x="481013" y="1935163"/>
            <a:ext cx="6472237" cy="3814762"/>
          </a:xfrm>
        </p:spPr>
        <p:txBody>
          <a:bodyPr/>
          <a:lstStyle/>
          <a:p>
            <a:pPr marL="266700" indent="-266700" eaLnBrk="1" hangingPunct="1">
              <a:lnSpc>
                <a:spcPct val="90000"/>
              </a:lnSpc>
              <a:buClr>
                <a:srgbClr val="404040"/>
              </a:buClr>
              <a:buSzPts val="2400"/>
            </a:pPr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Кейс </a:t>
            </a:r>
            <a:r>
              <a:rPr lang="ru-RU" sz="1800" smtClean="0">
                <a:latin typeface="Arial" charset="0"/>
                <a:cs typeface="Arial" charset="0"/>
              </a:rPr>
              <a:t>«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Школярі організували на Донеччині наметовий табір для дітей «Степовий обрій». Як їм це вдалося?»</a:t>
            </a:r>
          </a:p>
          <a:p>
            <a:pPr marL="266700" indent="-266700" eaLnBrk="1" hangingPunct="1">
              <a:lnSpc>
                <a:spcPct val="90000"/>
              </a:lnSpc>
              <a:buClr>
                <a:srgbClr val="404040"/>
              </a:buClr>
              <a:buSzPts val="24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buClr>
                <a:srgbClr val="404040"/>
              </a:buClr>
              <a:buSzPts val="24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buClr>
                <a:srgbClr val="404040"/>
              </a:buClr>
              <a:buSzPts val="2400"/>
            </a:pPr>
            <a:r>
              <a:rPr lang="ru-RU" sz="2000" i="1" smtClean="0">
                <a:latin typeface="Times New Roman" pitchFamily="18" charset="0"/>
                <a:cs typeface="Arial" charset="0"/>
                <a:sym typeface="Times New Roman" pitchFamily="18" charset="0"/>
              </a:rPr>
              <a:t>Слід давати користь читачу, а не співати оду герою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 </a:t>
            </a: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SzPts val="2400"/>
            </a:pP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Журналістика рішень має давати певні інструкції до змін, які люди в іншому місті зможуть умовно видрукувати та взяти собі як керівництво до дії. Саме тому запропоновані рішення однозначно об’єднують людей. </a:t>
            </a:r>
            <a:endParaRPr lang="ru-RU" sz="200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30723" name="Google Shape;156;p8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ECF1FF90-4291-4D52-8B0A-FF201259F25E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15</a:t>
            </a:fld>
            <a:endParaRPr lang="ru-RU" sz="1200" i="1">
              <a:solidFill>
                <a:srgbClr val="FFFFFF"/>
              </a:solidFill>
            </a:endParaRPr>
          </a:p>
        </p:txBody>
      </p:sp>
      <p:pic>
        <p:nvPicPr>
          <p:cNvPr id="30724" name="Google Shape;157;p8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1713" y="2044700"/>
            <a:ext cx="3313112" cy="343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39;p10"/>
          <p:cNvSpPr txBox="1">
            <a:spLocks noGrp="1"/>
          </p:cNvSpPr>
          <p:nvPr>
            <p:ph type="title"/>
          </p:nvPr>
        </p:nvSpPr>
        <p:spPr>
          <a:xfrm>
            <a:off x="431800" y="431800"/>
            <a:ext cx="9197975" cy="4318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Що таке журналістика рішень?</a:t>
            </a:r>
            <a:endParaRPr lang="ru-RU" sz="3200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Google Shape;41;p1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0DB01E7-5EF8-46AF-974A-0D5604D579B7}" type="slidenum">
              <a:rPr lang="uk-UA" smtClean="0"/>
              <a:pPr/>
              <a:t>2</a:t>
            </a:fld>
            <a:endParaRPr lang="ru-RU" smtClean="0"/>
          </a:p>
        </p:txBody>
      </p:sp>
      <p:pic>
        <p:nvPicPr>
          <p:cNvPr id="6149" name="Google Shape;43;p1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6763" y="1898650"/>
            <a:ext cx="445135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65125" y="2697163"/>
            <a:ext cx="6651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b="1"/>
              <a:t>﻿</a:t>
            </a:r>
            <a:r>
              <a:rPr lang="en-US" sz="2000" b="1">
                <a:latin typeface="Times New Roman" pitchFamily="18" charset="0"/>
              </a:rPr>
              <a:t>Журналістика рішень</a:t>
            </a:r>
            <a:r>
              <a:rPr lang="en-US" sz="2000">
                <a:latin typeface="Times New Roman" pitchFamily="18" charset="0"/>
              </a:rPr>
              <a:t> — це підхід до створення журналістських матеріалів, які пропонують варіанти розв'язання проблем, а також обґрунтування того, чому і як рішення можуть працювати чи не працювати.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49;p1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Що таке журналістика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  <p:sp>
        <p:nvSpPr>
          <p:cNvPr id="8194" name="Google Shape;50;p11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D6F4A971-6EAE-40F7-8A5E-AC1D20370C62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3</a:t>
            </a:fld>
            <a:endParaRPr lang="ru-RU" sz="1200" i="1">
              <a:solidFill>
                <a:srgbClr val="FFFFFF"/>
              </a:solidFill>
            </a:endParaRPr>
          </a:p>
        </p:txBody>
      </p:sp>
      <p:pic>
        <p:nvPicPr>
          <p:cNvPr id="8195" name="Google Shape;51;p1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59638" y="1181100"/>
            <a:ext cx="42672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Google Shape;52;p11"/>
          <p:cNvSpPr>
            <a:spLocks noChangeArrowheads="1"/>
          </p:cNvSpPr>
          <p:nvPr/>
        </p:nvSpPr>
        <p:spPr bwMode="auto">
          <a:xfrm>
            <a:off x="376238" y="1325563"/>
            <a:ext cx="657383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Журналістика рішень </a:t>
            </a:r>
            <a:r>
              <a:rPr lang="ru-RU" sz="2000" b="1">
                <a:latin typeface="Times New Roman" pitchFamily="18" charset="0"/>
              </a:rPr>
              <a:t>не протистоїть іншим видам журналістики</a:t>
            </a: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endParaRPr lang="uk-UA" sz="2000" b="1">
              <a:latin typeface="Times New Roman" pitchFamily="18" charset="0"/>
            </a:endParaRP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endParaRPr lang="uk-UA" sz="2000" b="1">
              <a:latin typeface="Times New Roman" pitchFamily="18" charset="0"/>
            </a:endParaRP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r>
              <a:rPr lang="ru-RU" sz="2000">
                <a:latin typeface="Times New Roman" pitchFamily="18" charset="0"/>
              </a:rPr>
              <a:t>Вона не вимагає повної зміни роботи редакції, медіа можуть інтегрувати цей формат у свої щоденні новини, він може працювати як окремий розділ сайту. </a:t>
            </a:r>
            <a:endParaRPr lang="uk-UA" sz="2000" b="1">
              <a:latin typeface="Times New Roman" pitchFamily="18" charset="0"/>
            </a:endParaRP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endParaRPr lang="ru-RU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Google Shape;59;p1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2800" b="1" smtClean="0">
                <a:latin typeface="Arial" charset="0"/>
                <a:cs typeface="Arial" charset="0"/>
              </a:rPr>
              <a:t>Чому це актуально зараз?</a:t>
            </a:r>
            <a:endParaRPr lang="ru-RU" sz="2800" b="1" smtClean="0">
              <a:latin typeface="Arial" charset="0"/>
              <a:cs typeface="Arial" charset="0"/>
            </a:endParaRPr>
          </a:p>
        </p:txBody>
      </p:sp>
      <p:sp>
        <p:nvSpPr>
          <p:cNvPr id="10242" name="Google Shape;60;p12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076BA941-A5C5-4659-B97B-86DB865B91F5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4</a:t>
            </a:fld>
            <a:endParaRPr lang="ru-RU" sz="1200" i="1">
              <a:solidFill>
                <a:srgbClr val="FFFFFF"/>
              </a:solidFill>
            </a:endParaRPr>
          </a:p>
        </p:txBody>
      </p:sp>
      <p:sp>
        <p:nvSpPr>
          <p:cNvPr id="10243" name="Google Shape;61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4" name="Google Shape;62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5" name="Google Shape;63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87350" y="1506538"/>
            <a:ext cx="94281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У час глобальних криз журналістика рішень може активізувати громади і протидіяти відчуттю безсилля.</a:t>
            </a:r>
            <a:endParaRPr lang="uk-UA" sz="2000" b="1">
              <a:latin typeface="Times New Roman" pitchFamily="18" charset="0"/>
            </a:endParaRPr>
          </a:p>
          <a:p>
            <a:endParaRPr lang="uk-UA" sz="2000" b="1">
              <a:latin typeface="Times New Roman" pitchFamily="18" charset="0"/>
            </a:endParaRPr>
          </a:p>
          <a:p>
            <a:endParaRPr lang="en-US" sz="2000">
              <a:latin typeface="Times New Roman" pitchFamily="18" charset="0"/>
            </a:endParaRPr>
          </a:p>
          <a:p>
            <a:r>
              <a:rPr lang="en-US" sz="2000">
                <a:latin typeface="Times New Roman" pitchFamily="18" charset="0"/>
              </a:rPr>
              <a:t>﻿﻿﻿Для будь-яких великих змін потрібні дії уряду, але є люди, які здатні розв'язувати певні проблеми на локальному рівні. Тому журналістика рішень може сприяти зміні дискурсу, допомагати шукати ідеї та інші ракурси.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Google Shape;69;p13"/>
          <p:cNvSpPr txBox="1">
            <a:spLocks noGrp="1"/>
          </p:cNvSpPr>
          <p:nvPr>
            <p:ph type="title"/>
          </p:nvPr>
        </p:nvSpPr>
        <p:spPr>
          <a:xfrm>
            <a:off x="431800" y="431800"/>
            <a:ext cx="9197975" cy="4318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Особливості формату</a:t>
            </a:r>
            <a:endParaRPr lang="ru-RU" sz="3200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290" name="Google Shape;70;p13"/>
          <p:cNvSpPr txBox="1">
            <a:spLocks noGrp="1"/>
          </p:cNvSpPr>
          <p:nvPr>
            <p:ph type="body" idx="4294967295"/>
          </p:nvPr>
        </p:nvSpPr>
        <p:spPr>
          <a:xfrm>
            <a:off x="325438" y="1479550"/>
            <a:ext cx="8485187" cy="212725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Arial" charset="0"/>
              </a:rPr>
              <a:t>Ідея журналістики рішень полягає</a:t>
            </a:r>
            <a:br>
              <a:rPr lang="ru-RU" sz="2000" b="1" smtClean="0">
                <a:latin typeface="Times New Roman" pitchFamily="18" charset="0"/>
                <a:cs typeface="Arial" charset="0"/>
              </a:rPr>
            </a:br>
            <a:r>
              <a:rPr lang="ru-RU" sz="2000" b="1" smtClean="0">
                <a:latin typeface="Times New Roman" pitchFamily="18" charset="0"/>
                <a:cs typeface="Arial" charset="0"/>
              </a:rPr>
              <a:t>у розширенні погляду на проблеми.</a:t>
            </a:r>
          </a:p>
          <a:p>
            <a:endParaRPr lang="uk-UA" sz="2000" b="1" smtClean="0">
              <a:latin typeface="Times New Roman" pitchFamily="18" charset="0"/>
              <a:cs typeface="Arial" charset="0"/>
            </a:endParaRPr>
          </a:p>
          <a:p>
            <a:endParaRPr lang="ru-RU" sz="2000" b="1" smtClean="0">
              <a:latin typeface="Times New Roman" pitchFamily="18" charset="0"/>
              <a:cs typeface="Arial" charset="0"/>
            </a:endParaRPr>
          </a:p>
          <a:p>
            <a:r>
              <a:rPr lang="ru-RU" sz="2000" smtClean="0">
                <a:latin typeface="Times New Roman" pitchFamily="18" charset="0"/>
                <a:cs typeface="Arial" charset="0"/>
              </a:rPr>
              <a:t>Цього вдається досягти завдяки конструктивному аналізу ситуації, розгляду її з різних ракурсів, пошуку аналогічних ситуацій в інших регіонах, містах, країнах. Це можуть бути історії як про силу, так і про слабкість, як про успіхи так і про невдачі, як про корупцію так і про боротьбу з нею.</a:t>
            </a:r>
          </a:p>
        </p:txBody>
      </p:sp>
      <p:sp>
        <p:nvSpPr>
          <p:cNvPr id="12291" name="Google Shape;71;p1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CC95867-9CFC-4180-969A-8D5D34574FB5}" type="slidenum">
              <a:rPr lang="uk-UA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Google Shape;77;p14"/>
          <p:cNvSpPr txBox="1">
            <a:spLocks noGrp="1"/>
          </p:cNvSpPr>
          <p:nvPr>
            <p:ph type="title" idx="4294967295"/>
          </p:nvPr>
        </p:nvSpPr>
        <p:spPr>
          <a:xfrm>
            <a:off x="385763" y="307975"/>
            <a:ext cx="6881812" cy="111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600" b="1" smtClean="0">
                <a:latin typeface="Arial" charset="0"/>
                <a:cs typeface="Arial" charset="0"/>
              </a:rPr>
              <a:t>Журналістика рішень – новий підхід чи радянське минуле?</a:t>
            </a:r>
            <a:endParaRPr lang="ru-RU" sz="2400" b="1" i="1" smtClean="0">
              <a:latin typeface="Arial" charset="0"/>
              <a:cs typeface="Arial" charset="0"/>
            </a:endParaRPr>
          </a:p>
        </p:txBody>
      </p:sp>
      <p:sp>
        <p:nvSpPr>
          <p:cNvPr id="14338" name="Google Shape;78;p14"/>
          <p:cNvSpPr txBox="1">
            <a:spLocks noGrp="1"/>
          </p:cNvSpPr>
          <p:nvPr>
            <p:ph type="body" idx="4294967295"/>
          </p:nvPr>
        </p:nvSpPr>
        <p:spPr>
          <a:xfrm>
            <a:off x="373063" y="1514475"/>
            <a:ext cx="6532562" cy="4283075"/>
          </a:xfrm>
        </p:spPr>
        <p:txBody>
          <a:bodyPr/>
          <a:lstStyle/>
          <a:p>
            <a:pPr marL="266700" indent="-266700" eaLnBrk="1" hangingPunct="1">
              <a:spcBef>
                <a:spcPts val="1000"/>
              </a:spcBef>
              <a:buSzPts val="2400"/>
            </a:pPr>
            <a:r>
              <a:rPr lang="uk-UA" sz="2400" i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“Передовий досвід у маси”</a:t>
            </a:r>
          </a:p>
          <a:p>
            <a:pPr marL="266700" indent="-266700" eaLnBrk="1" hangingPunct="1">
              <a:spcBef>
                <a:spcPts val="1000"/>
              </a:spcBef>
              <a:buSzPts val="2400"/>
            </a:pPr>
            <a:endParaRPr lang="uk-UA" sz="2400" i="1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spcBef>
                <a:spcPts val="1000"/>
              </a:spcBef>
              <a:buSzPts val="2400"/>
            </a:pPr>
            <a:r>
              <a:rPr lang="uk-UA" sz="24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У авторитарних системах рішення йдуть згори до низу. </a:t>
            </a:r>
          </a:p>
          <a:p>
            <a:pPr marL="266700" indent="-266700" eaLnBrk="1" hangingPunct="1">
              <a:spcBef>
                <a:spcPts val="1000"/>
              </a:spcBef>
              <a:buSzPts val="2400"/>
            </a:pPr>
            <a:endParaRPr lang="uk-UA" sz="24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spcBef>
                <a:spcPts val="1000"/>
              </a:spcBef>
              <a:buSzPts val="2400"/>
            </a:pPr>
            <a:r>
              <a:rPr lang="uk-UA" sz="24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Сучасна журналістика рішень – це вивчення передового дсвіду на місцях, розповідь про досвід, яким за бажанням може скористатися аудиторія медіа</a:t>
            </a:r>
          </a:p>
          <a:p>
            <a:pPr marL="266700" indent="-266700" eaLnBrk="1" hangingPunct="1">
              <a:spcBef>
                <a:spcPts val="1000"/>
              </a:spcBef>
              <a:buSzPts val="2400"/>
            </a:pPr>
            <a:endParaRPr lang="ru-RU" sz="24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4339" name="Google Shape;79;p14"/>
          <p:cNvSpPr>
            <a:spLocks noChangeArrowheads="1"/>
          </p:cNvSpPr>
          <p:nvPr/>
        </p:nvSpPr>
        <p:spPr bwMode="auto">
          <a:xfrm>
            <a:off x="11528425" y="6402388"/>
            <a:ext cx="663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fld id="{55DD42DB-3407-461A-A4E1-9B6630B402C0}" type="slidenum">
              <a:rPr lang="uk-UA" sz="1000" i="1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 charset="0"/>
                <a:buNone/>
              </a:pPr>
              <a:t>6</a:t>
            </a:fld>
            <a:endParaRPr lang="ru-RU" sz="1000" i="1">
              <a:solidFill>
                <a:srgbClr val="FFFFFF"/>
              </a:solidFill>
            </a:endParaRPr>
          </a:p>
        </p:txBody>
      </p:sp>
      <p:pic>
        <p:nvPicPr>
          <p:cNvPr id="14340" name="Google Shape;80;p1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5838" y="549275"/>
            <a:ext cx="4856162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86;p9"/>
          <p:cNvSpPr txBox="1">
            <a:spLocks noGrp="1"/>
          </p:cNvSpPr>
          <p:nvPr>
            <p:ph type="body" idx="4294967295"/>
          </p:nvPr>
        </p:nvSpPr>
        <p:spPr>
          <a:xfrm>
            <a:off x="373063" y="881063"/>
            <a:ext cx="5381625" cy="4916487"/>
          </a:xfrm>
        </p:spPr>
        <p:txBody>
          <a:bodyPr/>
          <a:lstStyle/>
          <a:p>
            <a:pPr marL="266700" indent="-266700" eaLnBrk="1" hangingPunct="1">
              <a:lnSpc>
                <a:spcPct val="90000"/>
              </a:lnSpc>
              <a:buSzPts val="3200"/>
            </a:pPr>
            <a:r>
              <a:rPr lang="uk-UA" sz="32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“Журналістика рішень не має змінювати світ, вона має змінювати дискурс”</a:t>
            </a:r>
          </a:p>
          <a:p>
            <a:pPr marL="266700" indent="-266700" eaLnBrk="1" hangingPunct="1">
              <a:lnSpc>
                <a:spcPct val="90000"/>
              </a:lnSpc>
              <a:buSzPts val="3200"/>
            </a:pPr>
            <a:endParaRPr lang="uk-UA" sz="20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buSzPts val="3200"/>
            </a:pPr>
            <a:endParaRPr lang="uk-UA" sz="20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buSzPts val="3200"/>
            </a:pPr>
            <a:endParaRPr lang="uk-UA" sz="20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buSzPts val="3200"/>
            </a:pPr>
            <a:endParaRPr lang="uk-UA" sz="20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buSzPts val="3200"/>
            </a:pPr>
            <a:r>
              <a:rPr lang="uk-UA" sz="200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Кейс про ЗУ “Про забезпечення функціонування української мови як державної”. Більшість матеріалів мали каральну риторику. Матеріалів про заохочення, про поради для сфери послуг не було.</a:t>
            </a:r>
            <a:endParaRPr lang="ru-RU" sz="1800" smtClean="0">
              <a:latin typeface="Arial" charset="0"/>
              <a:cs typeface="Arial" charset="0"/>
            </a:endParaRP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SzPts val="3200"/>
            </a:pPr>
            <a:endParaRPr lang="ru-RU" sz="3200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6387" name="Google Shape;87;p9"/>
          <p:cNvSpPr>
            <a:spLocks noChangeArrowheads="1"/>
          </p:cNvSpPr>
          <p:nvPr/>
        </p:nvSpPr>
        <p:spPr bwMode="auto">
          <a:xfrm>
            <a:off x="11520488" y="641985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fld id="{057DA93B-4C51-45A6-9C40-6871C5AACC81}" type="slidenum">
              <a:rPr lang="uk-UA" sz="1000" i="1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 charset="0"/>
                <a:buNone/>
              </a:pPr>
              <a:t>7</a:t>
            </a:fld>
            <a:endParaRPr lang="ru-RU" sz="1000" i="1">
              <a:solidFill>
                <a:srgbClr val="FFFFFF"/>
              </a:solidFill>
            </a:endParaRPr>
          </a:p>
        </p:txBody>
      </p:sp>
      <p:pic>
        <p:nvPicPr>
          <p:cNvPr id="16388" name="Google Shape;88;p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4225" y="1581150"/>
            <a:ext cx="2987675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Google Shape;94;p2"/>
          <p:cNvSpPr txBox="1">
            <a:spLocks noGrp="1"/>
          </p:cNvSpPr>
          <p:nvPr>
            <p:ph type="title"/>
          </p:nvPr>
        </p:nvSpPr>
        <p:spPr>
          <a:xfrm>
            <a:off x="874713" y="538163"/>
            <a:ext cx="8301037" cy="4318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24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Журналістика рішень</a:t>
            </a:r>
            <a:endParaRPr lang="ru-RU" sz="3200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4" name="Google Shape;95;p2"/>
          <p:cNvSpPr txBox="1">
            <a:spLocks noGrp="1"/>
          </p:cNvSpPr>
          <p:nvPr>
            <p:ph type="body" idx="3"/>
          </p:nvPr>
        </p:nvSpPr>
        <p:spPr>
          <a:xfrm>
            <a:off x="544513" y="1404938"/>
            <a:ext cx="5411787" cy="1938337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SzPts val="2800"/>
              <a:buFont typeface="Arial" charset="0"/>
              <a:buNone/>
            </a:pPr>
            <a:r>
              <a:rPr lang="uk-UA" sz="280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Рослідувальна журналістика – це собака, яка гавкає на тих, хто лізе в будинок</a:t>
            </a:r>
            <a:endParaRPr lang="ru-RU" sz="180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buSzPts val="2800"/>
              <a:buFont typeface="Arial" charset="0"/>
              <a:buNone/>
            </a:pPr>
            <a:endParaRPr lang="ru-RU" sz="280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ru-RU" sz="180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8435" name="Google Shape;96;p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5F741B9-AD53-47BC-86DE-17429B879ECF}" type="slidenum">
              <a:rPr lang="uk-UA" smtClean="0"/>
              <a:pPr/>
              <a:t>8</a:t>
            </a:fld>
            <a:endParaRPr lang="ru-RU" smtClean="0"/>
          </a:p>
        </p:txBody>
      </p:sp>
      <p:pic>
        <p:nvPicPr>
          <p:cNvPr id="18436" name="Google Shape;97;p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1275" y="1843088"/>
            <a:ext cx="3605213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Google Shape;98;p2"/>
          <p:cNvSpPr>
            <a:spLocks noChangeArrowheads="1"/>
          </p:cNvSpPr>
          <p:nvPr/>
        </p:nvSpPr>
        <p:spPr bwMode="auto">
          <a:xfrm>
            <a:off x="525463" y="3779838"/>
            <a:ext cx="5411787" cy="2409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80000" tIns="252000" rIns="252000" bIns="0"/>
          <a:lstStyle/>
          <a:p>
            <a:pPr>
              <a:lnSpc>
                <a:spcPct val="90000"/>
              </a:lnSpc>
              <a:buClr>
                <a:srgbClr val="404040"/>
              </a:buClr>
              <a:buSzPts val="2800"/>
              <a:buFont typeface="Arial" charset="0"/>
              <a:buNone/>
            </a:pPr>
            <a:r>
              <a:rPr lang="uk-UA" sz="28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Журналістика рішень – це собака-повадир, яка показує напрямок руху для досягнення мети</a:t>
            </a:r>
            <a:endParaRPr lang="ru-RU" sz="1800">
              <a:solidFill>
                <a:srgbClr val="40404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2400" b="1" smtClean="0">
                <a:latin typeface="Arial" charset="0"/>
                <a:cs typeface="Arial" charset="0"/>
              </a:rPr>
              <a:t>Журналістика рішень</a:t>
            </a:r>
            <a:endParaRPr lang="ru-RU" sz="2400" b="1" smtClean="0">
              <a:latin typeface="Arial" charset="0"/>
              <a:cs typeface="Arial" charset="0"/>
            </a:endParaRPr>
          </a:p>
        </p:txBody>
      </p:sp>
      <p:sp>
        <p:nvSpPr>
          <p:cNvPr id="33795" name="Text Box 3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400" smtClean="0">
                <a:latin typeface="Times New Roman" pitchFamily="18" charset="0"/>
                <a:cs typeface="Arial" charset="0"/>
              </a:rPr>
              <a:t>Навряд конкретна Соня чи Вероніка можуть змінити на краще стан водоймищ у всьому світі. Але ми точно можемо розповісти про ті пакети, які розкладаються по 300 років і Світлану чи Тетяну, які шиють годні екоторби зі старих джинсів.</a:t>
            </a:r>
          </a:p>
          <a:p>
            <a:endParaRPr lang="uk-UA" sz="2400" smtClean="0">
              <a:latin typeface="Times New Roman" pitchFamily="18" charset="0"/>
              <a:cs typeface="Arial" charset="0"/>
            </a:endParaRPr>
          </a:p>
          <a:p>
            <a:r>
              <a:rPr lang="ru-RU" sz="2000" b="1" i="1" smtClean="0">
                <a:latin typeface="Times New Roman" pitchFamily="18" charset="0"/>
                <a:cs typeface="Arial" charset="0"/>
              </a:rPr>
              <a:t>Ціль журналістики рішень </a:t>
            </a:r>
            <a:r>
              <a:rPr lang="ru-RU" sz="2000" b="1" smtClean="0">
                <a:latin typeface="Times New Roman" pitchFamily="18" charset="0"/>
                <a:cs typeface="Arial" charset="0"/>
              </a:rPr>
              <a:t>—</a:t>
            </a:r>
            <a:r>
              <a:rPr lang="ru-RU" sz="2000" b="1" i="1" smtClean="0">
                <a:latin typeface="Times New Roman" pitchFamily="18" charset="0"/>
                <a:cs typeface="Arial" charset="0"/>
              </a:rPr>
              <a:t> не просто розказати якусь позитивну історію, а покроково розповісти, як вдалося вирішити ту чи іншу проблему, а також як застосувати дієвий кейс в іншому місті. </a:t>
            </a:r>
            <a:r>
              <a:rPr lang="ru-RU" sz="2000" i="1" smtClean="0">
                <a:latin typeface="Times New Roman" pitchFamily="18" charset="0"/>
                <a:cs typeface="Arial" charset="0"/>
              </a:rPr>
              <a:t> Наша ціль —  показати перепони, з якими стикалися люди до втілення того чи іншого рішення</a:t>
            </a:r>
            <a:r>
              <a:rPr lang="ru-RU" sz="2000" smtClean="0">
                <a:latin typeface="Times New Roman" pitchFamily="18" charset="0"/>
                <a:cs typeface="Arial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653</Words>
  <PresentationFormat>Произвольный</PresentationFormat>
  <Paragraphs>104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Calibri</vt:lpstr>
      <vt:lpstr>Тема Office</vt:lpstr>
      <vt:lpstr>Тема Office</vt:lpstr>
      <vt:lpstr>Що таке  Журналістика рішень?</vt:lpstr>
      <vt:lpstr>Що таке журналістика рішень?</vt:lpstr>
      <vt:lpstr>Що таке журналістика рішень?</vt:lpstr>
      <vt:lpstr>Чому це актуально зараз?</vt:lpstr>
      <vt:lpstr>Особливості формату</vt:lpstr>
      <vt:lpstr>Журналістика рішень – новий підхід чи радянське минуле?</vt:lpstr>
      <vt:lpstr>Слайд 7</vt:lpstr>
      <vt:lpstr>Журналістика рішень</vt:lpstr>
      <vt:lpstr>Журналістика рішень</vt:lpstr>
      <vt:lpstr>На що впливає журналістика рішень?</vt:lpstr>
      <vt:lpstr>На що впливає журналістика рішень?</vt:lpstr>
      <vt:lpstr>На що впливає журналістика рішень?</vt:lpstr>
      <vt:lpstr>На що впливає журналістика рішень?</vt:lpstr>
      <vt:lpstr>На що впливає журналістика рішень?</vt:lpstr>
      <vt:lpstr>Журналістика рішень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ДЖЕРЕЛА ІНФОРМАЦІЇ:  КРИТЕРІЇ ДОСТОВІРНОСТІ</dc:title>
  <dc:creator>User</dc:creator>
  <cp:lastModifiedBy>Юлия</cp:lastModifiedBy>
  <cp:revision>4</cp:revision>
  <dcterms:created xsi:type="dcterms:W3CDTF">2022-07-14T12:27:28Z</dcterms:created>
  <dcterms:modified xsi:type="dcterms:W3CDTF">2022-10-20T18:26:01Z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ip_UnifiedCompliancePolicyUIAction">
    <vt:lpwstr/>
  </property>
  <property fmtid="{D5CDD505-2E9C-101B-9397-08002B2CF9AE}" pid="3" name="_ip_UnifiedCompliancePolicyProperties">
    <vt:lpwstr/>
  </property>
</Properties>
</file>