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40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69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16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43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44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92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84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75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518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8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46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E74EE-45B7-4643-B1A8-5B8952A77F00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96DB5-673C-444B-BF16-F9273B7E6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96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uk-UA" sz="27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ПЕРСОНАЛОМ В УМОВАХ ЦИФРОВОЇ ЕКОНОМІКИ (</a:t>
            </a:r>
            <a:r>
              <a:rPr lang="uk-UA" sz="27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ДІДЖИТАЛІЗАЦІЇ)</a:t>
            </a:r>
            <a:br>
              <a:rPr lang="uk-UA" sz="27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РОБОЧА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НАВЧАЛЬНОЇ ДИСЦИПЛІНИ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третього (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-наукового) рівня вищої освіти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кваліфікація: доктор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dirty="0"/>
              <a:t>Укладач: </a:t>
            </a:r>
            <a:endParaRPr lang="ru-RU" sz="2000" dirty="0"/>
          </a:p>
          <a:p>
            <a:r>
              <a:rPr lang="uk-UA" sz="2000" b="1" i="1" dirty="0"/>
              <a:t>Іванов М.М.</a:t>
            </a:r>
            <a:r>
              <a:rPr lang="uk-UA" sz="2000" dirty="0"/>
              <a:t>, завідувач кафедри управління персоналом і маркетингу</a:t>
            </a:r>
            <a:r>
              <a:rPr lang="uk-UA" sz="2000" dirty="0" smtClean="0"/>
              <a:t>,</a:t>
            </a:r>
          </a:p>
          <a:p>
            <a:r>
              <a:rPr lang="uk-UA" sz="2000" dirty="0" smtClean="0"/>
              <a:t>доктор </a:t>
            </a:r>
            <a:r>
              <a:rPr lang="uk-UA" sz="2000" dirty="0"/>
              <a:t>економічних наук, професор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165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523301"/>
              </p:ext>
            </p:extLst>
          </p:nvPr>
        </p:nvGraphicFramePr>
        <p:xfrm>
          <a:off x="2240925" y="1210615"/>
          <a:ext cx="7482624" cy="5447761"/>
        </p:xfrm>
        <a:graphic>
          <a:graphicData uri="http://schemas.openxmlformats.org/drawingml/2006/table">
            <a:tbl>
              <a:tblPr/>
              <a:tblGrid>
                <a:gridCol w="2632775">
                  <a:extLst>
                    <a:ext uri="{9D8B030D-6E8A-4147-A177-3AD203B41FA5}">
                      <a16:colId xmlns:a16="http://schemas.microsoft.com/office/drawing/2014/main" val="51340200"/>
                    </a:ext>
                  </a:extLst>
                </a:gridCol>
                <a:gridCol w="2217074">
                  <a:extLst>
                    <a:ext uri="{9D8B030D-6E8A-4147-A177-3AD203B41FA5}">
                      <a16:colId xmlns:a16="http://schemas.microsoft.com/office/drawing/2014/main" val="410814405"/>
                    </a:ext>
                  </a:extLst>
                </a:gridCol>
                <a:gridCol w="2632775">
                  <a:extLst>
                    <a:ext uri="{9D8B030D-6E8A-4147-A177-3AD203B41FA5}">
                      <a16:colId xmlns:a16="http://schemas.microsoft.com/office/drawing/2014/main" val="2627885511"/>
                    </a:ext>
                  </a:extLst>
                </a:gridCol>
              </a:tblGrid>
              <a:tr h="500697">
                <a:tc rowSpan="2"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Найменування показників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Галузь знань,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напрям підготовки,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рівень вищої освіти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навчальної дисципліни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238264"/>
                  </a:ext>
                </a:extLst>
              </a:tr>
              <a:tr h="5006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Денна, вечірня, заочна форми навчання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379540"/>
                  </a:ext>
                </a:extLst>
              </a:tr>
              <a:tr h="250349"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кредитів –  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Галузь знань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 «Соціальні та поведінкові науки» (шифр і назва)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нормативна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31535"/>
                  </a:ext>
                </a:extLst>
              </a:tr>
              <a:tr h="9414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Цикл загальної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підготовки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183249"/>
                  </a:ext>
                </a:extLst>
              </a:tr>
              <a:tr h="50069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Змістових модулів – 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Спеціальність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051 «Економіка» </a:t>
                      </a: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(шифр і назва)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Рік підготовки: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3004"/>
                  </a:ext>
                </a:extLst>
              </a:tr>
              <a:tr h="250349"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кількість годин – 90*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2-й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314989"/>
                  </a:ext>
                </a:extLst>
              </a:tr>
              <a:tr h="250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год.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633754"/>
                  </a:ext>
                </a:extLst>
              </a:tr>
              <a:tr h="250349">
                <a:tc rowSpan="2"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Освітньо-наукова програма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усі програми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(вписати назви усіх програм 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758521"/>
                  </a:ext>
                </a:extLst>
              </a:tr>
              <a:tr h="50069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Практичні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год.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810967"/>
                  </a:ext>
                </a:extLst>
              </a:tr>
              <a:tr h="500697">
                <a:tc rowSpan="3"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Рівень вищої освіти:</a:t>
                      </a: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третій </a:t>
                      </a: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(доктор філософії)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Самостійна робота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678748"/>
                  </a:ext>
                </a:extLst>
              </a:tr>
              <a:tr h="25034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 год.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53768"/>
                  </a:ext>
                </a:extLst>
              </a:tr>
              <a:tr h="75104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 підсумкового контролю</a:t>
                      </a: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залік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82" marR="55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143297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357556" y="591286"/>
            <a:ext cx="449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ОПИС НАВЧАЛЬНОЇ ДИСЦИПЛІНИ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6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5459" y="669701"/>
            <a:ext cx="10985679" cy="580837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МЕТА ТА ЗАВДАННЯ НАВЧАЛЬНОЇ ДИСЦИПЛІНИ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викладання навчальної дисципліни є забезпечення аспірантів необхідним теоретичним та методичним інструментарієм переходу від традиційних моделей економічного розвитку до сталого типу розвитку; враховувати управління людськими ресурсами в умовах цифрової економіки для довгострокового розвитку суспільства; аналізувати можливі шляхи використання сучасних методів управління та аналізу для інтелектуального оцінювання персоналу.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вивчення дисципліни «Управління персоналом в умовах цифрової економіки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діджиталізації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є: ознайомити аспірантів з принципами управління персоналом в умовах цифрової економіки та вивчення основних положень теорії та методології сталого розвитку соціально-економічних систем; формування розуміння ролі людських ресурсів (персоналу), необхідність переходу від традиційних моделей економічного розвитку, що склалися в світі, до стійкого типу життєздатних систем; набуття вміння інтелектуального оцінювання персоналу в умовах цифрової економіки; оцінювання можливості персоналу та динаміку розвитку людських ресурсів; формування навичок в прийнятті управлінських рішень; оволодіння основними вимогами, які висуваються до аспірантів чинною нормативною базою.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1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713855"/>
              </p:ext>
            </p:extLst>
          </p:nvPr>
        </p:nvGraphicFramePr>
        <p:xfrm>
          <a:off x="1700012" y="206471"/>
          <a:ext cx="9633396" cy="6651529"/>
        </p:xfrm>
        <a:graphic>
          <a:graphicData uri="http://schemas.openxmlformats.org/drawingml/2006/table">
            <a:tbl>
              <a:tblPr/>
              <a:tblGrid>
                <a:gridCol w="5731869">
                  <a:extLst>
                    <a:ext uri="{9D8B030D-6E8A-4147-A177-3AD203B41FA5}">
                      <a16:colId xmlns:a16="http://schemas.microsoft.com/office/drawing/2014/main" val="657998316"/>
                    </a:ext>
                  </a:extLst>
                </a:gridCol>
                <a:gridCol w="953705">
                  <a:extLst>
                    <a:ext uri="{9D8B030D-6E8A-4147-A177-3AD203B41FA5}">
                      <a16:colId xmlns:a16="http://schemas.microsoft.com/office/drawing/2014/main" val="829790665"/>
                    </a:ext>
                  </a:extLst>
                </a:gridCol>
                <a:gridCol w="911319">
                  <a:extLst>
                    <a:ext uri="{9D8B030D-6E8A-4147-A177-3AD203B41FA5}">
                      <a16:colId xmlns:a16="http://schemas.microsoft.com/office/drawing/2014/main" val="1116504020"/>
                    </a:ext>
                  </a:extLst>
                </a:gridCol>
                <a:gridCol w="1304363">
                  <a:extLst>
                    <a:ext uri="{9D8B030D-6E8A-4147-A177-3AD203B41FA5}">
                      <a16:colId xmlns:a16="http://schemas.microsoft.com/office/drawing/2014/main" val="357554515"/>
                    </a:ext>
                  </a:extLst>
                </a:gridCol>
                <a:gridCol w="732140">
                  <a:extLst>
                    <a:ext uri="{9D8B030D-6E8A-4147-A177-3AD203B41FA5}">
                      <a16:colId xmlns:a16="http://schemas.microsoft.com/office/drawing/2014/main" val="946777472"/>
                    </a:ext>
                  </a:extLst>
                </a:gridCol>
              </a:tblGrid>
              <a:tr h="175479">
                <a:tc row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Назви тематичних розділів і тем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02398"/>
                  </a:ext>
                </a:extLst>
              </a:tr>
              <a:tr h="1754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усього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тому числі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35282"/>
                  </a:ext>
                </a:extLst>
              </a:tr>
              <a:tr h="526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практ.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сам. роб.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723124"/>
                  </a:ext>
                </a:extLst>
              </a:tr>
              <a:tr h="1754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026668"/>
                  </a:ext>
                </a:extLst>
              </a:tr>
              <a:tr h="175479">
                <a:tc gridSpan="5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Змстовий модуль 1. Методологічні аспекти управління персоналом в умовах цифрової економіки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393045"/>
                  </a:ext>
                </a:extLst>
              </a:tr>
              <a:tr h="34262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1. Теоретико-методологічний аналіз управління персоналу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302822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2. Управління персоналом як об'єктивне соціальне явище і сфера професійної діяльності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028024"/>
                  </a:ext>
                </a:extLst>
              </a:tr>
              <a:tr h="17547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3. Принципи побудови системи управління персоналом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852521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Разом за змістовим модулем 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669452"/>
                  </a:ext>
                </a:extLst>
              </a:tr>
              <a:tr h="175479">
                <a:tc gridSpan="5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Змістовий модуль 2. Стратегія і політика управління персоналом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208384"/>
                  </a:ext>
                </a:extLst>
              </a:tr>
              <a:tr h="175479">
                <a:tc>
                  <a:txBody>
                    <a:bodyPr/>
                    <a:lstStyle/>
                    <a:p>
                      <a:pPr marL="457200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Droid Sans Fallback"/>
                          <a:cs typeface="Times New Roman" panose="02020603050405020304" pitchFamily="18" charset="0"/>
                        </a:rPr>
                        <a:t>Тема 4. Стратегія управління персоналом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843906"/>
                  </a:ext>
                </a:extLst>
              </a:tr>
              <a:tr h="17547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5. Політика управління персоналом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30878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6. Управління розвитком персоналу в суб’єкті економічної діяльності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9248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Разом за змістовим модулем 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517905"/>
                  </a:ext>
                </a:extLst>
              </a:tr>
              <a:tr h="175479">
                <a:tc gridSpan="5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Змістовий модуль 3. Ресурсне забезпечення управління персоналом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424399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7. Внутрішній маркетинг та маркетинг навчання персоналу організації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468818"/>
                  </a:ext>
                </a:extLst>
              </a:tr>
              <a:tr h="17547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8. </a:t>
                      </a: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Розвиток персоналу на основі його оцінювання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956266"/>
                  </a:ext>
                </a:extLst>
              </a:tr>
              <a:tr h="17547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9. Інновації в системі управління персоналом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24309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Разом за змістовим модулем  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560831"/>
                  </a:ext>
                </a:extLst>
              </a:tr>
              <a:tr h="175479">
                <a:tc gridSpan="5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Змістовий модуль 4. Інтелектуальний аналіз HR у проактивному управлінні в умовах цифрової економіки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125086"/>
                  </a:ext>
                </a:extLst>
              </a:tr>
              <a:tr h="17547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10. Теоретико-методологічний аналіз управління HR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857411"/>
                  </a:ext>
                </a:extLst>
              </a:tr>
              <a:tr h="34262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11. Нечітке моделювання HR в умовах цифрової економіки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222381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12. Проактивне управління HR з урахуванням методів адаптації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746130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Разом за змістовим модулем 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529398"/>
                  </a:ext>
                </a:extLst>
              </a:tr>
              <a:tr h="3509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7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 годин</a:t>
                      </a:r>
                      <a:endParaRPr lang="ru-RU" sz="7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0" marR="45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48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7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Microsoft Office PowerPoint</Application>
  <PresentationFormat>Широкоэкранный</PresentationFormat>
  <Paragraphs>141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Droid Sans Fallback</vt:lpstr>
      <vt:lpstr>Times New Roman</vt:lpstr>
      <vt:lpstr>Тема Office</vt:lpstr>
      <vt:lpstr>УПРАВЛІННЯ ПЕРСОНАЛОМ В УМОВАХ ЦИФРОВОЇ ЕКОНОМІКИ (ДІДЖИТАЛІЗАЦІЇ)  РОБОЧА ПРОГРАМА НАВЧАЛЬНОЇ ДИСЦИПЛІНИ  підготовки здобувачів третього (освітньо-наукового) рівня вищої освіти кваліфікація: доктор філософії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ПЕРСОНАЛОМ В УМОВАХ ЦИФРОВОЇ ЕКОНОМІКИ (ДІДЖИТАЛІЗАЦІЇ)  РОБОЧА ПРОГРАМА НАВЧАЛЬНОЇ ДИСЦИПЛІНИ  підготовки здобувачів третього (освітньо-наукового) рівня вищої освіти кваліфікація: доктор філософії</dc:title>
  <dc:creator>Пользователь Windows</dc:creator>
  <cp:lastModifiedBy>Пользователь Windows</cp:lastModifiedBy>
  <cp:revision>2</cp:revision>
  <dcterms:created xsi:type="dcterms:W3CDTF">2021-08-23T08:25:20Z</dcterms:created>
  <dcterms:modified xsi:type="dcterms:W3CDTF">2021-08-23T08:26:17Z</dcterms:modified>
</cp:coreProperties>
</file>