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A8E02-D6CF-466D-A908-755B9FAFD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21CE7D-BE95-4BC5-A15C-DEACDF98E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D991F-5E35-4274-B5CB-6CAC5FB7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B7F-3948-46F4-AEE8-AFB78707974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1F379E-5F24-42EF-8758-172A3CA7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251F30-8D24-425F-8EBB-EA290ECB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D84-A62A-4413-AEB1-7B019AF8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22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0AA6E-178C-47D6-AC94-FED63DEA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F7CEE9-B79D-4432-B930-9F66F4FED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7AF29-915B-452F-95CD-CFC7F24D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B7F-3948-46F4-AEE8-AFB78707974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FE82A5-66A8-4D97-88C2-3F311219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44636F-2F4C-413A-B7A8-D3E99BA0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D84-A62A-4413-AEB1-7B019AF8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4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9FC9FA9-3829-458D-A40D-E8842A35D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DE551E-BBF9-4F8C-BF82-BEDB8BDA2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A87F50-0CBE-4EC3-AD45-3B47D1D8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B7F-3948-46F4-AEE8-AFB78707974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AB16CC-B768-4699-8113-53305D97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70848-18A0-4C3B-9276-854FEAD2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D84-A62A-4413-AEB1-7B019AF8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1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517D7-D82D-4582-A855-77AB8C03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44611A-631D-4F4B-85A0-E69B5B5B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D7021F-BE72-4F2F-968E-921986FF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B7F-3948-46F4-AEE8-AFB78707974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9D06E2-D504-4B36-9EC0-A07F9652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6610C-4CF4-49F7-9F46-FB5BF294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D84-A62A-4413-AEB1-7B019AF8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1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A5E44-69DA-4FD9-AFB8-04792EDF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C52E08-88D0-48E2-811E-58BBDCACB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CD318-1AEE-44A4-90B7-EAD02309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B7F-3948-46F4-AEE8-AFB78707974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E617E7-1780-42F4-A044-656AA6F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8A6980-8374-468D-8016-B1C07F2F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D84-A62A-4413-AEB1-7B019AF8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3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89887-8060-47D4-8D69-644D2F97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4CE87C-F78D-475B-90EA-E2084ED6A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C1F0EA-BF97-40A7-A369-34EA3A1FD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77DD61-9D26-4AC3-8BEC-F6544F723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B7F-3948-46F4-AEE8-AFB78707974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88D011-9599-41D6-8912-FE202978A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4D0AC6-91C7-4FDE-A831-D0FAC710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D84-A62A-4413-AEB1-7B019AF8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28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73396-7874-41B1-B0AF-AE4DE7CC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DE27EF-373D-4DA5-B61B-E3CD892A8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535E1A-B6C2-475C-BC08-0D19D4858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8BB013-568B-4F52-A996-D3A48BE37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96AFBF-B891-44BC-99A1-894C5454E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9F36D0-C7A6-4E10-BB91-65B6E225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B7F-3948-46F4-AEE8-AFB78707974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ADB15D-735B-49C8-AB90-FF65A8A5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E9D977-4BCA-40FC-BF74-48A75A86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D84-A62A-4413-AEB1-7B019AF8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2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EDB44-30A2-49FA-B5D7-75210B23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F8F4F5-FE81-4DD1-B45A-373A2668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B7F-3948-46F4-AEE8-AFB78707974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32B2AB-EAB5-4460-AB7B-BC461CB6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2A333B-644B-445F-89F1-0D50CF31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D84-A62A-4413-AEB1-7B019AF8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61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67665D-AC3F-450C-8BBC-7FA3A310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B7F-3948-46F4-AEE8-AFB78707974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CF9EF9-F5B0-4244-834F-E48303CA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4095E3-27A2-4C1A-A07E-02836105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D84-A62A-4413-AEB1-7B019AF8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1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08B69-682C-4F92-B0B0-BEBB13EB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5CDCD8-238B-40A2-8412-7ADF968B0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350B01-30B6-4A3E-BF10-33FA55174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647BB-F556-4A80-B14D-C2DDAC25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B7F-3948-46F4-AEE8-AFB78707974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FBAF36-0077-429F-A12B-836ADFE7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C37227-EB92-42C8-AB24-80220D78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D84-A62A-4413-AEB1-7B019AF8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8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83124-3C80-43C2-A633-8A851E64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4410C8-E604-4588-A413-F6537FAF4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564FA5-A680-432B-85CA-6AF0BD739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E96509-8804-4076-BE77-34A5FD22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B7F-3948-46F4-AEE8-AFB78707974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8C30D6-3522-45A3-8562-ADE49B59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E6C1FA-2EA2-4B24-B317-3A30E067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8D84-A62A-4413-AEB1-7B019AF8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30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C8528-F902-4DF6-92D7-40B8ED2F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545D37-96D4-4BC2-84A1-3EE0FC9B5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72F66-5621-4133-9FCF-1E5DAFB75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EB7F-3948-46F4-AEE8-AFB78707974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7718F-26DB-462C-96F2-1CE94E45B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D8160-08F3-4EE8-A232-641B0B123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88D84-A62A-4413-AEB1-7B019AF8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411984-BCC7-4B16-8B15-4B656C8B80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b="0" i="0" dirty="0" err="1">
                <a:solidFill>
                  <a:srgbClr val="04617B"/>
                </a:solidFill>
                <a:effectLst/>
                <a:latin typeface="Lucida Sans Unicode" panose="020B0602030504020204" pitchFamily="34" charset="0"/>
              </a:rPr>
              <a:t>Практичне</a:t>
            </a:r>
            <a:r>
              <a:rPr lang="ru-RU" sz="1800" b="0" i="0" dirty="0">
                <a:solidFill>
                  <a:srgbClr val="04617B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ru-RU" sz="1800" b="0" i="0" dirty="0" err="1">
                <a:solidFill>
                  <a:srgbClr val="04617B"/>
                </a:solidFill>
                <a:effectLst/>
                <a:latin typeface="Lucida Sans Unicode" panose="020B0602030504020204" pitchFamily="34" charset="0"/>
              </a:rPr>
              <a:t>заняття</a:t>
            </a:r>
            <a:r>
              <a:rPr lang="ru-RU" sz="1800" b="0" i="0" dirty="0">
                <a:solidFill>
                  <a:srgbClr val="04617B"/>
                </a:solidFill>
                <a:effectLst/>
                <a:latin typeface="Lucida Sans Unicode" panose="020B0602030504020204" pitchFamily="34" charset="0"/>
              </a:rPr>
              <a:t> 2</a:t>
            </a:r>
            <a:r>
              <a:rPr lang="ru-RU" dirty="0"/>
              <a:t> </a:t>
            </a:r>
            <a:br>
              <a:rPr lang="ru-RU" dirty="0"/>
            </a:br>
            <a:endParaRPr lang="en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73CF0A-BAF3-481D-BB0F-D975B3E9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721997"/>
            <a:ext cx="10103224" cy="259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4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5E9DEB-FC02-4554-A7EC-79417ECCB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" y="1346282"/>
            <a:ext cx="10982960" cy="1263015"/>
          </a:xfrm>
        </p:spPr>
        <p:txBody>
          <a:bodyPr>
            <a:normAutofit/>
          </a:bodyPr>
          <a:lstStyle/>
          <a:p>
            <a:r>
              <a:rPr lang="ru-RU" sz="1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Брейнрайтинг</a:t>
            </a:r>
            <a:r>
              <a:rPr lang="ru-RU" sz="1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brain — «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мозок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», 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write — «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писати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») – метод, схожий на «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мозковий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штурм», але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відрізняється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тим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люди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записують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ідеї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замість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того,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озвучувати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Учасники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обмінюються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записами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знайомляться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ідеями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інших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продовжуючи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конспектувати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власні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думки.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Цей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метод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дозволяє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більш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конструктивно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взаємодіяти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групою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dirty="0"/>
              <a:t> </a:t>
            </a:r>
            <a:endParaRPr lang="en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0D3D6C-D3D8-41BD-9242-F39CB916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0" y="148113"/>
            <a:ext cx="8629076" cy="10658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06E649-FBC0-446B-BB84-9B2FFB3C2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4" t="2222"/>
          <a:stretch/>
        </p:blipFill>
        <p:spPr>
          <a:xfrm>
            <a:off x="1148080" y="2499360"/>
            <a:ext cx="9601200" cy="4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F1F416-2A6D-446F-9209-88EE0EA94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534160"/>
            <a:ext cx="11419840" cy="5039360"/>
          </a:xfrm>
        </p:spPr>
        <p:txBody>
          <a:bodyPr>
            <a:noAutofit/>
          </a:bodyPr>
          <a:lstStyle/>
          <a:p>
            <a:r>
              <a:rPr lang="ru-RU" sz="2200" b="0" i="0" dirty="0">
                <a:solidFill>
                  <a:srgbClr val="0F6FC6"/>
                </a:solidFill>
                <a:effectLst/>
                <a:latin typeface="Wingdings 3" panose="05040102010807070707" pitchFamily="18" charset="2"/>
              </a:rPr>
              <a:t>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експертних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оцінок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є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частиною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великої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області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теорії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прийняття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рішень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саме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експертне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оцінювання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процедура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оцінки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проблеми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основі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думки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фахівців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експертів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з метою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подальшого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прийняття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рішення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вибору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r>
              <a:rPr lang="ru-RU" sz="2200" b="0" i="0" dirty="0">
                <a:solidFill>
                  <a:srgbClr val="0F6FC6"/>
                </a:solidFill>
                <a:effectLst/>
                <a:latin typeface="Wingdings 3" panose="05040102010807070707" pitchFamily="18" charset="2"/>
              </a:rPr>
              <a:t> 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випадках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надзвичайної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складності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проблеми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її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новизни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недостатності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наявної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неможливості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математичної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формалізації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вирішення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доводиться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звертатися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рекомендацій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компетентних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фахівців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прекрасно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знають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проблему, - до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експертів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рішення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аргументація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формування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кількісних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оцінок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обробка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останніх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формальними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методами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отримали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назву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методу </a:t>
            </a:r>
            <a:r>
              <a:rPr lang="ru-RU" sz="2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експертних</a:t>
            </a:r>
            <a:r>
              <a:rPr lang="ru-RU" sz="2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оцінок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sz="2200" b="0" i="0" dirty="0">
                <a:solidFill>
                  <a:srgbClr val="0F6FC6"/>
                </a:solidFill>
                <a:effectLst/>
                <a:latin typeface="Wingdings 3" panose="05040102010807070707" pitchFamily="18" charset="2"/>
              </a:rPr>
              <a:t>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Існує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дві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групи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експертних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оцінок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ru-RU" sz="2200" b="1" i="0" dirty="0">
                <a:solidFill>
                  <a:srgbClr val="0F6FC6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ru-RU" sz="2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Індівідуальні</a:t>
            </a:r>
            <a:r>
              <a:rPr lang="ru-RU" sz="2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оцінки</a:t>
            </a:r>
            <a:r>
              <a:rPr lang="ru-RU" sz="2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засновані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використанні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думки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окремих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експертів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незалежних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один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одного.</a:t>
            </a:r>
          </a:p>
          <a:p>
            <a:r>
              <a:rPr lang="ru-RU" sz="2200" b="1" i="0" dirty="0">
                <a:solidFill>
                  <a:srgbClr val="0F6FC6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ru-RU" sz="2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Колективні</a:t>
            </a:r>
            <a:r>
              <a:rPr lang="ru-RU" sz="2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оцінки</a:t>
            </a:r>
            <a:r>
              <a:rPr lang="ru-RU" sz="2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засновані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використанні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колективної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думки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експертів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sz="2200" dirty="0"/>
              <a:t> </a:t>
            </a:r>
            <a:br>
              <a:rPr lang="ru-RU" sz="2200" dirty="0"/>
            </a:br>
            <a:endParaRPr lang="en-GB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5710E5-0112-495C-8622-D289C85C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2560"/>
            <a:ext cx="7924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4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4AE4BD-2F35-4784-85FF-1A380EDF8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80" y="1113195"/>
            <a:ext cx="11775440" cy="26447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умовах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організації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дуже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часто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відбір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ідей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проводиться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експертами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якими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бути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самі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працівники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адже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саме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вони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орієнтуються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специфіці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своєї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організації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реально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оцінити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можливості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ризики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ідеї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Звісно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за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умови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достатньої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кваліфікації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Без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достатнього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рівня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професіоналізму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проєктувати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цікаві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задумки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конкурентоспроможні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втілювати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життя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практично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неможливо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якості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інструмента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відбору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ідей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бути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запропонований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набір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запитань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виконують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роль сита.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отримано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позитивної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відповіді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хоча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 на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одне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запитання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то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ідея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найчастіше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всього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відкидається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Ідеї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залишилися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рекомендуються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реалізації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888538-3D58-4C90-99B9-34168F1BF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61" y="0"/>
            <a:ext cx="8640762" cy="1028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6A5C65-D80E-4259-9A3C-3E6FCEC5A28B}"/>
              </a:ext>
            </a:extLst>
          </p:cNvPr>
          <p:cNvSpPr txBox="1"/>
          <p:nvPr/>
        </p:nvSpPr>
        <p:spPr>
          <a:xfrm>
            <a:off x="3048000" y="46686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94A12-6B37-45B2-BE25-492BDF35CD42}"/>
              </a:ext>
            </a:extLst>
          </p:cNvPr>
          <p:cNvSpPr txBox="1"/>
          <p:nvPr/>
        </p:nvSpPr>
        <p:spPr>
          <a:xfrm>
            <a:off x="345440" y="3678039"/>
            <a:ext cx="1163828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Орієнтовний</a:t>
            </a:r>
            <a:r>
              <a:rPr lang="ru-RU" sz="2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набір</a:t>
            </a:r>
            <a:r>
              <a:rPr lang="ru-RU" sz="2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запитань</a:t>
            </a:r>
            <a:endParaRPr lang="ru-RU" sz="22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є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ідея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реалістичною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виконання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достатньо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ресурсів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її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реалізації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)?</a:t>
            </a:r>
          </a:p>
          <a:p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випробовувалися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подібні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ідеї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раніше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мали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вони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позитивний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ефект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3.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є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реалізація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ідеї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небезпечною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великі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ризики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загрози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вона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несе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)?</a:t>
            </a:r>
          </a:p>
          <a:p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4.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буде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реалізація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ідеї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ефективною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буде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вирішена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задача)?</a:t>
            </a:r>
          </a:p>
          <a:p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5.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є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ідея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конкурентоспроможною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(у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порівнянні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іншими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запропонованими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ідеями</a:t>
            </a:r>
            <a:r>
              <a:rPr lang="ru-RU" sz="2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)?</a:t>
            </a:r>
            <a:r>
              <a:rPr lang="ru-RU" sz="2200" dirty="0"/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2111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429E98-5789-432C-9206-028E80101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59" y="1520825"/>
            <a:ext cx="10962641" cy="1689735"/>
          </a:xfrm>
        </p:spPr>
        <p:txBody>
          <a:bodyPr>
            <a:normAutofit fontScale="92500" lnSpcReduction="20000"/>
          </a:bodyPr>
          <a:lstStyle/>
          <a:p>
            <a:r>
              <a:rPr lang="ru-RU" sz="1800" b="0" i="0" dirty="0">
                <a:solidFill>
                  <a:srgbClr val="0F6FC6"/>
                </a:solidFill>
                <a:effectLst/>
                <a:latin typeface="Wingdings 3" panose="05040102010807070707" pitchFamily="18" charset="2"/>
              </a:rPr>
              <a:t>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Будь-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повинен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відповідати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як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мінімум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критеріям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місія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бажання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потреби,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можливості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Тому,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звертаючись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ідей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дайте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відповідь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3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питання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є у вас (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вашої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організації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бажання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місія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реалізовувати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дану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ідею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є потреба в тому,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ви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будете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робити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буде попит на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ваші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послуги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?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буде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вирішена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проблема?)</a:t>
            </a:r>
          </a:p>
          <a:p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достатньо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у вас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ресурсів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(грошей, часу, людей і т.д.) для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реалізації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даної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ідеї</a:t>
            </a:r>
            <a:r>
              <a:rPr lang="ru-RU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ru-RU" dirty="0"/>
              <a:t> </a:t>
            </a:r>
            <a:endParaRPr lang="en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5EFB2B-ADF2-4E45-94BA-3FB284305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100716"/>
            <a:ext cx="11067977" cy="11606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7B2474-9FA2-433C-8F82-F952D1601B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4" t="5827" r="2225"/>
          <a:stretch/>
        </p:blipFill>
        <p:spPr>
          <a:xfrm>
            <a:off x="391159" y="3429000"/>
            <a:ext cx="6790125" cy="2864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9A488A-D243-49AE-96A2-3D532515A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302" y="3103440"/>
            <a:ext cx="3980498" cy="37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7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6CE907-19D6-4B26-8DA8-68B20388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20" y="0"/>
            <a:ext cx="8455025" cy="1095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510603-A528-4030-9A33-E88A5DDDF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1298892"/>
            <a:ext cx="105632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5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A6EC95-CFBE-4C9D-98EF-2DFED4846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705" y="85407"/>
            <a:ext cx="7981950" cy="419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DF4A78-2D4A-4413-9367-FBA214992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53" y="1095851"/>
            <a:ext cx="4219575" cy="5343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400A47-2425-49D0-9623-8DE675575EB4}"/>
              </a:ext>
            </a:extLst>
          </p:cNvPr>
          <p:cNvSpPr txBox="1"/>
          <p:nvPr/>
        </p:nvSpPr>
        <p:spPr>
          <a:xfrm>
            <a:off x="736599" y="683200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 err="1">
                <a:solidFill>
                  <a:srgbClr val="000000"/>
                </a:solidFill>
                <a:effectLst/>
                <a:latin typeface="Lucida Sans Unicode" panose="020B0602030504020204" pitchFamily="34" charset="0"/>
              </a:rPr>
              <a:t>Таблиця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</a:rPr>
              <a:t> 1 Ранги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Lucida Sans Unicode" panose="020B0602030504020204" pitchFamily="34" charset="0"/>
              </a:rPr>
              <a:t>проєктів</a:t>
            </a:r>
            <a:r>
              <a:rPr lang="ru-RU" dirty="0"/>
              <a:t> </a:t>
            </a:r>
            <a:br>
              <a:rPr lang="ru-RU" dirty="0"/>
            </a:br>
            <a:endParaRPr lang="en-GB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9FB539-B5DE-475E-9331-35A69FDAF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058" y="618380"/>
            <a:ext cx="6912302" cy="614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7A4E84-19FE-4C5C-8A74-13B7A24BC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" y="1707524"/>
            <a:ext cx="11602720" cy="4957436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Спочатку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слід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підрахувати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суму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рангів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привласнених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проектам (див. Табл. 1).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Потім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цю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суму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розділити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число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експертів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в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результаті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рполучім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середній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арифметичний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ранг (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саме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операція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дала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назву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методу).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середніми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рангах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будується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підсумкова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ранжування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(в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іншій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термінології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впорядкування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виходячи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принципу -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чим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менше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середній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ранг,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тим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краще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проект.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Найменший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середній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ранг,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рівний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2,625, у проекту Б, -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отже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в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підсумковій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ранжування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він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отримує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ранг 1.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Наступна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величиною сума,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рівна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3,125, у проекту М-К, - і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він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отримує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підсумковий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ранг 2.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Проекти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Л і Сол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мають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однакові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суми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рівні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3,25),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отже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з точки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зору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експертів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вони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рівноцінні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(при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даному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способі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відомості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разом думок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експертів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а тому вони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стояти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3 та 4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місцях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отримують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середній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бал (3 + 4) / 2 = 3 , 5.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Подальші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результати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наведені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табл. 2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нижче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Отже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ранжування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сумами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рангів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те ж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саме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за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середнім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арифметичним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рангів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має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вигляд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 &lt;М-К &lt;{Л, Сол} &lt;Д &lt;Стеф &lt;Г-Б &lt;К. (1)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Тут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запис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типу "А &lt;Б"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означає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проект А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передує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проекту Б (т.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Проект А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краще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проекту Б).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Оскільки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проекти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Л і Сол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отримали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однакову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суму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балів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то з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даного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методу вони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еквівалентні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тому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об'єднані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групу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(в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фігурних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дужках). У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термінології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математичної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статистики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ранжування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(1)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має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одну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зв'язок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проект Б -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пріоритетний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5048EA-635F-4413-9711-52CB289B5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74" y="0"/>
            <a:ext cx="8600594" cy="1127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4C7EDC-DAAA-4119-AFB8-FA47C119850C}"/>
              </a:ext>
            </a:extLst>
          </p:cNvPr>
          <p:cNvSpPr txBox="1"/>
          <p:nvPr/>
        </p:nvSpPr>
        <p:spPr>
          <a:xfrm>
            <a:off x="3372698" y="1226183"/>
            <a:ext cx="5949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середніх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арифметичних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рангів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208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01A6DE-489B-4BCD-A68A-5CB9FE6BC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253330"/>
            <a:ext cx="11612880" cy="52998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Оскільки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відповіді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експертів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було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виміряно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порядковою шкалою, то для них не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завжди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коректно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проводити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усереднення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методом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середніх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арифметичних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Більш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логічним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є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методу </a:t>
            </a:r>
            <a:r>
              <a:rPr lang="ru-RU" sz="26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медіан</a:t>
            </a:r>
            <a:r>
              <a:rPr lang="ru-RU" sz="2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означає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Треба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взяти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відповіді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експертів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виставлені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одному з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проєктів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наприклад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проєкту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ранги 5, 5, 1, 6, 8, 5, 6, 5, 6, 5, 7, 1.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Потім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треба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розташувати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порядку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зростання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Отримаємо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послідовність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1, 1, 5, 5, 5, </a:t>
            </a:r>
            <a:r>
              <a:rPr lang="ru-RU" sz="2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5, 5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6, 6, 6, 7, 8. На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центральних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місцях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шостому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сьомому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стоять 5 і 5.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Отже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медіана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дорівнює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Таким чином,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медіани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обчислюються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правилами статистики - як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середнє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арифметичне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центральних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членів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варіаційного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ряду.</a:t>
            </a:r>
            <a:endParaRPr lang="en-GB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485877-F574-4DD8-8DA3-17AB190CE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7005"/>
            <a:ext cx="92964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2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CC7CD7-BE08-4CB8-9018-A21B989E4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91161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Теоретична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частина</a:t>
            </a:r>
            <a:endParaRPr lang="ru-RU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b="0" i="0" dirty="0">
                <a:solidFill>
                  <a:srgbClr val="0F6FC6"/>
                </a:solidFill>
                <a:effectLst/>
                <a:latin typeface="Wingdings 3" panose="05040102010807070707" pitchFamily="18" charset="2"/>
              </a:rPr>
              <a:t> 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«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Життєвий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цикл»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проєктів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b="0" i="0" dirty="0">
                <a:solidFill>
                  <a:srgbClr val="0F6FC6"/>
                </a:solidFill>
                <a:effectLst/>
                <a:latin typeface="Wingdings 3" panose="05040102010807070707" pitchFamily="18" charset="2"/>
              </a:rPr>
              <a:t> 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Джерела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ідей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генерації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проєктних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ідей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b="0" i="0" dirty="0">
                <a:solidFill>
                  <a:srgbClr val="0F6FC6"/>
                </a:solidFill>
                <a:effectLst/>
                <a:latin typeface="Wingdings 3" panose="05040102010807070707" pitchFamily="18" charset="2"/>
              </a:rPr>
              <a:t> 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експертних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оцінок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проєктних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ідей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dirty="0"/>
              <a:t> </a:t>
            </a:r>
            <a:br>
              <a:rPr lang="ru-RU" dirty="0"/>
            </a:br>
            <a:endParaRPr lang="en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D50C3-6EFF-4289-831B-B3B8DDBCC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4" y="221563"/>
            <a:ext cx="11554691" cy="13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5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17731-C60F-42BA-93FA-F566EC58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0307E5B-FF5A-4C20-A296-DCA7ED601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126" y="1825625"/>
            <a:ext cx="7465747" cy="4351338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7797CE-E7E7-4117-BDEE-FB68B2A57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04" y="156570"/>
            <a:ext cx="11321592" cy="16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6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E9C5FE-6687-4E36-B050-40656C18E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488"/>
            <a:ext cx="5421198" cy="4351338"/>
          </a:xfrm>
        </p:spPr>
        <p:txBody>
          <a:bodyPr>
            <a:normAutofit/>
          </a:bodyPr>
          <a:lstStyle/>
          <a:p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проєкт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й </a:t>
            </a:r>
            <a:r>
              <a:rPr lang="ru-RU" dirty="0" err="1"/>
              <a:t>існує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викладеної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.</a:t>
            </a:r>
          </a:p>
          <a:p>
            <a:r>
              <a:rPr lang="ru-RU" dirty="0" err="1"/>
              <a:t>Ціль</a:t>
            </a:r>
            <a:r>
              <a:rPr lang="ru-RU" dirty="0"/>
              <a:t> </a:t>
            </a:r>
            <a:r>
              <a:rPr lang="ru-RU" dirty="0" err="1"/>
              <a:t>проєктанта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просуванні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й </a:t>
            </a:r>
            <a:r>
              <a:rPr lang="ru-RU" dirty="0" err="1"/>
              <a:t>перетворенні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</a:t>
            </a:r>
            <a:r>
              <a:rPr lang="ru-RU" dirty="0" err="1"/>
              <a:t>діючий</a:t>
            </a:r>
            <a:r>
              <a:rPr lang="ru-RU" dirty="0"/>
              <a:t> </a:t>
            </a:r>
            <a:r>
              <a:rPr lang="ru-RU" dirty="0" err="1"/>
              <a:t>проєкт</a:t>
            </a:r>
            <a:r>
              <a:rPr lang="ru-RU" dirty="0"/>
              <a:t>.</a:t>
            </a:r>
          </a:p>
          <a:p>
            <a:r>
              <a:rPr lang="ru-RU" dirty="0"/>
              <a:t>Тому, у першу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потрібне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та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відбирати</a:t>
            </a:r>
            <a:r>
              <a:rPr lang="ru-RU" dirty="0"/>
              <a:t> й «</a:t>
            </a:r>
            <a:r>
              <a:rPr lang="ru-RU" dirty="0" err="1"/>
              <a:t>відсіювати</a:t>
            </a:r>
            <a:r>
              <a:rPr lang="ru-RU" dirty="0"/>
              <a:t>».</a:t>
            </a:r>
            <a:endParaRPr lang="en-GB" dirty="0"/>
          </a:p>
          <a:p>
            <a:endParaRPr lang="en-GB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C488FE-C237-4970-8653-0B6FC4C79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97" y="187325"/>
            <a:ext cx="8553450" cy="13255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A7279F-2010-4F4C-9646-455F25D9D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604" y="2316537"/>
            <a:ext cx="4408357" cy="41763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8E2805D-B66A-407E-818D-A67C0BD272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8" t="11707" b="-702"/>
          <a:stretch/>
        </p:blipFill>
        <p:spPr>
          <a:xfrm>
            <a:off x="9072735" y="526589"/>
            <a:ext cx="2826224" cy="2598447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54619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26888D20-C079-4D0E-BAEC-BD8379504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307" y="1272619"/>
            <a:ext cx="5617415" cy="4904344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291374-620E-4F86-BE68-4E73D5749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001" y="432405"/>
            <a:ext cx="79819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8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A724D080-4A04-4DA2-B2B2-216453821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356" y="1224029"/>
            <a:ext cx="10980209" cy="5633971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EE3CA2-8ABA-4FCD-B04A-9B7CD5ACAE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6670" y="230188"/>
            <a:ext cx="70580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1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DDEBB4-9988-40CB-8475-B3157364C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974" y="456406"/>
            <a:ext cx="7639050" cy="1143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13C149-ECC5-41CE-8071-1D09394F9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19" y="1626665"/>
            <a:ext cx="12012630" cy="52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2E97F7-2385-436C-9A2D-53E064FC4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1358265"/>
            <a:ext cx="11440160" cy="133413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Брейнштормінг</a:t>
            </a:r>
            <a:r>
              <a:rPr lang="ru-RU" sz="1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(“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brain” –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мозок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“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storm” –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штурм)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“</a:t>
            </a:r>
            <a:r>
              <a:rPr lang="ru-RU" sz="1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мозковий</a:t>
            </a:r>
            <a:r>
              <a:rPr lang="ru-RU" sz="1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штурм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– метод,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слугує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оперативного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вирішення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проблем і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ґрунтується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стимулюванні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творчої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активності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учасників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пропонують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максимальну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кількість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всіляких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варіантів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вирішення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проблеми</a:t>
            </a:r>
            <a:r>
              <a:rPr lang="ru-RU" dirty="0"/>
              <a:t> </a:t>
            </a:r>
            <a:br>
              <a:rPr lang="ru-RU" dirty="0"/>
            </a:br>
            <a:endParaRPr lang="en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73A60-1968-4761-9A1B-B7B1C8D48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515" y="152399"/>
            <a:ext cx="6724650" cy="1057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C3284D-4936-4C36-92BB-F045C4BB4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027" y="2181226"/>
            <a:ext cx="76676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D59DC7-8DC7-4002-9A09-56D553765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161924"/>
            <a:ext cx="10241279" cy="10382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C2B91D-973F-46D0-8C73-689B3DF64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" t="895" r="-1"/>
          <a:stretch/>
        </p:blipFill>
        <p:spPr>
          <a:xfrm>
            <a:off x="396240" y="1249680"/>
            <a:ext cx="11073447" cy="54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53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1021</Words>
  <Application>Microsoft Office PowerPoint</Application>
  <PresentationFormat>Широкоэкранный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Lucida Sans Unicode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Sarabeev</dc:creator>
  <cp:lastModifiedBy>Vladimir Sarabeev</cp:lastModifiedBy>
  <cp:revision>10</cp:revision>
  <dcterms:created xsi:type="dcterms:W3CDTF">2023-02-14T13:03:54Z</dcterms:created>
  <dcterms:modified xsi:type="dcterms:W3CDTF">2023-02-21T12:40:21Z</dcterms:modified>
</cp:coreProperties>
</file>