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0" r:id="rId4"/>
    <p:sldId id="291" r:id="rId5"/>
    <p:sldId id="292" r:id="rId6"/>
    <p:sldId id="289" r:id="rId7"/>
    <p:sldId id="260" r:id="rId8"/>
    <p:sldId id="258" r:id="rId9"/>
    <p:sldId id="259" r:id="rId10"/>
    <p:sldId id="261" r:id="rId11"/>
    <p:sldId id="314" r:id="rId12"/>
    <p:sldId id="262" r:id="rId13"/>
    <p:sldId id="266" r:id="rId14"/>
    <p:sldId id="297" r:id="rId15"/>
    <p:sldId id="269" r:id="rId16"/>
    <p:sldId id="270" r:id="rId17"/>
    <p:sldId id="273" r:id="rId18"/>
    <p:sldId id="264" r:id="rId19"/>
    <p:sldId id="272" r:id="rId20"/>
    <p:sldId id="315" r:id="rId21"/>
    <p:sldId id="318" r:id="rId22"/>
    <p:sldId id="276" r:id="rId23"/>
    <p:sldId id="316" r:id="rId24"/>
    <p:sldId id="283" r:id="rId25"/>
    <p:sldId id="295" r:id="rId26"/>
    <p:sldId id="31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270" autoAdjust="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atin typeface="BatangChe" panose="02030609000101010101" pitchFamily="49" charset="-127"/>
                <a:ea typeface="BatangChe" panose="02030609000101010101" pitchFamily="49" charset="-127"/>
              </a:rPr>
              <a:t>ТУРИСТИЧНІ РЕСУРСИ </a:t>
            </a:r>
            <a:r>
              <a:rPr lang="uk-UA" sz="3600" b="1" dirty="0">
                <a:latin typeface="BatangChe" panose="02030609000101010101" pitchFamily="49" charset="-127"/>
                <a:ea typeface="BatangChe" panose="02030609000101010101" pitchFamily="49" charset="-127"/>
              </a:rPr>
              <a:t>(загальна характеристика)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147248" cy="1752600"/>
          </a:xfrm>
        </p:spPr>
        <p:txBody>
          <a:bodyPr>
            <a:normAutofit fontScale="92500" lnSpcReduction="20000"/>
          </a:bodyPr>
          <a:lstStyle/>
          <a:p>
            <a:pPr marL="578358" indent="-514350">
              <a:buAutoNum type="arabicPeriod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і сутність туризму</a:t>
            </a:r>
          </a:p>
          <a:p>
            <a:pPr marL="578358" indent="-514350">
              <a:buAutoNum type="arabicPeriod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та класифікація туристичних ресурсів </a:t>
            </a:r>
          </a:p>
          <a:p>
            <a:pPr marL="578358" indent="-514350">
              <a:buAutoNum type="arabicPeriod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туристичних ресурсів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72008"/>
          </a:xfrm>
        </p:spPr>
        <p:txBody>
          <a:bodyPr>
            <a:normAutofit fontScale="90000"/>
          </a:bodyPr>
          <a:lstStyle/>
          <a:p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7992888" cy="48965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3200" dirty="0"/>
              <a:t>Існує багато класифікацій туристичних ресурсів, але </a:t>
            </a:r>
            <a:r>
              <a:rPr lang="ru-RU" sz="3200" dirty="0" err="1"/>
              <a:t>найчастіше</a:t>
            </a:r>
            <a:r>
              <a:rPr lang="ru-RU" sz="3200" dirty="0"/>
              <a:t> </a:t>
            </a:r>
            <a:r>
              <a:rPr lang="ru-RU" sz="3200" dirty="0" err="1"/>
              <a:t>використовується</a:t>
            </a:r>
            <a:r>
              <a:rPr lang="ru-RU" sz="3200" dirty="0"/>
              <a:t> </a:t>
            </a:r>
            <a:r>
              <a:rPr lang="ru-RU" sz="3200" dirty="0" err="1"/>
              <a:t>класифікація</a:t>
            </a:r>
            <a:r>
              <a:rPr lang="ru-RU" sz="3200" dirty="0"/>
              <a:t> </a:t>
            </a:r>
            <a:r>
              <a:rPr lang="ru-RU" sz="3200" dirty="0" err="1"/>
              <a:t>туристичних</a:t>
            </a:r>
            <a:r>
              <a:rPr lang="ru-RU" sz="3200" dirty="0"/>
              <a:t> </a:t>
            </a:r>
            <a:r>
              <a:rPr lang="ru-RU" sz="3200" dirty="0" err="1"/>
              <a:t>ресурсів</a:t>
            </a:r>
            <a:r>
              <a:rPr lang="ru-RU" sz="3200" dirty="0"/>
              <a:t> за характером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використання</a:t>
            </a:r>
            <a:r>
              <a:rPr lang="uk-UA" sz="3200" dirty="0"/>
              <a:t>:</a:t>
            </a:r>
          </a:p>
          <a:p>
            <a:pPr marL="109728" indent="0">
              <a:buFontTx/>
              <a:buChar char="-"/>
            </a:pPr>
            <a:r>
              <a:rPr lang="uk-UA" sz="3200" dirty="0"/>
              <a:t>історико-культурні, </a:t>
            </a:r>
          </a:p>
          <a:p>
            <a:pPr marL="109728" indent="0">
              <a:buFontTx/>
              <a:buChar char="-"/>
            </a:pPr>
            <a:r>
              <a:rPr lang="uk-UA" sz="3200" dirty="0"/>
              <a:t>природні, </a:t>
            </a:r>
          </a:p>
          <a:p>
            <a:pPr marL="109728" indent="0">
              <a:buFontTx/>
              <a:buChar char="-"/>
            </a:pPr>
            <a:r>
              <a:rPr lang="uk-UA" sz="3200" dirty="0"/>
              <a:t>інфраструктурні.</a:t>
            </a:r>
          </a:p>
          <a:p>
            <a:pPr marL="109728" indent="0">
              <a:buFontTx/>
              <a:buChar char="-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FontTx/>
              <a:buChar char="-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404.in.ua/wp-content/uploads/2011/04/nagol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79605"/>
            <a:ext cx="3912809" cy="340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4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BB8D11-AB49-7BF3-4F53-03E55FA24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75" y="215248"/>
            <a:ext cx="6750849" cy="642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5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489654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Історико-культурні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728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6785BE-0EE6-EFF6-D16D-40FD8143C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15" y="2348880"/>
            <a:ext cx="4298985" cy="2880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C28918-C1AC-FB21-F67E-6B9E50EA43AC}"/>
              </a:ext>
            </a:extLst>
          </p:cNvPr>
          <p:cNvSpPr txBox="1"/>
          <p:nvPr/>
        </p:nvSpPr>
        <p:spPr>
          <a:xfrm>
            <a:off x="273015" y="55172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Національний історико-архітектурний заповідник «Кам’янець»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5B65B1-549F-9171-DE5E-775E30C9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15" y="3439052"/>
            <a:ext cx="4019045" cy="30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D84EB5-83FD-6468-D928-D22BAC77114B}"/>
              </a:ext>
            </a:extLst>
          </p:cNvPr>
          <p:cNvSpPr txBox="1"/>
          <p:nvPr/>
        </p:nvSpPr>
        <p:spPr>
          <a:xfrm>
            <a:off x="5292080" y="292668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Києво-Печерська Лавра</a:t>
            </a:r>
          </a:p>
        </p:txBody>
      </p:sp>
    </p:spTree>
    <p:extLst>
      <p:ext uri="{BB962C8B-B14F-4D97-AF65-F5344CB8AC3E}">
        <p14:creationId xmlns:p14="http://schemas.microsoft.com/office/powerpoint/2010/main" val="36931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приїжджих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218" name="Picture 2" descr="http://tourlib.net/statti_ukr/images/bab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12876"/>
            <a:ext cx="367240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sv.org.ua/img/arts/1302808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060848"/>
            <a:ext cx="4608513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zakarpattya.net.ua/resized/images/20101029103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40" y="4437112"/>
            <a:ext cx="463003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pPr algn="ctr"/>
            <a:r>
              <a:rPr lang="uk-UA" dirty="0"/>
              <a:t>Природні туристичні ресурси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5" y="1543472"/>
            <a:ext cx="8490668" cy="454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300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бальнеологічні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пелоїдні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фітолікувальні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спелеоресурси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>
                <a:cs typeface="Aharoni" panose="02010803020104030203" pitchFamily="2" charset="-79"/>
              </a:rPr>
              <a:t>Бальнеологічні</a:t>
            </a:r>
            <a:r>
              <a:rPr lang="ru-RU" sz="2000" b="1" dirty="0">
                <a:cs typeface="Aharoni" panose="02010803020104030203" pitchFamily="2" charset="-79"/>
              </a:rPr>
              <a:t> </a:t>
            </a:r>
            <a:r>
              <a:rPr lang="ru-RU" sz="2000" b="1" dirty="0" err="1">
                <a:cs typeface="Aharoni" panose="02010803020104030203" pitchFamily="2" charset="-79"/>
              </a:rPr>
              <a:t>ресурси</a:t>
            </a:r>
            <a:r>
              <a:rPr lang="ru-RU" sz="2000" b="1" dirty="0">
                <a:cs typeface="Aharoni" panose="02010803020104030203" pitchFamily="2" charset="-79"/>
              </a:rPr>
              <a:t> </a:t>
            </a:r>
            <a:r>
              <a:rPr lang="ru-RU" sz="2000" dirty="0">
                <a:cs typeface="Aharoni" panose="02010803020104030203" pitchFamily="2" charset="-79"/>
              </a:rPr>
              <a:t>— </a:t>
            </a:r>
            <a:r>
              <a:rPr lang="ru-RU" sz="2000" dirty="0" err="1">
                <a:cs typeface="Aharoni" panose="02010803020104030203" pitchFamily="2" charset="-79"/>
              </a:rPr>
              <a:t>природні</a:t>
            </a:r>
            <a:r>
              <a:rPr lang="ru-RU" sz="2000" dirty="0">
                <a:cs typeface="Aharoni" panose="02010803020104030203" pitchFamily="2" charset="-79"/>
              </a:rPr>
              <a:t> </a:t>
            </a:r>
            <a:r>
              <a:rPr lang="ru-RU" sz="2000" dirty="0" err="1">
                <a:cs typeface="Aharoni" panose="02010803020104030203" pitchFamily="2" charset="-79"/>
              </a:rPr>
              <a:t>лікувальні</a:t>
            </a:r>
            <a:r>
              <a:rPr lang="ru-RU" sz="2000" dirty="0">
                <a:cs typeface="Aharoni" panose="02010803020104030203" pitchFamily="2" charset="-79"/>
              </a:rPr>
              <a:t> </a:t>
            </a:r>
            <a:r>
              <a:rPr lang="ru-RU" sz="2000" dirty="0" err="1">
                <a:cs typeface="Aharoni" panose="02010803020104030203" pitchFamily="2" charset="-79"/>
              </a:rPr>
              <a:t>речовини</a:t>
            </a:r>
            <a:r>
              <a:rPr lang="ru-RU" sz="2000" dirty="0">
                <a:cs typeface="Aharoni" panose="02010803020104030203" pitchFamily="2" charset="-79"/>
              </a:rPr>
              <a:t> (</a:t>
            </a:r>
            <a:r>
              <a:rPr lang="ru-RU" sz="2000" dirty="0" err="1">
                <a:cs typeface="Aharoni" panose="02010803020104030203" pitchFamily="2" charset="-79"/>
              </a:rPr>
              <a:t>мінеральні</a:t>
            </a:r>
            <a:r>
              <a:rPr lang="ru-RU" sz="2000" dirty="0">
                <a:cs typeface="Aharoni" panose="02010803020104030203" pitchFamily="2" charset="-79"/>
              </a:rPr>
              <a:t> води), що </a:t>
            </a:r>
            <a:r>
              <a:rPr lang="ru-RU" sz="2000" dirty="0" err="1">
                <a:cs typeface="Aharoni" panose="02010803020104030203" pitchFamily="2" charset="-79"/>
              </a:rPr>
              <a:t>використовуються</a:t>
            </a:r>
            <a:r>
              <a:rPr lang="ru-RU" sz="2000" dirty="0">
                <a:cs typeface="Aharoni" panose="02010803020104030203" pitchFamily="2" charset="-79"/>
              </a:rPr>
              <a:t> для немедикаментозного </a:t>
            </a:r>
            <a:r>
              <a:rPr lang="ru-RU" sz="2000" dirty="0" err="1">
                <a:cs typeface="Aharoni" panose="02010803020104030203" pitchFamily="2" charset="-79"/>
              </a:rPr>
              <a:t>лікування</a:t>
            </a:r>
            <a:r>
              <a:rPr lang="ru-RU" sz="2000" dirty="0">
                <a:cs typeface="Aharoni" panose="02010803020104030203" pitchFamily="2" charset="-79"/>
              </a:rPr>
              <a:t> на курортах і в </a:t>
            </a:r>
            <a:r>
              <a:rPr lang="ru-RU" sz="2000" dirty="0" err="1">
                <a:cs typeface="Aharoni" panose="02010803020104030203" pitchFamily="2" charset="-79"/>
              </a:rPr>
              <a:t>позакурортних</a:t>
            </a:r>
            <a:r>
              <a:rPr lang="ru-RU" sz="2000" dirty="0">
                <a:cs typeface="Aharoni" panose="02010803020104030203" pitchFamily="2" charset="-79"/>
              </a:rPr>
              <a:t> </a:t>
            </a:r>
            <a:r>
              <a:rPr lang="ru-RU" sz="2000" dirty="0" err="1">
                <a:cs typeface="Aharoni" panose="02010803020104030203" pitchFamily="2" charset="-79"/>
              </a:rPr>
              <a:t>умовах</a:t>
            </a:r>
            <a:r>
              <a:rPr lang="ru-RU" sz="2000" dirty="0">
                <a:latin typeface="Times New Roman" panose="02020603050405020304" pitchFamily="18" charset="0"/>
                <a:cs typeface="Aharoni" panose="02010803020104030203" pitchFamily="2" charset="-79"/>
              </a:rPr>
              <a:t>. </a:t>
            </a:r>
          </a:p>
          <a:p>
            <a:pPr marL="109728" indent="0" algn="just">
              <a:buNone/>
            </a:pPr>
            <a:r>
              <a:rPr lang="ru-RU" sz="2000" dirty="0">
                <a:cs typeface="Aharoni" panose="02010803020104030203" pitchFamily="2" charset="-79"/>
              </a:rPr>
              <a:t>До </a:t>
            </a:r>
            <a:r>
              <a:rPr lang="ru-RU" sz="2000" b="1" dirty="0" err="1">
                <a:cs typeface="Aharoni" panose="02010803020104030203" pitchFamily="2" charset="-79"/>
              </a:rPr>
              <a:t>пелоїдгих</a:t>
            </a:r>
            <a:r>
              <a:rPr lang="ru-RU" sz="2000" b="1" dirty="0">
                <a:cs typeface="Aharoni" panose="02010803020104030203" pitchFamily="2" charset="-79"/>
              </a:rPr>
              <a:t> </a:t>
            </a:r>
            <a:r>
              <a:rPr lang="ru-RU" sz="2000" b="1" dirty="0" err="1">
                <a:cs typeface="Aharoni" panose="02010803020104030203" pitchFamily="2" charset="-79"/>
              </a:rPr>
              <a:t>ресурсів</a:t>
            </a:r>
            <a:r>
              <a:rPr lang="ru-RU" sz="2000" b="1" dirty="0">
                <a:cs typeface="Aharoni" panose="02010803020104030203" pitchFamily="2" charset="-79"/>
              </a:rPr>
              <a:t> </a:t>
            </a:r>
            <a:r>
              <a:rPr lang="ru-RU" sz="2000" dirty="0">
                <a:cs typeface="Aharoni" panose="02010803020104030203" pitchFamily="2" charset="-79"/>
              </a:rPr>
              <a:t>належать </a:t>
            </a:r>
            <a:r>
              <a:rPr lang="ru-RU" sz="2000" dirty="0" err="1">
                <a:cs typeface="Aharoni" panose="02010803020104030203" pitchFamily="2" charset="-79"/>
              </a:rPr>
              <a:t>пелоїди</a:t>
            </a:r>
            <a:r>
              <a:rPr lang="ru-RU" sz="2000" dirty="0">
                <a:cs typeface="Aharoni" panose="02010803020104030203" pitchFamily="2" charset="-79"/>
              </a:rPr>
              <a:t> (</a:t>
            </a:r>
            <a:r>
              <a:rPr lang="ru-RU" sz="2000" dirty="0" err="1">
                <a:cs typeface="Aharoni" panose="02010803020104030203" pitchFamily="2" charset="-79"/>
              </a:rPr>
              <a:t>грязі</a:t>
            </a:r>
            <a:r>
              <a:rPr lang="ru-RU" sz="2000" dirty="0">
                <a:cs typeface="Aharoni" panose="02010803020104030203" pitchFamily="2" charset="-79"/>
              </a:rPr>
              <a:t>), а </a:t>
            </a:r>
            <a:r>
              <a:rPr lang="ru-RU" sz="2000" dirty="0" err="1">
                <a:cs typeface="Aharoni" panose="02010803020104030203" pitchFamily="2" charset="-79"/>
              </a:rPr>
              <a:t>також</a:t>
            </a:r>
            <a:r>
              <a:rPr lang="ru-RU" sz="2000" dirty="0">
                <a:cs typeface="Aharoni" panose="02010803020104030203" pitchFamily="2" charset="-79"/>
              </a:rPr>
              <a:t> озокерит.</a:t>
            </a:r>
            <a:endParaRPr lang="ru-RU" sz="2000" dirty="0"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12290" name="Picture 2" descr="http://premium-podolie.com.ua/admin/images/content/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6840760" cy="3046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2C8698-1D45-6293-EFA1-A5A0DA00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4" y="3627418"/>
            <a:ext cx="3692457" cy="2761316"/>
          </a:xfrm>
          <a:prstGeom prst="rect">
            <a:avLst/>
          </a:prstGeom>
        </p:spPr>
      </p:pic>
      <p:pic>
        <p:nvPicPr>
          <p:cNvPr id="2052" name="Picture 4" descr="Бальнеологічні курорти України 🌄 | ціни на путівки в бальнеологічні  курорти України">
            <a:extLst>
              <a:ext uri="{FF2B5EF4-FFF2-40B4-BE49-F238E27FC236}">
                <a16:creationId xmlns:a16="http://schemas.microsoft.com/office/drawing/2014/main" id="{9B9CCD01-DACB-A2CD-BCD8-F36919CFA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08" y="536207"/>
            <a:ext cx="4949568" cy="27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E4709D-CDED-24BE-5C7D-71157BE9D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627418"/>
            <a:ext cx="4139952" cy="27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316835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Пляжні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оздоровлювальних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0C5177-13A2-91AF-F66A-3D6D91611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709" y="3165361"/>
            <a:ext cx="5156582" cy="2865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D85FD4-93B9-B8F7-85A6-6D9AB7F40BF2}"/>
              </a:ext>
            </a:extLst>
          </p:cNvPr>
          <p:cNvSpPr txBox="1"/>
          <p:nvPr/>
        </p:nvSpPr>
        <p:spPr>
          <a:xfrm>
            <a:off x="2699792" y="60212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Пляж </a:t>
            </a:r>
            <a:r>
              <a:rPr lang="uk-UA" dirty="0" err="1"/>
              <a:t>Ібіца</a:t>
            </a:r>
            <a:r>
              <a:rPr lang="uk-UA" dirty="0"/>
              <a:t> в Аркадії, Одеса</a:t>
            </a:r>
          </a:p>
        </p:txBody>
      </p:sp>
    </p:spTree>
    <p:extLst>
      <p:ext uri="{BB962C8B-B14F-4D97-AF65-F5344CB8AC3E}">
        <p14:creationId xmlns:p14="http://schemas.microsoft.com/office/powerpoint/2010/main" val="155643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27206"/>
            <a:ext cx="8784976" cy="31958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Фітолікувальні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tourlib.net/statti_ukr/images/matvijchuk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7"/>
            <a:ext cx="4104456" cy="3737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eografica.at.ua/5946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248472" cy="2966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45624" cy="295232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err="1"/>
              <a:t>Ландшафтні</a:t>
            </a:r>
            <a:r>
              <a:rPr lang="ru-RU" sz="2400" b="1" dirty="0"/>
              <a:t> </a:t>
            </a:r>
            <a:r>
              <a:rPr lang="ru-RU" sz="2400" b="1" dirty="0" err="1"/>
              <a:t>ресурси</a:t>
            </a:r>
            <a:r>
              <a:rPr lang="ru-RU" sz="2400" b="1" dirty="0"/>
              <a:t>,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ландшафтних</a:t>
            </a:r>
            <a:r>
              <a:rPr lang="ru-RU" sz="2400" dirty="0"/>
              <a:t> </a:t>
            </a:r>
            <a:r>
              <a:rPr lang="ru-RU" sz="2400" dirty="0" err="1"/>
              <a:t>особливе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посідають</a:t>
            </a:r>
            <a:r>
              <a:rPr lang="ru-RU" sz="2400" dirty="0"/>
              <a:t> гори. </a:t>
            </a:r>
            <a:r>
              <a:rPr lang="ru-RU" sz="2400" dirty="0" err="1"/>
              <a:t>Різноманітність</a:t>
            </a:r>
            <a:r>
              <a:rPr lang="ru-RU" sz="2400" dirty="0"/>
              <a:t>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ландшафтів</a:t>
            </a:r>
            <a:r>
              <a:rPr lang="ru-RU" sz="2400" dirty="0"/>
              <a:t>,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екстремальних</a:t>
            </a:r>
            <a:r>
              <a:rPr lang="ru-RU" sz="2400" dirty="0"/>
              <a:t> </a:t>
            </a:r>
            <a:r>
              <a:rPr lang="ru-RU" sz="2400" dirty="0" err="1"/>
              <a:t>сприятливих</a:t>
            </a:r>
            <a:r>
              <a:rPr lang="ru-RU" sz="2400" dirty="0"/>
              <a:t> і </a:t>
            </a:r>
            <a:r>
              <a:rPr lang="ru-RU" sz="2400" dirty="0" err="1"/>
              <a:t>комфортних</a:t>
            </a:r>
            <a:r>
              <a:rPr lang="ru-RU" sz="2400" dirty="0"/>
              <a:t> умов </a:t>
            </a:r>
            <a:r>
              <a:rPr lang="ru-RU" sz="2400" dirty="0" err="1"/>
              <a:t>створюють</a:t>
            </a:r>
            <a:r>
              <a:rPr lang="ru-RU" sz="2400" dirty="0"/>
              <a:t> </a:t>
            </a:r>
            <a:r>
              <a:rPr lang="ru-RU" sz="2400" dirty="0" err="1"/>
              <a:t>передумови</a:t>
            </a:r>
            <a:r>
              <a:rPr lang="ru-RU" sz="2400" dirty="0"/>
              <a:t> для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рекреаційної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-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спортивних</a:t>
            </a:r>
            <a:r>
              <a:rPr lang="ru-RU" sz="2400" dirty="0"/>
              <a:t> до санаторно-</a:t>
            </a:r>
            <a:r>
              <a:rPr lang="ru-RU" sz="2400" dirty="0" err="1"/>
              <a:t>лікувальних</a:t>
            </a:r>
            <a:r>
              <a:rPr lang="ru-RU" sz="2400" dirty="0"/>
              <a:t>.</a:t>
            </a:r>
          </a:p>
          <a:p>
            <a:pPr marL="109728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travelworld.org.ua/wp-content/uploads/2014/01/109116907_large_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717033"/>
            <a:ext cx="4248471" cy="2722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upload.wikimedia.org/wikipedia/commons/a/ab/Alpen_fellho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3"/>
            <a:ext cx="3888433" cy="2722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978080" cy="936104"/>
          </a:xfrm>
        </p:spPr>
        <p:txBody>
          <a:bodyPr>
            <a:normAutofit fontScale="90000"/>
          </a:bodyPr>
          <a:lstStyle/>
          <a:p>
            <a:pPr marL="109728" lvl="0">
              <a:spcBef>
                <a:spcPts val="300"/>
              </a:spcBef>
            </a:pPr>
            <a:r>
              <a:rPr lang="uk-UA" sz="4100" dirty="0">
                <a:solidFill>
                  <a:srgbClr val="00B050"/>
                </a:solidFill>
                <a:latin typeface="Georgia"/>
                <a:ea typeface="+mn-ea"/>
                <a:cs typeface="+mn-cs"/>
              </a:rPr>
              <a:t>1. Що ж таке  туризм?</a:t>
            </a:r>
            <a:br>
              <a:rPr lang="uk-UA" sz="4100" dirty="0">
                <a:solidFill>
                  <a:srgbClr val="00B050"/>
                </a:solidFill>
                <a:latin typeface="Georgia"/>
                <a:ea typeface="+mn-ea"/>
                <a:cs typeface="+mn-cs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uk-UA" sz="3300" dirty="0"/>
              <a:t>Згідно Закону України «Про туризм», </a:t>
            </a:r>
          </a:p>
          <a:p>
            <a:pPr marL="109728" indent="0" algn="just">
              <a:buNone/>
            </a:pPr>
            <a:r>
              <a:rPr lang="uk-UA" sz="3300" b="1" dirty="0"/>
              <a:t>ТУРИЗМ</a:t>
            </a:r>
            <a:r>
              <a:rPr lang="uk-UA" sz="3300" dirty="0"/>
              <a:t> – це тимчасовий виїзд особи з місця проживання в оздоровчих, пізнавальних, професійно-ділових чи інших цілях без здійснення оплачуваної діяльності в місці, куди особа від'їжджає.</a:t>
            </a:r>
          </a:p>
          <a:p>
            <a:pPr marL="109728" indent="0" algn="just">
              <a:buNone/>
            </a:pPr>
            <a:endParaRPr lang="uk-UA" sz="3300" dirty="0"/>
          </a:p>
          <a:p>
            <a:pPr algn="just">
              <a:buNone/>
            </a:pPr>
            <a:r>
              <a:rPr lang="uk-UA" sz="3300" b="1" dirty="0"/>
              <a:t>ТУРИСТ</a:t>
            </a:r>
            <a:r>
              <a:rPr lang="uk-UA" sz="3300" dirty="0"/>
              <a:t> - особа, яка здійснює подорож по Україні або до іншої країни з не забороненою законом країни перебування метою на термін від 24 годин до одного року без здійснення будь-якої оплачуваної діяльності та із зобов'язанням залишити країну або місце перебування в зазначений термін.</a:t>
            </a:r>
          </a:p>
          <a:p>
            <a:pPr marL="109728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586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706A3E-CD33-9023-700D-06BE8811A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Україна відносно добре забезпечена водно-рекреаційними ресурсами. </a:t>
            </a:r>
          </a:p>
          <a:p>
            <a:r>
              <a:rPr lang="uk-UA" dirty="0"/>
              <a:t>Країна має добре розвинену річкову мережу, до складу якої входить близько 73 тис. річок, 14 з них завдовжки понад 500 км. Загальний об'єм стоку всіх річок становить 210 км3. Більшість річок України належить до басейну Чорного й Азовського морів. Річки мають переважно дощове і снігове живлення та, переважно, рівнинний характер. </a:t>
            </a:r>
          </a:p>
          <a:p>
            <a:endParaRPr lang="uk-UA" dirty="0"/>
          </a:p>
          <a:p>
            <a:r>
              <a:rPr lang="uk-UA" dirty="0"/>
              <a:t>Найбільшими річками України є: Дніпро, Дністер, Дунай, Південний Буг, Сіверський Донець, Західний Буг, Прип'ять, Десна, Ворскла, Оріль, Черемош, Прут, Стрий.</a:t>
            </a:r>
          </a:p>
          <a:p>
            <a:endParaRPr lang="uk-UA" dirty="0"/>
          </a:p>
          <a:p>
            <a:r>
              <a:rPr lang="uk-UA" dirty="0"/>
              <a:t>На річках Карпат і Кримських гір часто трапляються пороги і водоспади, які є туристичними атракціями. Найвідоміші з карпатських водоспадів: Гук (у підніжжі Говерли), </a:t>
            </a:r>
            <a:r>
              <a:rPr lang="uk-UA" dirty="0" err="1"/>
              <a:t>Манявський</a:t>
            </a:r>
            <a:r>
              <a:rPr lang="uk-UA" dirty="0"/>
              <a:t> (на р. </a:t>
            </a:r>
            <a:r>
              <a:rPr lang="uk-UA" dirty="0" err="1"/>
              <a:t>Манявці</a:t>
            </a:r>
            <a:r>
              <a:rPr lang="uk-UA" dirty="0"/>
              <a:t>), Шипіт (на р. Шипіт), </a:t>
            </a:r>
            <a:r>
              <a:rPr lang="uk-UA" dirty="0" err="1"/>
              <a:t>Яремчанський</a:t>
            </a:r>
            <a:r>
              <a:rPr lang="uk-UA" dirty="0"/>
              <a:t> (Яремча); найгарніші кримські: </a:t>
            </a:r>
            <a:r>
              <a:rPr lang="uk-UA" dirty="0" err="1"/>
              <a:t>Учан</a:t>
            </a:r>
            <a:r>
              <a:rPr lang="uk-UA" dirty="0"/>
              <a:t>-Су та Джур-Джур.</a:t>
            </a:r>
          </a:p>
          <a:p>
            <a:endParaRPr lang="uk-UA" dirty="0"/>
          </a:p>
          <a:p>
            <a:r>
              <a:rPr lang="uk-UA" dirty="0"/>
              <a:t>Значні запаси водних ресурсів України зосереджені в озерах, яких налічується понад 20 тис.</a:t>
            </a:r>
          </a:p>
        </p:txBody>
      </p:sp>
    </p:spTree>
    <p:extLst>
      <p:ext uri="{BB962C8B-B14F-4D97-AF65-F5344CB8AC3E}">
        <p14:creationId xmlns:p14="http://schemas.microsoft.com/office/powerpoint/2010/main" val="1373862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D1811-7094-0B58-ADD0-0D803F7A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1626"/>
            <a:ext cx="8229600" cy="1066800"/>
          </a:xfrm>
        </p:spPr>
        <p:txBody>
          <a:bodyPr/>
          <a:lstStyle/>
          <a:p>
            <a:r>
              <a:rPr lang="uk-UA" dirty="0" err="1"/>
              <a:t>Спелеоресурси</a:t>
            </a:r>
            <a:r>
              <a:rPr lang="uk-UA" dirty="0"/>
              <a:t> (печери)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6E27B81-A4C1-B55E-46C5-65BE2FCC1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556792"/>
            <a:ext cx="7787458" cy="4723396"/>
          </a:xfrm>
        </p:spPr>
      </p:pic>
    </p:spTree>
    <p:extLst>
      <p:ext uri="{BB962C8B-B14F-4D97-AF65-F5344CB8AC3E}">
        <p14:creationId xmlns:p14="http://schemas.microsoft.com/office/powerpoint/2010/main" val="1388959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590465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000" b="1" dirty="0"/>
              <a:t>Печера «</a:t>
            </a:r>
            <a:r>
              <a:rPr lang="ru-RU" sz="2000" b="1" dirty="0" err="1"/>
              <a:t>Вертеба</a:t>
            </a:r>
            <a:r>
              <a:rPr lang="ru-RU" sz="2000" b="1" dirty="0"/>
              <a:t>»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Більче</a:t>
            </a:r>
            <a:r>
              <a:rPr lang="ru-RU" sz="2000" b="1" dirty="0"/>
              <a:t>-Золоте (</a:t>
            </a:r>
            <a:r>
              <a:rPr lang="ru-RU" sz="2000" b="1" dirty="0" err="1"/>
              <a:t>Тернопільська</a:t>
            </a:r>
            <a:r>
              <a:rPr lang="ru-RU" sz="2000" b="1" dirty="0"/>
              <a:t> обл.) - </a:t>
            </a:r>
            <a:r>
              <a:rPr lang="ru-RU" sz="2000" dirty="0" err="1"/>
              <a:t>печера</a:t>
            </a:r>
            <a:r>
              <a:rPr lang="ru-RU" sz="2000" dirty="0"/>
              <a:t> не просто </a:t>
            </a:r>
            <a:r>
              <a:rPr lang="ru-RU" sz="2000" dirty="0" err="1"/>
              <a:t>облагороджена</a:t>
            </a:r>
            <a:r>
              <a:rPr lang="ru-RU" sz="2000" dirty="0"/>
              <a:t>. У </a:t>
            </a:r>
            <a:r>
              <a:rPr lang="ru-RU" sz="2000" dirty="0" err="1"/>
              <a:t>ній</a:t>
            </a:r>
            <a:r>
              <a:rPr lang="ru-RU" sz="2000" dirty="0"/>
              <a:t> також </a:t>
            </a:r>
            <a:r>
              <a:rPr lang="ru-RU" sz="2000" dirty="0" err="1"/>
              <a:t>створений</a:t>
            </a:r>
            <a:r>
              <a:rPr lang="ru-RU" sz="2000" dirty="0"/>
              <a:t> музей </a:t>
            </a:r>
            <a:r>
              <a:rPr lang="ru-RU" sz="2000" dirty="0" err="1"/>
              <a:t>трипільської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! За </a:t>
            </a:r>
            <a:r>
              <a:rPr lang="ru-RU" sz="2000" dirty="0" err="1"/>
              <a:t>кількістю</a:t>
            </a:r>
            <a:r>
              <a:rPr lang="ru-RU" sz="2000" dirty="0"/>
              <a:t> і </a:t>
            </a:r>
            <a:r>
              <a:rPr lang="ru-RU" sz="2000" dirty="0" err="1"/>
              <a:t>багатством</a:t>
            </a:r>
            <a:r>
              <a:rPr lang="ru-RU" sz="2000" dirty="0"/>
              <a:t> </a:t>
            </a:r>
            <a:r>
              <a:rPr lang="ru-RU" sz="2000" dirty="0" err="1"/>
              <a:t>знахідок</a:t>
            </a:r>
            <a:r>
              <a:rPr lang="ru-RU" sz="2000" dirty="0"/>
              <a:t>, а також </a:t>
            </a:r>
            <a:r>
              <a:rPr lang="ru-RU" sz="2000" dirty="0" err="1"/>
              <a:t>предметів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 абсолютно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епох</a:t>
            </a:r>
            <a:r>
              <a:rPr lang="ru-RU" sz="2000" dirty="0"/>
              <a:t> </a:t>
            </a:r>
            <a:r>
              <a:rPr lang="ru-RU" sz="2000" dirty="0" err="1"/>
              <a:t>печера</a:t>
            </a:r>
            <a:r>
              <a:rPr lang="ru-RU" sz="2000" dirty="0"/>
              <a:t> </a:t>
            </a:r>
            <a:r>
              <a:rPr lang="ru-RU" sz="2000" dirty="0" err="1"/>
              <a:t>Вертеба</a:t>
            </a:r>
            <a:r>
              <a:rPr lang="ru-RU" sz="2000" dirty="0"/>
              <a:t> не </a:t>
            </a:r>
            <a:r>
              <a:rPr lang="ru-RU" sz="2000" dirty="0" err="1"/>
              <a:t>зрівняється</a:t>
            </a:r>
            <a:r>
              <a:rPr lang="ru-RU" sz="2000" dirty="0"/>
              <a:t> з </a:t>
            </a:r>
            <a:r>
              <a:rPr lang="ru-RU" sz="2000" dirty="0" err="1"/>
              <a:t>жодною</a:t>
            </a:r>
            <a:r>
              <a:rPr lang="ru-RU" sz="2000" dirty="0"/>
              <a:t> </a:t>
            </a:r>
            <a:r>
              <a:rPr lang="ru-RU" sz="2000" dirty="0" err="1"/>
              <a:t>іншою</a:t>
            </a:r>
            <a:r>
              <a:rPr lang="ru-RU" sz="2000" dirty="0"/>
              <a:t> </a:t>
            </a:r>
            <a:r>
              <a:rPr lang="ru-RU" sz="2000" dirty="0" err="1"/>
              <a:t>печерою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! Археологи </a:t>
            </a:r>
            <a:r>
              <a:rPr lang="ru-RU" sz="2000" dirty="0" err="1"/>
              <a:t>саме</a:t>
            </a:r>
            <a:r>
              <a:rPr lang="ru-RU" sz="2000" dirty="0"/>
              <a:t> тому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назвати</a:t>
            </a:r>
            <a:r>
              <a:rPr lang="ru-RU" sz="2000" dirty="0"/>
              <a:t> </a:t>
            </a:r>
            <a:r>
              <a:rPr lang="ru-RU" sz="2000" dirty="0" err="1"/>
              <a:t>Наддністрянська</a:t>
            </a:r>
            <a:r>
              <a:rPr lang="ru-RU" sz="2000" dirty="0"/>
              <a:t> Помпея. </a:t>
            </a:r>
            <a:r>
              <a:rPr lang="ru-RU" sz="2000" dirty="0" err="1"/>
              <a:t>Довжина</a:t>
            </a:r>
            <a:r>
              <a:rPr lang="ru-RU" sz="2000" dirty="0"/>
              <a:t> </a:t>
            </a:r>
            <a:r>
              <a:rPr lang="ru-RU" sz="2000" dirty="0" err="1"/>
              <a:t>всього</a:t>
            </a:r>
            <a:r>
              <a:rPr lang="ru-RU" sz="2000" dirty="0"/>
              <a:t> 8 км.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2D8F2D-01D7-C1C9-0D93-DA2E2F1E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212976"/>
            <a:ext cx="4989934" cy="35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3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0D78D5-6451-ECCA-9DF4-59DF5483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980728"/>
            <a:ext cx="8568952" cy="4325112"/>
          </a:xfrm>
        </p:spPr>
        <p:txBody>
          <a:bodyPr>
            <a:normAutofit lnSpcReduction="10000"/>
          </a:bodyPr>
          <a:lstStyle/>
          <a:p>
            <a:endParaRPr lang="uk-UA" sz="2000" b="1" dirty="0"/>
          </a:p>
          <a:p>
            <a:r>
              <a:rPr lang="uk-UA" sz="2000" b="1" dirty="0"/>
              <a:t>Печера Оптимістична - </a:t>
            </a:r>
            <a:r>
              <a:rPr lang="uk-UA" sz="2000" dirty="0"/>
              <a:t>пам'ятка, якою ми можемо пишатися, адже вона відома в усьому світі. Це утворення - рекордсмен і вважається найдовшою гіпсовою печерою у світі. Серед карстових печер Оптимістична теж займає призове місце, поступаючись лише Мамонтовій печері в Сполучених Штатах.</a:t>
            </a:r>
          </a:p>
          <a:p>
            <a:endParaRPr lang="uk-UA" sz="2000" b="1" dirty="0"/>
          </a:p>
          <a:p>
            <a:endParaRPr lang="uk-UA" sz="2000" b="1" dirty="0"/>
          </a:p>
          <a:p>
            <a:r>
              <a:rPr lang="uk-UA" sz="2000" b="1" dirty="0"/>
              <a:t>Печера Кристалічна або Кришталева </a:t>
            </a:r>
            <a:r>
              <a:rPr lang="uk-UA" sz="2000" dirty="0"/>
              <a:t>(Тернопільська обл.) - не тільки одна з найкрасивіших печер України, а й одна з найдавніших! Вважається, що її вік близько 20 млн. років! Загальна довжина ходів - близько 23 км, але туристи відвідують тільки перші три. Вони освітлені. А стіни усипані кристалами гіпсу! </a:t>
            </a:r>
          </a:p>
        </p:txBody>
      </p:sp>
    </p:spTree>
    <p:extLst>
      <p:ext uri="{BB962C8B-B14F-4D97-AF65-F5344CB8AC3E}">
        <p14:creationId xmlns:p14="http://schemas.microsoft.com/office/powerpoint/2010/main" val="993854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ites.google.com/site/saytlyashky/_/rsrc/1398804404096/informacijni-resursi-internetu/application-monitoring.jpg?height=327&amp;width=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7814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045192"/>
          </a:xfrm>
        </p:spPr>
        <p:txBody>
          <a:bodyPr>
            <a:normAutofit/>
          </a:bodyPr>
          <a:lstStyle/>
          <a:p>
            <a:r>
              <a:rPr lang="ru-RU" sz="2400" dirty="0"/>
              <a:t>До </a:t>
            </a:r>
            <a:r>
              <a:rPr lang="ru-RU" sz="2400" b="1" dirty="0" err="1"/>
              <a:t>групи</a:t>
            </a:r>
            <a:r>
              <a:rPr lang="ru-RU" sz="2400" b="1" dirty="0"/>
              <a:t> </a:t>
            </a:r>
            <a:r>
              <a:rPr lang="ru-RU" sz="2400" b="1" dirty="0" err="1"/>
              <a:t>інфраструктурних</a:t>
            </a:r>
            <a:r>
              <a:rPr lang="ru-RU" sz="2400" dirty="0"/>
              <a:t> </a:t>
            </a:r>
            <a:r>
              <a:rPr lang="ru-RU" sz="2400" dirty="0" err="1"/>
              <a:t>туристичних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 належать: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географічне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, </a:t>
            </a:r>
          </a:p>
          <a:p>
            <a:r>
              <a:rPr lang="ru-RU" sz="2400" dirty="0"/>
              <a:t>- транспортна </a:t>
            </a:r>
            <a:r>
              <a:rPr lang="ru-RU" sz="2400" dirty="0" err="1"/>
              <a:t>доступність</a:t>
            </a:r>
            <a:r>
              <a:rPr lang="ru-RU" sz="2400" dirty="0"/>
              <a:t>, 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економічного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та </a:t>
            </a:r>
          </a:p>
          <a:p>
            <a:pPr marL="109728" indent="0">
              <a:buNone/>
            </a:pPr>
            <a:r>
              <a:rPr lang="ru-RU" sz="2400" dirty="0" err="1"/>
              <a:t>добробуту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, 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стандарти</a:t>
            </a:r>
            <a:r>
              <a:rPr lang="ru-RU" sz="2400" dirty="0"/>
              <a:t> </a:t>
            </a:r>
            <a:r>
              <a:rPr lang="ru-RU" sz="2400" dirty="0" err="1"/>
              <a:t>обслуговування</a:t>
            </a:r>
            <a:r>
              <a:rPr lang="ru-RU" sz="2400" dirty="0"/>
              <a:t>, 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туристичної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,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інформаційна</a:t>
            </a:r>
            <a:r>
              <a:rPr lang="ru-RU" sz="2400" dirty="0"/>
              <a:t> </a:t>
            </a:r>
            <a:r>
              <a:rPr lang="ru-RU" sz="2400" dirty="0" err="1"/>
              <a:t>забезпеченність</a:t>
            </a:r>
            <a:r>
              <a:rPr lang="ru-RU" sz="2400" dirty="0"/>
              <a:t>,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 у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</p:txBody>
      </p:sp>
      <p:pic>
        <p:nvPicPr>
          <p:cNvPr id="23554" name="Picture 2" descr="http://1.bp.blogspot.com/-6XrSwZDW_OE/U33rtvMWhjI/AAAAAAAAADo/Bmp8b76q36Y/s1600/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31533"/>
            <a:ext cx="4752528" cy="2059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A1BD12-8D31-10DB-1540-35940EF02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4393446"/>
            <a:ext cx="2922769" cy="21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455968" cy="72008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3. </a:t>
            </a:r>
            <a:r>
              <a:rPr lang="uk-UA" sz="3100" dirty="0"/>
              <a:t>Найбільш важливими кількісними та якісними характеристиками туристичних ресурсів вважають такі:</a:t>
            </a:r>
            <a:br>
              <a:rPr lang="uk-UA" dirty="0"/>
            </a:b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B6F7B-5FDA-B9BE-2A2A-A5BB4DE30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851984"/>
          </a:xfrm>
        </p:spPr>
        <p:txBody>
          <a:bodyPr>
            <a:normAutofit fontScale="55000" lnSpcReduction="20000"/>
          </a:bodyPr>
          <a:lstStyle/>
          <a:p>
            <a:r>
              <a:rPr lang="uk-UA" sz="3600" dirty="0"/>
              <a:t>─ обсяг запасів (дебіт джерел мінеральних вод, екскурсійний потенціал туристичних центрів і маршрутів), необхідний для визначення потенційної ємності туристичних комплексів;</a:t>
            </a:r>
          </a:p>
          <a:p>
            <a:r>
              <a:rPr lang="uk-UA" sz="3600" dirty="0"/>
              <a:t>─ період можливої експлуатації (тривалість сприятливого погодно-кліматичного періоду, купального чи лижного сезону), який визначає сезонність рекреаційних процесів і ритмічність туристичних потоків;</a:t>
            </a:r>
          </a:p>
          <a:p>
            <a:r>
              <a:rPr lang="uk-UA" sz="3600" dirty="0"/>
              <a:t>─ площа поширення (розміри водоносних горизонтів, пляжів, лісів, площа територій зі стійким сніговим покривом), яка дозволяє визначити потенційні рекреаційні території; </a:t>
            </a:r>
          </a:p>
          <a:p>
            <a:r>
              <a:rPr lang="uk-UA" sz="3600" dirty="0"/>
              <a:t>─ територіальна зосередженість у місцях виникнення чи поширення, яка обумовлює тяжіння туристичної інфраструктури і туристичних потоків до місць концентрації </a:t>
            </a:r>
            <a:r>
              <a:rPr lang="uk-UA" sz="3600" dirty="0" err="1"/>
              <a:t>туристсько</a:t>
            </a:r>
            <a:r>
              <a:rPr lang="uk-UA" sz="3600" dirty="0"/>
              <a:t>-рекреаційних ресурсів;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D34CA5-FBF4-EB92-5E4A-508C3E7A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─ порівняно низька капіталомісткість і невисока вартість експлуатаційних затрат, що дозволяє досить швидко створювати інфраструктуру й отримувати дохід;</a:t>
            </a:r>
          </a:p>
          <a:p>
            <a:r>
              <a:rPr lang="uk-UA" dirty="0"/>
              <a:t>─ багаторазовість використання при дотриманні норм раціонального природокористування;</a:t>
            </a:r>
          </a:p>
          <a:p>
            <a:r>
              <a:rPr lang="uk-UA" dirty="0"/>
              <a:t>─ універсальність, яка дозволяє використовувати один і той же ресурс для організації різних видів рекреаційно-туристичної діяльності;</a:t>
            </a:r>
          </a:p>
          <a:p>
            <a:r>
              <a:rPr lang="uk-UA" dirty="0"/>
              <a:t>─ масовість, унікальність, інформативність і доступність, від яких залежать туристичні потоки і можливість створення інфраструктури;</a:t>
            </a:r>
          </a:p>
          <a:p>
            <a:r>
              <a:rPr lang="uk-UA" dirty="0"/>
              <a:t>─ соціальність – </a:t>
            </a:r>
            <a:r>
              <a:rPr lang="uk-UA" dirty="0" err="1"/>
              <a:t>туристсько</a:t>
            </a:r>
            <a:r>
              <a:rPr lang="uk-UA" dirty="0"/>
              <a:t>-рекреаційні ресурси характеризуються «цільовим призначенням» – покращення соціальних параметрів у суспільстві.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617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uk-UA" dirty="0"/>
              <a:t>           Класифікація </a:t>
            </a:r>
            <a:r>
              <a:rPr lang="ru-RU" dirty="0"/>
              <a:t>туризму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17" y="1268760"/>
            <a:ext cx="8238731" cy="505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5" descr="1_html_m5694cd8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97152"/>
            <a:ext cx="1584175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06" y="620688"/>
            <a:ext cx="87256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 descr="Картинки по запросу туризм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77072"/>
            <a:ext cx="4453508" cy="250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892480" cy="64807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Значення та класифікація туристичних ресурсів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just">
              <a:buNone/>
            </a:pPr>
            <a:r>
              <a:rPr lang="uk-UA" sz="2400" dirty="0"/>
              <a:t>Туризм заснований на цільовому та розумному використанні туристичних ресурсів.</a:t>
            </a:r>
          </a:p>
          <a:p>
            <a:pPr marL="109728" indent="0" algn="just">
              <a:buNone/>
            </a:pPr>
            <a:r>
              <a:rPr lang="uk-UA" sz="2400" b="1" dirty="0"/>
              <a:t>Туристичні ресурси</a:t>
            </a:r>
            <a:r>
              <a:rPr lang="uk-UA" sz="2400" dirty="0"/>
              <a:t> - природні, культурно-історичні, архітектурні й археологічні, наукові та промислові, </a:t>
            </a:r>
            <a:r>
              <a:rPr lang="uk-UA" sz="2400" dirty="0" err="1"/>
              <a:t>подієві</a:t>
            </a:r>
            <a:r>
              <a:rPr lang="uk-UA" sz="2400" dirty="0"/>
              <a:t>, культові й інші об'єкти або явища, спроможні задовольнити потреби людини в процесі туристичної діяльності.</a:t>
            </a:r>
          </a:p>
        </p:txBody>
      </p:sp>
      <p:pic>
        <p:nvPicPr>
          <p:cNvPr id="5" name="Picture 2" descr="http://frtu.org.ua/images/ukra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1128"/>
            <a:ext cx="5544616" cy="2155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3744416"/>
          </a:xfrm>
        </p:spPr>
        <p:txBody>
          <a:bodyPr>
            <a:normAutofit/>
          </a:bodyPr>
          <a:lstStyle/>
          <a:p>
            <a:r>
              <a:rPr lang="uk-UA" sz="2400" b="1" dirty="0"/>
              <a:t>Туристичні ресурси мають такі основні властивості:</a:t>
            </a:r>
          </a:p>
          <a:p>
            <a:r>
              <a:rPr lang="uk-UA" sz="2400" dirty="0"/>
              <a:t>o привабливість;</a:t>
            </a:r>
          </a:p>
          <a:p>
            <a:r>
              <a:rPr lang="uk-UA" sz="2400" dirty="0"/>
              <a:t>o кліматичні умови;</a:t>
            </a:r>
          </a:p>
          <a:p>
            <a:r>
              <a:rPr lang="uk-UA" sz="2400" dirty="0"/>
              <a:t>o доступність;</a:t>
            </a:r>
          </a:p>
          <a:p>
            <a:r>
              <a:rPr lang="uk-UA" sz="2400" dirty="0"/>
              <a:t>o </a:t>
            </a:r>
            <a:r>
              <a:rPr lang="uk-UA" sz="2400" dirty="0" err="1"/>
              <a:t>o</a:t>
            </a:r>
            <a:r>
              <a:rPr lang="uk-UA" sz="2400" dirty="0"/>
              <a:t> екскурсійна значущість;</a:t>
            </a:r>
          </a:p>
          <a:p>
            <a:r>
              <a:rPr lang="uk-UA" sz="2400" dirty="0"/>
              <a:t>o пейзажні й екологічні характеристики;</a:t>
            </a:r>
          </a:p>
          <a:p>
            <a:r>
              <a:rPr lang="uk-UA" sz="2400" dirty="0"/>
              <a:t>o спосіб використання та ін.</a:t>
            </a:r>
          </a:p>
          <a:p>
            <a:pPr marL="109728" indent="0" algn="just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sunhome.ru/UsersGallery/Cards/166/2705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568863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4032448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ru-RU" dirty="0"/>
              <a:t>	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використання туристичних ресурсів і туристичних об'єктів для цілей туризму є туристський інтерес і туристські враження. 	</a:t>
            </a:r>
          </a:p>
          <a:p>
            <a:pPr marL="109728" indent="0" algn="just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Туристський інтерес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перспектива одержання туристом об'єктивної інформації, позитивних емоцій або потенційна можливість задовольнити заплановану потребу туриста в конкретній, на початку частково відомій, туристичній послузі, туристичному товарі й туристичному продукті, заснованих на певному комплексі туристичних ресурсів, що є об'єктами туристського інтересу.</a:t>
            </a:r>
          </a:p>
        </p:txBody>
      </p:sp>
      <p:pic>
        <p:nvPicPr>
          <p:cNvPr id="2050" name="Picture 2" descr="http://nardepjournal.com/media/img/505534285/505534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37112"/>
            <a:ext cx="525658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3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4176464" cy="482453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Туристське враження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комплекс емоцій, здебільшого позитивних, духовний і фізичний стан туриста, що сформувалися під впливом споживання туристичних послуг, придбання туристичних товарів, споживання туристичного продукту.</a:t>
            </a:r>
          </a:p>
        </p:txBody>
      </p:sp>
      <p:pic>
        <p:nvPicPr>
          <p:cNvPr id="3074" name="Picture 2" descr="http://librium.biz/wordpress/wp-content/uploads/2014/04/%D0%A2%D1%83%D1%80%D0%B8%D0%B7%D0%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88843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ovtur.su/img/slider/img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74" y="3789040"/>
            <a:ext cx="388843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9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2093</TotalTime>
  <Words>1095</Words>
  <Application>Microsoft Office PowerPoint</Application>
  <PresentationFormat>Экран (4:3)</PresentationFormat>
  <Paragraphs>76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BatangChe</vt:lpstr>
      <vt:lpstr>Aharoni</vt:lpstr>
      <vt:lpstr>Georgia</vt:lpstr>
      <vt:lpstr>Times New Roman</vt:lpstr>
      <vt:lpstr>Trebuchet MS</vt:lpstr>
      <vt:lpstr>Wingdings 2</vt:lpstr>
      <vt:lpstr>Городская</vt:lpstr>
      <vt:lpstr>ТУРИСТИЧНІ РЕСУРСИ (загальна характеристика)</vt:lpstr>
      <vt:lpstr>1. Що ж таке  туризм? </vt:lpstr>
      <vt:lpstr>           Класифікація туризму</vt:lpstr>
      <vt:lpstr>Презентация PowerPoint</vt:lpstr>
      <vt:lpstr>Презентация PowerPoint</vt:lpstr>
      <vt:lpstr>2. Значення та класифікація туристичних ресурсів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Природні туристичні ресурси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Спелеоресурси (печери)</vt:lpstr>
      <vt:lpstr>Презентация PowerPoint</vt:lpstr>
      <vt:lpstr>Презентация PowerPoint</vt:lpstr>
      <vt:lpstr>Презентация PowerPoint</vt:lpstr>
      <vt:lpstr>3. Найбільш важливими кількісними та якісними характеристиками туристичних ресурсів вважають такі: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РЕСУРСИ</dc:title>
  <dc:creator>Anna</dc:creator>
  <cp:lastModifiedBy>Анна Сидорук</cp:lastModifiedBy>
  <cp:revision>149</cp:revision>
  <dcterms:modified xsi:type="dcterms:W3CDTF">2024-09-02T16:53:59Z</dcterms:modified>
</cp:coreProperties>
</file>