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2" r:id="rId1"/>
  </p:sldMasterIdLst>
  <p:sldIdLst>
    <p:sldId id="256" r:id="rId2"/>
    <p:sldId id="259" r:id="rId3"/>
    <p:sldId id="262" r:id="rId4"/>
    <p:sldId id="264" r:id="rId5"/>
    <p:sldId id="265" r:id="rId6"/>
    <p:sldId id="26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-48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7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414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364650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9270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291682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6442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4721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844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87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300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220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757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908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828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940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739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922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558140" y="1151906"/>
            <a:ext cx="11103430" cy="2491385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ТЕХНОЛОГІЇ </a:t>
            </a:r>
            <a:r>
              <a:rPr lang="uk-UA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ІНФОРМАЦІЙНОГО </a:t>
            </a:r>
            <a:r>
              <a:rPr lang="uk-UA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uk-UA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МЕНЕДЖМЕНТІ</a:t>
            </a:r>
            <a:br>
              <a:rPr lang="uk-UA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Лектор – </a:t>
            </a:r>
            <a:r>
              <a:rPr lang="uk-UA" sz="4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д.філософ.н</a:t>
            </a:r>
            <a:r>
              <a:rPr lang="uk-UA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проф. </a:t>
            </a:r>
            <a:r>
              <a:rPr lang="uk-UA" sz="4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В.Г.Воронкова</a:t>
            </a:r>
            <a:endParaRPr lang="ru-RU" sz="4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66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3779" y="275348"/>
            <a:ext cx="10878207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i="1" dirty="0" smtClean="0">
                <a:solidFill>
                  <a:srgbClr val="FF0000"/>
                </a:solidFill>
              </a:rPr>
              <a:t>	Метою </a:t>
            </a:r>
            <a:r>
              <a:rPr lang="uk-UA" b="1" i="1" dirty="0">
                <a:solidFill>
                  <a:srgbClr val="FF0000"/>
                </a:solidFill>
              </a:rPr>
              <a:t>курсу </a:t>
            </a:r>
            <a:r>
              <a:rPr lang="uk-UA" i="1" dirty="0"/>
              <a:t>є аналіз </a:t>
            </a:r>
            <a:r>
              <a:rPr lang="uk-UA" i="1" dirty="0" smtClean="0"/>
              <a:t> технологій, що представляють сукупність </a:t>
            </a:r>
            <a:r>
              <a:rPr lang="uk-UA" i="1" dirty="0"/>
              <a:t>інформаційних ресурсів, </a:t>
            </a:r>
            <a:r>
              <a:rPr lang="uk-UA" i="1" dirty="0" smtClean="0"/>
              <a:t>виражених цифровим інструментарієм - засобами, методами, мобільними соціальними мережами, направленими на пошук даних з метою мобільної оптимізації, що сприяє </a:t>
            </a:r>
            <a:r>
              <a:rPr lang="uk-UA" i="1" dirty="0"/>
              <a:t>ефективному </a:t>
            </a:r>
            <a:r>
              <a:rPr lang="uk-UA" i="1" dirty="0" smtClean="0"/>
              <a:t>переведення </a:t>
            </a:r>
            <a:r>
              <a:rPr lang="uk-UA" i="1" dirty="0"/>
              <a:t>всього процесу </a:t>
            </a:r>
            <a:r>
              <a:rPr lang="uk-UA" i="1" dirty="0" smtClean="0"/>
              <a:t>управління на цифровий формат, </a:t>
            </a:r>
            <a:r>
              <a:rPr lang="uk-UA" i="1" dirty="0"/>
              <a:t>у тому числі розробці та реалізації управлінських </a:t>
            </a:r>
            <a:r>
              <a:rPr lang="uk-UA" i="1" dirty="0" smtClean="0"/>
              <a:t>рішень. </a:t>
            </a:r>
          </a:p>
          <a:p>
            <a:pPr algn="just"/>
            <a:r>
              <a:rPr lang="uk-UA" i="1" dirty="0"/>
              <a:t>	</a:t>
            </a:r>
            <a:r>
              <a:rPr lang="uk-UA" b="1" i="1" dirty="0" smtClean="0">
                <a:solidFill>
                  <a:srgbClr val="FF0000"/>
                </a:solidFill>
              </a:rPr>
              <a:t>Світ цифрових технологі</a:t>
            </a:r>
            <a:r>
              <a:rPr lang="uk-UA" i="1" dirty="0" smtClean="0">
                <a:solidFill>
                  <a:srgbClr val="FF0000"/>
                </a:solidFill>
              </a:rPr>
              <a:t>й </a:t>
            </a:r>
            <a:r>
              <a:rPr lang="uk-UA" i="1" dirty="0" smtClean="0"/>
              <a:t>– це справжній виклик для всіх організацій, що потребують кращого розуміння цифрового ландшафту, так як цей ландшафт змінюється неймовірно швидко, тож, відповідно, має змінюватися і наше бачення потреб інформаційного забезпечення у менеджменті, що вимагає його кращого розуміння. </a:t>
            </a:r>
          </a:p>
          <a:p>
            <a:pPr algn="just"/>
            <a:r>
              <a:rPr lang="uk-UA" i="1" dirty="0"/>
              <a:t>	</a:t>
            </a:r>
            <a:r>
              <a:rPr lang="uk-UA" b="1" i="1" dirty="0" smtClean="0">
                <a:solidFill>
                  <a:srgbClr val="FF0000"/>
                </a:solidFill>
              </a:rPr>
              <a:t>Знання про технології інформаційного забезпечення у менеджменті </a:t>
            </a:r>
            <a:r>
              <a:rPr lang="uk-UA" i="1" dirty="0" smtClean="0"/>
              <a:t>та тактичні питання, що пов'язані з цифровими технологіями, будуть ставати все важливішими, особливо у часи все більшого впливу соціальних мереж та використання інформаційно-комунікаційних і комунікативних технологій, впливають на соціальні та економічні зміни, що трансформують цілі сектори економіки. </a:t>
            </a:r>
          </a:p>
          <a:p>
            <a:pPr algn="just"/>
            <a:r>
              <a:rPr lang="uk-UA" i="1" dirty="0" smtClean="0"/>
              <a:t>	</a:t>
            </a:r>
            <a:r>
              <a:rPr lang="uk-UA" b="1" i="1" dirty="0" smtClean="0">
                <a:solidFill>
                  <a:srgbClr val="FF0000"/>
                </a:solidFill>
              </a:rPr>
              <a:t>Курс  допоможе орієнтуватися у цьому захопливому і стрімкому інформаційному середовищі, </a:t>
            </a:r>
            <a:r>
              <a:rPr lang="uk-UA" i="1" dirty="0" smtClean="0"/>
              <a:t>пов'язаному із цифровими технологіями, щоб покращити управлінський процес, зрозуміти цінність інформації та виклики технологій</a:t>
            </a:r>
            <a:r>
              <a:rPr lang="uk-UA" b="1" dirty="0" smtClean="0"/>
              <a:t>. </a:t>
            </a:r>
          </a:p>
          <a:p>
            <a:pPr algn="just"/>
            <a:r>
              <a:rPr lang="uk-UA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uk-UA" sz="20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Курс </a:t>
            </a:r>
            <a:r>
              <a:rPr lang="uk-UA" sz="20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надасть</a:t>
            </a:r>
            <a:r>
              <a:rPr lang="uk-UA" sz="20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покрокові практичні інструкції щодо того, які бренди технологій інформаційного забезпечення у менеджменті є сьогодні актуальними та як кількісно їх оцінити та виміряти за допомогою відчутних результатів, щоб забезпечити надійну основу для вимірювання ефективності організації, </a:t>
            </a:r>
            <a:r>
              <a:rPr lang="uk-UA" sz="20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використовуючи інформаційні (цифрові) технології. </a:t>
            </a:r>
            <a:endParaRPr lang="ru-RU" sz="2000" b="1" i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977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66906" y="275348"/>
            <a:ext cx="10878207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i="1" dirty="0">
                <a:latin typeface="+mj-lt"/>
              </a:rPr>
              <a:t>У результаті вивчення навчальної дисципліни </a:t>
            </a:r>
            <a:r>
              <a:rPr lang="uk-UA" i="1" dirty="0" smtClean="0">
                <a:latin typeface="+mj-lt"/>
              </a:rPr>
              <a:t>«</a:t>
            </a:r>
            <a:r>
              <a:rPr lang="uk-UA" b="1" i="1" dirty="0" smtClean="0">
                <a:solidFill>
                  <a:srgbClr val="FF0000"/>
                </a:solidFill>
                <a:latin typeface="+mj-lt"/>
              </a:rPr>
              <a:t>ТЕХНОЛОГІЇ ІНФОРМАЦІЙНОГО ЗАБЕЗПЕЧЕННЯ У МЕНЕДЖМЕНТІ» </a:t>
            </a:r>
            <a:r>
              <a:rPr lang="ru-RU" i="1" dirty="0" err="1" smtClean="0">
                <a:latin typeface="+mj-lt"/>
              </a:rPr>
              <a:t>здобувач</a:t>
            </a:r>
            <a:r>
              <a:rPr lang="ru-RU" i="1" dirty="0" smtClean="0">
                <a:latin typeface="+mj-lt"/>
              </a:rPr>
              <a:t> </a:t>
            </a:r>
            <a:r>
              <a:rPr lang="ru-RU" i="1" dirty="0" err="1" smtClean="0">
                <a:latin typeface="+mj-lt"/>
              </a:rPr>
              <a:t>третього</a:t>
            </a:r>
            <a:r>
              <a:rPr lang="ru-RU" i="1" dirty="0" smtClean="0">
                <a:latin typeface="+mj-lt"/>
              </a:rPr>
              <a:t> </a:t>
            </a:r>
            <a:r>
              <a:rPr lang="ru-RU" i="1" dirty="0" err="1" smtClean="0">
                <a:latin typeface="+mj-lt"/>
              </a:rPr>
              <a:t>рівня</a:t>
            </a:r>
            <a:r>
              <a:rPr lang="ru-RU" i="1" dirty="0" smtClean="0">
                <a:latin typeface="+mj-lt"/>
              </a:rPr>
              <a:t> </a:t>
            </a:r>
            <a:r>
              <a:rPr lang="ru-RU" i="1" dirty="0" err="1" smtClean="0">
                <a:latin typeface="+mj-lt"/>
              </a:rPr>
              <a:t>вищої</a:t>
            </a:r>
            <a:r>
              <a:rPr lang="ru-RU" i="1" dirty="0" smtClean="0">
                <a:latin typeface="+mj-lt"/>
              </a:rPr>
              <a:t> </a:t>
            </a:r>
            <a:r>
              <a:rPr lang="ru-RU" i="1" dirty="0" err="1" smtClean="0">
                <a:latin typeface="+mj-lt"/>
              </a:rPr>
              <a:t>освіти</a:t>
            </a:r>
            <a:r>
              <a:rPr lang="ru-RU" i="1" dirty="0" smtClean="0">
                <a:latin typeface="+mj-lt"/>
              </a:rPr>
              <a:t> </a:t>
            </a:r>
            <a:r>
              <a:rPr lang="ru-RU" i="1" dirty="0" err="1" smtClean="0">
                <a:latin typeface="+mj-lt"/>
              </a:rPr>
              <a:t>ступеня</a:t>
            </a:r>
            <a:r>
              <a:rPr lang="ru-RU" i="1" dirty="0" smtClean="0">
                <a:latin typeface="+mj-lt"/>
              </a:rPr>
              <a:t> доктора </a:t>
            </a:r>
            <a:r>
              <a:rPr lang="ru-RU" i="1" dirty="0" err="1" smtClean="0">
                <a:latin typeface="+mj-lt"/>
              </a:rPr>
              <a:t>філософії</a:t>
            </a:r>
            <a:endParaRPr lang="ru-RU" i="1" dirty="0" smtClean="0">
              <a:latin typeface="+mj-lt"/>
            </a:endParaRPr>
          </a:p>
          <a:p>
            <a:pPr algn="just"/>
            <a:r>
              <a:rPr lang="uk-UA" i="1" dirty="0" smtClean="0">
                <a:latin typeface="+mj-lt"/>
              </a:rPr>
              <a:t>повинен </a:t>
            </a:r>
            <a:r>
              <a:rPr lang="uk-UA" i="1" dirty="0">
                <a:latin typeface="+mj-lt"/>
              </a:rPr>
              <a:t>набути  таких </a:t>
            </a:r>
            <a:r>
              <a:rPr lang="uk-UA" b="1" i="1" dirty="0">
                <a:latin typeface="+mj-lt"/>
              </a:rPr>
              <a:t>результатів навчання</a:t>
            </a:r>
            <a:r>
              <a:rPr lang="uk-UA" i="1" dirty="0">
                <a:latin typeface="+mj-lt"/>
              </a:rPr>
              <a:t> (знання, уміння тощо) та </a:t>
            </a:r>
            <a:r>
              <a:rPr lang="uk-UA" b="1" i="1" dirty="0" err="1">
                <a:latin typeface="+mj-lt"/>
              </a:rPr>
              <a:t>компетентностей</a:t>
            </a:r>
            <a:r>
              <a:rPr lang="uk-UA" i="1" dirty="0">
                <a:latin typeface="+mj-lt"/>
              </a:rPr>
              <a:t>:</a:t>
            </a:r>
            <a:endParaRPr lang="ru-RU" i="1" dirty="0">
              <a:latin typeface="+mj-lt"/>
            </a:endParaRPr>
          </a:p>
          <a:p>
            <a:pPr algn="just"/>
            <a:endParaRPr lang="uk-UA" i="1" dirty="0" smtClean="0">
              <a:latin typeface="+mj-lt"/>
            </a:endParaRPr>
          </a:p>
          <a:p>
            <a:pPr algn="just"/>
            <a:r>
              <a:rPr lang="uk-UA" sz="2000" i="1" dirty="0" smtClean="0">
                <a:solidFill>
                  <a:srgbClr val="FF0000"/>
                </a:solidFill>
                <a:latin typeface="+mj-lt"/>
              </a:rPr>
              <a:t>Здобувачі мають </a:t>
            </a:r>
            <a:r>
              <a:rPr lang="uk-UA" sz="2000" b="1" i="1" dirty="0">
                <a:solidFill>
                  <a:srgbClr val="FF0000"/>
                </a:solidFill>
                <a:latin typeface="+mj-lt"/>
              </a:rPr>
              <a:t>знати</a:t>
            </a:r>
            <a:r>
              <a:rPr lang="uk-UA" sz="2000" i="1" dirty="0">
                <a:solidFill>
                  <a:srgbClr val="FF0000"/>
                </a:solidFill>
                <a:latin typeface="+mj-lt"/>
              </a:rPr>
              <a:t>:</a:t>
            </a:r>
            <a:endParaRPr lang="ru-RU" sz="2000" i="1" dirty="0">
              <a:solidFill>
                <a:srgbClr val="FF0000"/>
              </a:solidFill>
              <a:latin typeface="+mj-lt"/>
            </a:endParaRPr>
          </a:p>
          <a:p>
            <a:pPr algn="just"/>
            <a:r>
              <a:rPr lang="uk-UA" i="1" dirty="0">
                <a:latin typeface="+mj-lt"/>
              </a:rPr>
              <a:t>− </a:t>
            </a:r>
            <a:r>
              <a:rPr lang="uk-UA" i="1" dirty="0" smtClean="0">
                <a:latin typeface="+mj-lt"/>
              </a:rPr>
              <a:t> </a:t>
            </a:r>
            <a:r>
              <a:rPr lang="uk-UA" i="1" dirty="0">
                <a:latin typeface="+mj-lt"/>
              </a:rPr>
              <a:t>теорії, методи та </a:t>
            </a:r>
            <a:r>
              <a:rPr lang="uk-UA" i="1" dirty="0" smtClean="0">
                <a:latin typeface="+mj-lt"/>
              </a:rPr>
              <a:t>підходи інформаційного менеджменту  як сукупності завдань</a:t>
            </a:r>
            <a:endParaRPr lang="uk-UA" i="1" dirty="0">
              <a:latin typeface="+mj-lt"/>
            </a:endParaRPr>
          </a:p>
          <a:p>
            <a:pPr algn="just"/>
            <a:r>
              <a:rPr lang="uk-UA" i="1" dirty="0">
                <a:latin typeface="+mj-lt"/>
              </a:rPr>
              <a:t>управління на всіх етапах життєвого циклу організації, що включає дії та операції </a:t>
            </a:r>
            <a:r>
              <a:rPr lang="uk-UA" i="1" dirty="0" smtClean="0">
                <a:latin typeface="+mj-lt"/>
              </a:rPr>
              <a:t>з </a:t>
            </a:r>
            <a:r>
              <a:rPr lang="uk-UA" i="1" dirty="0">
                <a:latin typeface="+mj-lt"/>
              </a:rPr>
              <a:t>інформацією в різних її формах та </a:t>
            </a:r>
            <a:r>
              <a:rPr lang="uk-UA" i="1" dirty="0" smtClean="0">
                <a:latin typeface="+mj-lt"/>
              </a:rPr>
              <a:t>станах;</a:t>
            </a:r>
          </a:p>
          <a:p>
            <a:pPr algn="just"/>
            <a:r>
              <a:rPr lang="uk-UA" i="1" dirty="0">
                <a:latin typeface="+mj-lt"/>
              </a:rPr>
              <a:t>- досягнення у галузі комп'ютерної техніки та інших високих технологій, новітніх засобів комунікації, програмного забезпечення та практичного досвіду, </a:t>
            </a:r>
            <a:r>
              <a:rPr lang="uk-UA" i="1" dirty="0" smtClean="0">
                <a:latin typeface="+mj-lt"/>
              </a:rPr>
              <a:t>щоб вирішувати </a:t>
            </a:r>
            <a:r>
              <a:rPr lang="uk-UA" i="1" dirty="0">
                <a:latin typeface="+mj-lt"/>
              </a:rPr>
              <a:t>завдання щодо ефективної організації інформаційного </a:t>
            </a:r>
            <a:r>
              <a:rPr lang="uk-UA" i="1" dirty="0" smtClean="0">
                <a:latin typeface="+mj-lt"/>
              </a:rPr>
              <a:t>процесу; </a:t>
            </a:r>
            <a:endParaRPr lang="ru-RU" i="1" dirty="0">
              <a:latin typeface="+mj-lt"/>
            </a:endParaRPr>
          </a:p>
          <a:p>
            <a:pPr algn="just"/>
            <a:r>
              <a:rPr lang="uk-UA" i="1" dirty="0">
                <a:latin typeface="+mj-lt"/>
              </a:rPr>
              <a:t>− ключові </a:t>
            </a:r>
            <a:r>
              <a:rPr lang="uk-UA" i="1" dirty="0" smtClean="0">
                <a:latin typeface="+mj-lt"/>
              </a:rPr>
              <a:t>проблеми – контент-менеджмент, соціальні мережі, оптимізація пошукових систем та </a:t>
            </a:r>
            <a:r>
              <a:rPr lang="uk-UA" i="1" dirty="0" err="1" smtClean="0">
                <a:latin typeface="+mj-lt"/>
              </a:rPr>
              <a:t>вебаналітика</a:t>
            </a:r>
            <a:r>
              <a:rPr lang="uk-UA" i="1" dirty="0" smtClean="0">
                <a:latin typeface="+mj-lt"/>
              </a:rPr>
              <a:t>, щоб забезпечити надійну основу для креативного менеджменту, вибору каналу та вимірювання ефективності організації; </a:t>
            </a:r>
            <a:endParaRPr lang="ru-RU" i="1" dirty="0">
              <a:latin typeface="+mj-lt"/>
            </a:endParaRPr>
          </a:p>
          <a:p>
            <a:pPr algn="just"/>
            <a:r>
              <a:rPr lang="uk-UA" sz="2000" i="1" dirty="0">
                <a:solidFill>
                  <a:srgbClr val="FF0000"/>
                </a:solidFill>
                <a:latin typeface="+mj-lt"/>
              </a:rPr>
              <a:t>Здобувачі мають </a:t>
            </a:r>
            <a:r>
              <a:rPr lang="uk-UA" sz="2000" i="1" dirty="0" smtClean="0">
                <a:solidFill>
                  <a:srgbClr val="FF0000"/>
                </a:solidFill>
                <a:latin typeface="+mj-lt"/>
              </a:rPr>
              <a:t>вміти:</a:t>
            </a:r>
            <a:endParaRPr lang="uk-UA" sz="2000" i="1" dirty="0">
              <a:solidFill>
                <a:srgbClr val="FF0000"/>
              </a:solidFill>
              <a:latin typeface="+mj-lt"/>
            </a:endParaRPr>
          </a:p>
          <a:p>
            <a:pPr algn="just"/>
            <a:r>
              <a:rPr lang="uk-UA" i="1" dirty="0" smtClean="0">
                <a:latin typeface="+mj-lt"/>
              </a:rPr>
              <a:t>− </a:t>
            </a:r>
            <a:r>
              <a:rPr lang="uk-UA" i="1" dirty="0">
                <a:latin typeface="+mj-lt"/>
              </a:rPr>
              <a:t>застосовувати набуті знання </a:t>
            </a:r>
            <a:r>
              <a:rPr lang="uk-UA" i="1" dirty="0" smtClean="0">
                <a:latin typeface="+mj-lt"/>
              </a:rPr>
              <a:t>для  розв’язання </a:t>
            </a:r>
            <a:r>
              <a:rPr lang="uk-UA" i="1" dirty="0">
                <a:latin typeface="+mj-lt"/>
              </a:rPr>
              <a:t>практичних </a:t>
            </a:r>
            <a:r>
              <a:rPr lang="uk-UA" i="1" dirty="0" smtClean="0">
                <a:latin typeface="+mj-lt"/>
              </a:rPr>
              <a:t>ситуацій, використовуючи набір інструментів і методів технологій цифрового менеджменту;</a:t>
            </a:r>
          </a:p>
          <a:p>
            <a:pPr algn="just"/>
            <a:r>
              <a:rPr lang="uk-UA" i="1" dirty="0" smtClean="0">
                <a:latin typeface="+mj-lt"/>
              </a:rPr>
              <a:t>− </a:t>
            </a:r>
            <a:r>
              <a:rPr lang="uk-UA" i="1" dirty="0">
                <a:latin typeface="+mj-lt"/>
              </a:rPr>
              <a:t>використовувати </a:t>
            </a:r>
            <a:r>
              <a:rPr lang="uk-UA" i="1" dirty="0" smtClean="0">
                <a:latin typeface="+mj-lt"/>
              </a:rPr>
              <a:t>інформаційні </a:t>
            </a:r>
            <a:r>
              <a:rPr lang="uk-UA" i="1" dirty="0">
                <a:latin typeface="+mj-lt"/>
              </a:rPr>
              <a:t>технології, що здатні генерувати економічне зростання і </a:t>
            </a:r>
            <a:r>
              <a:rPr lang="uk-UA" i="1" dirty="0" smtClean="0">
                <a:latin typeface="+mj-lt"/>
              </a:rPr>
              <a:t>розвиток, </a:t>
            </a:r>
            <a:r>
              <a:rPr lang="uk-UA" i="1" dirty="0">
                <a:latin typeface="+mj-lt"/>
              </a:rPr>
              <a:t>сприяти просуванню інновацій і </a:t>
            </a:r>
            <a:r>
              <a:rPr lang="uk-UA" i="1" dirty="0" err="1" smtClean="0">
                <a:latin typeface="+mj-lt"/>
              </a:rPr>
              <a:t>цифровізації</a:t>
            </a:r>
            <a:r>
              <a:rPr lang="uk-UA" i="1" dirty="0" smtClean="0">
                <a:latin typeface="+mj-lt"/>
              </a:rPr>
              <a:t>;</a:t>
            </a:r>
          </a:p>
          <a:p>
            <a:pPr algn="just"/>
            <a:r>
              <a:rPr lang="uk-UA" i="1" dirty="0" smtClean="0">
                <a:latin typeface="+mj-lt"/>
              </a:rPr>
              <a:t>- адаптувати </a:t>
            </a:r>
            <a:r>
              <a:rPr lang="uk-UA" i="1" dirty="0">
                <a:latin typeface="+mj-lt"/>
              </a:rPr>
              <a:t>кращі практики інших країн до українських </a:t>
            </a:r>
            <a:r>
              <a:rPr lang="uk-UA" i="1" dirty="0" smtClean="0">
                <a:latin typeface="+mj-lt"/>
              </a:rPr>
              <a:t>реалій, в основі яких стратегії, тактики, інструменти та вимірювання, здатні перетворитися на </a:t>
            </a:r>
            <a:r>
              <a:rPr lang="ru-RU" i="1" dirty="0" smtClean="0">
                <a:latin typeface="+mj-lt"/>
              </a:rPr>
              <a:t>ресурс </a:t>
            </a:r>
            <a:r>
              <a:rPr lang="ru-RU" i="1" dirty="0" err="1">
                <a:latin typeface="+mj-lt"/>
              </a:rPr>
              <a:t>стратегічного</a:t>
            </a:r>
            <a:r>
              <a:rPr lang="ru-RU" i="1" dirty="0">
                <a:latin typeface="+mj-lt"/>
              </a:rPr>
              <a:t> </a:t>
            </a:r>
            <a:r>
              <a:rPr lang="ru-RU" i="1" dirty="0" err="1" smtClean="0">
                <a:latin typeface="+mj-lt"/>
              </a:rPr>
              <a:t>значення</a:t>
            </a:r>
            <a:r>
              <a:rPr lang="ru-RU" i="1" dirty="0" smtClean="0">
                <a:latin typeface="+mj-lt"/>
              </a:rPr>
              <a:t>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581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3779" y="275348"/>
            <a:ext cx="10878207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i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Тематика лекційних занять</a:t>
            </a:r>
            <a:endParaRPr lang="uk-UA" sz="2000" b="1" dirty="0" smtClean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2000" dirty="0" err="1" smtClean="0"/>
              <a:t>Дисципліна</a:t>
            </a:r>
            <a:r>
              <a:rPr lang="ru-RU" sz="2000" dirty="0" smtClean="0"/>
              <a:t> «</a:t>
            </a:r>
            <a:r>
              <a:rPr lang="ru-RU" sz="2000" dirty="0" err="1" smtClean="0"/>
              <a:t>Технології</a:t>
            </a:r>
            <a:r>
              <a:rPr lang="ru-RU" sz="2000" dirty="0" smtClean="0"/>
              <a:t> </a:t>
            </a:r>
            <a:r>
              <a:rPr lang="ru-RU" sz="2000" dirty="0" err="1" smtClean="0"/>
              <a:t>інформаційного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забезпечення</a:t>
            </a:r>
            <a:r>
              <a:rPr lang="ru-RU" sz="2000" dirty="0" smtClean="0"/>
              <a:t> у </a:t>
            </a:r>
            <a:r>
              <a:rPr lang="ru-RU" sz="2000" dirty="0" err="1" smtClean="0"/>
              <a:t>менеджменті</a:t>
            </a:r>
            <a:r>
              <a:rPr lang="ru-RU" sz="2000" dirty="0" smtClean="0"/>
              <a:t>»: предмет, об</a:t>
            </a:r>
            <a:r>
              <a:rPr lang="en-US" sz="2000" dirty="0" smtClean="0"/>
              <a:t>’</a:t>
            </a:r>
            <a:r>
              <a:rPr lang="ru-RU" sz="2000" dirty="0" err="1" smtClean="0"/>
              <a:t>єкт</a:t>
            </a:r>
            <a:r>
              <a:rPr lang="ru-RU" sz="2000" dirty="0" smtClean="0"/>
              <a:t>, характеристика.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000" dirty="0" smtClean="0"/>
              <a:t> </a:t>
            </a:r>
            <a:r>
              <a:rPr lang="ru-RU" sz="2000" dirty="0" err="1" smtClean="0"/>
              <a:t>Методологічні</a:t>
            </a:r>
            <a:r>
              <a:rPr lang="ru-RU" sz="2000" dirty="0" smtClean="0"/>
              <a:t> </a:t>
            </a:r>
            <a:r>
              <a:rPr lang="ru-RU" sz="2000" dirty="0"/>
              <a:t>засади </a:t>
            </a:r>
            <a:r>
              <a:rPr lang="ru-RU" sz="2000" dirty="0" err="1" smtClean="0"/>
              <a:t>технологій</a:t>
            </a:r>
            <a:r>
              <a:rPr lang="ru-RU" sz="2000" dirty="0" smtClean="0"/>
              <a:t> </a:t>
            </a:r>
            <a:r>
              <a:rPr lang="ru-RU" sz="2000" dirty="0" err="1" smtClean="0"/>
              <a:t>інформаційного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забезпечення</a:t>
            </a:r>
            <a:r>
              <a:rPr lang="ru-RU" sz="2000" dirty="0" smtClean="0"/>
              <a:t> </a:t>
            </a:r>
            <a:r>
              <a:rPr lang="ru-RU" sz="2000" dirty="0"/>
              <a:t>у </a:t>
            </a:r>
            <a:r>
              <a:rPr lang="ru-RU" sz="2000" dirty="0" err="1" smtClean="0"/>
              <a:t>менеджменті</a:t>
            </a:r>
            <a:r>
              <a:rPr lang="ru-RU" sz="2000" dirty="0" smtClean="0"/>
              <a:t>.</a:t>
            </a:r>
            <a:endParaRPr lang="ru-RU" sz="2000" dirty="0"/>
          </a:p>
          <a:p>
            <a:pPr marL="342900" lvl="0" indent="-342900">
              <a:buFont typeface="+mj-lt"/>
              <a:buAutoNum type="arabicPeriod"/>
            </a:pPr>
            <a:r>
              <a:rPr lang="ru-RU" sz="2000" dirty="0" err="1" smtClean="0"/>
              <a:t>Інформація</a:t>
            </a:r>
            <a:r>
              <a:rPr lang="ru-RU" sz="2000" dirty="0" smtClean="0"/>
              <a:t> як </a:t>
            </a:r>
            <a:r>
              <a:rPr lang="ru-RU" sz="2000" dirty="0" err="1" smtClean="0"/>
              <a:t>стратегічний</a:t>
            </a:r>
            <a:r>
              <a:rPr lang="ru-RU" sz="2000" dirty="0" smtClean="0"/>
              <a:t> ресурс </a:t>
            </a:r>
            <a:r>
              <a:rPr lang="ru-RU" sz="2000" dirty="0" err="1" smtClean="0"/>
              <a:t>організації</a:t>
            </a:r>
            <a:r>
              <a:rPr lang="ru-RU" sz="2000" dirty="0" smtClean="0"/>
              <a:t>. </a:t>
            </a:r>
            <a:endParaRPr lang="ru-RU" sz="2000" dirty="0"/>
          </a:p>
          <a:p>
            <a:pPr marL="342900" lvl="0" indent="-342900">
              <a:buFont typeface="+mj-lt"/>
              <a:buAutoNum type="arabicPeriod"/>
            </a:pPr>
            <a:r>
              <a:rPr lang="ru-RU" sz="2000" dirty="0" smtClean="0"/>
              <a:t>ІКТ як </a:t>
            </a:r>
            <a:r>
              <a:rPr lang="ru-RU" sz="2000" dirty="0" err="1" smtClean="0"/>
              <a:t>чинник</a:t>
            </a:r>
            <a:r>
              <a:rPr lang="ru-RU" sz="2000" dirty="0"/>
              <a:t>, </a:t>
            </a:r>
            <a:r>
              <a:rPr lang="ru-RU" sz="2000" dirty="0" err="1"/>
              <a:t>індикатор</a:t>
            </a:r>
            <a:r>
              <a:rPr lang="ru-RU" sz="2000" dirty="0"/>
              <a:t> і результат </a:t>
            </a:r>
            <a:r>
              <a:rPr lang="ru-RU" sz="2000" dirty="0" err="1"/>
              <a:t>розвитку</a:t>
            </a:r>
            <a:r>
              <a:rPr lang="ru-RU" sz="2000" dirty="0"/>
              <a:t> </a:t>
            </a:r>
            <a:r>
              <a:rPr lang="ru-RU" sz="2000" dirty="0" err="1"/>
              <a:t>інформаційного</a:t>
            </a:r>
            <a:r>
              <a:rPr lang="ru-RU" sz="2000" dirty="0"/>
              <a:t> </a:t>
            </a:r>
            <a:r>
              <a:rPr lang="ru-RU" sz="2000" dirty="0" err="1" smtClean="0"/>
              <a:t>суспільства</a:t>
            </a:r>
            <a:r>
              <a:rPr lang="ru-RU" sz="2000" dirty="0" smtClean="0"/>
              <a:t>. </a:t>
            </a:r>
            <a:endParaRPr lang="ru-RU" sz="2000" dirty="0"/>
          </a:p>
          <a:p>
            <a:pPr marL="342900" lvl="0" indent="-342900">
              <a:buFont typeface="+mj-lt"/>
              <a:buAutoNum type="arabicPeriod"/>
            </a:pPr>
            <a:r>
              <a:rPr lang="ru-RU" sz="2000" dirty="0" err="1" smtClean="0"/>
              <a:t>Вплив</a:t>
            </a:r>
            <a:r>
              <a:rPr lang="ru-RU" sz="2000" dirty="0" smtClean="0"/>
              <a:t> </a:t>
            </a:r>
            <a:r>
              <a:rPr lang="ru-RU" sz="2000" dirty="0" err="1" smtClean="0"/>
              <a:t>Четвертої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промислової</a:t>
            </a:r>
            <a:r>
              <a:rPr lang="ru-RU" sz="2000" dirty="0" smtClean="0"/>
              <a:t> </a:t>
            </a:r>
            <a:r>
              <a:rPr lang="ru-RU" sz="2000" dirty="0" err="1" smtClean="0"/>
              <a:t>революції</a:t>
            </a:r>
            <a:r>
              <a:rPr lang="ru-RU" sz="2000" dirty="0" smtClean="0"/>
              <a:t> на </a:t>
            </a:r>
            <a:r>
              <a:rPr lang="ru-RU" sz="2000" dirty="0" err="1" smtClean="0"/>
              <a:t>розвиток</a:t>
            </a:r>
            <a:r>
              <a:rPr lang="ru-RU" sz="2000" dirty="0" smtClean="0"/>
              <a:t> </a:t>
            </a:r>
            <a:r>
              <a:rPr lang="ru-RU" sz="2000" dirty="0" err="1" smtClean="0"/>
              <a:t>технологій</a:t>
            </a:r>
            <a:r>
              <a:rPr lang="ru-RU" sz="2000" dirty="0" smtClean="0"/>
              <a:t> </a:t>
            </a:r>
            <a:r>
              <a:rPr lang="ru-RU" sz="2000" dirty="0" err="1" smtClean="0"/>
              <a:t>інформаційного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забезпечення</a:t>
            </a:r>
            <a:r>
              <a:rPr lang="ru-RU" sz="2000" dirty="0" smtClean="0"/>
              <a:t> у </a:t>
            </a:r>
            <a:r>
              <a:rPr lang="ru-RU" sz="2000" dirty="0" err="1" smtClean="0"/>
              <a:t>менеджменті</a:t>
            </a:r>
            <a:r>
              <a:rPr lang="ru-RU" sz="2000" dirty="0" smtClean="0"/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000" dirty="0" err="1" smtClean="0"/>
              <a:t>Напрями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розвитку</a:t>
            </a:r>
            <a:r>
              <a:rPr lang="ru-RU" sz="2000" dirty="0" smtClean="0"/>
              <a:t> </a:t>
            </a:r>
            <a:r>
              <a:rPr lang="ru-RU" sz="2000" dirty="0" err="1" smtClean="0"/>
              <a:t>технологій</a:t>
            </a:r>
            <a:r>
              <a:rPr lang="ru-RU" sz="2000" dirty="0" smtClean="0"/>
              <a:t> </a:t>
            </a:r>
            <a:r>
              <a:rPr lang="ru-RU" sz="2000" dirty="0" err="1" smtClean="0"/>
              <a:t>інформаційного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забезпечення</a:t>
            </a:r>
            <a:r>
              <a:rPr lang="ru-RU" sz="2000" dirty="0" smtClean="0"/>
              <a:t> у </a:t>
            </a:r>
            <a:r>
              <a:rPr lang="ru-RU" sz="2000" dirty="0" err="1" smtClean="0"/>
              <a:t>менеджменті</a:t>
            </a:r>
            <a:r>
              <a:rPr lang="ru-RU" sz="2000" dirty="0" smtClean="0"/>
              <a:t> (</a:t>
            </a:r>
            <a:r>
              <a:rPr lang="ru-RU" sz="2000" dirty="0" err="1" smtClean="0"/>
              <a:t>розробка</a:t>
            </a:r>
            <a:r>
              <a:rPr lang="ru-RU" sz="2000" dirty="0" smtClean="0"/>
              <a:t> </a:t>
            </a:r>
            <a:r>
              <a:rPr lang="ru-RU" sz="2000" dirty="0" err="1"/>
              <a:t>процесів</a:t>
            </a:r>
            <a:r>
              <a:rPr lang="ru-RU" sz="2000" dirty="0"/>
              <a:t> </a:t>
            </a:r>
            <a:r>
              <a:rPr lang="ru-RU" sz="2000" dirty="0" err="1" smtClean="0"/>
              <a:t>автоматизації</a:t>
            </a:r>
            <a:r>
              <a:rPr lang="ru-RU" sz="2000" dirty="0" smtClean="0"/>
              <a:t>, </a:t>
            </a:r>
            <a:r>
              <a:rPr lang="ru-RU" sz="2000" dirty="0" err="1"/>
              <a:t>обміну</a:t>
            </a:r>
            <a:r>
              <a:rPr lang="ru-RU" sz="2000" dirty="0"/>
              <a:t> </a:t>
            </a:r>
            <a:r>
              <a:rPr lang="ru-RU" sz="2000" dirty="0" err="1"/>
              <a:t>даними</a:t>
            </a:r>
            <a:r>
              <a:rPr lang="ru-RU" sz="2000" dirty="0"/>
              <a:t>, </a:t>
            </a:r>
            <a:r>
              <a:rPr lang="ru-RU" sz="2000" dirty="0" err="1"/>
              <a:t>Інтернету</a:t>
            </a:r>
            <a:r>
              <a:rPr lang="ru-RU" sz="2000" dirty="0"/>
              <a:t> речей, </a:t>
            </a:r>
            <a:r>
              <a:rPr lang="ru-RU" sz="2000" dirty="0" err="1" smtClean="0"/>
              <a:t>хмарних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обчислень</a:t>
            </a:r>
            <a:r>
              <a:rPr lang="ru-RU" sz="2000" dirty="0" smtClean="0"/>
              <a:t>).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000" dirty="0" err="1" smtClean="0"/>
              <a:t>Цифровий</a:t>
            </a:r>
            <a:r>
              <a:rPr lang="ru-RU" sz="2000" dirty="0" smtClean="0"/>
              <a:t> </a:t>
            </a:r>
            <a:r>
              <a:rPr lang="ru-RU" sz="2000" dirty="0" err="1" smtClean="0"/>
              <a:t>брендинг</a:t>
            </a:r>
            <a:r>
              <a:rPr lang="ru-RU" sz="2000" dirty="0" smtClean="0"/>
              <a:t> та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використання</a:t>
            </a:r>
            <a:r>
              <a:rPr lang="ru-RU" sz="2000" dirty="0" smtClean="0"/>
              <a:t> в </a:t>
            </a:r>
            <a:r>
              <a:rPr lang="ru-RU" sz="2000" dirty="0" err="1" smtClean="0"/>
              <a:t>організації</a:t>
            </a:r>
            <a:r>
              <a:rPr lang="ru-RU" sz="2000" dirty="0" smtClean="0"/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000" dirty="0" smtClean="0"/>
              <a:t>«</a:t>
            </a:r>
            <a:r>
              <a:rPr lang="ru-RU" sz="2000" dirty="0" err="1" smtClean="0"/>
              <a:t>Жахаюча</a:t>
            </a:r>
            <a:r>
              <a:rPr lang="ru-RU" sz="2000" dirty="0" smtClean="0"/>
              <a:t> </a:t>
            </a:r>
            <a:r>
              <a:rPr lang="ru-RU" sz="2000" dirty="0" err="1" smtClean="0"/>
              <a:t>сингулярність</a:t>
            </a:r>
            <a:r>
              <a:rPr lang="ru-RU" sz="2000" dirty="0" smtClean="0"/>
              <a:t>» та «</a:t>
            </a:r>
            <a:r>
              <a:rPr lang="ru-RU" sz="2000" dirty="0" err="1" smtClean="0"/>
              <a:t>експоненційні</a:t>
            </a:r>
            <a:r>
              <a:rPr lang="ru-RU" sz="2000" dirty="0" smtClean="0"/>
              <a:t> </a:t>
            </a:r>
            <a:r>
              <a:rPr lang="ru-RU" sz="2000" dirty="0" err="1" smtClean="0"/>
              <a:t>технології</a:t>
            </a:r>
            <a:r>
              <a:rPr lang="ru-RU" sz="2000" dirty="0" smtClean="0"/>
              <a:t>»  (Закон Мура) </a:t>
            </a:r>
            <a:endParaRPr lang="ru-RU" sz="2000" dirty="0"/>
          </a:p>
          <a:p>
            <a:pPr marL="342900" lvl="0" indent="-342900">
              <a:buFont typeface="+mj-lt"/>
              <a:buAutoNum type="arabicPeriod"/>
            </a:pPr>
            <a:r>
              <a:rPr lang="ru-RU" sz="2000" dirty="0" err="1" smtClean="0"/>
              <a:t>Розвиток</a:t>
            </a:r>
            <a:r>
              <a:rPr lang="ru-RU" sz="2000" dirty="0" smtClean="0"/>
              <a:t> штучного </a:t>
            </a:r>
            <a:r>
              <a:rPr lang="ru-RU" sz="2000" dirty="0" err="1" smtClean="0"/>
              <a:t>інтелекту</a:t>
            </a:r>
            <a:r>
              <a:rPr lang="ru-RU" sz="2000" dirty="0" smtClean="0"/>
              <a:t> та </a:t>
            </a:r>
            <a:r>
              <a:rPr lang="ru-RU" sz="2000" dirty="0" err="1" smtClean="0"/>
              <a:t>напрями</a:t>
            </a:r>
            <a:r>
              <a:rPr lang="ru-RU" sz="2000" dirty="0" smtClean="0"/>
              <a:t>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використання</a:t>
            </a:r>
            <a:r>
              <a:rPr lang="ru-RU" sz="2000" dirty="0" smtClean="0"/>
              <a:t> (</a:t>
            </a:r>
            <a:r>
              <a:rPr lang="ru-RU" sz="2000" dirty="0" err="1" smtClean="0"/>
              <a:t>від</a:t>
            </a:r>
            <a:r>
              <a:rPr lang="ru-RU" sz="2000" dirty="0" smtClean="0"/>
              <a:t> </a:t>
            </a:r>
            <a:r>
              <a:rPr lang="ru-RU" sz="2000" dirty="0" err="1" smtClean="0"/>
              <a:t>вузького</a:t>
            </a:r>
            <a:r>
              <a:rPr lang="ru-RU" sz="2000" dirty="0" smtClean="0"/>
              <a:t> до сильного штучного </a:t>
            </a:r>
            <a:r>
              <a:rPr lang="ru-RU" sz="2000" dirty="0" err="1" smtClean="0"/>
              <a:t>інтелекту</a:t>
            </a:r>
            <a:r>
              <a:rPr lang="ru-RU" sz="2000" dirty="0" smtClean="0"/>
              <a:t> та штучного </a:t>
            </a:r>
            <a:r>
              <a:rPr lang="ru-RU" sz="2000" dirty="0" err="1" smtClean="0"/>
              <a:t>надрозуму</a:t>
            </a:r>
            <a:r>
              <a:rPr lang="ru-RU" sz="2000" dirty="0" smtClean="0"/>
              <a:t>). </a:t>
            </a:r>
            <a:endParaRPr lang="ru-RU" sz="2000" dirty="0"/>
          </a:p>
          <a:p>
            <a:pPr marL="342900" lvl="0" indent="-342900">
              <a:buFont typeface="+mj-lt"/>
              <a:buAutoNum type="arabicPeriod"/>
            </a:pPr>
            <a:r>
              <a:rPr lang="ru-RU" sz="2000" dirty="0" err="1" smtClean="0"/>
              <a:t>Філософські</a:t>
            </a:r>
            <a:r>
              <a:rPr lang="ru-RU" sz="2000" dirty="0" smtClean="0"/>
              <a:t> засади </a:t>
            </a:r>
            <a:r>
              <a:rPr lang="ru-RU" sz="2000" dirty="0" err="1" smtClean="0"/>
              <a:t>розвитку</a:t>
            </a:r>
            <a:r>
              <a:rPr lang="ru-RU" sz="2000" dirty="0" smtClean="0"/>
              <a:t> </a:t>
            </a:r>
            <a:r>
              <a:rPr lang="ru-RU" sz="2000" dirty="0" err="1" smtClean="0"/>
              <a:t>світу</a:t>
            </a:r>
            <a:r>
              <a:rPr lang="ru-RU" sz="2000" dirty="0" smtClean="0"/>
              <a:t>, </a:t>
            </a:r>
            <a:r>
              <a:rPr lang="ru-RU" sz="2000" dirty="0" err="1" smtClean="0"/>
              <a:t>трансформованого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інтелектуальними</a:t>
            </a:r>
            <a:r>
              <a:rPr lang="ru-RU" sz="2000" dirty="0" smtClean="0"/>
              <a:t> системами.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000" dirty="0" err="1" smtClean="0"/>
              <a:t>Стратегія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передбачення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загроз</a:t>
            </a:r>
            <a:r>
              <a:rPr lang="ru-RU" sz="2000" dirty="0" smtClean="0"/>
              <a:t> </a:t>
            </a:r>
            <a:r>
              <a:rPr lang="ru-RU" sz="2000" dirty="0" err="1" smtClean="0"/>
              <a:t>майбутнього</a:t>
            </a:r>
            <a:r>
              <a:rPr lang="ru-RU" sz="2000" dirty="0" smtClean="0"/>
              <a:t> у </a:t>
            </a:r>
            <a:r>
              <a:rPr lang="ru-RU" sz="2000" dirty="0" err="1" smtClean="0"/>
              <a:t>контексті</a:t>
            </a:r>
            <a:r>
              <a:rPr lang="ru-RU" sz="2000" dirty="0" smtClean="0"/>
              <a:t> </a:t>
            </a:r>
            <a:r>
              <a:rPr lang="ru-RU" sz="2000" dirty="0" err="1" smtClean="0"/>
              <a:t>взаємовідносин</a:t>
            </a:r>
            <a:r>
              <a:rPr lang="ru-RU" sz="2000" dirty="0" smtClean="0"/>
              <a:t> «</a:t>
            </a:r>
            <a:r>
              <a:rPr lang="ru-RU" sz="2000" dirty="0" err="1" smtClean="0"/>
              <a:t>людина</a:t>
            </a:r>
            <a:r>
              <a:rPr lang="ru-RU" sz="2000" dirty="0" smtClean="0"/>
              <a:t>-машина». </a:t>
            </a:r>
            <a:endParaRPr lang="ru-RU" sz="2000" dirty="0"/>
          </a:p>
          <a:p>
            <a:pPr marL="342900" lvl="0" indent="-342900">
              <a:buFont typeface="+mj-lt"/>
              <a:buAutoNum type="arabicPeriod"/>
            </a:pPr>
            <a:r>
              <a:rPr lang="uk-UA" sz="2000" dirty="0" smtClean="0"/>
              <a:t>Як ІТ-гіганти та їхні розумні машини можуть змінити людство.</a:t>
            </a:r>
          </a:p>
          <a:p>
            <a:pPr marL="342900" lvl="0" indent="-342900">
              <a:buFont typeface="+mj-lt"/>
              <a:buAutoNum type="arabicPeriod"/>
            </a:pPr>
            <a:r>
              <a:rPr lang="uk-UA" sz="2000" dirty="0" smtClean="0"/>
              <a:t>Боротьба з </a:t>
            </a:r>
            <a:r>
              <a:rPr lang="uk-UA" sz="2000" dirty="0" err="1" smtClean="0"/>
              <a:t>кібезлочинністю</a:t>
            </a:r>
            <a:r>
              <a:rPr lang="uk-UA" sz="2000" dirty="0" smtClean="0"/>
              <a:t> у сучасному </a:t>
            </a:r>
            <a:r>
              <a:rPr lang="uk-UA" sz="2000" dirty="0" err="1" smtClean="0"/>
              <a:t>взаємопов</a:t>
            </a:r>
            <a:r>
              <a:rPr lang="en-US" sz="2000" dirty="0" smtClean="0"/>
              <a:t>’</a:t>
            </a:r>
            <a:r>
              <a:rPr lang="uk-UA" sz="2000" dirty="0" err="1" smtClean="0"/>
              <a:t>язаному</a:t>
            </a:r>
            <a:r>
              <a:rPr lang="uk-UA" sz="2000" dirty="0" smtClean="0"/>
              <a:t> світі.</a:t>
            </a:r>
          </a:p>
          <a:p>
            <a:pPr marL="342900" lvl="0" indent="-342900">
              <a:buFont typeface="+mj-lt"/>
              <a:buAutoNum type="arabicPeriod"/>
            </a:pPr>
            <a:r>
              <a:rPr lang="uk-UA" sz="2000" dirty="0" smtClean="0"/>
              <a:t>Алгоритмічна (інформаційна, цифрова) культура організації та методи її формування. </a:t>
            </a:r>
            <a:endParaRPr lang="en-US" sz="2000" dirty="0" smtClean="0"/>
          </a:p>
          <a:p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algn="just">
              <a:spcAft>
                <a:spcPts val="0"/>
              </a:spcAft>
            </a:pP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150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3779" y="275348"/>
            <a:ext cx="1087820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i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Тематика семінарських занять</a:t>
            </a:r>
            <a:r>
              <a:rPr lang="uk-UA" sz="2000" b="1" i="1" dirty="0">
                <a:solidFill>
                  <a:srgbClr val="FF0000"/>
                </a:solidFill>
                <a:cs typeface="Times New Roman" panose="02020603050405020304" pitchFamily="18" charset="0"/>
              </a:rPr>
              <a:t> </a:t>
            </a:r>
            <a:endParaRPr lang="ru-RU" sz="2000" b="1" i="1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endParaRPr lang="ru-RU" sz="2000" i="1" dirty="0" smtClean="0"/>
          </a:p>
          <a:p>
            <a:pPr marL="342900" lvl="0" indent="-342900">
              <a:buFont typeface="+mj-lt"/>
              <a:buAutoNum type="arabicPeriod"/>
            </a:pPr>
            <a:r>
              <a:rPr lang="ru-RU" sz="2000" i="1" dirty="0" err="1" smtClean="0"/>
              <a:t>Методи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дослідження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технологій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інформаційного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забезпечення</a:t>
            </a:r>
            <a:r>
              <a:rPr lang="ru-RU" sz="2000" i="1" dirty="0" smtClean="0"/>
              <a:t> у </a:t>
            </a:r>
            <a:r>
              <a:rPr lang="ru-RU" sz="2000" i="1" dirty="0" err="1" smtClean="0"/>
              <a:t>менеджменті</a:t>
            </a:r>
            <a:r>
              <a:rPr lang="ru-RU" sz="2000" i="1" dirty="0" smtClean="0"/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000" i="1" dirty="0" err="1" smtClean="0"/>
              <a:t>Розвиток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цифрових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технологій</a:t>
            </a:r>
            <a:r>
              <a:rPr lang="ru-RU" sz="2000" i="1" dirty="0" smtClean="0"/>
              <a:t> в </a:t>
            </a:r>
            <a:r>
              <a:rPr lang="ru-RU" sz="2000" i="1" dirty="0" err="1" smtClean="0"/>
              <a:t>організаціях</a:t>
            </a:r>
            <a:r>
              <a:rPr lang="ru-RU" sz="2000" i="1" dirty="0" smtClean="0"/>
              <a:t>.</a:t>
            </a:r>
            <a:endParaRPr lang="ru-RU" sz="2000" i="1" dirty="0"/>
          </a:p>
          <a:p>
            <a:pPr marL="342900" lvl="0" indent="-342900">
              <a:buFont typeface="+mj-lt"/>
              <a:buAutoNum type="arabicPeriod"/>
            </a:pPr>
            <a:r>
              <a:rPr lang="ru-RU" sz="2000" i="1" dirty="0" err="1" smtClean="0"/>
              <a:t>Напрями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розвитку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технологій</a:t>
            </a:r>
            <a:r>
              <a:rPr lang="ru-RU" sz="2000" i="1" dirty="0" smtClean="0"/>
              <a:t> та </a:t>
            </a:r>
            <a:r>
              <a:rPr lang="ru-RU" sz="2000" i="1" dirty="0" err="1" smtClean="0"/>
              <a:t>їх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використання</a:t>
            </a:r>
            <a:r>
              <a:rPr lang="ru-RU" sz="2000" i="1" dirty="0" smtClean="0"/>
              <a:t> в </a:t>
            </a:r>
            <a:r>
              <a:rPr lang="ru-RU" sz="2000" i="1" dirty="0" err="1" smtClean="0"/>
              <a:t>організаціях</a:t>
            </a:r>
            <a:r>
              <a:rPr lang="ru-RU" sz="2000" i="1" dirty="0" smtClean="0"/>
              <a:t>: </a:t>
            </a:r>
            <a:r>
              <a:rPr lang="ru-RU" sz="2000" i="1" dirty="0" err="1" smtClean="0"/>
              <a:t>робототехніка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Інтернет</a:t>
            </a:r>
            <a:r>
              <a:rPr lang="ru-RU" sz="2000" i="1" dirty="0" smtClean="0"/>
              <a:t> речей, </a:t>
            </a:r>
            <a:r>
              <a:rPr lang="ru-RU" sz="2000" i="1" dirty="0" err="1" smtClean="0"/>
              <a:t>штучний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інтелект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нанотехнології</a:t>
            </a:r>
            <a:r>
              <a:rPr lang="ru-RU" sz="2000" i="1" dirty="0" smtClean="0"/>
              <a:t>, синтетична </a:t>
            </a:r>
            <a:r>
              <a:rPr lang="ru-RU" sz="2000" i="1" dirty="0" err="1" smtClean="0"/>
              <a:t>біологія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віртуальна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реальність</a:t>
            </a:r>
            <a:r>
              <a:rPr lang="ru-RU" sz="2000" i="1" dirty="0" smtClean="0"/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000" i="1" dirty="0" smtClean="0"/>
              <a:t> </a:t>
            </a:r>
            <a:r>
              <a:rPr lang="ru-RU" sz="2000" i="1" dirty="0" err="1" smtClean="0"/>
              <a:t>Цифрова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людина</a:t>
            </a:r>
            <a:r>
              <a:rPr lang="ru-RU" sz="2000" i="1" dirty="0" smtClean="0"/>
              <a:t> цифрового </a:t>
            </a:r>
            <a:r>
              <a:rPr lang="ru-RU" sz="2000" i="1" dirty="0" err="1" smtClean="0"/>
              <a:t>суспільства</a:t>
            </a:r>
            <a:endParaRPr lang="ru-RU" sz="2000" i="1" dirty="0"/>
          </a:p>
          <a:p>
            <a:pPr marL="342900" lvl="0" indent="-342900">
              <a:buFont typeface="+mj-lt"/>
              <a:buAutoNum type="arabicPeriod"/>
            </a:pPr>
            <a:r>
              <a:rPr lang="ru-RU" sz="2000" i="1" dirty="0" smtClean="0"/>
              <a:t>Тотальна </a:t>
            </a:r>
            <a:r>
              <a:rPr lang="ru-RU" sz="2000" i="1" dirty="0" err="1" smtClean="0"/>
              <a:t>автоматизація</a:t>
            </a:r>
            <a:r>
              <a:rPr lang="ru-RU" sz="2000" i="1" dirty="0" smtClean="0"/>
              <a:t>: як комп</a:t>
            </a:r>
            <a:r>
              <a:rPr lang="en-US" sz="2000" i="1" dirty="0" smtClean="0"/>
              <a:t>’</a:t>
            </a:r>
            <a:r>
              <a:rPr lang="ru-RU" sz="2000" i="1" dirty="0" err="1" smtClean="0"/>
              <a:t>ютерні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алгоритми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змінюють</a:t>
            </a:r>
            <a:r>
              <a:rPr lang="en-US" sz="2000" i="1" dirty="0" smtClean="0"/>
              <a:t> </a:t>
            </a:r>
            <a:r>
              <a:rPr lang="uk-UA" sz="2000" i="1" dirty="0" smtClean="0"/>
              <a:t>виробництво.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000" i="1" dirty="0" err="1"/>
              <a:t>Пришестя</a:t>
            </a:r>
            <a:r>
              <a:rPr lang="ru-RU" sz="2000" i="1" dirty="0"/>
              <a:t> </a:t>
            </a:r>
            <a:r>
              <a:rPr lang="ru-RU" sz="2000" i="1" dirty="0" err="1" smtClean="0"/>
              <a:t>роботів</a:t>
            </a:r>
            <a:r>
              <a:rPr lang="ru-RU" sz="2000" i="1" dirty="0" smtClean="0"/>
              <a:t> : </a:t>
            </a:r>
            <a:r>
              <a:rPr lang="ru-RU" sz="2000" i="1" dirty="0" err="1" smtClean="0"/>
              <a:t>техніка</a:t>
            </a:r>
            <a:r>
              <a:rPr lang="ru-RU" sz="2000" i="1" dirty="0" smtClean="0"/>
              <a:t> </a:t>
            </a:r>
            <a:r>
              <a:rPr lang="ru-RU" sz="2000" i="1" dirty="0"/>
              <a:t>і </a:t>
            </a:r>
            <a:r>
              <a:rPr lang="ru-RU" sz="2000" i="1" dirty="0" err="1"/>
              <a:t>загроза</a:t>
            </a:r>
            <a:r>
              <a:rPr lang="ru-RU" sz="2000" i="1" dirty="0"/>
              <a:t> </a:t>
            </a:r>
            <a:r>
              <a:rPr lang="ru-RU" sz="2000" i="1" dirty="0" err="1" smtClean="0"/>
              <a:t>майбутнього</a:t>
            </a:r>
            <a:r>
              <a:rPr lang="ru-RU" sz="2000" i="1" dirty="0" smtClean="0"/>
              <a:t>.</a:t>
            </a:r>
            <a:endParaRPr lang="uk-UA" sz="2000" i="1" dirty="0" smtClean="0"/>
          </a:p>
          <a:p>
            <a:pPr marL="342900" lvl="0" indent="-342900">
              <a:buFont typeface="+mj-lt"/>
              <a:buAutoNum type="arabicPeriod"/>
            </a:pPr>
            <a:r>
              <a:rPr lang="uk-UA" sz="2000" i="1" dirty="0" smtClean="0"/>
              <a:t>Формування концепції стратегії </a:t>
            </a:r>
            <a:r>
              <a:rPr lang="uk-UA" sz="2000" i="1" dirty="0" err="1" smtClean="0"/>
              <a:t>кібербезпеки</a:t>
            </a:r>
            <a:r>
              <a:rPr lang="uk-UA" sz="2000" i="1" dirty="0" smtClean="0"/>
              <a:t> в умовах глобалізації. Управління глобалізованим світом та адаптація до нових умов. </a:t>
            </a:r>
          </a:p>
          <a:p>
            <a:pPr marL="342900" algn="just">
              <a:spcAft>
                <a:spcPts val="0"/>
              </a:spcAft>
            </a:pPr>
            <a:endParaRPr lang="ru-RU" sz="24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019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3779" y="275348"/>
            <a:ext cx="10878207" cy="6253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>
              <a:spcAft>
                <a:spcPts val="600"/>
              </a:spcAft>
            </a:pPr>
            <a:r>
              <a:rPr lang="uk-UA" sz="2000" b="1" i="1" dirty="0" smtClean="0">
                <a:solidFill>
                  <a:srgbClr val="FF0000"/>
                </a:solidFill>
                <a:cs typeface="Aharoni" panose="02010803020104030203" pitchFamily="2" charset="-79"/>
              </a:rPr>
              <a:t>Рекомендована література</a:t>
            </a:r>
          </a:p>
          <a:p>
            <a:pPr indent="457200">
              <a:spcAft>
                <a:spcPts val="600"/>
              </a:spcAft>
              <a:buAutoNum type="arabicPeriod"/>
            </a:pPr>
            <a:r>
              <a:rPr lang="uk-UA" sz="1600" b="1" i="1" dirty="0" smtClean="0">
                <a:latin typeface="+mj-lt"/>
                <a:cs typeface="Aharoni" panose="02010803020104030203" pitchFamily="2" charset="-79"/>
              </a:rPr>
              <a:t>Аль-</a:t>
            </a:r>
            <a:r>
              <a:rPr lang="uk-UA" sz="1600" b="1" i="1" dirty="0" err="1" smtClean="0">
                <a:latin typeface="+mj-lt"/>
                <a:cs typeface="Aharoni" panose="02010803020104030203" pitchFamily="2" charset="-79"/>
              </a:rPr>
              <a:t>Халілі</a:t>
            </a:r>
            <a:r>
              <a:rPr lang="uk-UA" sz="1600" b="1" i="1" dirty="0" smtClean="0">
                <a:latin typeface="+mj-lt"/>
                <a:cs typeface="Aharoni" panose="02010803020104030203" pitchFamily="2" charset="-79"/>
              </a:rPr>
              <a:t> </a:t>
            </a:r>
            <a:r>
              <a:rPr lang="uk-UA" sz="1600" b="1" i="1" dirty="0" err="1" smtClean="0">
                <a:latin typeface="+mj-lt"/>
                <a:cs typeface="Aharoni" panose="02010803020104030203" pitchFamily="2" charset="-79"/>
              </a:rPr>
              <a:t>Джим</a:t>
            </a:r>
            <a:r>
              <a:rPr lang="uk-UA" sz="1600" b="1" i="1" dirty="0" smtClean="0">
                <a:latin typeface="+mj-lt"/>
                <a:cs typeface="Aharoni" panose="02010803020104030203" pitchFamily="2" charset="-79"/>
              </a:rPr>
              <a:t>. Що далі? Все, що наука знає про наше майбутнє / пер. з </a:t>
            </a:r>
            <a:r>
              <a:rPr lang="uk-UA" sz="1600" b="1" i="1" dirty="0" err="1" smtClean="0">
                <a:latin typeface="+mj-lt"/>
                <a:cs typeface="Aharoni" panose="02010803020104030203" pitchFamily="2" charset="-79"/>
              </a:rPr>
              <a:t>англ</a:t>
            </a:r>
            <a:r>
              <a:rPr lang="uk-UA" sz="1600" b="1" i="1" dirty="0" smtClean="0">
                <a:latin typeface="+mj-lt"/>
                <a:cs typeface="Aharoni" panose="02010803020104030203" pitchFamily="2" charset="-79"/>
              </a:rPr>
              <a:t>. </a:t>
            </a:r>
            <a:r>
              <a:rPr lang="uk-UA" sz="1600" b="1" i="1" dirty="0" err="1" smtClean="0">
                <a:latin typeface="+mj-lt"/>
                <a:cs typeface="Aharoni" panose="02010803020104030203" pitchFamily="2" charset="-79"/>
              </a:rPr>
              <a:t>М.Климчука</a:t>
            </a:r>
            <a:r>
              <a:rPr lang="uk-UA" sz="1600" b="1" i="1" dirty="0" smtClean="0">
                <a:latin typeface="+mj-lt"/>
                <a:cs typeface="Aharoni" panose="02010803020104030203" pitchFamily="2" charset="-79"/>
              </a:rPr>
              <a:t>. Київ : </a:t>
            </a:r>
            <a:r>
              <a:rPr lang="uk-UA" sz="1600" b="1" i="1" dirty="0" err="1" smtClean="0">
                <a:latin typeface="+mj-lt"/>
                <a:cs typeface="Aharoni" panose="02010803020104030203" pitchFamily="2" charset="-79"/>
              </a:rPr>
              <a:t>Кі</a:t>
            </a:r>
            <a:r>
              <a:rPr lang="uk-UA" sz="1600" b="1" i="1" dirty="0" smtClean="0">
                <a:latin typeface="+mj-lt"/>
                <a:cs typeface="Aharoni" panose="02010803020104030203" pitchFamily="2" charset="-79"/>
              </a:rPr>
              <a:t> Фонд Медіа, 2018. 248 с.</a:t>
            </a:r>
          </a:p>
          <a:p>
            <a:pPr indent="457200">
              <a:spcAft>
                <a:spcPts val="600"/>
              </a:spcAft>
              <a:buAutoNum type="arabicPeriod"/>
            </a:pPr>
            <a:r>
              <a:rPr lang="ru-RU" sz="1600" b="1" i="1" dirty="0" err="1" smtClean="0">
                <a:latin typeface="+mj-lt"/>
                <a:cs typeface="Aharoni" panose="02010803020104030203" pitchFamily="2" charset="-79"/>
              </a:rPr>
              <a:t>Бріньолфссон</a:t>
            </a:r>
            <a:r>
              <a:rPr lang="ru-RU" sz="1600" b="1" i="1" dirty="0" smtClean="0">
                <a:latin typeface="+mj-lt"/>
                <a:cs typeface="Aharoni" panose="02010803020104030203" pitchFamily="2" charset="-79"/>
              </a:rPr>
              <a:t> </a:t>
            </a:r>
            <a:r>
              <a:rPr lang="ru-RU" sz="1600" b="1" i="1" dirty="0">
                <a:latin typeface="+mj-lt"/>
                <a:cs typeface="Aharoni" panose="02010803020104030203" pitchFamily="2" charset="-79"/>
              </a:rPr>
              <a:t>Е., </a:t>
            </a:r>
            <a:r>
              <a:rPr lang="ru-RU" sz="1600" b="1" i="1" dirty="0" err="1">
                <a:latin typeface="+mj-lt"/>
                <a:cs typeface="Aharoni" panose="02010803020104030203" pitchFamily="2" charset="-79"/>
              </a:rPr>
              <a:t>Макафі</a:t>
            </a:r>
            <a:r>
              <a:rPr lang="ru-RU" sz="1600" b="1" i="1" dirty="0">
                <a:latin typeface="+mj-lt"/>
                <a:cs typeface="Aharoni" panose="02010803020104030203" pitchFamily="2" charset="-79"/>
              </a:rPr>
              <a:t> Е. Друга </a:t>
            </a:r>
            <a:r>
              <a:rPr lang="ru-RU" sz="1600" b="1" i="1" dirty="0" err="1">
                <a:latin typeface="+mj-lt"/>
                <a:cs typeface="Aharoni" panose="02010803020104030203" pitchFamily="2" charset="-79"/>
              </a:rPr>
              <a:t>епоха</a:t>
            </a:r>
            <a:r>
              <a:rPr lang="ru-RU" sz="1600" b="1" i="1" dirty="0">
                <a:latin typeface="+mj-lt"/>
                <a:cs typeface="Aharoni" panose="02010803020104030203" pitchFamily="2" charset="-79"/>
              </a:rPr>
              <a:t> машин: робота, </a:t>
            </a:r>
            <a:r>
              <a:rPr lang="ru-RU" sz="1600" b="1" i="1" dirty="0" err="1">
                <a:latin typeface="+mj-lt"/>
                <a:cs typeface="Aharoni" panose="02010803020104030203" pitchFamily="2" charset="-79"/>
              </a:rPr>
              <a:t>прогрес</a:t>
            </a:r>
            <a:r>
              <a:rPr lang="ru-RU" sz="1600" b="1" i="1" dirty="0">
                <a:latin typeface="+mj-lt"/>
                <a:cs typeface="Aharoni" panose="02010803020104030203" pitchFamily="2" charset="-79"/>
              </a:rPr>
              <a:t> та </a:t>
            </a:r>
            <a:r>
              <a:rPr lang="ru-RU" sz="1600" b="1" i="1" dirty="0" err="1">
                <a:latin typeface="+mj-lt"/>
                <a:cs typeface="Aharoni" panose="02010803020104030203" pitchFamily="2" charset="-79"/>
              </a:rPr>
              <a:t>процвітання</a:t>
            </a:r>
            <a:r>
              <a:rPr lang="ru-RU" sz="1600" b="1" i="1" dirty="0">
                <a:latin typeface="+mj-lt"/>
                <a:cs typeface="Aharoni" panose="02010803020104030203" pitchFamily="2" charset="-79"/>
              </a:rPr>
              <a:t> в </a:t>
            </a:r>
            <a:r>
              <a:rPr lang="ru-RU" sz="1600" b="1" i="1" dirty="0" err="1">
                <a:latin typeface="+mj-lt"/>
                <a:cs typeface="Aharoni" panose="02010803020104030203" pitchFamily="2" charset="-79"/>
              </a:rPr>
              <a:t>часи</a:t>
            </a:r>
            <a:r>
              <a:rPr lang="ru-RU" sz="1600" b="1" i="1" dirty="0">
                <a:latin typeface="+mj-lt"/>
                <a:cs typeface="Aharoni" panose="02010803020104030203" pitchFamily="2" charset="-79"/>
              </a:rPr>
              <a:t> </a:t>
            </a:r>
            <a:r>
              <a:rPr lang="ru-RU" sz="1600" b="1" i="1" dirty="0" err="1">
                <a:latin typeface="+mj-lt"/>
                <a:cs typeface="Aharoni" panose="02010803020104030203" pitchFamily="2" charset="-79"/>
              </a:rPr>
              <a:t>надзвичайних</a:t>
            </a:r>
            <a:r>
              <a:rPr lang="ru-RU" sz="1600" b="1" i="1" dirty="0">
                <a:latin typeface="+mj-lt"/>
                <a:cs typeface="Aharoni" panose="02010803020104030203" pitchFamily="2" charset="-79"/>
              </a:rPr>
              <a:t> </a:t>
            </a:r>
            <a:r>
              <a:rPr lang="ru-RU" sz="1600" b="1" i="1" dirty="0" err="1">
                <a:latin typeface="+mj-lt"/>
                <a:cs typeface="Aharoni" panose="02010803020104030203" pitchFamily="2" charset="-79"/>
              </a:rPr>
              <a:t>технологій</a:t>
            </a:r>
            <a:r>
              <a:rPr lang="ru-RU" sz="1600" b="1" i="1" dirty="0">
                <a:latin typeface="+mj-lt"/>
                <a:cs typeface="Aharoni" panose="02010803020104030203" pitchFamily="2" charset="-79"/>
              </a:rPr>
              <a:t>. </a:t>
            </a:r>
            <a:r>
              <a:rPr lang="ru-RU" sz="1600" b="1" i="1" dirty="0" err="1">
                <a:latin typeface="+mj-lt"/>
                <a:cs typeface="Aharoni" panose="02010803020104030203" pitchFamily="2" charset="-79"/>
              </a:rPr>
              <a:t>Київ</a:t>
            </a:r>
            <a:r>
              <a:rPr lang="ru-RU" sz="1600" b="1" i="1" dirty="0">
                <a:latin typeface="+mj-lt"/>
                <a:cs typeface="Aharoni" panose="02010803020104030203" pitchFamily="2" charset="-79"/>
              </a:rPr>
              <a:t> : FUND, 2016. 236 с</a:t>
            </a:r>
            <a:r>
              <a:rPr lang="ru-RU" sz="1600" b="1" i="1" dirty="0" smtClean="0">
                <a:latin typeface="+mj-lt"/>
                <a:cs typeface="Aharoni" panose="02010803020104030203" pitchFamily="2" charset="-79"/>
              </a:rPr>
              <a:t>.</a:t>
            </a:r>
          </a:p>
          <a:p>
            <a:pPr indent="457200">
              <a:spcAft>
                <a:spcPts val="600"/>
              </a:spcAft>
              <a:buAutoNum type="arabicPeriod"/>
            </a:pPr>
            <a:r>
              <a:rPr lang="ru-RU" sz="1600" b="1" i="1" dirty="0" err="1">
                <a:latin typeface="+mj-lt"/>
                <a:cs typeface="Aharoni" panose="02010803020104030203" pitchFamily="2" charset="-79"/>
              </a:rPr>
              <a:t>Браян</a:t>
            </a:r>
            <a:r>
              <a:rPr lang="ru-RU" sz="1600" b="1" i="1" dirty="0">
                <a:latin typeface="+mj-lt"/>
                <a:cs typeface="Aharoni" panose="02010803020104030203" pitchFamily="2" charset="-79"/>
              </a:rPr>
              <a:t> </a:t>
            </a:r>
            <a:r>
              <a:rPr lang="ru-RU" sz="1600" b="1" i="1" dirty="0" err="1">
                <a:latin typeface="+mj-lt"/>
                <a:cs typeface="Aharoni" panose="02010803020104030203" pitchFamily="2" charset="-79"/>
              </a:rPr>
              <a:t>Крістіан</a:t>
            </a:r>
            <a:r>
              <a:rPr lang="ru-RU" sz="1600" b="1" i="1" dirty="0">
                <a:latin typeface="+mj-lt"/>
                <a:cs typeface="Aharoni" panose="02010803020104030203" pitchFamily="2" charset="-79"/>
              </a:rPr>
              <a:t>, Том </a:t>
            </a:r>
            <a:r>
              <a:rPr lang="ru-RU" sz="1600" b="1" i="1" dirty="0" err="1">
                <a:latin typeface="+mj-lt"/>
                <a:cs typeface="Aharoni" panose="02010803020104030203" pitchFamily="2" charset="-79"/>
              </a:rPr>
              <a:t>Гріффітс</a:t>
            </a:r>
            <a:r>
              <a:rPr lang="ru-RU" sz="1600" b="1" i="1" dirty="0">
                <a:latin typeface="+mj-lt"/>
                <a:cs typeface="Aharoni" panose="02010803020104030203" pitchFamily="2" charset="-79"/>
              </a:rPr>
              <a:t>. </a:t>
            </a:r>
            <a:r>
              <a:rPr lang="ru-RU" sz="1600" b="1" i="1" dirty="0" err="1" smtClean="0">
                <a:latin typeface="+mj-lt"/>
                <a:cs typeface="Aharoni" panose="02010803020104030203" pitchFamily="2" charset="-79"/>
              </a:rPr>
              <a:t>Життя</a:t>
            </a:r>
            <a:r>
              <a:rPr lang="ru-RU" sz="1600" b="1" i="1" dirty="0" smtClean="0">
                <a:latin typeface="+mj-lt"/>
                <a:cs typeface="Aharoni" panose="02010803020104030203" pitchFamily="2" charset="-79"/>
              </a:rPr>
              <a:t> </a:t>
            </a:r>
            <a:r>
              <a:rPr lang="ru-RU" sz="1600" b="1" i="1" dirty="0">
                <a:latin typeface="+mj-lt"/>
                <a:cs typeface="Aharoni" panose="02010803020104030203" pitchFamily="2" charset="-79"/>
              </a:rPr>
              <a:t>за алгоритмами. Як </a:t>
            </a:r>
            <a:r>
              <a:rPr lang="ru-RU" sz="1600" b="1" i="1" dirty="0" err="1">
                <a:latin typeface="+mj-lt"/>
                <a:cs typeface="Aharoni" panose="02010803020104030203" pitchFamily="2" charset="-79"/>
              </a:rPr>
              <a:t>робити</a:t>
            </a:r>
            <a:r>
              <a:rPr lang="ru-RU" sz="1600" b="1" i="1" dirty="0">
                <a:latin typeface="+mj-lt"/>
                <a:cs typeface="Aharoni" panose="02010803020104030203" pitchFamily="2" charset="-79"/>
              </a:rPr>
              <a:t> </a:t>
            </a:r>
            <a:r>
              <a:rPr lang="ru-RU" sz="1600" b="1" i="1" dirty="0" err="1">
                <a:latin typeface="+mj-lt"/>
                <a:cs typeface="Aharoni" panose="02010803020104030203" pitchFamily="2" charset="-79"/>
              </a:rPr>
              <a:t>раціональний</a:t>
            </a:r>
            <a:r>
              <a:rPr lang="ru-RU" sz="1600" b="1" i="1" dirty="0">
                <a:latin typeface="+mj-lt"/>
                <a:cs typeface="Aharoni" panose="02010803020104030203" pitchFamily="2" charset="-79"/>
              </a:rPr>
              <a:t> </a:t>
            </a:r>
            <a:r>
              <a:rPr lang="ru-RU" sz="1600" b="1" i="1" dirty="0" err="1">
                <a:latin typeface="+mj-lt"/>
                <a:cs typeface="Aharoni" panose="02010803020104030203" pitchFamily="2" charset="-79"/>
              </a:rPr>
              <a:t>вибір</a:t>
            </a:r>
            <a:r>
              <a:rPr lang="ru-RU" sz="1600" b="1" i="1" dirty="0">
                <a:latin typeface="+mj-lt"/>
                <a:cs typeface="Aharoni" panose="02010803020104030203" pitchFamily="2" charset="-79"/>
              </a:rPr>
              <a:t>.  </a:t>
            </a:r>
            <a:r>
              <a:rPr lang="ru-RU" sz="1600" b="1" i="1" dirty="0" err="1">
                <a:latin typeface="+mj-lt"/>
                <a:cs typeface="Aharoni" panose="02010803020104030203" pitchFamily="2" charset="-79"/>
              </a:rPr>
              <a:t>Київ</a:t>
            </a:r>
            <a:r>
              <a:rPr lang="ru-RU" sz="1600" b="1" i="1" dirty="0">
                <a:latin typeface="+mj-lt"/>
                <a:cs typeface="Aharoni" panose="02010803020104030203" pitchFamily="2" charset="-79"/>
              </a:rPr>
              <a:t> Наш формат, 2020. 376 с. </a:t>
            </a:r>
            <a:endParaRPr lang="ru-RU" sz="1600" b="1" i="1" dirty="0" smtClean="0">
              <a:latin typeface="+mj-lt"/>
              <a:cs typeface="Aharoni" panose="02010803020104030203" pitchFamily="2" charset="-79"/>
            </a:endParaRPr>
          </a:p>
          <a:p>
            <a:pPr indent="457200">
              <a:spcAft>
                <a:spcPts val="600"/>
              </a:spcAft>
              <a:buFontTx/>
              <a:buAutoNum type="arabicPeriod"/>
            </a:pPr>
            <a:r>
              <a:rPr lang="uk-UA" sz="1600" b="1" i="1" dirty="0" err="1" smtClean="0">
                <a:latin typeface="+mj-lt"/>
                <a:ea typeface="Calibri"/>
                <a:cs typeface="Aharoni" panose="02010803020104030203" pitchFamily="2" charset="-79"/>
              </a:rPr>
              <a:t>Келлі</a:t>
            </a:r>
            <a:r>
              <a:rPr lang="uk-UA" sz="1600" b="1" i="1" dirty="0" smtClean="0">
                <a:latin typeface="+mj-lt"/>
                <a:ea typeface="Calibri"/>
                <a:cs typeface="Aharoni" panose="02010803020104030203" pitchFamily="2" charset="-79"/>
              </a:rPr>
              <a:t> </a:t>
            </a:r>
            <a:r>
              <a:rPr lang="uk-UA" sz="1600" b="1" i="1" dirty="0" err="1">
                <a:latin typeface="+mj-lt"/>
                <a:ea typeface="Calibri"/>
                <a:cs typeface="Aharoni" panose="02010803020104030203" pitchFamily="2" charset="-79"/>
              </a:rPr>
              <a:t>Кевін</a:t>
            </a:r>
            <a:r>
              <a:rPr lang="uk-UA" sz="1600" b="1" i="1" dirty="0">
                <a:latin typeface="+mj-lt"/>
                <a:ea typeface="Calibri"/>
                <a:cs typeface="Aharoni" panose="02010803020104030203" pitchFamily="2" charset="-79"/>
              </a:rPr>
              <a:t>. </a:t>
            </a:r>
            <a:r>
              <a:rPr lang="uk-UA" sz="1600" b="1" i="1" dirty="0" err="1">
                <a:latin typeface="+mj-lt"/>
                <a:ea typeface="Calibri"/>
                <a:cs typeface="Aharoni" panose="02010803020104030203" pitchFamily="2" charset="-79"/>
              </a:rPr>
              <a:t>Невідвортне</a:t>
            </a:r>
            <a:r>
              <a:rPr lang="uk-UA" sz="1600" b="1" i="1" dirty="0">
                <a:latin typeface="+mj-lt"/>
                <a:ea typeface="Calibri"/>
                <a:cs typeface="Aharoni" panose="02010803020104030203" pitchFamily="2" charset="-79"/>
              </a:rPr>
              <a:t>. 12 технологій, що формують наше майбутнє / пер. з </a:t>
            </a:r>
            <a:r>
              <a:rPr lang="uk-UA" sz="1600" b="1" i="1" dirty="0" err="1">
                <a:latin typeface="+mj-lt"/>
                <a:ea typeface="Calibri"/>
                <a:cs typeface="Aharoni" panose="02010803020104030203" pitchFamily="2" charset="-79"/>
              </a:rPr>
              <a:t>англ</a:t>
            </a:r>
            <a:r>
              <a:rPr lang="uk-UA" sz="1600" b="1" i="1" dirty="0">
                <a:latin typeface="+mj-lt"/>
                <a:ea typeface="Calibri"/>
                <a:cs typeface="Aharoni" panose="02010803020104030203" pitchFamily="2" charset="-79"/>
              </a:rPr>
              <a:t>. Наталія </a:t>
            </a:r>
            <a:r>
              <a:rPr lang="uk-UA" sz="1600" b="1" i="1" dirty="0" err="1">
                <a:latin typeface="+mj-lt"/>
                <a:ea typeface="Calibri"/>
                <a:cs typeface="Aharoni" panose="02010803020104030203" pitchFamily="2" charset="-79"/>
              </a:rPr>
              <a:t>Валевська</a:t>
            </a:r>
            <a:r>
              <a:rPr lang="uk-UA" sz="1600" b="1" i="1" dirty="0">
                <a:latin typeface="+mj-lt"/>
                <a:ea typeface="Calibri"/>
                <a:cs typeface="Aharoni" panose="02010803020104030203" pitchFamily="2" charset="-79"/>
              </a:rPr>
              <a:t>. Київ : Наш формат, 2018. 304 с</a:t>
            </a:r>
            <a:r>
              <a:rPr lang="uk-UA" sz="1600" b="1" i="1" dirty="0" smtClean="0">
                <a:latin typeface="+mj-lt"/>
                <a:ea typeface="Calibri"/>
                <a:cs typeface="Aharoni" panose="02010803020104030203" pitchFamily="2" charset="-79"/>
              </a:rPr>
              <a:t>.</a:t>
            </a:r>
          </a:p>
          <a:p>
            <a:pPr indent="457200">
              <a:spcAft>
                <a:spcPts val="600"/>
              </a:spcAft>
              <a:buFontTx/>
              <a:buAutoNum type="arabicPeriod"/>
            </a:pPr>
            <a:r>
              <a:rPr lang="uk-UA" sz="1600" b="1" i="1" dirty="0">
                <a:latin typeface="+mj-lt"/>
                <a:ea typeface="Calibri"/>
                <a:cs typeface="Aharoni" panose="02010803020104030203" pitchFamily="2" charset="-79"/>
              </a:rPr>
              <a:t>О</a:t>
            </a:r>
            <a:r>
              <a:rPr lang="ru-RU" sz="1600" b="1" i="1" dirty="0">
                <a:latin typeface="+mj-lt"/>
                <a:ea typeface="Calibri"/>
                <a:cs typeface="Aharoni" panose="02010803020104030203" pitchFamily="2" charset="-79"/>
              </a:rPr>
              <a:t>’</a:t>
            </a:r>
            <a:r>
              <a:rPr lang="uk-UA" sz="1600" b="1" i="1" dirty="0">
                <a:latin typeface="+mj-lt"/>
                <a:ea typeface="Calibri"/>
                <a:cs typeface="Aharoni" panose="02010803020104030203" pitchFamily="2" charset="-79"/>
              </a:rPr>
              <a:t> </a:t>
            </a:r>
            <a:r>
              <a:rPr lang="uk-UA" sz="1600" b="1" i="1" dirty="0" err="1">
                <a:latin typeface="+mj-lt"/>
                <a:ea typeface="Calibri"/>
                <a:cs typeface="Aharoni" panose="02010803020104030203" pitchFamily="2" charset="-79"/>
              </a:rPr>
              <a:t>Райлі</a:t>
            </a:r>
            <a:r>
              <a:rPr lang="uk-UA" sz="1600" b="1" i="1" dirty="0">
                <a:latin typeface="+mj-lt"/>
                <a:ea typeface="Calibri"/>
                <a:cs typeface="Aharoni" panose="02010803020104030203" pitchFamily="2" charset="-79"/>
              </a:rPr>
              <a:t> Тім. Хто знає, яким буде майбутнє / Пер. з </a:t>
            </a:r>
            <a:r>
              <a:rPr lang="uk-UA" sz="1600" b="1" i="1" dirty="0" err="1">
                <a:latin typeface="+mj-lt"/>
                <a:ea typeface="Calibri"/>
                <a:cs typeface="Aharoni" panose="02010803020104030203" pitchFamily="2" charset="-79"/>
              </a:rPr>
              <a:t>англ</a:t>
            </a:r>
            <a:r>
              <a:rPr lang="uk-UA" sz="1600" b="1" i="1" dirty="0">
                <a:latin typeface="+mj-lt"/>
                <a:ea typeface="Calibri"/>
                <a:cs typeface="Aharoni" panose="02010803020104030203" pitchFamily="2" charset="-79"/>
              </a:rPr>
              <a:t>. Юлія Кузьменко. Київ:  Наш формат 2018. 448 с. </a:t>
            </a:r>
            <a:endParaRPr lang="uk-UA" sz="1600" b="1" i="1" dirty="0" smtClean="0">
              <a:latin typeface="+mj-lt"/>
              <a:ea typeface="Calibri"/>
              <a:cs typeface="Aharoni" panose="02010803020104030203" pitchFamily="2" charset="-79"/>
            </a:endParaRPr>
          </a:p>
          <a:p>
            <a:pPr indent="457200">
              <a:spcAft>
                <a:spcPts val="600"/>
              </a:spcAft>
              <a:buFontTx/>
              <a:buAutoNum type="arabicPeriod"/>
            </a:pPr>
            <a:r>
              <a:rPr lang="uk-UA" sz="1600" b="1" i="1" dirty="0" err="1">
                <a:latin typeface="+mj-lt"/>
                <a:ea typeface="Calibri"/>
                <a:cs typeface="Aharoni" panose="02010803020104030203" pitchFamily="2" charset="-79"/>
              </a:rPr>
              <a:t>Скіннер</a:t>
            </a:r>
            <a:r>
              <a:rPr lang="uk-UA" sz="1600" b="1" i="1" dirty="0">
                <a:latin typeface="+mj-lt"/>
                <a:ea typeface="Calibri"/>
                <a:cs typeface="Aharoni" panose="02010803020104030203" pitchFamily="2" charset="-79"/>
              </a:rPr>
              <a:t> Кріс. Людина цифрова. Четверта революція в історії людства, яка торкнеться кожного  / пер. з </a:t>
            </a:r>
            <a:r>
              <a:rPr lang="uk-UA" sz="1600" b="1" i="1" dirty="0" err="1">
                <a:latin typeface="+mj-lt"/>
                <a:ea typeface="Calibri"/>
                <a:cs typeface="Aharoni" panose="02010803020104030203" pitchFamily="2" charset="-79"/>
              </a:rPr>
              <a:t>англ</a:t>
            </a:r>
            <a:r>
              <a:rPr lang="uk-UA" sz="1600" b="1" i="1" dirty="0">
                <a:latin typeface="+mj-lt"/>
                <a:ea typeface="Calibri"/>
                <a:cs typeface="Aharoni" panose="02010803020104030203" pitchFamily="2" charset="-79"/>
              </a:rPr>
              <a:t>. Г. Якубовська. Харків: Вид-во «Ранок»: Фабула, 2020, 272 с. </a:t>
            </a:r>
            <a:endParaRPr lang="uk-UA" sz="1600" b="1" i="1" dirty="0" smtClean="0">
              <a:latin typeface="+mj-lt"/>
              <a:ea typeface="Calibri"/>
              <a:cs typeface="Aharoni" panose="02010803020104030203" pitchFamily="2" charset="-79"/>
            </a:endParaRPr>
          </a:p>
          <a:p>
            <a:pPr indent="457200">
              <a:spcAft>
                <a:spcPts val="600"/>
              </a:spcAft>
              <a:buFontTx/>
              <a:buAutoNum type="arabicPeriod"/>
            </a:pPr>
            <a:r>
              <a:rPr lang="uk-UA" sz="1600" b="1" i="1" dirty="0" err="1">
                <a:latin typeface="+mj-lt"/>
                <a:ea typeface="Calibri"/>
                <a:cs typeface="Aharoni" panose="02010803020104030203" pitchFamily="2" charset="-79"/>
              </a:rPr>
              <a:t>Стайнер</a:t>
            </a:r>
            <a:r>
              <a:rPr lang="uk-UA" sz="1600" b="1" i="1" dirty="0">
                <a:latin typeface="+mj-lt"/>
                <a:ea typeface="Calibri"/>
                <a:cs typeface="Aharoni" panose="02010803020104030203" pitchFamily="2" charset="-79"/>
              </a:rPr>
              <a:t> Крістофер. Тотальна автоматизація. Як комп’ютерні алгоритми змінюють життя / пер. з </a:t>
            </a:r>
            <a:r>
              <a:rPr lang="uk-UA" sz="1600" b="1" i="1" dirty="0" err="1">
                <a:latin typeface="+mj-lt"/>
                <a:ea typeface="Calibri"/>
                <a:cs typeface="Aharoni" panose="02010803020104030203" pitchFamily="2" charset="-79"/>
              </a:rPr>
              <a:t>англ</a:t>
            </a:r>
            <a:r>
              <a:rPr lang="uk-UA" sz="1600" b="1" i="1" dirty="0">
                <a:latin typeface="+mj-lt"/>
                <a:ea typeface="Calibri"/>
                <a:cs typeface="Aharoni" panose="02010803020104030203" pitchFamily="2" charset="-79"/>
              </a:rPr>
              <a:t>. Олександр Лотоцький. Київ: Наш формат, 2018. 280 с</a:t>
            </a:r>
            <a:r>
              <a:rPr lang="uk-UA" sz="1600" b="1" i="1" dirty="0" smtClean="0">
                <a:latin typeface="+mj-lt"/>
                <a:ea typeface="Calibri"/>
                <a:cs typeface="Aharoni" panose="02010803020104030203" pitchFamily="2" charset="-79"/>
              </a:rPr>
              <a:t>.</a:t>
            </a:r>
          </a:p>
          <a:p>
            <a:pPr indent="457200">
              <a:spcAft>
                <a:spcPts val="600"/>
              </a:spcAft>
              <a:buFontTx/>
              <a:buAutoNum type="arabicPeriod"/>
            </a:pPr>
            <a:r>
              <a:rPr lang="uk-UA" sz="1600" b="1" i="1" dirty="0">
                <a:latin typeface="+mj-lt"/>
                <a:ea typeface="Calibri"/>
                <a:cs typeface="Aharoni" panose="02010803020104030203" pitchFamily="2" charset="-79"/>
              </a:rPr>
              <a:t>Флорида Річард.  </a:t>
            </a:r>
            <a:r>
              <a:rPr lang="en-US" sz="1600" b="1" i="1" dirty="0">
                <a:latin typeface="+mj-lt"/>
                <a:ea typeface="Calibri"/>
                <a:cs typeface="Aharoni" panose="02010803020104030203" pitchFamily="2" charset="-79"/>
              </a:rPr>
              <a:t>Homo creatives</a:t>
            </a:r>
            <a:r>
              <a:rPr lang="uk-UA" sz="1600" b="1" i="1" dirty="0">
                <a:latin typeface="+mj-lt"/>
                <a:ea typeface="Calibri"/>
                <a:cs typeface="Aharoni" panose="02010803020104030203" pitchFamily="2" charset="-79"/>
              </a:rPr>
              <a:t>. Як новий клас завойовує світ / пер. з </a:t>
            </a:r>
            <a:r>
              <a:rPr lang="uk-UA" sz="1600" b="1" i="1" dirty="0" err="1">
                <a:latin typeface="+mj-lt"/>
                <a:ea typeface="Calibri"/>
                <a:cs typeface="Aharoni" panose="02010803020104030203" pitchFamily="2" charset="-79"/>
              </a:rPr>
              <a:t>англ</a:t>
            </a:r>
            <a:r>
              <a:rPr lang="uk-UA" sz="1600" b="1" i="1" dirty="0">
                <a:latin typeface="+mj-lt"/>
                <a:ea typeface="Calibri"/>
                <a:cs typeface="Aharoni" panose="02010803020104030203" pitchFamily="2" charset="-79"/>
              </a:rPr>
              <a:t>. Максим Яковлєв.  Київ : Наш формат, 2018. 432 с. </a:t>
            </a:r>
            <a:endParaRPr lang="uk-UA" sz="1600" b="1" i="1" dirty="0" smtClean="0">
              <a:latin typeface="+mj-lt"/>
              <a:ea typeface="Calibri"/>
              <a:cs typeface="Aharoni" panose="02010803020104030203" pitchFamily="2" charset="-79"/>
            </a:endParaRPr>
          </a:p>
          <a:p>
            <a:pPr indent="457200">
              <a:lnSpc>
                <a:spcPct val="107000"/>
              </a:lnSpc>
              <a:spcAft>
                <a:spcPts val="600"/>
              </a:spcAft>
            </a:pPr>
            <a:r>
              <a:rPr lang="uk-UA" sz="1600" b="1" i="1" dirty="0" smtClean="0">
                <a:latin typeface="+mj-lt"/>
                <a:ea typeface="Calibri"/>
                <a:cs typeface="Aharoni" panose="02010803020104030203" pitchFamily="2" charset="-79"/>
              </a:rPr>
              <a:t>9. Форд </a:t>
            </a:r>
            <a:r>
              <a:rPr lang="uk-UA" sz="1600" b="1" i="1" dirty="0">
                <a:latin typeface="+mj-lt"/>
                <a:ea typeface="Calibri"/>
                <a:cs typeface="Aharoni" panose="02010803020104030203" pitchFamily="2" charset="-79"/>
              </a:rPr>
              <a:t>Мартін. Пришестя роботів. Техніка і загроза майбутнього / пер. з </a:t>
            </a:r>
            <a:r>
              <a:rPr lang="uk-UA" sz="1600" b="1" i="1" dirty="0" err="1">
                <a:latin typeface="+mj-lt"/>
                <a:ea typeface="Calibri"/>
                <a:cs typeface="Aharoni" panose="02010803020104030203" pitchFamily="2" charset="-79"/>
              </a:rPr>
              <a:t>англ</a:t>
            </a:r>
            <a:r>
              <a:rPr lang="uk-UA" sz="1600" b="1" i="1" dirty="0">
                <a:latin typeface="+mj-lt"/>
                <a:ea typeface="Calibri"/>
                <a:cs typeface="Aharoni" panose="02010803020104030203" pitchFamily="2" charset="-79"/>
              </a:rPr>
              <a:t>. Володимир </a:t>
            </a:r>
            <a:r>
              <a:rPr lang="uk-UA" sz="1600" b="1" i="1" dirty="0" err="1">
                <a:latin typeface="+mj-lt"/>
                <a:ea typeface="Calibri"/>
                <a:cs typeface="Aharoni" panose="02010803020104030203" pitchFamily="2" charset="-79"/>
              </a:rPr>
              <a:t>Горбатько</a:t>
            </a:r>
            <a:r>
              <a:rPr lang="uk-UA" sz="1600" b="1" i="1" dirty="0">
                <a:latin typeface="+mj-lt"/>
                <a:ea typeface="Calibri"/>
                <a:cs typeface="Aharoni" panose="02010803020104030203" pitchFamily="2" charset="-79"/>
              </a:rPr>
              <a:t>. Київ : Наш формат, 2016. 400 с</a:t>
            </a:r>
            <a:r>
              <a:rPr lang="uk-UA" sz="1600" b="1" i="1" dirty="0" smtClean="0">
                <a:latin typeface="+mj-lt"/>
                <a:ea typeface="Calibri"/>
                <a:cs typeface="Aharoni" panose="02010803020104030203" pitchFamily="2" charset="-79"/>
              </a:rPr>
              <a:t>.</a:t>
            </a:r>
          </a:p>
          <a:p>
            <a:pPr indent="457200">
              <a:lnSpc>
                <a:spcPct val="107000"/>
              </a:lnSpc>
              <a:spcAft>
                <a:spcPts val="600"/>
              </a:spcAft>
            </a:pPr>
            <a:r>
              <a:rPr lang="uk-UA" sz="1600" b="1" i="1" dirty="0" smtClean="0">
                <a:latin typeface="Times New Roman"/>
                <a:ea typeface="Calibri"/>
                <a:cs typeface="Aharoni" panose="02010803020104030203" pitchFamily="2" charset="-79"/>
              </a:rPr>
              <a:t>10. </a:t>
            </a:r>
            <a:r>
              <a:rPr lang="uk-UA" sz="1600" b="1" i="1" dirty="0" err="1" smtClean="0">
                <a:latin typeface="Times New Roman"/>
                <a:ea typeface="Calibri"/>
                <a:cs typeface="Aharoni" panose="02010803020104030203" pitchFamily="2" charset="-79"/>
              </a:rPr>
              <a:t>Швабс</a:t>
            </a:r>
            <a:r>
              <a:rPr lang="uk-UA" sz="1600" b="1" i="1" dirty="0" smtClean="0">
                <a:latin typeface="Times New Roman"/>
                <a:ea typeface="Calibri"/>
                <a:cs typeface="Aharoni" panose="02010803020104030203" pitchFamily="2" charset="-79"/>
              </a:rPr>
              <a:t> Клаус. Четверта промислова </a:t>
            </a:r>
            <a:r>
              <a:rPr lang="uk-UA" sz="1600" b="1" smtClean="0">
                <a:latin typeface="Times New Roman"/>
                <a:ea typeface="Calibri"/>
                <a:cs typeface="Aharoni" panose="02010803020104030203" pitchFamily="2" charset="-79"/>
              </a:rPr>
              <a:t>революція. </a:t>
            </a:r>
            <a:r>
              <a:rPr lang="uk-UA" sz="1600" b="1" dirty="0" smtClean="0">
                <a:latin typeface="Times New Roman"/>
                <a:ea typeface="Calibri"/>
                <a:cs typeface="Aharoni" panose="02010803020104030203" pitchFamily="2" charset="-79"/>
              </a:rPr>
              <a:t>Харків: Клуб сімейного дозвілля, 2019. 416 с. </a:t>
            </a:r>
            <a:endParaRPr lang="ru-RU" sz="1600" b="1" dirty="0" smtClean="0">
              <a:latin typeface="Calibri"/>
              <a:ea typeface="Calibri"/>
              <a:cs typeface="Aharoni" panose="02010803020104030203" pitchFamily="2" charset="-79"/>
            </a:endParaRPr>
          </a:p>
          <a:p>
            <a:pPr marL="342900" indent="-342900">
              <a:buFontTx/>
              <a:buAutoNum type="arabicPeriod"/>
            </a:pP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404564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165</TotalTime>
  <Words>670</Words>
  <Application>Microsoft Office PowerPoint</Application>
  <PresentationFormat>Произвольный</PresentationFormat>
  <Paragraphs>54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ТЕХНОЛОГІЇ  ІНФОРМАЦІЙНОГО ЗАБЕЗПЕЧЕННЯ У МЕНЕДЖМЕНТІ Лектор – д.філософ.н., проф. В.Г.Воронкова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Cоціологія держави</dc:title>
  <dc:creator>Kate</dc:creator>
  <cp:lastModifiedBy>User</cp:lastModifiedBy>
  <cp:revision>34</cp:revision>
  <dcterms:created xsi:type="dcterms:W3CDTF">2016-01-22T08:42:21Z</dcterms:created>
  <dcterms:modified xsi:type="dcterms:W3CDTF">2021-11-07T00:05:57Z</dcterms:modified>
</cp:coreProperties>
</file>