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8" r:id="rId5"/>
    <p:sldId id="279" r:id="rId6"/>
    <p:sldId id="280" r:id="rId7"/>
    <p:sldId id="274" r:id="rId8"/>
    <p:sldId id="281" r:id="rId9"/>
    <p:sldId id="258" r:id="rId10"/>
    <p:sldId id="261" r:id="rId11"/>
    <p:sldId id="262" r:id="rId12"/>
    <p:sldId id="273" r:id="rId13"/>
    <p:sldId id="282" r:id="rId14"/>
    <p:sldId id="283" r:id="rId15"/>
    <p:sldId id="285" r:id="rId16"/>
    <p:sldId id="284" r:id="rId17"/>
    <p:sldId id="286" r:id="rId18"/>
    <p:sldId id="264" r:id="rId19"/>
    <p:sldId id="291" r:id="rId20"/>
    <p:sldId id="302" r:id="rId21"/>
    <p:sldId id="290" r:id="rId22"/>
    <p:sldId id="270" r:id="rId23"/>
    <p:sldId id="268" r:id="rId24"/>
    <p:sldId id="266" r:id="rId25"/>
    <p:sldId id="259" r:id="rId26"/>
    <p:sldId id="292" r:id="rId27"/>
    <p:sldId id="293" r:id="rId28"/>
    <p:sldId id="299" r:id="rId29"/>
    <p:sldId id="294" r:id="rId30"/>
    <p:sldId id="301" r:id="rId31"/>
    <p:sldId id="297" r:id="rId32"/>
    <p:sldId id="304" r:id="rId33"/>
    <p:sldId id="296" r:id="rId34"/>
    <p:sldId id="305" r:id="rId35"/>
    <p:sldId id="306" r:id="rId36"/>
    <p:sldId id="308" r:id="rId37"/>
    <p:sldId id="307" r:id="rId38"/>
    <p:sldId id="31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3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9011C-B72B-4A4B-BDAC-F317C47DBCC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C6FF0E-4D27-48FE-AD0F-3EACEB75C1C4}">
      <dgm:prSet phldrT="[Text]"/>
      <dgm:spPr/>
      <dgm:t>
        <a:bodyPr/>
        <a:lstStyle/>
        <a:p>
          <a:r>
            <a:rPr lang="en-US" dirty="0" smtClean="0"/>
            <a:t>Latin</a:t>
          </a:r>
          <a:endParaRPr lang="en-US" dirty="0"/>
        </a:p>
      </dgm:t>
    </dgm:pt>
    <dgm:pt modelId="{F80B3851-6B30-43B3-960A-A87C1D65A4C2}" type="parTrans" cxnId="{790F6FCC-4E63-454E-A087-037A90CDE392}">
      <dgm:prSet/>
      <dgm:spPr/>
      <dgm:t>
        <a:bodyPr/>
        <a:lstStyle/>
        <a:p>
          <a:endParaRPr lang="en-US"/>
        </a:p>
      </dgm:t>
    </dgm:pt>
    <dgm:pt modelId="{02BEF5CF-BB87-403E-A833-BB1CB7E18C52}" type="sibTrans" cxnId="{790F6FCC-4E63-454E-A087-037A90CDE392}">
      <dgm:prSet/>
      <dgm:spPr/>
      <dgm:t>
        <a:bodyPr/>
        <a:lstStyle/>
        <a:p>
          <a:endParaRPr lang="en-US"/>
        </a:p>
      </dgm:t>
    </dgm:pt>
    <dgm:pt modelId="{2EF519C9-32D3-46E7-8D32-DAE13D0079D8}">
      <dgm:prSet phldrT="[Text]"/>
      <dgm:spPr/>
      <dgm:t>
        <a:bodyPr/>
        <a:lstStyle/>
        <a:p>
          <a:r>
            <a:rPr lang="en-US" i="1" dirty="0" err="1" smtClean="0"/>
            <a:t>scientia</a:t>
          </a:r>
          <a:r>
            <a:rPr lang="en-US" dirty="0" smtClean="0"/>
            <a:t> "knowledge, a knowing; expertness" </a:t>
          </a:r>
          <a:endParaRPr lang="en-US" dirty="0"/>
        </a:p>
      </dgm:t>
    </dgm:pt>
    <dgm:pt modelId="{3F5D2117-8169-49A3-93F5-6991731A150A}" type="parTrans" cxnId="{9FD8CBFD-BCCC-43D9-B9C1-4328E3C97250}">
      <dgm:prSet/>
      <dgm:spPr/>
      <dgm:t>
        <a:bodyPr/>
        <a:lstStyle/>
        <a:p>
          <a:endParaRPr lang="en-US"/>
        </a:p>
      </dgm:t>
    </dgm:pt>
    <dgm:pt modelId="{D1AE40FA-1FE6-4D64-9DA8-BAC396BDC53E}" type="sibTrans" cxnId="{9FD8CBFD-BCCC-43D9-B9C1-4328E3C97250}">
      <dgm:prSet/>
      <dgm:spPr/>
      <dgm:t>
        <a:bodyPr/>
        <a:lstStyle/>
        <a:p>
          <a:endParaRPr lang="en-US"/>
        </a:p>
      </dgm:t>
    </dgm:pt>
    <dgm:pt modelId="{01B9CEE9-744F-4F93-8B3E-BBE140EB997F}">
      <dgm:prSet phldrT="[Text]"/>
      <dgm:spPr/>
      <dgm:t>
        <a:bodyPr/>
        <a:lstStyle/>
        <a:p>
          <a:r>
            <a:rPr lang="en-US" b="0" i="1" dirty="0" err="1" smtClean="0"/>
            <a:t>scire</a:t>
          </a:r>
          <a:r>
            <a:rPr lang="en-US" b="0" i="0" dirty="0" smtClean="0"/>
            <a:t> "to know, to separate one thing from another, to distinguish"</a:t>
          </a:r>
          <a:endParaRPr lang="en-US" dirty="0"/>
        </a:p>
      </dgm:t>
    </dgm:pt>
    <dgm:pt modelId="{CA113869-B492-43E3-9A30-146FF71A9CCA}" type="parTrans" cxnId="{28AC8C55-F274-4F85-8D05-C093AFA91C69}">
      <dgm:prSet/>
      <dgm:spPr/>
      <dgm:t>
        <a:bodyPr/>
        <a:lstStyle/>
        <a:p>
          <a:endParaRPr lang="en-US"/>
        </a:p>
      </dgm:t>
    </dgm:pt>
    <dgm:pt modelId="{3BA82A1B-0DE4-4F95-B098-8986F3A76DB5}" type="sibTrans" cxnId="{28AC8C55-F274-4F85-8D05-C093AFA91C69}">
      <dgm:prSet/>
      <dgm:spPr/>
      <dgm:t>
        <a:bodyPr/>
        <a:lstStyle/>
        <a:p>
          <a:endParaRPr lang="en-US"/>
        </a:p>
      </dgm:t>
    </dgm:pt>
    <dgm:pt modelId="{8069A0BB-2F78-429F-A920-6A83ED8597AF}">
      <dgm:prSet phldrT="[Text]"/>
      <dgm:spPr/>
      <dgm:t>
        <a:bodyPr/>
        <a:lstStyle/>
        <a:p>
          <a:r>
            <a:rPr lang="en-US" dirty="0" smtClean="0"/>
            <a:t>Greek</a:t>
          </a:r>
          <a:endParaRPr lang="en-US" dirty="0"/>
        </a:p>
      </dgm:t>
    </dgm:pt>
    <dgm:pt modelId="{D97C99AA-B783-4E65-8A2B-251A762462C2}" type="parTrans" cxnId="{C2D0F4D4-F7CC-40D9-B8EE-227992943B27}">
      <dgm:prSet/>
      <dgm:spPr/>
      <dgm:t>
        <a:bodyPr/>
        <a:lstStyle/>
        <a:p>
          <a:endParaRPr lang="en-US"/>
        </a:p>
      </dgm:t>
    </dgm:pt>
    <dgm:pt modelId="{E4CB1C97-F168-4CDB-BD1E-0EFAF34D6E10}" type="sibTrans" cxnId="{C2D0F4D4-F7CC-40D9-B8EE-227992943B27}">
      <dgm:prSet/>
      <dgm:spPr/>
      <dgm:t>
        <a:bodyPr/>
        <a:lstStyle/>
        <a:p>
          <a:endParaRPr lang="en-US"/>
        </a:p>
      </dgm:t>
    </dgm:pt>
    <dgm:pt modelId="{D159683B-6D06-4D00-AA31-264B23AF37B6}">
      <dgm:prSet phldrT="[Text]"/>
      <dgm:spPr/>
      <dgm:t>
        <a:bodyPr/>
        <a:lstStyle/>
        <a:p>
          <a:r>
            <a:rPr lang="en-US" b="0" i="1" dirty="0" err="1" smtClean="0"/>
            <a:t>skhizein</a:t>
          </a:r>
          <a:r>
            <a:rPr lang="en-US" b="0" i="0" dirty="0" smtClean="0"/>
            <a:t> "to split, rend, cleave”</a:t>
          </a:r>
          <a:endParaRPr lang="en-US" dirty="0"/>
        </a:p>
      </dgm:t>
    </dgm:pt>
    <dgm:pt modelId="{3644D277-660B-402B-9B9F-75E039DD9A4D}" type="parTrans" cxnId="{6BBC44A8-CC26-490F-A059-4510E49CE43E}">
      <dgm:prSet/>
      <dgm:spPr/>
      <dgm:t>
        <a:bodyPr/>
        <a:lstStyle/>
        <a:p>
          <a:endParaRPr lang="en-US"/>
        </a:p>
      </dgm:t>
    </dgm:pt>
    <dgm:pt modelId="{9F853BA2-0BF9-4782-A799-8182E5F948E1}" type="sibTrans" cxnId="{6BBC44A8-CC26-490F-A059-4510E49CE43E}">
      <dgm:prSet/>
      <dgm:spPr/>
      <dgm:t>
        <a:bodyPr/>
        <a:lstStyle/>
        <a:p>
          <a:endParaRPr lang="en-US"/>
        </a:p>
      </dgm:t>
    </dgm:pt>
    <dgm:pt modelId="{9E2BBE20-7872-4404-8C5F-5AA5AACB921C}">
      <dgm:prSet phldrT="[Text]"/>
      <dgm:spPr/>
      <dgm:t>
        <a:bodyPr/>
        <a:lstStyle/>
        <a:p>
          <a:r>
            <a:rPr lang="en-US" i="1" dirty="0" err="1" smtClean="0"/>
            <a:t>skhizo+</a:t>
          </a:r>
          <a:r>
            <a:rPr lang="en-US" b="0" i="1" dirty="0" err="1" smtClean="0"/>
            <a:t>phrḗn</a:t>
          </a:r>
          <a:r>
            <a:rPr lang="en-US" b="0" i="1" dirty="0" smtClean="0"/>
            <a:t> = </a:t>
          </a:r>
          <a:r>
            <a:rPr lang="en-US" b="0" i="0" dirty="0" smtClean="0"/>
            <a:t>“split mind”</a:t>
          </a:r>
          <a:endParaRPr lang="en-US" i="0" dirty="0"/>
        </a:p>
      </dgm:t>
    </dgm:pt>
    <dgm:pt modelId="{40928829-D83F-48B2-8DDF-9E01DF6F79C5}" type="parTrans" cxnId="{ACE5F2FB-FFF5-43D4-B797-7B4E47E305BA}">
      <dgm:prSet/>
      <dgm:spPr/>
      <dgm:t>
        <a:bodyPr/>
        <a:lstStyle/>
        <a:p>
          <a:endParaRPr lang="en-US"/>
        </a:p>
      </dgm:t>
    </dgm:pt>
    <dgm:pt modelId="{A7D5E4A5-AB90-4BF4-9671-D8F5A44FCEBA}" type="sibTrans" cxnId="{ACE5F2FB-FFF5-43D4-B797-7B4E47E305BA}">
      <dgm:prSet/>
      <dgm:spPr/>
      <dgm:t>
        <a:bodyPr/>
        <a:lstStyle/>
        <a:p>
          <a:endParaRPr lang="en-US"/>
        </a:p>
      </dgm:t>
    </dgm:pt>
    <dgm:pt modelId="{3AB26339-2CD3-4D84-BD9F-C83B53C65BB3}">
      <dgm:prSet phldrT="[Text]"/>
      <dgm:spPr/>
      <dgm:t>
        <a:bodyPr/>
        <a:lstStyle/>
        <a:p>
          <a:r>
            <a:rPr lang="en-US" dirty="0" smtClean="0"/>
            <a:t>PIE</a:t>
          </a:r>
          <a:endParaRPr lang="en-US" dirty="0"/>
        </a:p>
      </dgm:t>
    </dgm:pt>
    <dgm:pt modelId="{870334E3-D88B-4B27-B0B3-B84A8A9B03A8}" type="parTrans" cxnId="{CAFB5C80-B018-4B87-AED1-A5BC8A5D605C}">
      <dgm:prSet/>
      <dgm:spPr/>
      <dgm:t>
        <a:bodyPr/>
        <a:lstStyle/>
        <a:p>
          <a:endParaRPr lang="en-US"/>
        </a:p>
      </dgm:t>
    </dgm:pt>
    <dgm:pt modelId="{B31D1CAE-ED01-4AAE-89D9-65565F4D5543}" type="sibTrans" cxnId="{CAFB5C80-B018-4B87-AED1-A5BC8A5D605C}">
      <dgm:prSet/>
      <dgm:spPr/>
      <dgm:t>
        <a:bodyPr/>
        <a:lstStyle/>
        <a:p>
          <a:endParaRPr lang="en-US"/>
        </a:p>
      </dgm:t>
    </dgm:pt>
    <dgm:pt modelId="{8A6ABB07-8C8B-4549-8A2F-CD566771610A}">
      <dgm:prSet phldrT="[Text]"/>
      <dgm:spPr/>
      <dgm:t>
        <a:bodyPr/>
        <a:lstStyle/>
        <a:p>
          <a:r>
            <a:rPr lang="en-US" b="0" i="1" dirty="0" err="1" smtClean="0"/>
            <a:t>skei</a:t>
          </a:r>
          <a:r>
            <a:rPr lang="en-US" b="0" i="1" dirty="0" smtClean="0"/>
            <a:t>-</a:t>
          </a:r>
          <a:r>
            <a:rPr lang="en-US" b="0" i="0" dirty="0" smtClean="0"/>
            <a:t> "to cut, separate, divide, part, split"</a:t>
          </a:r>
          <a:endParaRPr lang="en-US" dirty="0"/>
        </a:p>
      </dgm:t>
    </dgm:pt>
    <dgm:pt modelId="{89B6D116-9BAF-47E5-99DE-D99B2F86A411}" type="parTrans" cxnId="{A600B6D5-6AD2-44A5-9AE6-8B2B132E2C24}">
      <dgm:prSet/>
      <dgm:spPr/>
      <dgm:t>
        <a:bodyPr/>
        <a:lstStyle/>
        <a:p>
          <a:endParaRPr lang="en-US"/>
        </a:p>
      </dgm:t>
    </dgm:pt>
    <dgm:pt modelId="{C24D8559-41E4-4801-A4D5-1E005AA5D3D1}" type="sibTrans" cxnId="{A600B6D5-6AD2-44A5-9AE6-8B2B132E2C24}">
      <dgm:prSet/>
      <dgm:spPr/>
      <dgm:t>
        <a:bodyPr/>
        <a:lstStyle/>
        <a:p>
          <a:endParaRPr lang="en-US"/>
        </a:p>
      </dgm:t>
    </dgm:pt>
    <dgm:pt modelId="{C99E0896-71CE-4054-AEE9-0B49211A44A2}">
      <dgm:prSet phldrT="[Text]"/>
      <dgm:spPr/>
      <dgm:t>
        <a:bodyPr/>
        <a:lstStyle/>
        <a:p>
          <a:r>
            <a:rPr lang="en-US" dirty="0" smtClean="0"/>
            <a:t>Compare to Old Church Slavonic “</a:t>
          </a:r>
          <a:r>
            <a:rPr lang="ru-RU" i="1" dirty="0" smtClean="0"/>
            <a:t>цедити</a:t>
          </a:r>
          <a:r>
            <a:rPr lang="uk-UA" dirty="0" smtClean="0"/>
            <a:t>”</a:t>
          </a:r>
          <a:endParaRPr lang="en-US" dirty="0"/>
        </a:p>
      </dgm:t>
    </dgm:pt>
    <dgm:pt modelId="{D4818E5E-9976-4E51-A445-D3E7537C6B00}" type="parTrans" cxnId="{C54AA301-98E3-4DB2-B42C-2C283F9124B2}">
      <dgm:prSet/>
      <dgm:spPr/>
      <dgm:t>
        <a:bodyPr/>
        <a:lstStyle/>
        <a:p>
          <a:endParaRPr lang="en-US"/>
        </a:p>
      </dgm:t>
    </dgm:pt>
    <dgm:pt modelId="{0DFF9BA8-0186-407E-98EE-9A6FCC0A500A}" type="sibTrans" cxnId="{C54AA301-98E3-4DB2-B42C-2C283F9124B2}">
      <dgm:prSet/>
      <dgm:spPr/>
      <dgm:t>
        <a:bodyPr/>
        <a:lstStyle/>
        <a:p>
          <a:endParaRPr lang="en-US"/>
        </a:p>
      </dgm:t>
    </dgm:pt>
    <dgm:pt modelId="{897C2B54-DFA1-465F-A056-EA55C11B2004}" type="pres">
      <dgm:prSet presAssocID="{BF99011C-B72B-4A4B-BDAC-F317C47DBC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461880-9E62-4C71-B842-F0CDD5C03F7B}" type="pres">
      <dgm:prSet presAssocID="{F1C6FF0E-4D27-48FE-AD0F-3EACEB75C1C4}" presName="composite" presStyleCnt="0"/>
      <dgm:spPr/>
    </dgm:pt>
    <dgm:pt modelId="{FE5916E4-B9D7-48D4-BE1A-5FF4940FB188}" type="pres">
      <dgm:prSet presAssocID="{F1C6FF0E-4D27-48FE-AD0F-3EACEB75C1C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3DC6A-A6B4-4E32-A2D0-5957F51C248D}" type="pres">
      <dgm:prSet presAssocID="{F1C6FF0E-4D27-48FE-AD0F-3EACEB75C1C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FC5A3-7EF8-49A4-9983-6626713691FB}" type="pres">
      <dgm:prSet presAssocID="{02BEF5CF-BB87-403E-A833-BB1CB7E18C52}" presName="sp" presStyleCnt="0"/>
      <dgm:spPr/>
    </dgm:pt>
    <dgm:pt modelId="{A99B11C1-B944-4E6B-B95C-72C96DE523C4}" type="pres">
      <dgm:prSet presAssocID="{8069A0BB-2F78-429F-A920-6A83ED8597AF}" presName="composite" presStyleCnt="0"/>
      <dgm:spPr/>
    </dgm:pt>
    <dgm:pt modelId="{7D56901D-03EA-4495-8E09-19074E495852}" type="pres">
      <dgm:prSet presAssocID="{8069A0BB-2F78-429F-A920-6A83ED8597A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9332E-F976-4259-8A02-C8C11206C06B}" type="pres">
      <dgm:prSet presAssocID="{8069A0BB-2F78-429F-A920-6A83ED8597A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118B6-24D6-40CA-8C84-C43CF1B8A47F}" type="pres">
      <dgm:prSet presAssocID="{E4CB1C97-F168-4CDB-BD1E-0EFAF34D6E10}" presName="sp" presStyleCnt="0"/>
      <dgm:spPr/>
    </dgm:pt>
    <dgm:pt modelId="{667FCCDC-920F-490F-B76A-C5CC3734E11B}" type="pres">
      <dgm:prSet presAssocID="{3AB26339-2CD3-4D84-BD9F-C83B53C65BB3}" presName="composite" presStyleCnt="0"/>
      <dgm:spPr/>
    </dgm:pt>
    <dgm:pt modelId="{2C368B0A-35CC-4D60-B765-8FD61E34D030}" type="pres">
      <dgm:prSet presAssocID="{3AB26339-2CD3-4D84-BD9F-C83B53C65BB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44D1A-6B57-4F6C-B5A0-0952302AD72B}" type="pres">
      <dgm:prSet presAssocID="{3AB26339-2CD3-4D84-BD9F-C83B53C65BB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4F8150-C804-4747-9EF8-1D5B68351509}" type="presOf" srcId="{9E2BBE20-7872-4404-8C5F-5AA5AACB921C}" destId="{BC59332E-F976-4259-8A02-C8C11206C06B}" srcOrd="0" destOrd="1" presId="urn:microsoft.com/office/officeart/2005/8/layout/chevron2"/>
    <dgm:cxn modelId="{2DF88B9B-934B-4D3F-97F7-E2A4070AE39D}" type="presOf" srcId="{D159683B-6D06-4D00-AA31-264B23AF37B6}" destId="{BC59332E-F976-4259-8A02-C8C11206C06B}" srcOrd="0" destOrd="0" presId="urn:microsoft.com/office/officeart/2005/8/layout/chevron2"/>
    <dgm:cxn modelId="{C54AA301-98E3-4DB2-B42C-2C283F9124B2}" srcId="{3AB26339-2CD3-4D84-BD9F-C83B53C65BB3}" destId="{C99E0896-71CE-4054-AEE9-0B49211A44A2}" srcOrd="1" destOrd="0" parTransId="{D4818E5E-9976-4E51-A445-D3E7537C6B00}" sibTransId="{0DFF9BA8-0186-407E-98EE-9A6FCC0A500A}"/>
    <dgm:cxn modelId="{6340D7A7-3280-4B38-9BBC-76B7D2C9D0A2}" type="presOf" srcId="{8A6ABB07-8C8B-4549-8A2F-CD566771610A}" destId="{90144D1A-6B57-4F6C-B5A0-0952302AD72B}" srcOrd="0" destOrd="0" presId="urn:microsoft.com/office/officeart/2005/8/layout/chevron2"/>
    <dgm:cxn modelId="{28AC8C55-F274-4F85-8D05-C093AFA91C69}" srcId="{F1C6FF0E-4D27-48FE-AD0F-3EACEB75C1C4}" destId="{01B9CEE9-744F-4F93-8B3E-BBE140EB997F}" srcOrd="1" destOrd="0" parTransId="{CA113869-B492-43E3-9A30-146FF71A9CCA}" sibTransId="{3BA82A1B-0DE4-4F95-B098-8986F3A76DB5}"/>
    <dgm:cxn modelId="{58EC2AAA-DD37-42E1-A61D-9AAF408ABC3A}" type="presOf" srcId="{3AB26339-2CD3-4D84-BD9F-C83B53C65BB3}" destId="{2C368B0A-35CC-4D60-B765-8FD61E34D030}" srcOrd="0" destOrd="0" presId="urn:microsoft.com/office/officeart/2005/8/layout/chevron2"/>
    <dgm:cxn modelId="{A600B6D5-6AD2-44A5-9AE6-8B2B132E2C24}" srcId="{3AB26339-2CD3-4D84-BD9F-C83B53C65BB3}" destId="{8A6ABB07-8C8B-4549-8A2F-CD566771610A}" srcOrd="0" destOrd="0" parTransId="{89B6D116-9BAF-47E5-99DE-D99B2F86A411}" sibTransId="{C24D8559-41E4-4801-A4D5-1E005AA5D3D1}"/>
    <dgm:cxn modelId="{6D11619F-6E03-436F-BC42-8A6B69C77435}" type="presOf" srcId="{2EF519C9-32D3-46E7-8D32-DAE13D0079D8}" destId="{6123DC6A-A6B4-4E32-A2D0-5957F51C248D}" srcOrd="0" destOrd="0" presId="urn:microsoft.com/office/officeart/2005/8/layout/chevron2"/>
    <dgm:cxn modelId="{9FD8CBFD-BCCC-43D9-B9C1-4328E3C97250}" srcId="{F1C6FF0E-4D27-48FE-AD0F-3EACEB75C1C4}" destId="{2EF519C9-32D3-46E7-8D32-DAE13D0079D8}" srcOrd="0" destOrd="0" parTransId="{3F5D2117-8169-49A3-93F5-6991731A150A}" sibTransId="{D1AE40FA-1FE6-4D64-9DA8-BAC396BDC53E}"/>
    <dgm:cxn modelId="{CAFB5C80-B018-4B87-AED1-A5BC8A5D605C}" srcId="{BF99011C-B72B-4A4B-BDAC-F317C47DBCC7}" destId="{3AB26339-2CD3-4D84-BD9F-C83B53C65BB3}" srcOrd="2" destOrd="0" parTransId="{870334E3-D88B-4B27-B0B3-B84A8A9B03A8}" sibTransId="{B31D1CAE-ED01-4AAE-89D9-65565F4D5543}"/>
    <dgm:cxn modelId="{4497D5C7-5570-4E1D-AD26-9FC6E8D5F10A}" type="presOf" srcId="{BF99011C-B72B-4A4B-BDAC-F317C47DBCC7}" destId="{897C2B54-DFA1-465F-A056-EA55C11B2004}" srcOrd="0" destOrd="0" presId="urn:microsoft.com/office/officeart/2005/8/layout/chevron2"/>
    <dgm:cxn modelId="{807C6D1D-C34C-4890-BD94-014658569192}" type="presOf" srcId="{C99E0896-71CE-4054-AEE9-0B49211A44A2}" destId="{90144D1A-6B57-4F6C-B5A0-0952302AD72B}" srcOrd="0" destOrd="1" presId="urn:microsoft.com/office/officeart/2005/8/layout/chevron2"/>
    <dgm:cxn modelId="{C2D0F4D4-F7CC-40D9-B8EE-227992943B27}" srcId="{BF99011C-B72B-4A4B-BDAC-F317C47DBCC7}" destId="{8069A0BB-2F78-429F-A920-6A83ED8597AF}" srcOrd="1" destOrd="0" parTransId="{D97C99AA-B783-4E65-8A2B-251A762462C2}" sibTransId="{E4CB1C97-F168-4CDB-BD1E-0EFAF34D6E10}"/>
    <dgm:cxn modelId="{9EA71074-F38E-4EE1-8768-47CCBE745EAF}" type="presOf" srcId="{F1C6FF0E-4D27-48FE-AD0F-3EACEB75C1C4}" destId="{FE5916E4-B9D7-48D4-BE1A-5FF4940FB188}" srcOrd="0" destOrd="0" presId="urn:microsoft.com/office/officeart/2005/8/layout/chevron2"/>
    <dgm:cxn modelId="{ACE5F2FB-FFF5-43D4-B797-7B4E47E305BA}" srcId="{8069A0BB-2F78-429F-A920-6A83ED8597AF}" destId="{9E2BBE20-7872-4404-8C5F-5AA5AACB921C}" srcOrd="1" destOrd="0" parTransId="{40928829-D83F-48B2-8DDF-9E01DF6F79C5}" sibTransId="{A7D5E4A5-AB90-4BF4-9671-D8F5A44FCEBA}"/>
    <dgm:cxn modelId="{790F6FCC-4E63-454E-A087-037A90CDE392}" srcId="{BF99011C-B72B-4A4B-BDAC-F317C47DBCC7}" destId="{F1C6FF0E-4D27-48FE-AD0F-3EACEB75C1C4}" srcOrd="0" destOrd="0" parTransId="{F80B3851-6B30-43B3-960A-A87C1D65A4C2}" sibTransId="{02BEF5CF-BB87-403E-A833-BB1CB7E18C52}"/>
    <dgm:cxn modelId="{A420FEA2-CFFB-4361-A6B1-DEAAEA2C77EC}" type="presOf" srcId="{8069A0BB-2F78-429F-A920-6A83ED8597AF}" destId="{7D56901D-03EA-4495-8E09-19074E495852}" srcOrd="0" destOrd="0" presId="urn:microsoft.com/office/officeart/2005/8/layout/chevron2"/>
    <dgm:cxn modelId="{1D43BEA0-8627-4E6A-9723-1FE54D6E621D}" type="presOf" srcId="{01B9CEE9-744F-4F93-8B3E-BBE140EB997F}" destId="{6123DC6A-A6B4-4E32-A2D0-5957F51C248D}" srcOrd="0" destOrd="1" presId="urn:microsoft.com/office/officeart/2005/8/layout/chevron2"/>
    <dgm:cxn modelId="{6BBC44A8-CC26-490F-A059-4510E49CE43E}" srcId="{8069A0BB-2F78-429F-A920-6A83ED8597AF}" destId="{D159683B-6D06-4D00-AA31-264B23AF37B6}" srcOrd="0" destOrd="0" parTransId="{3644D277-660B-402B-9B9F-75E039DD9A4D}" sibTransId="{9F853BA2-0BF9-4782-A799-8182E5F948E1}"/>
    <dgm:cxn modelId="{F41EF138-601A-436D-905A-9CD9291B2A94}" type="presParOf" srcId="{897C2B54-DFA1-465F-A056-EA55C11B2004}" destId="{9C461880-9E62-4C71-B842-F0CDD5C03F7B}" srcOrd="0" destOrd="0" presId="urn:microsoft.com/office/officeart/2005/8/layout/chevron2"/>
    <dgm:cxn modelId="{4964EC82-CF84-4F3F-BC61-E73A2081DF49}" type="presParOf" srcId="{9C461880-9E62-4C71-B842-F0CDD5C03F7B}" destId="{FE5916E4-B9D7-48D4-BE1A-5FF4940FB188}" srcOrd="0" destOrd="0" presId="urn:microsoft.com/office/officeart/2005/8/layout/chevron2"/>
    <dgm:cxn modelId="{120BCEE8-07AD-44A4-8A8F-20A9BEF654A5}" type="presParOf" srcId="{9C461880-9E62-4C71-B842-F0CDD5C03F7B}" destId="{6123DC6A-A6B4-4E32-A2D0-5957F51C248D}" srcOrd="1" destOrd="0" presId="urn:microsoft.com/office/officeart/2005/8/layout/chevron2"/>
    <dgm:cxn modelId="{06D6032E-6488-4763-8044-52353D3B0A12}" type="presParOf" srcId="{897C2B54-DFA1-465F-A056-EA55C11B2004}" destId="{8F2FC5A3-7EF8-49A4-9983-6626713691FB}" srcOrd="1" destOrd="0" presId="urn:microsoft.com/office/officeart/2005/8/layout/chevron2"/>
    <dgm:cxn modelId="{7970028B-168F-46DC-A51F-5314D0763B3A}" type="presParOf" srcId="{897C2B54-DFA1-465F-A056-EA55C11B2004}" destId="{A99B11C1-B944-4E6B-B95C-72C96DE523C4}" srcOrd="2" destOrd="0" presId="urn:microsoft.com/office/officeart/2005/8/layout/chevron2"/>
    <dgm:cxn modelId="{BD0A9388-4EBD-4FED-A9FC-D1685BDC2C73}" type="presParOf" srcId="{A99B11C1-B944-4E6B-B95C-72C96DE523C4}" destId="{7D56901D-03EA-4495-8E09-19074E495852}" srcOrd="0" destOrd="0" presId="urn:microsoft.com/office/officeart/2005/8/layout/chevron2"/>
    <dgm:cxn modelId="{0132DDA7-F0D6-4599-980A-DA23E581D52C}" type="presParOf" srcId="{A99B11C1-B944-4E6B-B95C-72C96DE523C4}" destId="{BC59332E-F976-4259-8A02-C8C11206C06B}" srcOrd="1" destOrd="0" presId="urn:microsoft.com/office/officeart/2005/8/layout/chevron2"/>
    <dgm:cxn modelId="{71720A13-7E36-400F-9D02-4F4B979A5A93}" type="presParOf" srcId="{897C2B54-DFA1-465F-A056-EA55C11B2004}" destId="{6FC118B6-24D6-40CA-8C84-C43CF1B8A47F}" srcOrd="3" destOrd="0" presId="urn:microsoft.com/office/officeart/2005/8/layout/chevron2"/>
    <dgm:cxn modelId="{F6F815C6-26DE-4A94-9DA6-84A3B3334BB9}" type="presParOf" srcId="{897C2B54-DFA1-465F-A056-EA55C11B2004}" destId="{667FCCDC-920F-490F-B76A-C5CC3734E11B}" srcOrd="4" destOrd="0" presId="urn:microsoft.com/office/officeart/2005/8/layout/chevron2"/>
    <dgm:cxn modelId="{F9290083-74AB-46AB-ABC2-F981434B1A19}" type="presParOf" srcId="{667FCCDC-920F-490F-B76A-C5CC3734E11B}" destId="{2C368B0A-35CC-4D60-B765-8FD61E34D030}" srcOrd="0" destOrd="0" presId="urn:microsoft.com/office/officeart/2005/8/layout/chevron2"/>
    <dgm:cxn modelId="{96BD1F94-5A8F-44B6-A79A-C2B706227993}" type="presParOf" srcId="{667FCCDC-920F-490F-B76A-C5CC3734E11B}" destId="{90144D1A-6B57-4F6C-B5A0-0952302AD7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5916E4-B9D7-48D4-BE1A-5FF4940FB188}">
      <dsp:nvSpPr>
        <dsp:cNvPr id="0" name=""/>
        <dsp:cNvSpPr/>
      </dsp:nvSpPr>
      <dsp:spPr>
        <a:xfrm rot="5400000">
          <a:off x="-235643" y="235987"/>
          <a:ext cx="1570955" cy="1099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Latin</a:t>
          </a:r>
          <a:endParaRPr lang="en-US" sz="3100" kern="1200" dirty="0"/>
        </a:p>
      </dsp:txBody>
      <dsp:txXfrm rot="5400000">
        <a:off x="-235643" y="235987"/>
        <a:ext cx="1570955" cy="1099668"/>
      </dsp:txXfrm>
    </dsp:sp>
    <dsp:sp modelId="{6123DC6A-A6B4-4E32-A2D0-5957F51C248D}">
      <dsp:nvSpPr>
        <dsp:cNvPr id="0" name=""/>
        <dsp:cNvSpPr/>
      </dsp:nvSpPr>
      <dsp:spPr>
        <a:xfrm rot="5400000">
          <a:off x="4154073" y="-3054060"/>
          <a:ext cx="1021120" cy="7129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i="1" kern="1200" dirty="0" err="1" smtClean="0"/>
            <a:t>scientia</a:t>
          </a:r>
          <a:r>
            <a:rPr lang="en-US" sz="2100" kern="1200" dirty="0" smtClean="0"/>
            <a:t> "knowledge, a knowing; expertness"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1" kern="1200" dirty="0" err="1" smtClean="0"/>
            <a:t>scire</a:t>
          </a:r>
          <a:r>
            <a:rPr lang="en-US" sz="2100" b="0" i="0" kern="1200" dirty="0" smtClean="0"/>
            <a:t> "to know, to separate one thing from another, to distinguish"</a:t>
          </a:r>
          <a:endParaRPr lang="en-US" sz="2100" kern="1200" dirty="0"/>
        </a:p>
      </dsp:txBody>
      <dsp:txXfrm rot="5400000">
        <a:off x="4154073" y="-3054060"/>
        <a:ext cx="1021120" cy="7129931"/>
      </dsp:txXfrm>
    </dsp:sp>
    <dsp:sp modelId="{7D56901D-03EA-4495-8E09-19074E495852}">
      <dsp:nvSpPr>
        <dsp:cNvPr id="0" name=""/>
        <dsp:cNvSpPr/>
      </dsp:nvSpPr>
      <dsp:spPr>
        <a:xfrm rot="5400000">
          <a:off x="-235643" y="1612340"/>
          <a:ext cx="1570955" cy="109966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Greek</a:t>
          </a:r>
          <a:endParaRPr lang="en-US" sz="3100" kern="1200" dirty="0"/>
        </a:p>
      </dsp:txBody>
      <dsp:txXfrm rot="5400000">
        <a:off x="-235643" y="1612340"/>
        <a:ext cx="1570955" cy="1099668"/>
      </dsp:txXfrm>
    </dsp:sp>
    <dsp:sp modelId="{BC59332E-F976-4259-8A02-C8C11206C06B}">
      <dsp:nvSpPr>
        <dsp:cNvPr id="0" name=""/>
        <dsp:cNvSpPr/>
      </dsp:nvSpPr>
      <dsp:spPr>
        <a:xfrm rot="5400000">
          <a:off x="4154073" y="-1677707"/>
          <a:ext cx="1021120" cy="7129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1" kern="1200" dirty="0" err="1" smtClean="0"/>
            <a:t>skhizein</a:t>
          </a:r>
          <a:r>
            <a:rPr lang="en-US" sz="2100" b="0" i="0" kern="1200" dirty="0" smtClean="0"/>
            <a:t> "to split, rend, cleave”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i="1" kern="1200" dirty="0" err="1" smtClean="0"/>
            <a:t>skhizo+</a:t>
          </a:r>
          <a:r>
            <a:rPr lang="en-US" sz="2100" b="0" i="1" kern="1200" dirty="0" err="1" smtClean="0"/>
            <a:t>phrḗn</a:t>
          </a:r>
          <a:r>
            <a:rPr lang="en-US" sz="2100" b="0" i="1" kern="1200" dirty="0" smtClean="0"/>
            <a:t> = </a:t>
          </a:r>
          <a:r>
            <a:rPr lang="en-US" sz="2100" b="0" i="0" kern="1200" dirty="0" smtClean="0"/>
            <a:t>“split mind”</a:t>
          </a:r>
          <a:endParaRPr lang="en-US" sz="2100" i="0" kern="1200" dirty="0"/>
        </a:p>
      </dsp:txBody>
      <dsp:txXfrm rot="5400000">
        <a:off x="4154073" y="-1677707"/>
        <a:ext cx="1021120" cy="7129931"/>
      </dsp:txXfrm>
    </dsp:sp>
    <dsp:sp modelId="{2C368B0A-35CC-4D60-B765-8FD61E34D030}">
      <dsp:nvSpPr>
        <dsp:cNvPr id="0" name=""/>
        <dsp:cNvSpPr/>
      </dsp:nvSpPr>
      <dsp:spPr>
        <a:xfrm rot="5400000">
          <a:off x="-235643" y="2988693"/>
          <a:ext cx="1570955" cy="109966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PIE</a:t>
          </a:r>
          <a:endParaRPr lang="en-US" sz="3100" kern="1200" dirty="0"/>
        </a:p>
      </dsp:txBody>
      <dsp:txXfrm rot="5400000">
        <a:off x="-235643" y="2988693"/>
        <a:ext cx="1570955" cy="1099668"/>
      </dsp:txXfrm>
    </dsp:sp>
    <dsp:sp modelId="{90144D1A-6B57-4F6C-B5A0-0952302AD72B}">
      <dsp:nvSpPr>
        <dsp:cNvPr id="0" name=""/>
        <dsp:cNvSpPr/>
      </dsp:nvSpPr>
      <dsp:spPr>
        <a:xfrm rot="5400000">
          <a:off x="4154073" y="-301355"/>
          <a:ext cx="1021120" cy="7129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1" kern="1200" dirty="0" err="1" smtClean="0"/>
            <a:t>skei</a:t>
          </a:r>
          <a:r>
            <a:rPr lang="en-US" sz="2100" b="0" i="1" kern="1200" dirty="0" smtClean="0"/>
            <a:t>-</a:t>
          </a:r>
          <a:r>
            <a:rPr lang="en-US" sz="2100" b="0" i="0" kern="1200" dirty="0" smtClean="0"/>
            <a:t> "to cut, separate, divide, part, split"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Compare to Old Church Slavonic “</a:t>
          </a:r>
          <a:r>
            <a:rPr lang="ru-RU" sz="2100" i="1" kern="1200" dirty="0" smtClean="0"/>
            <a:t>цедити</a:t>
          </a:r>
          <a:r>
            <a:rPr lang="uk-UA" sz="2100" kern="1200" dirty="0" smtClean="0"/>
            <a:t>”</a:t>
          </a:r>
          <a:endParaRPr lang="en-US" sz="2100" kern="1200" dirty="0"/>
        </a:p>
      </dsp:txBody>
      <dsp:txXfrm rot="5400000">
        <a:off x="4154073" y="-301355"/>
        <a:ext cx="1021120" cy="7129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F1ED064-FCA0-4BC0-B80D-61271D697E7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73D2353-71E8-4845-9DC3-5641838A4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D064-FCA0-4BC0-B80D-61271D697E7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2353-71E8-4845-9DC3-5641838A4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D064-FCA0-4BC0-B80D-61271D697E7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2353-71E8-4845-9DC3-5641838A4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D064-FCA0-4BC0-B80D-61271D697E7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2353-71E8-4845-9DC3-5641838A4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D064-FCA0-4BC0-B80D-61271D697E7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2353-71E8-4845-9DC3-5641838A4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D064-FCA0-4BC0-B80D-61271D697E7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2353-71E8-4845-9DC3-5641838A4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1ED064-FCA0-4BC0-B80D-61271D697E7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3D2353-71E8-4845-9DC3-5641838A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F1ED064-FCA0-4BC0-B80D-61271D697E7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73D2353-71E8-4845-9DC3-5641838A4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D064-FCA0-4BC0-B80D-61271D697E7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2353-71E8-4845-9DC3-5641838A4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D064-FCA0-4BC0-B80D-61271D697E7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2353-71E8-4845-9DC3-5641838A4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D064-FCA0-4BC0-B80D-61271D697E7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2353-71E8-4845-9DC3-5641838A4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F1ED064-FCA0-4BC0-B80D-61271D697E7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73D2353-71E8-4845-9DC3-5641838A4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victorian laboratory"/>
          <p:cNvPicPr>
            <a:picLocks noChangeAspect="1" noChangeArrowheads="1"/>
          </p:cNvPicPr>
          <p:nvPr/>
        </p:nvPicPr>
        <p:blipFill>
          <a:blip r:embed="rId2" cstate="print">
            <a:lum bright="-27000" contrast="-42000"/>
          </a:blip>
          <a:srcRect b="25632"/>
          <a:stretch>
            <a:fillRect/>
          </a:stretch>
        </p:blipFill>
        <p:spPr bwMode="auto">
          <a:xfrm>
            <a:off x="0" y="0"/>
            <a:ext cx="9168340" cy="3835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and Scientists </a:t>
            </a:r>
            <a:br>
              <a:rPr lang="en-US" dirty="0" smtClean="0"/>
            </a:br>
            <a:r>
              <a:rPr lang="en-US" dirty="0" smtClean="0"/>
              <a:t>in Neo-Victorian Fiction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26254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Science as a social phenomenon </a:t>
            </a:r>
          </a:p>
          <a:p>
            <a:r>
              <a:rPr lang="en-US" dirty="0" smtClean="0"/>
              <a:t>Scientists in fiction: genealogy  </a:t>
            </a:r>
          </a:p>
          <a:p>
            <a:r>
              <a:rPr lang="en-US" dirty="0" smtClean="0"/>
              <a:t>Scholar and Gentleman: Science and scientists in Victorian society</a:t>
            </a:r>
          </a:p>
          <a:p>
            <a:r>
              <a:rPr lang="en-US" dirty="0" smtClean="0"/>
              <a:t>Neo-Victorian “Natural history novel”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Картинки по запросу scientist and socie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often do you come in touch with science in your daily routine? Can you trace back any changes science has made to your everyday life? </a:t>
            </a:r>
          </a:p>
          <a:p>
            <a:r>
              <a:rPr lang="en-US" dirty="0" smtClean="0"/>
              <a:t>What status does the figure of a scientist possess in modern society? What are modern concerns about science and scientists? </a:t>
            </a:r>
          </a:p>
          <a:p>
            <a:r>
              <a:rPr lang="en-US" dirty="0" smtClean="0"/>
              <a:t>How does the modern culture depict science and scientists? Who are your favorite </a:t>
            </a:r>
            <a:r>
              <a:rPr lang="en-US" dirty="0" err="1" smtClean="0"/>
              <a:t>movie&amp;fiction</a:t>
            </a:r>
            <a:r>
              <a:rPr lang="en-US" dirty="0" smtClean="0"/>
              <a:t> scientists?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Картинки по запросу science everyw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Picture 10" descr="Картинки по запросу tony st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709585" cy="49411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Modern Scientist as a Cultural 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6" name="Picture 8" descr="Картинки по запросу question mark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08920"/>
            <a:ext cx="2065499" cy="3114729"/>
          </a:xfrm>
          <a:prstGeom prst="rect">
            <a:avLst/>
          </a:prstGeom>
          <a:noFill/>
        </p:spPr>
      </p:pic>
      <p:pic>
        <p:nvPicPr>
          <p:cNvPr id="53260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8094" y="1556792"/>
            <a:ext cx="3975906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2776"/>
            <a:ext cx="493204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Describe Your Scientist: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4330824" cy="3793608"/>
          </a:xfrm>
        </p:spPr>
        <p:txBody>
          <a:bodyPr/>
          <a:lstStyle/>
          <a:p>
            <a:r>
              <a:rPr lang="en-US" dirty="0" smtClean="0"/>
              <a:t>Social skills</a:t>
            </a:r>
          </a:p>
          <a:p>
            <a:r>
              <a:rPr lang="en-US" dirty="0" smtClean="0"/>
              <a:t>Income </a:t>
            </a:r>
          </a:p>
          <a:p>
            <a:r>
              <a:rPr lang="en-US" dirty="0" smtClean="0"/>
              <a:t>Career</a:t>
            </a:r>
          </a:p>
          <a:p>
            <a:r>
              <a:rPr lang="en-US" dirty="0" smtClean="0"/>
              <a:t>Emotions</a:t>
            </a:r>
          </a:p>
          <a:p>
            <a:r>
              <a:rPr lang="en-US" dirty="0" smtClean="0"/>
              <a:t>Gender, race, age etc. </a:t>
            </a:r>
          </a:p>
        </p:txBody>
      </p:sp>
      <p:pic>
        <p:nvPicPr>
          <p:cNvPr id="5530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b="19595"/>
          <a:stretch>
            <a:fillRect/>
          </a:stretch>
        </p:blipFill>
        <p:spPr bwMode="auto">
          <a:xfrm>
            <a:off x="4932040" y="3631802"/>
            <a:ext cx="4211960" cy="3226198"/>
          </a:xfrm>
          <a:prstGeom prst="rect">
            <a:avLst/>
          </a:prstGeom>
          <a:noFill/>
        </p:spPr>
      </p:pic>
      <p:pic>
        <p:nvPicPr>
          <p:cNvPr id="55298" name="Picture 2" descr="Картинки по запросу mad scient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557" y="836712"/>
            <a:ext cx="4182443" cy="2958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Картинки по запросу dangerous science"/>
          <p:cNvPicPr>
            <a:picLocks noChangeAspect="1" noChangeArrowheads="1"/>
          </p:cNvPicPr>
          <p:nvPr/>
        </p:nvPicPr>
        <p:blipFill>
          <a:blip r:embed="rId2" cstate="print"/>
          <a:srcRect l="3258" r="4887"/>
          <a:stretch>
            <a:fillRect/>
          </a:stretch>
        </p:blipFill>
        <p:spPr bwMode="auto">
          <a:xfrm>
            <a:off x="0" y="30149"/>
            <a:ext cx="9232065" cy="68278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43608" y="1556792"/>
            <a:ext cx="7056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Dangerous Science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What can a Mad Scientist 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266928" cy="4325112"/>
          </a:xfrm>
        </p:spPr>
        <p:txBody>
          <a:bodyPr/>
          <a:lstStyle/>
          <a:p>
            <a:r>
              <a:rPr lang="en-US" dirty="0" smtClean="0"/>
              <a:t>Alter human nature </a:t>
            </a:r>
          </a:p>
          <a:p>
            <a:r>
              <a:rPr lang="en-US" dirty="0" smtClean="0"/>
              <a:t>Create dangerous species</a:t>
            </a:r>
          </a:p>
          <a:p>
            <a:r>
              <a:rPr lang="en-US" dirty="0" smtClean="0"/>
              <a:t>Produce deadly infections and viruses</a:t>
            </a:r>
          </a:p>
          <a:p>
            <a:r>
              <a:rPr lang="en-US" dirty="0" smtClean="0"/>
              <a:t>Construct weapons of massive destruction </a:t>
            </a:r>
          </a:p>
          <a:p>
            <a:r>
              <a:rPr lang="en-US" dirty="0" smtClean="0"/>
              <a:t>Control human mind </a:t>
            </a:r>
          </a:p>
          <a:p>
            <a:r>
              <a:rPr lang="en-US" dirty="0" smtClean="0"/>
              <a:t>Take over the whole world</a:t>
            </a:r>
          </a:p>
          <a:p>
            <a:r>
              <a:rPr lang="en-US" dirty="0" smtClean="0"/>
              <a:t>Pumpkin Spice Latte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8" descr="Картинки по запросу the invisible man"/>
          <p:cNvPicPr>
            <a:picLocks noChangeAspect="1" noChangeArrowheads="1"/>
          </p:cNvPicPr>
          <p:nvPr/>
        </p:nvPicPr>
        <p:blipFill>
          <a:blip r:embed="rId2" cstate="print"/>
          <a:srcRect l="13354"/>
          <a:stretch>
            <a:fillRect/>
          </a:stretch>
        </p:blipFill>
        <p:spPr bwMode="auto">
          <a:xfrm flipH="1">
            <a:off x="5796136" y="2204864"/>
            <a:ext cx="295232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Scientists Through the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249424"/>
            <a:ext cx="4248472" cy="4325112"/>
          </a:xfrm>
        </p:spPr>
        <p:txBody>
          <a:bodyPr/>
          <a:lstStyle/>
          <a:p>
            <a:r>
              <a:rPr lang="en-US" dirty="0" smtClean="0"/>
              <a:t>The Middle Ages and Renaissance </a:t>
            </a:r>
          </a:p>
          <a:p>
            <a:r>
              <a:rPr lang="en-US" dirty="0" smtClean="0"/>
              <a:t>The Enlightenment: Age of Genii </a:t>
            </a:r>
          </a:p>
          <a:p>
            <a:r>
              <a:rPr lang="en-US" dirty="0" smtClean="0"/>
              <a:t>The Victorian Age</a:t>
            </a:r>
          </a:p>
          <a:p>
            <a:r>
              <a:rPr lang="en-US" dirty="0" smtClean="0"/>
              <a:t>XX century and beyond </a:t>
            </a:r>
          </a:p>
        </p:txBody>
      </p:sp>
      <p:pic>
        <p:nvPicPr>
          <p:cNvPr id="583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3710079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Scientists in Fiction: The Dawn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Картинки по запросу faust and mephistopheles"/>
          <p:cNvPicPr>
            <a:picLocks noChangeAspect="1" noChangeArrowheads="1"/>
          </p:cNvPicPr>
          <p:nvPr/>
        </p:nvPicPr>
        <p:blipFill>
          <a:blip r:embed="rId2" cstate="print"/>
          <a:srcRect l="7353" r="10294"/>
          <a:stretch>
            <a:fillRect/>
          </a:stretch>
        </p:blipFill>
        <p:spPr bwMode="auto">
          <a:xfrm>
            <a:off x="6156176" y="1844824"/>
            <a:ext cx="2788747" cy="4605239"/>
          </a:xfrm>
          <a:prstGeom prst="rect">
            <a:avLst/>
          </a:prstGeom>
          <a:noFill/>
        </p:spPr>
      </p:pic>
      <p:pic>
        <p:nvPicPr>
          <p:cNvPr id="33798" name="Picture 6" descr="Картинки по запросу prometheus g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2857500" cy="4608512"/>
          </a:xfrm>
          <a:prstGeom prst="rect">
            <a:avLst/>
          </a:prstGeom>
          <a:noFill/>
        </p:spPr>
      </p:pic>
      <p:pic>
        <p:nvPicPr>
          <p:cNvPr id="33800" name="Picture 8" descr="Картинки по запросу socrates the clouds"/>
          <p:cNvPicPr>
            <a:picLocks noChangeAspect="1" noChangeArrowheads="1"/>
          </p:cNvPicPr>
          <p:nvPr/>
        </p:nvPicPr>
        <p:blipFill>
          <a:blip r:embed="rId4" cstate="print"/>
          <a:srcRect l="23678" r="30014"/>
          <a:stretch>
            <a:fillRect/>
          </a:stretch>
        </p:blipFill>
        <p:spPr bwMode="auto">
          <a:xfrm>
            <a:off x="3203848" y="1844824"/>
            <a:ext cx="2793460" cy="459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764704"/>
            <a:ext cx="4978896" cy="1066800"/>
          </a:xfrm>
        </p:spPr>
        <p:txBody>
          <a:bodyPr/>
          <a:lstStyle/>
          <a:p>
            <a:pPr algn="ctr"/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916832"/>
            <a:ext cx="4762872" cy="4657704"/>
          </a:xfrm>
        </p:spPr>
        <p:txBody>
          <a:bodyPr/>
          <a:lstStyle/>
          <a:p>
            <a:r>
              <a:rPr lang="en-US" dirty="0" smtClean="0"/>
              <a:t>Early phase of Scientific Revolution</a:t>
            </a:r>
          </a:p>
          <a:p>
            <a:r>
              <a:rPr lang="en-US" dirty="0" smtClean="0"/>
              <a:t>Birth of scientific method</a:t>
            </a:r>
          </a:p>
          <a:p>
            <a:r>
              <a:rPr lang="en-US" dirty="0" smtClean="0"/>
              <a:t>Birth of humanities and social sciences</a:t>
            </a:r>
          </a:p>
          <a:p>
            <a:r>
              <a:rPr lang="en-US" dirty="0" smtClean="0"/>
              <a:t>First ties to industry </a:t>
            </a:r>
          </a:p>
          <a:p>
            <a:r>
              <a:rPr lang="en-US" dirty="0" smtClean="0"/>
              <a:t>Branches: Medicine, Geography, Astronomy</a:t>
            </a:r>
          </a:p>
          <a:p>
            <a:r>
              <a:rPr lang="en-US" dirty="0" smtClean="0"/>
              <a:t>Birth of a scientist as a cultural hero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2468" name="Picture 4" descr="Картинки по запросу da vinci flying mach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31216" y="2047440"/>
            <a:ext cx="5898456" cy="333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и по запросу mad scientist"/>
          <p:cNvPicPr>
            <a:picLocks noChangeAspect="1" noChangeArrowheads="1"/>
          </p:cNvPicPr>
          <p:nvPr/>
        </p:nvPicPr>
        <p:blipFill>
          <a:blip r:embed="rId2" cstate="print"/>
          <a:srcRect l="9885" t="8878" r="20351" b="11837"/>
          <a:stretch>
            <a:fillRect/>
          </a:stretch>
        </p:blipFill>
        <p:spPr bwMode="auto">
          <a:xfrm>
            <a:off x="5724128" y="1844824"/>
            <a:ext cx="3084263" cy="48211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Check yourself!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5194920" cy="4513688"/>
          </a:xfrm>
        </p:spPr>
        <p:txBody>
          <a:bodyPr/>
          <a:lstStyle/>
          <a:p>
            <a:r>
              <a:rPr lang="en-US" dirty="0" smtClean="0"/>
              <a:t>How would you define science? </a:t>
            </a:r>
          </a:p>
          <a:p>
            <a:r>
              <a:rPr lang="en-US" dirty="0" smtClean="0"/>
              <a:t>Is Philology a science? </a:t>
            </a:r>
          </a:p>
          <a:p>
            <a:r>
              <a:rPr lang="en-US" dirty="0" smtClean="0"/>
              <a:t>What’s in common between science and schizophrenia? </a:t>
            </a:r>
          </a:p>
          <a:p>
            <a:r>
              <a:rPr lang="en-US" dirty="0" smtClean="0"/>
              <a:t>Did Newton call himself a scientist? </a:t>
            </a:r>
          </a:p>
          <a:p>
            <a:r>
              <a:rPr lang="en-US" dirty="0" smtClean="0"/>
              <a:t>Why do modern super villains often hold a doctoral degree?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Картинки по запросу polym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37540"/>
            <a:ext cx="7969349" cy="6120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Birth of Faustian Myth:</a:t>
            </a:r>
            <a:br>
              <a:rPr lang="en-US" dirty="0" smtClean="0"/>
            </a:br>
            <a:r>
              <a:rPr lang="en-US" dirty="0" smtClean="0"/>
              <a:t>Johan Spies and Christopher Marlowe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978896" cy="4419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Name: Dr Johan Georg Faustus</a:t>
            </a:r>
          </a:p>
          <a:p>
            <a:r>
              <a:rPr lang="en-US" dirty="0" smtClean="0"/>
              <a:t>Occupation: alchemist, astrologist, necromancer </a:t>
            </a:r>
          </a:p>
          <a:p>
            <a:r>
              <a:rPr lang="en-US" dirty="0" smtClean="0"/>
              <a:t>Research interests: eternal youth, philosopher’s stone, Greek and Roman writings</a:t>
            </a:r>
          </a:p>
          <a:p>
            <a:r>
              <a:rPr lang="en-US" dirty="0" smtClean="0"/>
              <a:t>Family: Helen of Troy (civil </a:t>
            </a:r>
            <a:r>
              <a:rPr lang="en-US" dirty="0" err="1" smtClean="0"/>
              <a:t>spouce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Crime: sold his soul to devil</a:t>
            </a:r>
          </a:p>
          <a:p>
            <a:r>
              <a:rPr lang="en-US" dirty="0" smtClean="0"/>
              <a:t>Verdict: </a:t>
            </a:r>
            <a:r>
              <a:rPr lang="en-US" b="1" dirty="0" smtClean="0"/>
              <a:t>GUILTY</a:t>
            </a:r>
            <a:endParaRPr lang="en-US" b="1" dirty="0"/>
          </a:p>
        </p:txBody>
      </p:sp>
      <p:pic>
        <p:nvPicPr>
          <p:cNvPr id="59394" name="Picture 2" descr="Картинки по запросу johann georg fa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776" y="2276872"/>
            <a:ext cx="3383097" cy="4423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Genii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916832"/>
            <a:ext cx="4402832" cy="46577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First scientific societies </a:t>
            </a:r>
          </a:p>
          <a:p>
            <a:r>
              <a:rPr lang="en-US" dirty="0" smtClean="0"/>
              <a:t>First women in science</a:t>
            </a:r>
          </a:p>
          <a:p>
            <a:r>
              <a:rPr lang="en-US" dirty="0" smtClean="0"/>
              <a:t>Scientific epistemology: empiricism, objectivism and credibility </a:t>
            </a:r>
          </a:p>
          <a:p>
            <a:r>
              <a:rPr lang="en-US" dirty="0" smtClean="0"/>
              <a:t>Terminology unification: dictionaries, encyclopedia, periodicals</a:t>
            </a:r>
          </a:p>
          <a:p>
            <a:r>
              <a:rPr lang="en-US" dirty="0" smtClean="0"/>
              <a:t>Branches: Mathematics, Physics, Medicine</a:t>
            </a:r>
          </a:p>
          <a:p>
            <a:r>
              <a:rPr lang="en-US" dirty="0" smtClean="0"/>
              <a:t>Deism  </a:t>
            </a:r>
            <a:endParaRPr lang="en-US" dirty="0"/>
          </a:p>
        </p:txBody>
      </p:sp>
      <p:pic>
        <p:nvPicPr>
          <p:cNvPr id="43010" name="Picture 2" descr="Картинки по запросу clockwork mechan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764704"/>
            <a:ext cx="3888432" cy="594243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11960" y="764704"/>
            <a:ext cx="447484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Enlightenment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6676" r="4108"/>
          <a:stretch>
            <a:fillRect/>
          </a:stretch>
        </p:blipFill>
        <p:spPr bwMode="auto">
          <a:xfrm>
            <a:off x="5339" y="0"/>
            <a:ext cx="920908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Картинки по запросу new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061097" cy="47971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124744"/>
            <a:ext cx="4680520" cy="573325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Nature and Nature’s law </a:t>
            </a:r>
          </a:p>
          <a:p>
            <a:pPr>
              <a:buNone/>
            </a:pPr>
            <a:r>
              <a:rPr lang="en-US" dirty="0" smtClean="0"/>
              <a:t>	lay hid in night;</a:t>
            </a:r>
          </a:p>
          <a:p>
            <a:pPr>
              <a:buNone/>
            </a:pPr>
            <a:r>
              <a:rPr lang="en-US" dirty="0" smtClean="0"/>
              <a:t>God said: Let Newton be! – and all was light.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Alexander Pope,</a:t>
            </a:r>
          </a:p>
          <a:p>
            <a:pPr algn="r">
              <a:buNone/>
            </a:pPr>
            <a:r>
              <a:rPr lang="en-US" dirty="0" smtClean="0"/>
              <a:t>1727 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3491880" y="0"/>
            <a:ext cx="5184576" cy="3140968"/>
          </a:xfrm>
          <a:prstGeom prst="wedgeEllipseCallout">
            <a:avLst>
              <a:gd name="adj1" fmla="val -59148"/>
              <a:gd name="adj2" fmla="val 444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07904" y="548680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Proud to be</a:t>
            </a:r>
          </a:p>
          <a:p>
            <a:pPr algn="ctr"/>
            <a:r>
              <a:rPr lang="en-US" sz="3200" b="1" dirty="0" smtClean="0"/>
              <a:t>Natural Philosopher!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373088"/>
          </a:xfrm>
        </p:spPr>
        <p:txBody>
          <a:bodyPr/>
          <a:lstStyle/>
          <a:p>
            <a:pPr algn="ctr"/>
            <a:r>
              <a:rPr lang="en-US" dirty="0" smtClean="0"/>
              <a:t>Science for Science’s Sake? </a:t>
            </a:r>
            <a:br>
              <a:rPr lang="en-US" dirty="0" smtClean="0"/>
            </a:br>
            <a:r>
              <a:rPr lang="en-US" dirty="0" smtClean="0"/>
              <a:t>Jonathan Swift’s POV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988840"/>
            <a:ext cx="5328592" cy="4585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island of </a:t>
            </a:r>
            <a:r>
              <a:rPr lang="en-US" dirty="0" err="1" smtClean="0"/>
              <a:t>Laputu</a:t>
            </a:r>
            <a:r>
              <a:rPr lang="en-US" dirty="0" smtClean="0"/>
              <a:t> visited by Gulliver stands for contemporary scientific society </a:t>
            </a:r>
          </a:p>
          <a:p>
            <a:r>
              <a:rPr lang="en-US" dirty="0" smtClean="0"/>
              <a:t>Scientists depicted as self-distanced from common life and therefore ignorant and easily cheated by their wives and servants </a:t>
            </a:r>
          </a:p>
          <a:p>
            <a:r>
              <a:rPr lang="en-US" dirty="0" smtClean="0"/>
              <a:t>Fruitless science does nothing to improve society or industry</a:t>
            </a:r>
            <a:endParaRPr lang="en-US" dirty="0"/>
          </a:p>
        </p:txBody>
      </p:sp>
      <p:pic>
        <p:nvPicPr>
          <p:cNvPr id="27650" name="Picture 2" descr="Картинки по запросу jonathan swift scienti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987814"/>
            <a:ext cx="3114850" cy="468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Goethe’s “Faust”: </a:t>
            </a:r>
            <a:br>
              <a:rPr lang="en-US" dirty="0" smtClean="0"/>
            </a:br>
            <a:r>
              <a:rPr lang="en-US" dirty="0" smtClean="0"/>
              <a:t>Mad Scientist’s Carte Blanche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978896" cy="4325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Name: Dr Faust</a:t>
            </a:r>
          </a:p>
          <a:p>
            <a:r>
              <a:rPr lang="en-US" dirty="0" smtClean="0"/>
              <a:t>Occupation: university professor, physician and natural philosopher</a:t>
            </a:r>
          </a:p>
          <a:p>
            <a:r>
              <a:rPr lang="en-US" dirty="0" smtClean="0"/>
              <a:t>Research interests: the great question of Life, the Universe and Everything</a:t>
            </a:r>
          </a:p>
          <a:p>
            <a:r>
              <a:rPr lang="en-US" dirty="0" smtClean="0"/>
              <a:t>Family: Not Really Interested </a:t>
            </a:r>
          </a:p>
          <a:p>
            <a:r>
              <a:rPr lang="en-US" dirty="0" smtClean="0"/>
              <a:t>Crime: sold his soul to devil; seduced an innocent maiden; broke his lover’s heart; drowned an elderly couple</a:t>
            </a:r>
          </a:p>
          <a:p>
            <a:r>
              <a:rPr lang="en-US" dirty="0" smtClean="0"/>
              <a:t>Verdict: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b="1" dirty="0" smtClean="0"/>
              <a:t>GUILTY</a:t>
            </a:r>
          </a:p>
          <a:p>
            <a:endParaRPr lang="en-US" dirty="0"/>
          </a:p>
        </p:txBody>
      </p:sp>
      <p:pic>
        <p:nvPicPr>
          <p:cNvPr id="64514" name="Picture 2" descr="Картинки по запросу faust and mephistophe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1982" y="2204864"/>
            <a:ext cx="2919167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Картинки по запросу for sc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548680"/>
            <a:ext cx="493204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556792"/>
            <a:ext cx="4464496" cy="50177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Knowledge triangle established</a:t>
            </a:r>
          </a:p>
          <a:p>
            <a:r>
              <a:rPr lang="en-US" dirty="0" smtClean="0"/>
              <a:t>Rapid development of applied sciences and technologies</a:t>
            </a:r>
          </a:p>
          <a:p>
            <a:r>
              <a:rPr lang="en-US" dirty="0" smtClean="0"/>
              <a:t>Modern branches of science self-identified and narrowed</a:t>
            </a:r>
          </a:p>
          <a:p>
            <a:r>
              <a:rPr lang="en-US" dirty="0" smtClean="0"/>
              <a:t>Word </a:t>
            </a:r>
            <a:r>
              <a:rPr lang="en-US" b="1" dirty="0" smtClean="0"/>
              <a:t>scientist</a:t>
            </a:r>
            <a:r>
              <a:rPr lang="en-US" dirty="0" smtClean="0"/>
              <a:t> coined in 1833 by William </a:t>
            </a:r>
            <a:r>
              <a:rPr lang="en-US" dirty="0" err="1" smtClean="0"/>
              <a:t>Whewell</a:t>
            </a:r>
            <a:endParaRPr lang="en-US" dirty="0" smtClean="0"/>
          </a:p>
          <a:p>
            <a:r>
              <a:rPr lang="en-US" dirty="0" smtClean="0"/>
              <a:t>Science </a:t>
            </a:r>
            <a:r>
              <a:rPr lang="en-US" dirty="0" err="1" smtClean="0"/>
              <a:t>vs</a:t>
            </a:r>
            <a:r>
              <a:rPr lang="en-US" dirty="0" smtClean="0"/>
              <a:t> Religion conflict</a:t>
            </a:r>
          </a:p>
          <a:p>
            <a:r>
              <a:rPr lang="en-US" dirty="0" smtClean="0"/>
              <a:t>Science fiction emerged</a:t>
            </a:r>
            <a:endParaRPr lang="en-US" dirty="0"/>
          </a:p>
        </p:txBody>
      </p:sp>
      <p:pic>
        <p:nvPicPr>
          <p:cNvPr id="70658" name="Picture 2" descr="Картинки по запросу victorian robot"/>
          <p:cNvPicPr>
            <a:picLocks noChangeAspect="1" noChangeArrowheads="1"/>
          </p:cNvPicPr>
          <p:nvPr/>
        </p:nvPicPr>
        <p:blipFill>
          <a:blip r:embed="rId2" cstate="print"/>
          <a:srcRect l="9449" r="3780"/>
          <a:stretch>
            <a:fillRect/>
          </a:stretch>
        </p:blipFill>
        <p:spPr bwMode="auto">
          <a:xfrm>
            <a:off x="251520" y="620688"/>
            <a:ext cx="3978904" cy="596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Great Industrial Revolution: </a:t>
            </a:r>
            <a:br>
              <a:rPr lang="en-US" dirty="0" smtClean="0"/>
            </a:br>
            <a:r>
              <a:rPr lang="en-US" dirty="0" smtClean="0"/>
              <a:t>Knowledge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Картинки по запросу knowledge tri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7920880" cy="4384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4077072"/>
          </a:xfrm>
        </p:spPr>
        <p:txBody>
          <a:bodyPr>
            <a:normAutofit/>
          </a:bodyPr>
          <a:lstStyle/>
          <a:p>
            <a:r>
              <a:rPr lang="en-US" dirty="0" smtClean="0"/>
              <a:t>mid-14 c. for "what is known, knowledge (of something) acquired by study; information“; also "assurance of knowledge, certitude, certainty" </a:t>
            </a:r>
          </a:p>
          <a:p>
            <a:r>
              <a:rPr lang="en-US" dirty="0" smtClean="0"/>
              <a:t>12 c. Old French </a:t>
            </a:r>
            <a:r>
              <a:rPr lang="en-US" i="1" dirty="0" smtClean="0"/>
              <a:t>science</a:t>
            </a:r>
            <a:r>
              <a:rPr lang="en-US" dirty="0" smtClean="0"/>
              <a:t> for "knowledge, learning, application; corpus of human knowledge“</a:t>
            </a:r>
          </a:p>
          <a:p>
            <a:endParaRPr lang="en-US" dirty="0"/>
          </a:p>
        </p:txBody>
      </p:sp>
      <p:pic>
        <p:nvPicPr>
          <p:cNvPr id="47106" name="Picture 2" descr="Картинки по запросу science 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46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Science </a:t>
            </a:r>
            <a:r>
              <a:rPr lang="en-US" dirty="0" err="1" smtClean="0"/>
              <a:t>vs</a:t>
            </a:r>
            <a:r>
              <a:rPr lang="en-US" dirty="0" smtClean="0"/>
              <a:t> Natural Philosophy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5536" y="1988840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Science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Natural Philosophy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Dynamic</a:t>
                      </a:r>
                      <a:r>
                        <a:rPr lang="en-US" sz="2400" baseline="0" dirty="0" smtClean="0"/>
                        <a:t> evolving universe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Static clockwork</a:t>
                      </a:r>
                      <a:r>
                        <a:rPr lang="en-US" sz="2400" baseline="0" dirty="0" smtClean="0"/>
                        <a:t> universe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Nature as a laboratory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Nature as a temple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Practical</a:t>
                      </a:r>
                      <a:r>
                        <a:rPr lang="en-US" sz="2400" baseline="0" dirty="0" smtClean="0"/>
                        <a:t> approach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Speculative approach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Balance</a:t>
                      </a:r>
                      <a:r>
                        <a:rPr lang="en-US" sz="2400" baseline="0" dirty="0" smtClean="0"/>
                        <a:t> between fundamental and applied sciences (utilitarianism)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Fundamental</a:t>
                      </a:r>
                      <a:r>
                        <a:rPr lang="en-US" sz="2400" baseline="0" dirty="0" smtClean="0"/>
                        <a:t> sciences prevail (elitism)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Specialist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Polymath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Engineering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Philosophy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“The Modern Prometheus”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5400600" cy="45136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Name: Victor Frankenstein </a:t>
            </a:r>
          </a:p>
          <a:p>
            <a:r>
              <a:rPr lang="en-US" dirty="0" smtClean="0"/>
              <a:t>Occupation: student </a:t>
            </a:r>
          </a:p>
          <a:p>
            <a:r>
              <a:rPr lang="en-US" dirty="0" smtClean="0"/>
              <a:t>Research interests: Chemistry, Biology, Physics, resurrection of the dead </a:t>
            </a:r>
          </a:p>
          <a:p>
            <a:r>
              <a:rPr lang="en-US" dirty="0" smtClean="0"/>
              <a:t>Family: Elizabeth </a:t>
            </a:r>
            <a:r>
              <a:rPr lang="en-US" dirty="0" err="1" smtClean="0"/>
              <a:t>Lavenza</a:t>
            </a:r>
            <a:r>
              <a:rPr lang="en-US" dirty="0" smtClean="0"/>
              <a:t> (wife) </a:t>
            </a:r>
          </a:p>
          <a:p>
            <a:r>
              <a:rPr lang="en-US" dirty="0" smtClean="0"/>
              <a:t>Crime: desecration of the graves; homicide (indirectly); illegal medical practice </a:t>
            </a:r>
          </a:p>
          <a:p>
            <a:r>
              <a:rPr lang="en-US" dirty="0" smtClean="0"/>
              <a:t>Verdict: </a:t>
            </a:r>
            <a:r>
              <a:rPr lang="en-US" b="1" dirty="0" smtClean="0"/>
              <a:t>GUILTY, BUT…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963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88840"/>
            <a:ext cx="287653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 descr="Картинки по запросу professor challenger graphic"/>
          <p:cNvPicPr>
            <a:picLocks noChangeAspect="1" noChangeArrowheads="1"/>
          </p:cNvPicPr>
          <p:nvPr/>
        </p:nvPicPr>
        <p:blipFill>
          <a:blip r:embed="rId2" cstate="print"/>
          <a:srcRect l="14238"/>
          <a:stretch>
            <a:fillRect/>
          </a:stretch>
        </p:blipFill>
        <p:spPr bwMode="auto">
          <a:xfrm>
            <a:off x="179512" y="2276872"/>
            <a:ext cx="3441681" cy="45811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Victorian Gentleman Scholar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844824"/>
            <a:ext cx="5328592" cy="50131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Name: George Edward Challenger</a:t>
            </a:r>
          </a:p>
          <a:p>
            <a:r>
              <a:rPr lang="en-US" dirty="0" smtClean="0"/>
              <a:t>Occupation: zoologist</a:t>
            </a:r>
          </a:p>
          <a:p>
            <a:r>
              <a:rPr lang="en-US" dirty="0" smtClean="0"/>
              <a:t>Research interests: paleontology,  geology, anthropology </a:t>
            </a:r>
          </a:p>
          <a:p>
            <a:r>
              <a:rPr lang="en-US" dirty="0" smtClean="0"/>
              <a:t>Family: Jessica Challenger (wife), Enid (daughter) </a:t>
            </a:r>
          </a:p>
          <a:p>
            <a:r>
              <a:rPr lang="en-US" dirty="0" smtClean="0"/>
              <a:t>Crime: illegal animal traffic; gross negligence while working underground; verbal abuse; murder</a:t>
            </a:r>
          </a:p>
          <a:p>
            <a:r>
              <a:rPr lang="en-US" dirty="0" smtClean="0"/>
              <a:t>Verdict: </a:t>
            </a:r>
            <a:r>
              <a:rPr lang="en-US" b="1" dirty="0" smtClean="0"/>
              <a:t>MERIT REWARD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8614" name="Picture 6" descr="Картинки по запросу genealogy tree templ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56612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Elephant" pitchFamily="18" charset="0"/>
              </a:rPr>
              <a:t>Faust</a:t>
            </a:r>
            <a:endParaRPr lang="en-US" sz="3200" dirty="0">
              <a:latin typeface="Elephan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5091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Elephant" pitchFamily="18" charset="0"/>
              </a:rPr>
              <a:t>Frankenstein</a:t>
            </a:r>
            <a:endParaRPr lang="en-US" dirty="0">
              <a:latin typeface="Elephan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63691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Doctor Jekyll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26369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Doctor Moreau</a:t>
            </a:r>
            <a:endParaRPr lang="en-US" i="1" dirty="0"/>
          </a:p>
        </p:txBody>
      </p:sp>
      <p:pic>
        <p:nvPicPr>
          <p:cNvPr id="68616" name="Picture 8" descr="Картинки по запросу invisible 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836712"/>
            <a:ext cx="830861" cy="936104"/>
          </a:xfrm>
          <a:prstGeom prst="rect">
            <a:avLst/>
          </a:prstGeom>
          <a:noFill/>
        </p:spPr>
      </p:pic>
      <p:pic>
        <p:nvPicPr>
          <p:cNvPr id="68618" name="Picture 10" descr="Картинки по запросу rotwang"/>
          <p:cNvPicPr>
            <a:picLocks noChangeAspect="1" noChangeArrowheads="1"/>
          </p:cNvPicPr>
          <p:nvPr/>
        </p:nvPicPr>
        <p:blipFill>
          <a:blip r:embed="rId4" cstate="print"/>
          <a:srcRect l="45255" r="36801"/>
          <a:stretch>
            <a:fillRect/>
          </a:stretch>
        </p:blipFill>
        <p:spPr bwMode="auto">
          <a:xfrm>
            <a:off x="3419872" y="836712"/>
            <a:ext cx="792088" cy="956798"/>
          </a:xfrm>
          <a:prstGeom prst="rect">
            <a:avLst/>
          </a:prstGeom>
          <a:noFill/>
        </p:spPr>
      </p:pic>
      <p:pic>
        <p:nvPicPr>
          <p:cNvPr id="68620" name="Picture 12" descr="Картинки по запросу Bruce Banner"/>
          <p:cNvPicPr>
            <a:picLocks noChangeAspect="1" noChangeArrowheads="1"/>
          </p:cNvPicPr>
          <p:nvPr/>
        </p:nvPicPr>
        <p:blipFill>
          <a:blip r:embed="rId5" cstate="print"/>
          <a:srcRect l="13347" b="21898"/>
          <a:stretch>
            <a:fillRect/>
          </a:stretch>
        </p:blipFill>
        <p:spPr bwMode="auto">
          <a:xfrm>
            <a:off x="1259632" y="836712"/>
            <a:ext cx="802987" cy="96504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04048" y="25649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Professor Challenger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24328" y="25649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Captain </a:t>
            </a:r>
            <a:r>
              <a:rPr lang="en-US" i="1" dirty="0" err="1" smtClean="0"/>
              <a:t>Nemo</a:t>
            </a:r>
            <a:endParaRPr lang="en-US" i="1" dirty="0"/>
          </a:p>
        </p:txBody>
      </p:sp>
      <p:pic>
        <p:nvPicPr>
          <p:cNvPr id="68622" name="Picture 14" descr="Картинки по запросу индиана джонс акте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692696"/>
            <a:ext cx="792088" cy="1077249"/>
          </a:xfrm>
          <a:prstGeom prst="rect">
            <a:avLst/>
          </a:prstGeom>
          <a:noFill/>
        </p:spPr>
      </p:pic>
      <p:pic>
        <p:nvPicPr>
          <p:cNvPr id="68624" name="Picture 16" descr="Картинки по запросу tony star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6" y="836712"/>
            <a:ext cx="792086" cy="936103"/>
          </a:xfrm>
          <a:prstGeom prst="rect">
            <a:avLst/>
          </a:prstGeom>
          <a:noFill/>
        </p:spPr>
      </p:pic>
      <p:sp>
        <p:nvSpPr>
          <p:cNvPr id="68626" name="AutoShape 18" descr="Картинки по запросу professor xavi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68144" y="45091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Elephant" pitchFamily="18" charset="0"/>
              </a:rPr>
              <a:t>Michel </a:t>
            </a:r>
            <a:r>
              <a:rPr lang="en-US" dirty="0" err="1" smtClean="0">
                <a:latin typeface="Elephant" pitchFamily="18" charset="0"/>
              </a:rPr>
              <a:t>Ardan</a:t>
            </a:r>
            <a:endParaRPr lang="en-US" dirty="0">
              <a:latin typeface="Elephant" pitchFamily="18" charset="0"/>
            </a:endParaRPr>
          </a:p>
        </p:txBody>
      </p:sp>
      <p:sp>
        <p:nvSpPr>
          <p:cNvPr id="25" name="Vertical Scroll 24"/>
          <p:cNvSpPr/>
          <p:nvPr/>
        </p:nvSpPr>
        <p:spPr>
          <a:xfrm>
            <a:off x="179512" y="5373216"/>
            <a:ext cx="2808312" cy="1296144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3528" y="558924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Elephant" pitchFamily="18" charset="0"/>
              </a:rPr>
              <a:t>SCIENTISTS </a:t>
            </a:r>
          </a:p>
          <a:p>
            <a:pPr algn="ctr"/>
            <a:r>
              <a:rPr lang="en-US" dirty="0" smtClean="0">
                <a:latin typeface="Elephant" pitchFamily="18" charset="0"/>
              </a:rPr>
              <a:t>IN FICTION</a:t>
            </a:r>
          </a:p>
          <a:p>
            <a:pPr algn="ctr"/>
            <a:r>
              <a:rPr lang="en-US" b="1" u="sng" dirty="0" smtClean="0"/>
              <a:t>Family Tree</a:t>
            </a:r>
            <a:endParaRPr lang="en-US" b="1" u="sng" dirty="0"/>
          </a:p>
        </p:txBody>
      </p:sp>
      <p:pic>
        <p:nvPicPr>
          <p:cNvPr id="68630" name="Picture 22" descr="Картинки по запросу magneto"/>
          <p:cNvPicPr>
            <a:picLocks noChangeAspect="1" noChangeArrowheads="1"/>
          </p:cNvPicPr>
          <p:nvPr/>
        </p:nvPicPr>
        <p:blipFill>
          <a:blip r:embed="rId8" cstate="print"/>
          <a:srcRect l="37972" r="33557" b="45354"/>
          <a:stretch>
            <a:fillRect/>
          </a:stretch>
        </p:blipFill>
        <p:spPr bwMode="auto">
          <a:xfrm>
            <a:off x="252113" y="836712"/>
            <a:ext cx="780565" cy="962665"/>
          </a:xfrm>
          <a:prstGeom prst="rect">
            <a:avLst/>
          </a:prstGeom>
          <a:noFill/>
        </p:spPr>
      </p:pic>
      <p:sp>
        <p:nvSpPr>
          <p:cNvPr id="68632" name="AutoShape 24" descr="Картинки по запросу doctor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34" name="Picture 26" descr="Похожее изображение"/>
          <p:cNvPicPr>
            <a:picLocks noChangeAspect="1" noChangeArrowheads="1"/>
          </p:cNvPicPr>
          <p:nvPr/>
        </p:nvPicPr>
        <p:blipFill>
          <a:blip r:embed="rId9" cstate="print"/>
          <a:srcRect l="10778" r="38829"/>
          <a:stretch>
            <a:fillRect/>
          </a:stretch>
        </p:blipFill>
        <p:spPr bwMode="auto">
          <a:xfrm>
            <a:off x="8172400" y="836712"/>
            <a:ext cx="724459" cy="936104"/>
          </a:xfrm>
          <a:prstGeom prst="rect">
            <a:avLst/>
          </a:prstGeom>
          <a:noFill/>
        </p:spPr>
      </p:pic>
      <p:pic>
        <p:nvPicPr>
          <p:cNvPr id="68636" name="Picture 28" descr="Картинки по запросу emmett brown"/>
          <p:cNvPicPr>
            <a:picLocks noChangeAspect="1" noChangeArrowheads="1"/>
          </p:cNvPicPr>
          <p:nvPr/>
        </p:nvPicPr>
        <p:blipFill>
          <a:blip r:embed="rId10" cstate="print"/>
          <a:srcRect l="8348" r="10625"/>
          <a:stretch>
            <a:fillRect/>
          </a:stretch>
        </p:blipFill>
        <p:spPr bwMode="auto">
          <a:xfrm>
            <a:off x="7164288" y="836712"/>
            <a:ext cx="792088" cy="938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Картинки по запросу darwin meme"/>
          <p:cNvPicPr>
            <a:picLocks noChangeAspect="1" noChangeArrowheads="1"/>
          </p:cNvPicPr>
          <p:nvPr/>
        </p:nvPicPr>
        <p:blipFill>
          <a:blip r:embed="rId2" cstate="print">
            <a:lum bright="-4000"/>
          </a:blip>
          <a:srcRect l="5610" t="4199" r="19193" b="4724"/>
          <a:stretch>
            <a:fillRect/>
          </a:stretch>
        </p:blipFill>
        <p:spPr bwMode="auto">
          <a:xfrm>
            <a:off x="0" y="0"/>
            <a:ext cx="9154895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1432" y="188640"/>
            <a:ext cx="511256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It is a cursed evil to any man to become as absorbed in any subject as I am in mine...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 am turned into a sort of machine for observing facts and grinding out conclusions.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 have tried lately to read Shakespeare, and found it so intolerably dull that it nauseated me. 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 scientific man ought to have no wishes, no affections, - a mere heart of stone.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Darwin’s Autobiography, 1876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5482952" cy="4729712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Recollections of the Development of my Mind and Character</a:t>
            </a:r>
          </a:p>
          <a:p>
            <a:r>
              <a:rPr lang="en-US" dirty="0" smtClean="0"/>
              <a:t>Written for family circle</a:t>
            </a:r>
          </a:p>
          <a:p>
            <a:r>
              <a:rPr lang="en-US" dirty="0" smtClean="0"/>
              <a:t>Published in 1887 with omissions considering Darwin’s religious views </a:t>
            </a:r>
          </a:p>
          <a:p>
            <a:r>
              <a:rPr lang="en-US" dirty="0" smtClean="0"/>
              <a:t>Key issues:</a:t>
            </a:r>
          </a:p>
          <a:p>
            <a:pPr>
              <a:buFontTx/>
              <a:buChar char="-"/>
            </a:pPr>
            <a:r>
              <a:rPr lang="en-US" dirty="0" smtClean="0"/>
              <a:t>What makes a good scientist? </a:t>
            </a:r>
          </a:p>
          <a:p>
            <a:pPr>
              <a:buFontTx/>
              <a:buChar char="-"/>
            </a:pPr>
            <a:r>
              <a:rPr lang="en-US" dirty="0" smtClean="0"/>
              <a:t>Are those qualities innate or acquired? </a:t>
            </a:r>
          </a:p>
        </p:txBody>
      </p:sp>
      <p:pic>
        <p:nvPicPr>
          <p:cNvPr id="56322" name="Picture 2" descr="Darwin Life And Let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88840"/>
            <a:ext cx="2806255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Картинки по запросу darwin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429000"/>
            <a:ext cx="4002671" cy="3429000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3707904" y="836712"/>
            <a:ext cx="5184576" cy="5760640"/>
          </a:xfrm>
          <a:prstGeom prst="wedgeRoundRectCallout">
            <a:avLst>
              <a:gd name="adj1" fmla="val -63939"/>
              <a:gd name="adj2" fmla="val 282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23928" y="1052736"/>
            <a:ext cx="48245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…Lectures were intolerably dull; to my mind there are no advantages and many disadvantages in lectures compared with reading. </a:t>
            </a:r>
            <a:endParaRPr lang="en-US" sz="2600" dirty="0" smtClean="0"/>
          </a:p>
          <a:p>
            <a:r>
              <a:rPr lang="en-US" sz="2600" dirty="0" smtClean="0"/>
              <a:t>Dr</a:t>
            </a:r>
            <a:r>
              <a:rPr lang="en-US" sz="2600" dirty="0" smtClean="0"/>
              <a:t>. Duncan's lectures on </a:t>
            </a:r>
            <a:r>
              <a:rPr lang="en-US" sz="2600" dirty="0" err="1" smtClean="0"/>
              <a:t>Materia</a:t>
            </a:r>
            <a:r>
              <a:rPr lang="en-US" sz="2600" dirty="0" smtClean="0"/>
              <a:t> </a:t>
            </a:r>
            <a:r>
              <a:rPr lang="en-US" sz="2600" dirty="0" err="1" smtClean="0"/>
              <a:t>Medica</a:t>
            </a:r>
            <a:r>
              <a:rPr lang="en-US" sz="2600" dirty="0" smtClean="0"/>
              <a:t> at 8 o'clock on a winter's morning are something fearful to remember. Dr. Munro made his lectures on human anatomy as dull, as he was himself, and the subject disgusted me. </a:t>
            </a:r>
            <a:endParaRPr lang="en-US" sz="2600" dirty="0"/>
          </a:p>
        </p:txBody>
      </p:sp>
      <p:pic>
        <p:nvPicPr>
          <p:cNvPr id="57348" name="Picture 4" descr="Картинки по запросу professor cap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48622"/>
            <a:ext cx="3096344" cy="2533822"/>
          </a:xfrm>
          <a:prstGeom prst="rect">
            <a:avLst/>
          </a:prstGeom>
          <a:noFill/>
        </p:spPr>
      </p:pic>
      <p:pic>
        <p:nvPicPr>
          <p:cNvPr id="57350" name="Picture 6" descr="Картинки по запросу edinburgh 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764704"/>
            <a:ext cx="2016224" cy="2030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What makes a good Scientist?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5987008" cy="50177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Passion for collecting</a:t>
            </a:r>
          </a:p>
          <a:p>
            <a:r>
              <a:rPr lang="en-US" dirty="0" smtClean="0"/>
              <a:t>Ability to absorb in thoughts</a:t>
            </a:r>
          </a:p>
          <a:p>
            <a:r>
              <a:rPr lang="en-US" dirty="0" smtClean="0"/>
              <a:t>Self-education</a:t>
            </a:r>
          </a:p>
          <a:p>
            <a:r>
              <a:rPr lang="en-US" dirty="0" smtClean="0"/>
              <a:t>Power of </a:t>
            </a:r>
            <a:r>
              <a:rPr lang="en-US" dirty="0" smtClean="0"/>
              <a:t>observation and reasoning </a:t>
            </a:r>
            <a:endParaRPr lang="en-US" dirty="0" smtClean="0"/>
          </a:p>
          <a:p>
            <a:r>
              <a:rPr lang="en-US" dirty="0" smtClean="0"/>
              <a:t>Extraordinary memory </a:t>
            </a:r>
          </a:p>
          <a:p>
            <a:r>
              <a:rPr lang="en-US" dirty="0" smtClean="0"/>
              <a:t>Patience</a:t>
            </a:r>
          </a:p>
          <a:p>
            <a:r>
              <a:rPr lang="en-US" dirty="0" smtClean="0"/>
              <a:t>Methodical habits </a:t>
            </a:r>
            <a:endParaRPr lang="en-US" dirty="0" smtClean="0"/>
          </a:p>
          <a:p>
            <a:r>
              <a:rPr lang="en-US" dirty="0" smtClean="0"/>
              <a:t>Practice over theory  </a:t>
            </a:r>
          </a:p>
          <a:p>
            <a:r>
              <a:rPr lang="en-US" dirty="0" smtClean="0"/>
              <a:t>Professional community </a:t>
            </a:r>
            <a:endParaRPr lang="en-US" dirty="0" smtClean="0"/>
          </a:p>
          <a:p>
            <a:r>
              <a:rPr lang="en-US" dirty="0" smtClean="0"/>
              <a:t>Skepticism and rationalism</a:t>
            </a:r>
          </a:p>
          <a:p>
            <a:r>
              <a:rPr lang="en-US" dirty="0" smtClean="0"/>
              <a:t>Science above all  </a:t>
            </a:r>
            <a:endParaRPr lang="en-US" dirty="0"/>
          </a:p>
        </p:txBody>
      </p:sp>
      <p:pic>
        <p:nvPicPr>
          <p:cNvPr id="583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950" y="2476499"/>
            <a:ext cx="268605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A 19th century poem on 'Woman's Rights' [page: single sheet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A 19th century poem on 'Woman's Rights' [page: single sheet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www.bl.uk/britishlibrary/~/media/bl/global/english-online/collection-item-images/m/1/9/m%2019th%20b20070%2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179512" y="0"/>
            <a:ext cx="4752528" cy="2592288"/>
          </a:xfrm>
          <a:prstGeom prst="cloudCallout">
            <a:avLst>
              <a:gd name="adj1" fmla="val -6569"/>
              <a:gd name="adj2" fmla="val 722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5576" y="33265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Still, I’m intellectually superior to you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Science: Etymology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20687"/>
          <a:ext cx="8229600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276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Humanities</a:t>
                      </a:r>
                      <a:endParaRPr lang="en-US" dirty="0"/>
                    </a:p>
                  </a:txBody>
                  <a:tcPr/>
                </a:tc>
              </a:tr>
              <a:tr h="1037716">
                <a:tc>
                  <a:txBody>
                    <a:bodyPr/>
                    <a:lstStyle/>
                    <a:p>
                      <a:r>
                        <a:rPr lang="en-US" dirty="0" smtClean="0"/>
                        <a:t>Derive from medieval </a:t>
                      </a:r>
                      <a:r>
                        <a:rPr lang="en-US" dirty="0" err="1" smtClean="0"/>
                        <a:t>quadrivium</a:t>
                      </a:r>
                      <a:r>
                        <a:rPr lang="en-US" dirty="0" smtClean="0"/>
                        <a:t>: Arithmetic, Geometry, Astronomy, 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Derive</a:t>
                      </a:r>
                      <a:r>
                        <a:rPr lang="en-US" baseline="0" dirty="0" smtClean="0"/>
                        <a:t> from medieval </a:t>
                      </a:r>
                      <a:r>
                        <a:rPr lang="en-US" baseline="0" dirty="0" err="1" smtClean="0"/>
                        <a:t>trivium</a:t>
                      </a:r>
                      <a:r>
                        <a:rPr lang="en-US" baseline="0" dirty="0" smtClean="0"/>
                        <a:t>: Grammar, Rhetoric, Music  </a:t>
                      </a:r>
                      <a:endParaRPr lang="en-US" dirty="0"/>
                    </a:p>
                  </a:txBody>
                  <a:tcPr/>
                </a:tc>
              </a:tr>
              <a:tr h="1017460">
                <a:tc>
                  <a:txBody>
                    <a:bodyPr/>
                    <a:lstStyle/>
                    <a:p>
                      <a:r>
                        <a:rPr lang="en-US" dirty="0" smtClean="0"/>
                        <a:t>Defined by Enlightenment</a:t>
                      </a:r>
                      <a:r>
                        <a:rPr lang="en-US" baseline="0" dirty="0" smtClean="0"/>
                        <a:t> scholars as universe-centric studies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Defined by Renaissance scholars as anthropocentric</a:t>
                      </a:r>
                      <a:r>
                        <a:rPr lang="en-US" baseline="0" dirty="0" smtClean="0"/>
                        <a:t> studies  (</a:t>
                      </a:r>
                      <a:r>
                        <a:rPr lang="en-US" baseline="0" dirty="0" err="1" smtClean="0"/>
                        <a:t>studia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humanitatis</a:t>
                      </a:r>
                      <a:r>
                        <a:rPr lang="en-US" baseline="0" dirty="0" smtClean="0"/>
                        <a:t>) </a:t>
                      </a:r>
                      <a:endParaRPr lang="en-US" dirty="0"/>
                    </a:p>
                  </a:txBody>
                  <a:tcPr/>
                </a:tc>
              </a:tr>
              <a:tr h="782662">
                <a:tc>
                  <a:txBody>
                    <a:bodyPr/>
                    <a:lstStyle/>
                    <a:p>
                      <a:r>
                        <a:rPr lang="en-US" dirty="0" smtClean="0"/>
                        <a:t>Empirical approaches, experimental method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 (speculative) approaches,</a:t>
                      </a:r>
                      <a:r>
                        <a:rPr lang="en-US" baseline="0" dirty="0" smtClean="0"/>
                        <a:t> comparative method</a:t>
                      </a:r>
                      <a:endParaRPr lang="en-US" dirty="0"/>
                    </a:p>
                  </a:txBody>
                  <a:tcPr/>
                </a:tc>
              </a:tr>
              <a:tr h="782662">
                <a:tc>
                  <a:txBody>
                    <a:bodyPr/>
                    <a:lstStyle/>
                    <a:p>
                      <a:r>
                        <a:rPr lang="en-US" dirty="0" smtClean="0"/>
                        <a:t>Historical</a:t>
                      </a:r>
                      <a:r>
                        <a:rPr lang="en-US" baseline="0" dirty="0" smtClean="0"/>
                        <a:t> context doesn’t matter except for some social sciences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Significant historical element </a:t>
                      </a:r>
                      <a:endParaRPr lang="en-US" dirty="0"/>
                    </a:p>
                  </a:txBody>
                  <a:tcPr/>
                </a:tc>
              </a:tr>
              <a:tr h="527607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discipline required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 central discipline </a:t>
                      </a:r>
                      <a:endParaRPr lang="en-US" dirty="0"/>
                    </a:p>
                  </a:txBody>
                  <a:tcPr/>
                </a:tc>
              </a:tr>
              <a:tr h="1300950">
                <a:tc>
                  <a:txBody>
                    <a:bodyPr/>
                    <a:lstStyle/>
                    <a:p>
                      <a:r>
                        <a:rPr lang="en-US" dirty="0" smtClean="0"/>
                        <a:t>Comprises Natural,</a:t>
                      </a:r>
                      <a:r>
                        <a:rPr lang="en-US" baseline="0" dirty="0" smtClean="0"/>
                        <a:t> Formal and Social sciences (including Linguistics as a science investigating 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cognitive and social aspects of human language)</a:t>
                      </a:r>
                      <a:r>
                        <a:rPr kumimoji="0" lang="en-US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Comprise Ancient and Modern Languages, Literature, Philosophy, Religion, Art and Musicology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4" name="AutoShape 2" descr="https://upload.wikimedia.org/wikipedia/commons/thumb/7/75/The_Scientific_Universe.png/450px-The_Scientific_Univers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6" name="Picture 4" descr="https://upload.wikimedia.org/wikipedia/commons/thumb/7/75/The_Scientific_Universe.png/800px-The_Scientific_Univer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Картинки по запросу science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572500" cy="5124451"/>
          </a:xfrm>
          <a:prstGeom prst="rect">
            <a:avLst/>
          </a:prstGeom>
          <a:noFill/>
        </p:spPr>
      </p:pic>
      <p:pic>
        <p:nvPicPr>
          <p:cNvPr id="44036" name="Picture 4" descr="Картинки по запросу you are here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3571875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Картинки по запросу science humanities dinosa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51"/>
            <a:ext cx="9144000" cy="680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Картинки по запросу scientist and socie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7843</TotalTime>
  <Words>980</Words>
  <Application>Microsoft Office PowerPoint</Application>
  <PresentationFormat>On-screen Show (4:3)</PresentationFormat>
  <Paragraphs>184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Urban</vt:lpstr>
      <vt:lpstr>Science and Scientists  in Neo-Victorian Fiction</vt:lpstr>
      <vt:lpstr>Check yourself! </vt:lpstr>
      <vt:lpstr>Slide 3</vt:lpstr>
      <vt:lpstr>Science: Etymology</vt:lpstr>
      <vt:lpstr>Slide 5</vt:lpstr>
      <vt:lpstr>Slide 6</vt:lpstr>
      <vt:lpstr>Slide 7</vt:lpstr>
      <vt:lpstr>Slide 8</vt:lpstr>
      <vt:lpstr>Slide 9</vt:lpstr>
      <vt:lpstr>Slide 10</vt:lpstr>
      <vt:lpstr>Science and Society</vt:lpstr>
      <vt:lpstr>Slide 12</vt:lpstr>
      <vt:lpstr>Modern Scientist as a Cultural Hero</vt:lpstr>
      <vt:lpstr>Describe Your Scientist: </vt:lpstr>
      <vt:lpstr>Slide 15</vt:lpstr>
      <vt:lpstr>What can a Mad Scientist do? </vt:lpstr>
      <vt:lpstr>Scientists Through the Ages</vt:lpstr>
      <vt:lpstr>Scientists in Fiction: The Dawn of Science</vt:lpstr>
      <vt:lpstr>The Renaissance</vt:lpstr>
      <vt:lpstr>Slide 20</vt:lpstr>
      <vt:lpstr>The Birth of Faustian Myth: Johan Spies and Christopher Marlowe   </vt:lpstr>
      <vt:lpstr>Age of Genii </vt:lpstr>
      <vt:lpstr>Slide 23</vt:lpstr>
      <vt:lpstr>Slide 24</vt:lpstr>
      <vt:lpstr>Science for Science’s Sake?  Jonathan Swift’s POV </vt:lpstr>
      <vt:lpstr>Goethe’s “Faust”:  Mad Scientist’s Carte Blanche </vt:lpstr>
      <vt:lpstr>Slide 27</vt:lpstr>
      <vt:lpstr>Industrial Revolution</vt:lpstr>
      <vt:lpstr>Great Industrial Revolution:  Knowledge Triangle</vt:lpstr>
      <vt:lpstr>Science vs Natural Philosophy</vt:lpstr>
      <vt:lpstr>“The Modern Prometheus” </vt:lpstr>
      <vt:lpstr> Victorian Gentleman Scholar  </vt:lpstr>
      <vt:lpstr>Slide 33</vt:lpstr>
      <vt:lpstr>Slide 34</vt:lpstr>
      <vt:lpstr>Darwin’s Autobiography, 1876</vt:lpstr>
      <vt:lpstr>Slide 36</vt:lpstr>
      <vt:lpstr>What makes a good Scientist? 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Scientists  in Neo-Victorian Fiction</dc:title>
  <dc:creator>the_mockturtle</dc:creator>
  <cp:lastModifiedBy>the_mockturtle</cp:lastModifiedBy>
  <cp:revision>474</cp:revision>
  <dcterms:created xsi:type="dcterms:W3CDTF">2017-02-11T10:51:52Z</dcterms:created>
  <dcterms:modified xsi:type="dcterms:W3CDTF">2017-02-21T11:14:45Z</dcterms:modified>
</cp:coreProperties>
</file>