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58" r:id="rId5"/>
    <p:sldId id="269" r:id="rId6"/>
    <p:sldId id="270" r:id="rId7"/>
    <p:sldId id="259" r:id="rId8"/>
    <p:sldId id="260" r:id="rId9"/>
    <p:sldId id="261" r:id="rId10"/>
    <p:sldId id="271" r:id="rId11"/>
    <p:sldId id="262" r:id="rId12"/>
    <p:sldId id="264" r:id="rId13"/>
    <p:sldId id="265" r:id="rId14"/>
    <p:sldId id="266" r:id="rId15"/>
    <p:sldId id="26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1" d="100"/>
          <a:sy n="81" d="100"/>
        </p:scale>
        <p:origin x="677"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a:p>
        </p:txBody>
      </p:sp>
      <p:sp>
        <p:nvSpPr>
          <p:cNvPr id="4" name="Дата 3"/>
          <p:cNvSpPr>
            <a:spLocks noGrp="1"/>
          </p:cNvSpPr>
          <p:nvPr>
            <p:ph type="dt" sz="half" idx="10"/>
          </p:nvPr>
        </p:nvSpPr>
        <p:spPr/>
        <p:txBody>
          <a:bodyPr/>
          <a:lstStyle/>
          <a:p>
            <a:fld id="{2EDAB09D-F6EE-4C62-A2C8-7DE92A7DA6C8}" type="datetimeFigureOut">
              <a:rPr lang="en-US" smtClean="0"/>
              <a:t>1/17/2022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7DAC955-D462-43ED-864F-E99D169B067F}" type="slidenum">
              <a:rPr lang="en-US" smtClean="0"/>
              <a:t>‹#›</a:t>
            </a:fld>
            <a:endParaRPr lang="en-US"/>
          </a:p>
        </p:txBody>
      </p:sp>
    </p:spTree>
    <p:extLst>
      <p:ext uri="{BB962C8B-B14F-4D97-AF65-F5344CB8AC3E}">
        <p14:creationId xmlns:p14="http://schemas.microsoft.com/office/powerpoint/2010/main" val="3195806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2EDAB09D-F6EE-4C62-A2C8-7DE92A7DA6C8}" type="datetimeFigureOut">
              <a:rPr lang="en-US" smtClean="0"/>
              <a:t>1/17/2022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7DAC955-D462-43ED-864F-E99D169B067F}" type="slidenum">
              <a:rPr lang="en-US" smtClean="0"/>
              <a:t>‹#›</a:t>
            </a:fld>
            <a:endParaRPr lang="en-US"/>
          </a:p>
        </p:txBody>
      </p:sp>
    </p:spTree>
    <p:extLst>
      <p:ext uri="{BB962C8B-B14F-4D97-AF65-F5344CB8AC3E}">
        <p14:creationId xmlns:p14="http://schemas.microsoft.com/office/powerpoint/2010/main" val="510895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2EDAB09D-F6EE-4C62-A2C8-7DE92A7DA6C8}" type="datetimeFigureOut">
              <a:rPr lang="en-US" smtClean="0"/>
              <a:t>1/17/2022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7DAC955-D462-43ED-864F-E99D169B067F}" type="slidenum">
              <a:rPr lang="en-US" smtClean="0"/>
              <a:t>‹#›</a:t>
            </a:fld>
            <a:endParaRPr lang="en-US"/>
          </a:p>
        </p:txBody>
      </p:sp>
    </p:spTree>
    <p:extLst>
      <p:ext uri="{BB962C8B-B14F-4D97-AF65-F5344CB8AC3E}">
        <p14:creationId xmlns:p14="http://schemas.microsoft.com/office/powerpoint/2010/main" val="3843442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p>
            <a:fld id="{2EDAB09D-F6EE-4C62-A2C8-7DE92A7DA6C8}" type="datetimeFigureOut">
              <a:rPr lang="en-US" smtClean="0"/>
              <a:t>1/17/2022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7DAC955-D462-43ED-864F-E99D169B067F}" type="slidenum">
              <a:rPr lang="en-US" smtClean="0"/>
              <a:t>‹#›</a:t>
            </a:fld>
            <a:endParaRPr lang="en-US"/>
          </a:p>
        </p:txBody>
      </p:sp>
    </p:spTree>
    <p:extLst>
      <p:ext uri="{BB962C8B-B14F-4D97-AF65-F5344CB8AC3E}">
        <p14:creationId xmlns:p14="http://schemas.microsoft.com/office/powerpoint/2010/main" val="140412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EDAB09D-F6EE-4C62-A2C8-7DE92A7DA6C8}" type="datetimeFigureOut">
              <a:rPr lang="en-US" smtClean="0"/>
              <a:t>1/17/2022</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07DAC955-D462-43ED-864F-E99D169B067F}" type="slidenum">
              <a:rPr lang="en-US" smtClean="0"/>
              <a:t>‹#›</a:t>
            </a:fld>
            <a:endParaRPr lang="en-US"/>
          </a:p>
        </p:txBody>
      </p:sp>
    </p:spTree>
    <p:extLst>
      <p:ext uri="{BB962C8B-B14F-4D97-AF65-F5344CB8AC3E}">
        <p14:creationId xmlns:p14="http://schemas.microsoft.com/office/powerpoint/2010/main" val="338873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p>
            <a:fld id="{2EDAB09D-F6EE-4C62-A2C8-7DE92A7DA6C8}" type="datetimeFigureOut">
              <a:rPr lang="en-US" smtClean="0"/>
              <a:t>1/17/2022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07DAC955-D462-43ED-864F-E99D169B067F}" type="slidenum">
              <a:rPr lang="en-US" smtClean="0"/>
              <a:t>‹#›</a:t>
            </a:fld>
            <a:endParaRPr lang="en-US"/>
          </a:p>
        </p:txBody>
      </p:sp>
    </p:spTree>
    <p:extLst>
      <p:ext uri="{BB962C8B-B14F-4D97-AF65-F5344CB8AC3E}">
        <p14:creationId xmlns:p14="http://schemas.microsoft.com/office/powerpoint/2010/main" val="1307425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p>
            <a:fld id="{2EDAB09D-F6EE-4C62-A2C8-7DE92A7DA6C8}" type="datetimeFigureOut">
              <a:rPr lang="en-US" smtClean="0"/>
              <a:t>1/17/2022</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07DAC955-D462-43ED-864F-E99D169B067F}" type="slidenum">
              <a:rPr lang="en-US" smtClean="0"/>
              <a:t>‹#›</a:t>
            </a:fld>
            <a:endParaRPr lang="en-US"/>
          </a:p>
        </p:txBody>
      </p:sp>
    </p:spTree>
    <p:extLst>
      <p:ext uri="{BB962C8B-B14F-4D97-AF65-F5344CB8AC3E}">
        <p14:creationId xmlns:p14="http://schemas.microsoft.com/office/powerpoint/2010/main" val="2913005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2"/>
          <p:cNvSpPr>
            <a:spLocks noGrp="1"/>
          </p:cNvSpPr>
          <p:nvPr>
            <p:ph type="dt" sz="half" idx="10"/>
          </p:nvPr>
        </p:nvSpPr>
        <p:spPr/>
        <p:txBody>
          <a:bodyPr/>
          <a:lstStyle/>
          <a:p>
            <a:fld id="{2EDAB09D-F6EE-4C62-A2C8-7DE92A7DA6C8}" type="datetimeFigureOut">
              <a:rPr lang="en-US" smtClean="0"/>
              <a:t>1/17/2022</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07DAC955-D462-43ED-864F-E99D169B067F}" type="slidenum">
              <a:rPr lang="en-US" smtClean="0"/>
              <a:t>‹#›</a:t>
            </a:fld>
            <a:endParaRPr lang="en-US"/>
          </a:p>
        </p:txBody>
      </p:sp>
    </p:spTree>
    <p:extLst>
      <p:ext uri="{BB962C8B-B14F-4D97-AF65-F5344CB8AC3E}">
        <p14:creationId xmlns:p14="http://schemas.microsoft.com/office/powerpoint/2010/main" val="1702258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EDAB09D-F6EE-4C62-A2C8-7DE92A7DA6C8}" type="datetimeFigureOut">
              <a:rPr lang="en-US" smtClean="0"/>
              <a:t>1/17/2022</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07DAC955-D462-43ED-864F-E99D169B067F}" type="slidenum">
              <a:rPr lang="en-US" smtClean="0"/>
              <a:t>‹#›</a:t>
            </a:fld>
            <a:endParaRPr lang="en-US"/>
          </a:p>
        </p:txBody>
      </p:sp>
    </p:spTree>
    <p:extLst>
      <p:ext uri="{BB962C8B-B14F-4D97-AF65-F5344CB8AC3E}">
        <p14:creationId xmlns:p14="http://schemas.microsoft.com/office/powerpoint/2010/main" val="2120329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EDAB09D-F6EE-4C62-A2C8-7DE92A7DA6C8}" type="datetimeFigureOut">
              <a:rPr lang="en-US" smtClean="0"/>
              <a:t>1/17/2022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07DAC955-D462-43ED-864F-E99D169B067F}" type="slidenum">
              <a:rPr lang="en-US" smtClean="0"/>
              <a:t>‹#›</a:t>
            </a:fld>
            <a:endParaRPr lang="en-US"/>
          </a:p>
        </p:txBody>
      </p:sp>
    </p:spTree>
    <p:extLst>
      <p:ext uri="{BB962C8B-B14F-4D97-AF65-F5344CB8AC3E}">
        <p14:creationId xmlns:p14="http://schemas.microsoft.com/office/powerpoint/2010/main" val="972641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EDAB09D-F6EE-4C62-A2C8-7DE92A7DA6C8}" type="datetimeFigureOut">
              <a:rPr lang="en-US" smtClean="0"/>
              <a:t>1/17/2022</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07DAC955-D462-43ED-864F-E99D169B067F}" type="slidenum">
              <a:rPr lang="en-US" smtClean="0"/>
              <a:t>‹#›</a:t>
            </a:fld>
            <a:endParaRPr lang="en-US"/>
          </a:p>
        </p:txBody>
      </p:sp>
    </p:spTree>
    <p:extLst>
      <p:ext uri="{BB962C8B-B14F-4D97-AF65-F5344CB8AC3E}">
        <p14:creationId xmlns:p14="http://schemas.microsoft.com/office/powerpoint/2010/main" val="32371680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DAB09D-F6EE-4C62-A2C8-7DE92A7DA6C8}" type="datetimeFigureOut">
              <a:rPr lang="en-US" smtClean="0"/>
              <a:t>1/17/2022</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DAC955-D462-43ED-864F-E99D169B067F}" type="slidenum">
              <a:rPr lang="en-US" smtClean="0"/>
              <a:t>‹#›</a:t>
            </a:fld>
            <a:endParaRPr lang="en-US"/>
          </a:p>
        </p:txBody>
      </p:sp>
    </p:spTree>
    <p:extLst>
      <p:ext uri="{BB962C8B-B14F-4D97-AF65-F5344CB8AC3E}">
        <p14:creationId xmlns:p14="http://schemas.microsoft.com/office/powerpoint/2010/main" val="17129071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09047" y="170256"/>
            <a:ext cx="10878532" cy="2387600"/>
          </a:xfrm>
        </p:spPr>
        <p:txBody>
          <a:bodyPr>
            <a:normAutofit fontScale="90000"/>
          </a:bodyPr>
          <a:lstStyle/>
          <a:p>
            <a:pPr lvl="0" eaLnBrk="0" fontAlgn="base" hangingPunct="0">
              <a:lnSpc>
                <a:spcPct val="100000"/>
              </a:lnSpc>
              <a:spcAft>
                <a:spcPct val="0"/>
              </a:spcAft>
            </a:pPr>
            <a:r>
              <a:rPr lang="uk-UA" altLang="en-US" dirty="0">
                <a:solidFill>
                  <a:srgbClr val="202124"/>
                </a:solidFill>
                <a:latin typeface="inherit"/>
              </a:rPr>
              <a:t>Проекти цифрової трансформації виробництва «ІНТЕРПАЙП»</a:t>
            </a:r>
            <a:r>
              <a:rPr kumimoji="0" lang="uk-UA" altLang="en-US" sz="1800" b="0" i="0" u="none" strike="noStrike" cap="none" normalizeH="0" baseline="0" dirty="0" smtClean="0">
                <a:ln>
                  <a:noFill/>
                </a:ln>
                <a:solidFill>
                  <a:schemeClr val="tx1"/>
                </a:solidFill>
                <a:effectLst/>
              </a:rPr>
              <a:t> </a:t>
            </a:r>
            <a:endParaRPr kumimoji="0" lang="uk-UA" altLang="en-US" sz="4800" b="0" i="0" u="none" strike="noStrike" cap="none" normalizeH="0" baseline="0" dirty="0" smtClean="0">
              <a:ln>
                <a:noFill/>
              </a:ln>
              <a:solidFill>
                <a:schemeClr val="tx1"/>
              </a:solidFill>
              <a:effectLst/>
              <a:latin typeface="Arial" panose="020B0604020202020204" pitchFamily="34" charset="0"/>
            </a:endParaRPr>
          </a:p>
        </p:txBody>
      </p:sp>
      <p:pic>
        <p:nvPicPr>
          <p:cNvPr id="1026" name="Рисунок 5" descr="Проекты цифровой трансформации производства «ИНТЕРПАЙП»"/>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7853" y="2557856"/>
            <a:ext cx="6042025" cy="415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a:spLocks noChangeArrowheads="1"/>
          </p:cNvSpPr>
          <p:nvPr/>
        </p:nvSpPr>
        <p:spPr bwMode="auto">
          <a:xfrm>
            <a:off x="838986" y="676008"/>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01775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68129"/>
          </a:xfrm>
        </p:spPr>
        <p:txBody>
          <a:bodyPr>
            <a:normAutofit fontScale="90000"/>
          </a:bodyPr>
          <a:lstStyle/>
          <a:p>
            <a:r>
              <a:rPr lang="uk-UA" b="1" dirty="0"/>
              <a:t>Оперативне планування </a:t>
            </a:r>
            <a:r>
              <a:rPr lang="uk-UA" b="1" dirty="0" smtClean="0"/>
              <a:t>виробництва</a:t>
            </a:r>
            <a:endParaRPr lang="en-US" dirty="0"/>
          </a:p>
        </p:txBody>
      </p:sp>
      <p:sp>
        <p:nvSpPr>
          <p:cNvPr id="3" name="Объект 2"/>
          <p:cNvSpPr>
            <a:spLocks noGrp="1"/>
          </p:cNvSpPr>
          <p:nvPr>
            <p:ph idx="1"/>
          </p:nvPr>
        </p:nvSpPr>
        <p:spPr>
          <a:xfrm>
            <a:off x="838200" y="1216058"/>
            <a:ext cx="11030146" cy="5542961"/>
          </a:xfrm>
        </p:spPr>
        <p:txBody>
          <a:bodyPr>
            <a:normAutofit fontScale="92500" lnSpcReduction="10000"/>
          </a:bodyPr>
          <a:lstStyle/>
          <a:p>
            <a:pPr marL="0" indent="0" algn="just" fontAlgn="base">
              <a:buNone/>
            </a:pPr>
            <a:r>
              <a:rPr lang="uk-UA" dirty="0"/>
              <a:t>Функціонал оперативного планування виробництва формує прогноз виконання замовлень за критеріями оптимізації, базуючись на інформації про прийняті замовлення.</a:t>
            </a:r>
            <a:endParaRPr lang="ru-RU" dirty="0"/>
          </a:p>
          <a:p>
            <a:pPr marL="0" indent="0" algn="just" fontAlgn="base">
              <a:buNone/>
            </a:pPr>
            <a:r>
              <a:rPr lang="uk-UA" dirty="0"/>
              <a:t>Окрім формування змінних завдань по робочих центрах у розрізі замовлень, стає відома добова потреба в основних матеріалах (трубній заготівлі) для реалізації місячної виробничої програми.</a:t>
            </a:r>
            <a:endParaRPr lang="ru-RU" dirty="0"/>
          </a:p>
          <a:p>
            <a:pPr marL="0" indent="0" algn="just" fontAlgn="base">
              <a:buNone/>
            </a:pPr>
            <a:r>
              <a:rPr lang="uk-UA" dirty="0"/>
              <a:t>Ця інформація дає змогу досягти:</a:t>
            </a:r>
            <a:endParaRPr lang="ru-RU" dirty="0"/>
          </a:p>
          <a:p>
            <a:pPr marL="0" indent="0" algn="just" fontAlgn="base">
              <a:buNone/>
            </a:pPr>
            <a:r>
              <a:rPr lang="uk-UA" dirty="0"/>
              <a:t>- скорочення витрат зберігання матеріалів</a:t>
            </a:r>
            <a:endParaRPr lang="ru-RU" dirty="0"/>
          </a:p>
          <a:p>
            <a:pPr marL="0" indent="0" algn="just" fontAlgn="base">
              <a:buNone/>
            </a:pPr>
            <a:r>
              <a:rPr lang="uk-UA" dirty="0"/>
              <a:t>- зниження ризиків порушення графіка прокату</a:t>
            </a:r>
            <a:endParaRPr lang="ru-RU" dirty="0"/>
          </a:p>
          <a:p>
            <a:pPr marL="0" indent="0" algn="just" fontAlgn="base">
              <a:buNone/>
            </a:pPr>
            <a:r>
              <a:rPr lang="uk-UA" dirty="0"/>
              <a:t>- зриву термінів виконання замовлень</a:t>
            </a:r>
            <a:endParaRPr lang="ru-RU" dirty="0"/>
          </a:p>
          <a:p>
            <a:pPr marL="0" indent="0" algn="just" fontAlgn="base">
              <a:buNone/>
            </a:pPr>
            <a:r>
              <a:rPr lang="uk-UA" dirty="0"/>
              <a:t>- Поліпшення ритмічності роботи виробництва</a:t>
            </a:r>
            <a:endParaRPr lang="ru-RU" dirty="0"/>
          </a:p>
          <a:p>
            <a:pPr marL="0" indent="0" algn="just" fontAlgn="base">
              <a:buNone/>
            </a:pPr>
            <a:r>
              <a:rPr lang="uk-UA" dirty="0"/>
              <a:t>- Скорочення простоїв обладнання.</a:t>
            </a:r>
            <a:endParaRPr lang="ru-RU" dirty="0"/>
          </a:p>
          <a:p>
            <a:pPr marL="0" indent="0" algn="just" fontAlgn="base">
              <a:buNone/>
            </a:pPr>
            <a:r>
              <a:rPr lang="uk-UA" dirty="0"/>
              <a:t>Усе це призводить до підвищення ефективності роботи </a:t>
            </a:r>
            <a:r>
              <a:rPr lang="uk-UA" dirty="0" err="1"/>
              <a:t>цехів</a:t>
            </a:r>
            <a:r>
              <a:rPr lang="uk-UA" dirty="0"/>
              <a:t>.</a:t>
            </a:r>
            <a:endParaRPr lang="ru-RU" dirty="0"/>
          </a:p>
          <a:p>
            <a:pPr marL="0" indent="0" algn="just">
              <a:buNone/>
            </a:pPr>
            <a:endParaRPr lang="en-US" dirty="0"/>
          </a:p>
        </p:txBody>
      </p:sp>
    </p:spTree>
    <p:extLst>
      <p:ext uri="{BB962C8B-B14F-4D97-AF65-F5344CB8AC3E}">
        <p14:creationId xmlns:p14="http://schemas.microsoft.com/office/powerpoint/2010/main" val="1194316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92714"/>
          </a:xfrm>
        </p:spPr>
        <p:txBody>
          <a:bodyPr>
            <a:normAutofit fontScale="90000"/>
          </a:bodyPr>
          <a:lstStyle/>
          <a:p>
            <a:r>
              <a:rPr lang="uk-UA" b="1" dirty="0"/>
              <a:t>Колісне </a:t>
            </a:r>
            <a:r>
              <a:rPr lang="uk-UA" b="1" dirty="0" smtClean="0"/>
              <a:t>виробництво</a:t>
            </a:r>
            <a:endParaRPr lang="en-US" dirty="0"/>
          </a:p>
        </p:txBody>
      </p:sp>
      <p:sp>
        <p:nvSpPr>
          <p:cNvPr id="3" name="Объект 2"/>
          <p:cNvSpPr>
            <a:spLocks noGrp="1"/>
          </p:cNvSpPr>
          <p:nvPr>
            <p:ph idx="1"/>
          </p:nvPr>
        </p:nvSpPr>
        <p:spPr>
          <a:xfrm>
            <a:off x="621384" y="1024346"/>
            <a:ext cx="11105560" cy="5725246"/>
          </a:xfrm>
        </p:spPr>
        <p:txBody>
          <a:bodyPr>
            <a:normAutofit fontScale="92500"/>
          </a:bodyPr>
          <a:lstStyle/>
          <a:p>
            <a:pPr marL="0" indent="536575" algn="just" fontAlgn="base">
              <a:buNone/>
            </a:pPr>
            <a:r>
              <a:rPr lang="uk-UA" dirty="0" smtClean="0"/>
              <a:t>Інтеграцію виробничого обладнання з єдиною інформаційною системою реалізовано і в колесопрокатному цеху заводу «Інтерпайп </a:t>
            </a:r>
            <a:r>
              <a:rPr lang="uk-UA" dirty="0" err="1" smtClean="0"/>
              <a:t>НТЗ</a:t>
            </a:r>
            <a:r>
              <a:rPr lang="uk-UA" dirty="0" smtClean="0"/>
              <a:t>». Як і для трубної продукції інформація про колісні замовлення та виконані виробничі операції зберігається в єдиній для всього холдингу базі даних.</a:t>
            </a:r>
            <a:endParaRPr lang="ru-RU" dirty="0" smtClean="0"/>
          </a:p>
          <a:p>
            <a:pPr marL="0" indent="536575" algn="just" fontAlgn="base">
              <a:buNone/>
            </a:pPr>
            <a:r>
              <a:rPr lang="uk-UA" dirty="0" smtClean="0"/>
              <a:t>На основних етапах виробництва реалізовано систему </a:t>
            </a:r>
            <a:r>
              <a:rPr lang="uk-UA" dirty="0" err="1" smtClean="0"/>
              <a:t>простежуваності</a:t>
            </a:r>
            <a:r>
              <a:rPr lang="uk-UA" dirty="0" smtClean="0"/>
              <a:t>. Кожне колесо у цеху переміщається від операції до операції зі своєю технологічною биркою. Збір даних відбувається у автоматичному режимі. Інформація про виконані операції вноситься до ІТ-системи </a:t>
            </a:r>
            <a:r>
              <a:rPr lang="uk-UA" dirty="0" err="1" smtClean="0"/>
              <a:t>IT-Enterprise</a:t>
            </a:r>
            <a:r>
              <a:rPr lang="uk-UA" dirty="0" smtClean="0"/>
              <a:t> робітниками цеху через спеціальний термінал або з мобільних пристроїв.</a:t>
            </a:r>
            <a:endParaRPr lang="ru-RU" dirty="0" smtClean="0"/>
          </a:p>
          <a:p>
            <a:pPr marL="0" indent="536575" algn="just" fontAlgn="base">
              <a:buNone/>
            </a:pPr>
            <a:r>
              <a:rPr lang="uk-UA" dirty="0" smtClean="0"/>
              <a:t>Європейські та американські залізниці та вагонобудівники отримають продукцію з унікальним </a:t>
            </a:r>
            <a:r>
              <a:rPr lang="uk-UA" dirty="0" err="1" smtClean="0"/>
              <a:t>QR</a:t>
            </a:r>
            <a:r>
              <a:rPr lang="uk-UA" dirty="0" smtClean="0"/>
              <a:t>-кодом. Такий код за необхідності дозволить отримати інформацію про кожне колесо: номер колеса, дата виробництва, марка сталі, конструкція колеса, типорозмір. Це обов'язкове вимоги клієнта, регламентоване стандартом</a:t>
            </a:r>
            <a:r>
              <a:rPr lang="uk-UA" dirty="0" smtClean="0"/>
              <a:t>.</a:t>
            </a:r>
            <a:endParaRPr lang="ru-RU" dirty="0" smtClean="0"/>
          </a:p>
        </p:txBody>
      </p:sp>
    </p:spTree>
    <p:extLst>
      <p:ext uri="{BB962C8B-B14F-4D97-AF65-F5344CB8AC3E}">
        <p14:creationId xmlns:p14="http://schemas.microsoft.com/office/powerpoint/2010/main" val="2359771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75898"/>
          </a:xfrm>
        </p:spPr>
        <p:txBody>
          <a:bodyPr>
            <a:normAutofit fontScale="90000"/>
          </a:bodyPr>
          <a:lstStyle/>
          <a:p>
            <a:r>
              <a:rPr lang="uk-UA" b="1" dirty="0"/>
              <a:t>Управління виробничим </a:t>
            </a:r>
            <a:r>
              <a:rPr lang="uk-UA" b="1" dirty="0" smtClean="0"/>
              <a:t>обладнанням</a:t>
            </a:r>
            <a:endParaRPr lang="en-US" dirty="0"/>
          </a:p>
        </p:txBody>
      </p:sp>
      <p:sp>
        <p:nvSpPr>
          <p:cNvPr id="3" name="Объект 2"/>
          <p:cNvSpPr>
            <a:spLocks noGrp="1"/>
          </p:cNvSpPr>
          <p:nvPr>
            <p:ph idx="1"/>
          </p:nvPr>
        </p:nvSpPr>
        <p:spPr>
          <a:xfrm>
            <a:off x="668517" y="948932"/>
            <a:ext cx="11086707" cy="5753526"/>
          </a:xfrm>
        </p:spPr>
        <p:txBody>
          <a:bodyPr>
            <a:normAutofit fontScale="92500" lnSpcReduction="20000"/>
          </a:bodyPr>
          <a:lstStyle/>
          <a:p>
            <a:pPr marL="0" indent="442913" algn="just" fontAlgn="base">
              <a:buNone/>
            </a:pPr>
            <a:r>
              <a:rPr lang="uk-UA" dirty="0"/>
              <a:t>У компанії "Інтерпайп" реалізований проект впровадження </a:t>
            </a:r>
            <a:r>
              <a:rPr lang="uk-UA" dirty="0" err="1"/>
              <a:t>Smart-EAM</a:t>
            </a:r>
            <a:r>
              <a:rPr lang="uk-UA" dirty="0"/>
              <a:t>, завдяки якому автоматизовано управління основними виробничими фондами. У єдиній інформаційній системі міститься вся інформація про виробниче обладнання підприємств та його обслуговування: від класифікації обладнання та обліку простоїв до </a:t>
            </a:r>
            <a:r>
              <a:rPr lang="uk-UA" dirty="0" err="1"/>
              <a:t>закупівель</a:t>
            </a:r>
            <a:r>
              <a:rPr lang="uk-UA" dirty="0"/>
              <a:t> запчастин відповідно до розроблених карт ремонтів, аналізу витрат, планування та контролю ремонтних робіт.</a:t>
            </a:r>
            <a:endParaRPr lang="ru-RU" dirty="0"/>
          </a:p>
          <a:p>
            <a:pPr marL="0" indent="442913" algn="just" fontAlgn="base">
              <a:buNone/>
            </a:pPr>
            <a:r>
              <a:rPr lang="uk-UA" dirty="0"/>
              <a:t>Один із основних елементів ІТ-системи – автоматизований облік використання обладнання та його простоїв. Дані про час роботи основного устаткування автоматичному режимі збирають встановлені на виробничих лініях контролери. Причини простоїв в інформаційну систему підприємства вносять фахівці дільниць з комп'ютерів у цеху або з мобільних пристроїв. Це рішення – ефективний інструмент для контролю ремонтів, оптимізації роботи складу та процесу </a:t>
            </a:r>
            <a:r>
              <a:rPr lang="uk-UA" dirty="0" err="1"/>
              <a:t>закупівель</a:t>
            </a:r>
            <a:r>
              <a:rPr lang="uk-UA" dirty="0"/>
              <a:t> запчастин, проведення комплексного аналізу роботи обладнання, включаючи </a:t>
            </a:r>
            <a:r>
              <a:rPr lang="uk-UA" dirty="0" err="1"/>
              <a:t>RCM</a:t>
            </a:r>
            <a:r>
              <a:rPr lang="uk-UA" dirty="0"/>
              <a:t>-аналіз. Модуль управління основними виробничими фондами постійно поповнюється новою інформацією та розширює можливості роботи користувачів. У перспективі ця розробка перетвориться на автоматизовану систему повної діагностики виробничого обладнання.</a:t>
            </a:r>
            <a:endParaRPr lang="ru-RU" dirty="0"/>
          </a:p>
          <a:p>
            <a:pPr marL="0" indent="442913" algn="just">
              <a:buNone/>
            </a:pPr>
            <a:endParaRPr lang="en-US" dirty="0"/>
          </a:p>
        </p:txBody>
      </p:sp>
    </p:spTree>
    <p:extLst>
      <p:ext uri="{BB962C8B-B14F-4D97-AF65-F5344CB8AC3E}">
        <p14:creationId xmlns:p14="http://schemas.microsoft.com/office/powerpoint/2010/main" val="760612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860360"/>
          </a:xfrm>
        </p:spPr>
        <p:txBody>
          <a:bodyPr/>
          <a:lstStyle/>
          <a:p>
            <a:r>
              <a:rPr lang="uk-UA" b="1" dirty="0"/>
              <a:t>Ключові фактори </a:t>
            </a:r>
            <a:r>
              <a:rPr lang="uk-UA" b="1" dirty="0" smtClean="0"/>
              <a:t>проекту</a:t>
            </a:r>
            <a:endParaRPr lang="en-US" dirty="0"/>
          </a:p>
        </p:txBody>
      </p:sp>
      <p:sp>
        <p:nvSpPr>
          <p:cNvPr id="3" name="Объект 2"/>
          <p:cNvSpPr>
            <a:spLocks noGrp="1"/>
          </p:cNvSpPr>
          <p:nvPr>
            <p:ph idx="1"/>
          </p:nvPr>
        </p:nvSpPr>
        <p:spPr/>
        <p:txBody>
          <a:bodyPr/>
          <a:lstStyle/>
          <a:p>
            <a:r>
              <a:rPr lang="uk-UA" dirty="0"/>
              <a:t>на 20</a:t>
            </a:r>
            <a:r>
              <a:rPr lang="uk-UA" dirty="0" smtClean="0"/>
              <a:t>%</a:t>
            </a:r>
            <a:r>
              <a:rPr lang="en-US" dirty="0" smtClean="0"/>
              <a:t> </a:t>
            </a:r>
            <a:r>
              <a:rPr lang="uk-UA" dirty="0" smtClean="0"/>
              <a:t>скоротився </a:t>
            </a:r>
            <a:r>
              <a:rPr lang="uk-UA" dirty="0"/>
              <a:t>час узгодження замовлень</a:t>
            </a:r>
            <a:endParaRPr lang="ru-RU" dirty="0"/>
          </a:p>
          <a:p>
            <a:r>
              <a:rPr lang="uk-UA" dirty="0"/>
              <a:t>на 45</a:t>
            </a:r>
            <a:r>
              <a:rPr lang="uk-UA" dirty="0" smtClean="0"/>
              <a:t>%</a:t>
            </a:r>
            <a:r>
              <a:rPr lang="en-US" dirty="0" smtClean="0"/>
              <a:t> </a:t>
            </a:r>
            <a:r>
              <a:rPr lang="uk-UA" dirty="0" smtClean="0"/>
              <a:t>підвищилася </a:t>
            </a:r>
            <a:r>
              <a:rPr lang="uk-UA" dirty="0"/>
              <a:t>ефективність виробничого персоналу</a:t>
            </a:r>
            <a:endParaRPr lang="ru-RU" dirty="0"/>
          </a:p>
          <a:p>
            <a:r>
              <a:rPr lang="uk-UA" dirty="0"/>
              <a:t>на 30</a:t>
            </a:r>
            <a:r>
              <a:rPr lang="uk-UA" dirty="0" smtClean="0"/>
              <a:t>%</a:t>
            </a:r>
            <a:r>
              <a:rPr lang="en-US" dirty="0" smtClean="0"/>
              <a:t> </a:t>
            </a:r>
            <a:r>
              <a:rPr lang="uk-UA" dirty="0" smtClean="0"/>
              <a:t>скоротився </a:t>
            </a:r>
            <a:r>
              <a:rPr lang="uk-UA" dirty="0"/>
              <a:t>час простоїв виробничого обладнання</a:t>
            </a:r>
            <a:endParaRPr lang="ru-RU" dirty="0"/>
          </a:p>
        </p:txBody>
      </p:sp>
    </p:spTree>
    <p:extLst>
      <p:ext uri="{BB962C8B-B14F-4D97-AF65-F5344CB8AC3E}">
        <p14:creationId xmlns:p14="http://schemas.microsoft.com/office/powerpoint/2010/main" val="541938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06225" y="157735"/>
            <a:ext cx="10515600" cy="520995"/>
          </a:xfrm>
        </p:spPr>
        <p:txBody>
          <a:bodyPr>
            <a:normAutofit fontScale="90000"/>
          </a:bodyPr>
          <a:lstStyle/>
          <a:p>
            <a:r>
              <a:rPr lang="uk-UA" b="1" dirty="0"/>
              <a:t>Результати </a:t>
            </a:r>
            <a:r>
              <a:rPr lang="uk-UA" b="1" dirty="0" smtClean="0"/>
              <a:t>роботи</a:t>
            </a:r>
            <a:endParaRPr lang="en-US" dirty="0"/>
          </a:p>
        </p:txBody>
      </p:sp>
      <p:sp>
        <p:nvSpPr>
          <p:cNvPr id="3" name="Объект 2"/>
          <p:cNvSpPr>
            <a:spLocks noGrp="1"/>
          </p:cNvSpPr>
          <p:nvPr>
            <p:ph idx="1"/>
          </p:nvPr>
        </p:nvSpPr>
        <p:spPr>
          <a:xfrm>
            <a:off x="838200" y="678730"/>
            <a:ext cx="10973586" cy="6099142"/>
          </a:xfrm>
        </p:spPr>
        <p:txBody>
          <a:bodyPr>
            <a:normAutofit fontScale="62500" lnSpcReduction="20000"/>
          </a:bodyPr>
          <a:lstStyle/>
          <a:p>
            <a:pPr marL="0" indent="631825" algn="just" fontAlgn="base">
              <a:buNone/>
            </a:pPr>
            <a:r>
              <a:rPr lang="uk-UA" dirty="0" err="1"/>
              <a:t>IT-Enterprise.SmartFactory</a:t>
            </a:r>
            <a:r>
              <a:rPr lang="uk-UA" dirty="0"/>
              <a:t> заснована на методології </a:t>
            </a:r>
            <a:r>
              <a:rPr lang="uk-UA" dirty="0" err="1"/>
              <a:t>RCM2</a:t>
            </a:r>
            <a:r>
              <a:rPr lang="uk-UA" dirty="0"/>
              <a:t>. Впровадження цієї системи управління основними виробничими фондами на заводах холдингу ІНТЕРПАЙП скоротило витрати на технічне обслуговування, ремонт вузлів виробничого обладнання на основі інформації про поточний стан. Перехід до </a:t>
            </a:r>
            <a:r>
              <a:rPr lang="uk-UA" dirty="0" err="1"/>
              <a:t>Predictive</a:t>
            </a:r>
            <a:r>
              <a:rPr lang="uk-UA" dirty="0"/>
              <a:t> </a:t>
            </a:r>
            <a:r>
              <a:rPr lang="uk-UA" dirty="0" err="1"/>
              <a:t>Maintanence</a:t>
            </a:r>
            <a:r>
              <a:rPr lang="uk-UA" dirty="0"/>
              <a:t> забезпечив надійність роботи обладнання завдяки проведенню попереджувальних ремонтів у той момент, коли можливість відмови вузлів стає високою.</a:t>
            </a:r>
            <a:endParaRPr lang="ru-RU" dirty="0"/>
          </a:p>
          <a:p>
            <a:pPr marL="0" indent="631825" algn="just" fontAlgn="base">
              <a:buNone/>
            </a:pPr>
            <a:r>
              <a:rPr lang="uk-UA" dirty="0"/>
              <a:t>Використання інструментарію «Кошик замовлення» дозволило клієнту знати поточний стан замовлення, а виконавцю – аналізувати статистику: вивчення статистичних даних виявляє закономірності у структурі замовлень та підвищує якість прогнозування. Час прийому замовлень скоротилася до однієї доби, реакція заводських служб на зміни до замовлень - теж скоротилася. Нові дані дали можливість переглянути нормативні та цільові показники роботи підприємства.</a:t>
            </a:r>
            <a:endParaRPr lang="ru-RU" dirty="0"/>
          </a:p>
          <a:p>
            <a:pPr marL="0" indent="631825" algn="just" fontAlgn="base">
              <a:buNone/>
            </a:pPr>
            <a:r>
              <a:rPr lang="uk-UA" dirty="0"/>
              <a:t>Простеження продукції виробничого обліку дозволило підприємству успішно пройти сертифікацію трубної продукції на відповідність світовим стандартам якості.</a:t>
            </a:r>
            <a:endParaRPr lang="ru-RU" dirty="0"/>
          </a:p>
          <a:p>
            <a:pPr marL="0" indent="631825" algn="just" fontAlgn="base">
              <a:buNone/>
            </a:pPr>
            <a:r>
              <a:rPr lang="uk-UA" dirty="0" smtClean="0"/>
              <a:t>Трубно-колісний </a:t>
            </a:r>
            <a:r>
              <a:rPr lang="uk-UA" dirty="0"/>
              <a:t>холдинг "Інтерпайп" використовує єдину інформаційну систему </a:t>
            </a:r>
            <a:r>
              <a:rPr lang="uk-UA" dirty="0" err="1"/>
              <a:t>IT-Enterprise</a:t>
            </a:r>
            <a:r>
              <a:rPr lang="uk-UA" dirty="0"/>
              <a:t> для централізованого управління усіма основними бізнес-процесами компанії:</a:t>
            </a:r>
            <a:endParaRPr lang="ru-RU" dirty="0"/>
          </a:p>
          <a:p>
            <a:pPr marL="0" indent="631825" algn="just" fontAlgn="base">
              <a:buNone/>
            </a:pPr>
            <a:r>
              <a:rPr lang="uk-UA" dirty="0"/>
              <a:t>- Фінансами;</a:t>
            </a:r>
            <a:endParaRPr lang="ru-RU" dirty="0"/>
          </a:p>
          <a:p>
            <a:pPr marL="0" indent="631825" algn="just" fontAlgn="base">
              <a:buNone/>
            </a:pPr>
            <a:r>
              <a:rPr lang="uk-UA" dirty="0"/>
              <a:t>- бухгалтерським та податковим обліком;</a:t>
            </a:r>
            <a:endParaRPr lang="ru-RU" dirty="0"/>
          </a:p>
          <a:p>
            <a:pPr marL="0" indent="631825" algn="just" fontAlgn="base">
              <a:buNone/>
            </a:pPr>
            <a:r>
              <a:rPr lang="uk-UA" dirty="0"/>
              <a:t>- Управлінням персоналом;</a:t>
            </a:r>
            <a:endParaRPr lang="ru-RU" dirty="0"/>
          </a:p>
          <a:p>
            <a:pPr marL="0" indent="631825" algn="just" fontAlgn="base">
              <a:buNone/>
            </a:pPr>
            <a:r>
              <a:rPr lang="uk-UA" dirty="0"/>
              <a:t>- Управлінням </a:t>
            </a:r>
            <a:r>
              <a:rPr lang="uk-UA" dirty="0" err="1"/>
              <a:t>закупівлями</a:t>
            </a:r>
            <a:r>
              <a:rPr lang="uk-UA" dirty="0"/>
              <a:t>;</a:t>
            </a:r>
            <a:endParaRPr lang="ru-RU" dirty="0"/>
          </a:p>
          <a:p>
            <a:pPr marL="0" indent="631825" algn="just" fontAlgn="base">
              <a:buNone/>
            </a:pPr>
            <a:r>
              <a:rPr lang="uk-UA" dirty="0"/>
              <a:t>- Управлінням замовленнями;</a:t>
            </a:r>
            <a:endParaRPr lang="ru-RU" dirty="0"/>
          </a:p>
          <a:p>
            <a:pPr marL="0" indent="631825" algn="just" fontAlgn="base">
              <a:buNone/>
            </a:pPr>
            <a:r>
              <a:rPr lang="uk-UA" dirty="0"/>
              <a:t>- плануванням та управлінням виробництвом;</a:t>
            </a:r>
            <a:endParaRPr lang="ru-RU" dirty="0"/>
          </a:p>
          <a:p>
            <a:pPr marL="0" indent="631825" algn="just" fontAlgn="base">
              <a:buNone/>
            </a:pPr>
            <a:r>
              <a:rPr lang="uk-UA" dirty="0"/>
              <a:t>- Управлінням ремонтами виробничого обладнання.</a:t>
            </a:r>
            <a:endParaRPr lang="ru-RU" dirty="0"/>
          </a:p>
          <a:p>
            <a:pPr marL="0" indent="631825" algn="just" fontAlgn="base">
              <a:buNone/>
            </a:pPr>
            <a:r>
              <a:rPr lang="uk-UA" dirty="0"/>
              <a:t>Комплексна </a:t>
            </a:r>
            <a:r>
              <a:rPr lang="uk-UA" dirty="0" err="1"/>
              <a:t>ERP</a:t>
            </a:r>
            <a:r>
              <a:rPr lang="uk-UA" dirty="0"/>
              <a:t>-система </a:t>
            </a:r>
            <a:r>
              <a:rPr lang="uk-UA" dirty="0" err="1"/>
              <a:t>IT-Enterprise</a:t>
            </a:r>
            <a:r>
              <a:rPr lang="uk-UA" dirty="0"/>
              <a:t> зарекомендувала себе як ефективну систему бізнес-аналізу, планування та прийняття управлінських рішень</a:t>
            </a:r>
            <a:r>
              <a:rPr lang="uk-UA" dirty="0" smtClean="0"/>
              <a:t>.</a:t>
            </a:r>
            <a:endParaRPr lang="ru-RU" dirty="0"/>
          </a:p>
        </p:txBody>
      </p:sp>
    </p:spTree>
    <p:extLst>
      <p:ext uri="{BB962C8B-B14F-4D97-AF65-F5344CB8AC3E}">
        <p14:creationId xmlns:p14="http://schemas.microsoft.com/office/powerpoint/2010/main" val="2295117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Рисунок 2" descr="Инструмент эффективной трансформации промышленного холдинга «ИНТЕРПАЙП» SMART FACTORY от IT-Enterpris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0053" y="662201"/>
            <a:ext cx="8440067" cy="5622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46174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43932" y="110601"/>
            <a:ext cx="10515600" cy="379593"/>
          </a:xfrm>
        </p:spPr>
        <p:txBody>
          <a:bodyPr>
            <a:normAutofit fontScale="90000"/>
          </a:bodyPr>
          <a:lstStyle/>
          <a:p>
            <a:r>
              <a:rPr lang="uk-UA" b="1" dirty="0"/>
              <a:t>Цілі </a:t>
            </a:r>
            <a:r>
              <a:rPr lang="uk-UA" b="1" dirty="0" smtClean="0"/>
              <a:t>проекту</a:t>
            </a:r>
            <a:endParaRPr lang="en-US" dirty="0"/>
          </a:p>
        </p:txBody>
      </p:sp>
      <p:sp>
        <p:nvSpPr>
          <p:cNvPr id="3" name="Объект 2"/>
          <p:cNvSpPr>
            <a:spLocks noGrp="1"/>
          </p:cNvSpPr>
          <p:nvPr>
            <p:ph idx="1"/>
          </p:nvPr>
        </p:nvSpPr>
        <p:spPr>
          <a:xfrm>
            <a:off x="432847" y="637190"/>
            <a:ext cx="11501487" cy="6046414"/>
          </a:xfrm>
        </p:spPr>
        <p:txBody>
          <a:bodyPr>
            <a:normAutofit fontScale="70000" lnSpcReduction="20000"/>
          </a:bodyPr>
          <a:lstStyle/>
          <a:p>
            <a:pPr marL="0" indent="442913" algn="just" fontAlgn="base">
              <a:buNone/>
            </a:pPr>
            <a:r>
              <a:rPr lang="uk-UA" dirty="0"/>
              <a:t>«ІНТЕРПАЙП» – міжнародна вертикально інтегрована компанія, виробник безшовних та зварних труб, а також залізничних коліс. Компанія входить до десятки найбільших у світі виробників безшовних труб, а також є третім у світі виробником </a:t>
            </a:r>
            <a:r>
              <a:rPr lang="uk-UA" dirty="0" err="1"/>
              <a:t>цілокатних</a:t>
            </a:r>
            <a:r>
              <a:rPr lang="uk-UA" dirty="0"/>
              <a:t> залізничних коліс. Продукція компанії поставляється до 80 країн світу через мережу торгових офісів, що розташовані на ключових ринках.</a:t>
            </a:r>
            <a:endParaRPr lang="ru-RU" dirty="0"/>
          </a:p>
          <a:p>
            <a:pPr marL="0" indent="442913" algn="just" fontAlgn="base">
              <a:buNone/>
            </a:pPr>
            <a:r>
              <a:rPr lang="uk-UA" dirty="0"/>
              <a:t>До структури холдингу входить керуюча компанія, 5 ключових заводів та торгові офіси по всьому світу.</a:t>
            </a:r>
            <a:endParaRPr lang="ru-RU" dirty="0"/>
          </a:p>
          <a:p>
            <a:pPr marL="0" indent="442913" algn="just" fontAlgn="base">
              <a:buNone/>
            </a:pPr>
            <a:r>
              <a:rPr lang="uk-UA" dirty="0"/>
              <a:t>Протягом кількох років на ключових виробничих майданчиках холдингу велося впровадження </a:t>
            </a:r>
            <a:r>
              <a:rPr lang="uk-UA" dirty="0" err="1"/>
              <a:t>ERP</a:t>
            </a:r>
            <a:r>
              <a:rPr lang="uk-UA" dirty="0"/>
              <a:t>-системи </a:t>
            </a:r>
            <a:r>
              <a:rPr lang="uk-UA" dirty="0" err="1"/>
              <a:t>IT-Enterprise</a:t>
            </a:r>
            <a:r>
              <a:rPr lang="uk-UA" dirty="0"/>
              <a:t>, яка часом заміняла існуючі раніше розрізнені рішення. Для ефективного управління всім холдингом, у тому числі й закордонними представництвами компанії, виникла потреба у побудові єдиного інформаційного управлінського середовища.</a:t>
            </a:r>
            <a:endParaRPr lang="ru-RU" dirty="0"/>
          </a:p>
          <a:p>
            <a:pPr marL="0" indent="442913" algn="just" fontAlgn="base">
              <a:buNone/>
            </a:pPr>
            <a:r>
              <a:rPr lang="uk-UA" dirty="0"/>
              <a:t>Метою нового проекту була побудова інформаційної інфраструктури холдингу, яка б об'єднала інформаційні потоки окремих підприємств групи та забезпечила б кращу керованість активами.</a:t>
            </a:r>
            <a:endParaRPr lang="ru-RU" dirty="0"/>
          </a:p>
          <a:p>
            <a:pPr marL="0" indent="442913" algn="just" fontAlgn="base">
              <a:buNone/>
            </a:pPr>
            <a:r>
              <a:rPr lang="uk-UA" dirty="0"/>
              <a:t>Як відома металургійна компанія Інтерпайп використовує єдину інформаційну систему </a:t>
            </a:r>
            <a:r>
              <a:rPr lang="uk-UA" dirty="0" err="1"/>
              <a:t>IT-Enterprise</a:t>
            </a:r>
            <a:r>
              <a:rPr lang="uk-UA" dirty="0"/>
              <a:t> для управління бізнес-процесами компанії: фінансами та </a:t>
            </a:r>
            <a:r>
              <a:rPr lang="uk-UA" dirty="0" err="1"/>
              <a:t>бухобліком</a:t>
            </a:r>
            <a:r>
              <a:rPr lang="uk-UA" dirty="0"/>
              <a:t>, персоналом, закупками, виробництвом та </a:t>
            </a:r>
            <a:r>
              <a:rPr lang="uk-UA" dirty="0" smtClean="0"/>
              <a:t>ремонтами</a:t>
            </a:r>
            <a:r>
              <a:rPr lang="uk-UA" dirty="0"/>
              <a:t>.</a:t>
            </a:r>
            <a:endParaRPr lang="uk-UA" dirty="0" smtClean="0"/>
          </a:p>
          <a:p>
            <a:pPr marL="0" indent="442913" algn="just" fontAlgn="base">
              <a:buNone/>
            </a:pPr>
            <a:r>
              <a:rPr lang="uk-UA" dirty="0"/>
              <a:t>Протягом кількох років на ключових виробничих майданчиках холдингу велося впровадження </a:t>
            </a:r>
            <a:r>
              <a:rPr lang="uk-UA" dirty="0" err="1"/>
              <a:t>ERP</a:t>
            </a:r>
            <a:r>
              <a:rPr lang="uk-UA" dirty="0"/>
              <a:t>-системи </a:t>
            </a:r>
            <a:r>
              <a:rPr lang="uk-UA" dirty="0" err="1"/>
              <a:t>IT-Enterprise</a:t>
            </a:r>
            <a:r>
              <a:rPr lang="uk-UA" dirty="0"/>
              <a:t>, яка часом заміняла існуючі раніше розрізнені рішення. Однією із найважливіших цілей трансформації стало підвищення ефективності управління виробничими підрозділами холдингу. Для реалізації змін обрано комплексну </a:t>
            </a:r>
            <a:r>
              <a:rPr lang="uk-UA" dirty="0" err="1"/>
              <a:t>ERP</a:t>
            </a:r>
            <a:r>
              <a:rPr lang="uk-UA" dirty="0"/>
              <a:t>-систему </a:t>
            </a:r>
            <a:r>
              <a:rPr lang="uk-UA" dirty="0" err="1"/>
              <a:t>IT-Enterprise</a:t>
            </a:r>
            <a:r>
              <a:rPr lang="uk-UA" dirty="0"/>
              <a:t>, яку впровадили на всіх виробничих підприємствах холдингу. Це дозволило підвищити продуктивність виробничих майданчиків, перейти від об'ємного планування до замовленого планування, що забезпечило виконання більше 90% замовлень клієнтів у термін, підвищило маневреність та конкурентоспроможність холдингу на ринку</a:t>
            </a:r>
            <a:r>
              <a:rPr lang="uk-UA" dirty="0" smtClean="0"/>
              <a:t>.</a:t>
            </a:r>
            <a:endParaRPr lang="ru-RU" dirty="0"/>
          </a:p>
        </p:txBody>
      </p:sp>
    </p:spTree>
    <p:extLst>
      <p:ext uri="{BB962C8B-B14F-4D97-AF65-F5344CB8AC3E}">
        <p14:creationId xmlns:p14="http://schemas.microsoft.com/office/powerpoint/2010/main" val="779362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extLst>
              <p:ext uri="{D42A27DB-BD31-4B8C-83A1-F6EECF244321}">
                <p14:modId xmlns:p14="http://schemas.microsoft.com/office/powerpoint/2010/main" val="4216994766"/>
              </p:ext>
            </p:extLst>
          </p:nvPr>
        </p:nvGraphicFramePr>
        <p:xfrm>
          <a:off x="1611506" y="831307"/>
          <a:ext cx="9116196" cy="4202606"/>
        </p:xfrm>
        <a:graphic>
          <a:graphicData uri="http://schemas.openxmlformats.org/drawingml/2006/table">
            <a:tbl>
              <a:tblPr firstRow="1" firstCol="1" bandRow="1" bandCol="1">
                <a:tableStyleId>{5C22544A-7EE6-4342-B048-85BDC9FD1C3A}</a:tableStyleId>
              </a:tblPr>
              <a:tblGrid>
                <a:gridCol w="2354727">
                  <a:extLst>
                    <a:ext uri="{9D8B030D-6E8A-4147-A177-3AD203B41FA5}">
                      <a16:colId xmlns:a16="http://schemas.microsoft.com/office/drawing/2014/main" val="2399904120"/>
                    </a:ext>
                  </a:extLst>
                </a:gridCol>
                <a:gridCol w="2470308">
                  <a:extLst>
                    <a:ext uri="{9D8B030D-6E8A-4147-A177-3AD203B41FA5}">
                      <a16:colId xmlns:a16="http://schemas.microsoft.com/office/drawing/2014/main" val="3933844788"/>
                    </a:ext>
                  </a:extLst>
                </a:gridCol>
                <a:gridCol w="1833696">
                  <a:extLst>
                    <a:ext uri="{9D8B030D-6E8A-4147-A177-3AD203B41FA5}">
                      <a16:colId xmlns:a16="http://schemas.microsoft.com/office/drawing/2014/main" val="742172116"/>
                    </a:ext>
                  </a:extLst>
                </a:gridCol>
                <a:gridCol w="2457465">
                  <a:extLst>
                    <a:ext uri="{9D8B030D-6E8A-4147-A177-3AD203B41FA5}">
                      <a16:colId xmlns:a16="http://schemas.microsoft.com/office/drawing/2014/main" val="3301180245"/>
                    </a:ext>
                  </a:extLst>
                </a:gridCol>
              </a:tblGrid>
              <a:tr h="1968979">
                <a:tc>
                  <a:txBody>
                    <a:bodyPr/>
                    <a:lstStyle/>
                    <a:p>
                      <a:pPr algn="just">
                        <a:lnSpc>
                          <a:spcPct val="115000"/>
                        </a:lnSpc>
                        <a:spcAft>
                          <a:spcPts val="0"/>
                        </a:spcAft>
                      </a:pPr>
                      <a:r>
                        <a:rPr lang="uk-UA" sz="2000" cap="all" dirty="0">
                          <a:effectLst/>
                        </a:rPr>
                        <a:t>МАСШТАБ</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9525"/>
                </a:tc>
                <a:tc>
                  <a:txBody>
                    <a:bodyPr/>
                    <a:lstStyle/>
                    <a:p>
                      <a:pPr algn="just">
                        <a:lnSpc>
                          <a:spcPct val="115000"/>
                        </a:lnSpc>
                        <a:spcAft>
                          <a:spcPts val="0"/>
                        </a:spcAft>
                      </a:pPr>
                      <a:r>
                        <a:rPr lang="uk-UA" sz="2000">
                          <a:effectLst/>
                        </a:rPr>
                        <a:t>11 тис.+ співробітників, 2500+ користувачів системи</a:t>
                      </a:r>
                      <a:endParaRPr lang="ru-RU"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0" marT="9525" marB="142875"/>
                </a:tc>
                <a:tc>
                  <a:txBody>
                    <a:bodyPr/>
                    <a:lstStyle/>
                    <a:p>
                      <a:pPr algn="just">
                        <a:lnSpc>
                          <a:spcPct val="115000"/>
                        </a:lnSpc>
                        <a:spcAft>
                          <a:spcPts val="0"/>
                        </a:spcAft>
                      </a:pPr>
                      <a:r>
                        <a:rPr lang="uk-UA" sz="2000" cap="all" dirty="0">
                          <a:effectLst/>
                        </a:rPr>
                        <a:t>ПРОДУКТ</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9525"/>
                </a:tc>
                <a:tc>
                  <a:txBody>
                    <a:bodyPr/>
                    <a:lstStyle/>
                    <a:p>
                      <a:pPr algn="just">
                        <a:lnSpc>
                          <a:spcPct val="115000"/>
                        </a:lnSpc>
                        <a:spcAft>
                          <a:spcPts val="0"/>
                        </a:spcAft>
                      </a:pPr>
                      <a:r>
                        <a:rPr lang="uk-UA" sz="2000">
                          <a:effectLst/>
                        </a:rPr>
                        <a:t>Виробництво</a:t>
                      </a:r>
                      <a:endParaRPr lang="ru-RU"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0" marT="9525" marB="142875"/>
                </a:tc>
                <a:extLst>
                  <a:ext uri="{0D108BD9-81ED-4DB2-BD59-A6C34878D82A}">
                    <a16:rowId xmlns:a16="http://schemas.microsoft.com/office/drawing/2014/main" val="1403610679"/>
                  </a:ext>
                </a:extLst>
              </a:tr>
              <a:tr h="1542896">
                <a:tc>
                  <a:txBody>
                    <a:bodyPr/>
                    <a:lstStyle/>
                    <a:p>
                      <a:pPr algn="just">
                        <a:lnSpc>
                          <a:spcPct val="115000"/>
                        </a:lnSpc>
                        <a:spcAft>
                          <a:spcPts val="0"/>
                        </a:spcAft>
                      </a:pPr>
                      <a:r>
                        <a:rPr lang="uk-UA" sz="2000" cap="all">
                          <a:effectLst/>
                        </a:rPr>
                        <a:t>КРАЇНА</a:t>
                      </a:r>
                      <a:endParaRPr lang="ru-RU"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9525"/>
                </a:tc>
                <a:tc>
                  <a:txBody>
                    <a:bodyPr/>
                    <a:lstStyle/>
                    <a:p>
                      <a:pPr algn="just">
                        <a:lnSpc>
                          <a:spcPct val="115000"/>
                        </a:lnSpc>
                        <a:spcAft>
                          <a:spcPts val="0"/>
                        </a:spcAft>
                      </a:pPr>
                      <a:r>
                        <a:rPr lang="uk-UA" sz="2000">
                          <a:effectLst/>
                        </a:rPr>
                        <a:t>Україна</a:t>
                      </a:r>
                      <a:endParaRPr lang="ru-RU"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0" marT="9525" marB="142875"/>
                </a:tc>
                <a:tc>
                  <a:txBody>
                    <a:bodyPr/>
                    <a:lstStyle/>
                    <a:p>
                      <a:pPr algn="just">
                        <a:lnSpc>
                          <a:spcPct val="115000"/>
                        </a:lnSpc>
                        <a:spcAft>
                          <a:spcPts val="0"/>
                        </a:spcAft>
                      </a:pPr>
                      <a:r>
                        <a:rPr lang="uk-UA" sz="2000" cap="all">
                          <a:effectLst/>
                        </a:rPr>
                        <a:t>ГАЛУЗЬ</a:t>
                      </a:r>
                      <a:endParaRPr lang="ru-RU"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9525"/>
                </a:tc>
                <a:tc>
                  <a:txBody>
                    <a:bodyPr/>
                    <a:lstStyle/>
                    <a:p>
                      <a:pPr algn="just">
                        <a:lnSpc>
                          <a:spcPct val="115000"/>
                        </a:lnSpc>
                        <a:spcAft>
                          <a:spcPts val="0"/>
                        </a:spcAft>
                      </a:pPr>
                      <a:r>
                        <a:rPr lang="uk-UA" sz="2000" dirty="0">
                          <a:effectLst/>
                        </a:rPr>
                        <a:t>Металургія та гірничорудна промисловість</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0" marT="9525" marB="142875"/>
                </a:tc>
                <a:extLst>
                  <a:ext uri="{0D108BD9-81ED-4DB2-BD59-A6C34878D82A}">
                    <a16:rowId xmlns:a16="http://schemas.microsoft.com/office/drawing/2014/main" val="1733677277"/>
                  </a:ext>
                </a:extLst>
              </a:tr>
              <a:tr h="690731">
                <a:tc>
                  <a:txBody>
                    <a:bodyPr/>
                    <a:lstStyle/>
                    <a:p>
                      <a:pPr algn="just">
                        <a:lnSpc>
                          <a:spcPct val="115000"/>
                        </a:lnSpc>
                        <a:spcAft>
                          <a:spcPts val="0"/>
                        </a:spcAft>
                      </a:pPr>
                      <a:r>
                        <a:rPr lang="uk-UA" sz="2000" cap="all">
                          <a:effectLst/>
                        </a:rPr>
                        <a:t>ЗАМОВНИК</a:t>
                      </a:r>
                      <a:endParaRPr lang="ru-RU"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9525"/>
                </a:tc>
                <a:tc>
                  <a:txBody>
                    <a:bodyPr/>
                    <a:lstStyle/>
                    <a:p>
                      <a:pPr algn="just">
                        <a:lnSpc>
                          <a:spcPct val="115000"/>
                        </a:lnSpc>
                        <a:spcAft>
                          <a:spcPts val="0"/>
                        </a:spcAft>
                      </a:pPr>
                      <a:r>
                        <a:rPr lang="uk-UA" sz="2000">
                          <a:effectLst/>
                        </a:rPr>
                        <a:t>«Інтерпайп»</a:t>
                      </a:r>
                      <a:endParaRPr lang="ru-RU"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0" marT="9525" marB="142875"/>
                </a:tc>
                <a:tc>
                  <a:txBody>
                    <a:bodyPr/>
                    <a:lstStyle/>
                    <a:p>
                      <a:pPr algn="just">
                        <a:lnSpc>
                          <a:spcPct val="115000"/>
                        </a:lnSpc>
                        <a:spcAft>
                          <a:spcPts val="0"/>
                        </a:spcAft>
                      </a:pPr>
                      <a:r>
                        <a:rPr lang="uk-UA" sz="2000" dirty="0">
                          <a:effectLst/>
                        </a:rPr>
                        <a:t> </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9525" anchor="ctr"/>
                </a:tc>
                <a:tc>
                  <a:txBody>
                    <a:bodyPr/>
                    <a:lstStyle/>
                    <a:p>
                      <a:pPr algn="just">
                        <a:lnSpc>
                          <a:spcPct val="115000"/>
                        </a:lnSpc>
                        <a:spcAft>
                          <a:spcPts val="0"/>
                        </a:spcAft>
                      </a:pPr>
                      <a:r>
                        <a:rPr lang="uk-UA" sz="2000" dirty="0">
                          <a:effectLst/>
                        </a:rPr>
                        <a:t> </a:t>
                      </a:r>
                      <a:endParaRPr lang="ru-RU"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9525" marR="9525" marT="9525" marB="9525" anchor="ctr"/>
                </a:tc>
                <a:extLst>
                  <a:ext uri="{0D108BD9-81ED-4DB2-BD59-A6C34878D82A}">
                    <a16:rowId xmlns:a16="http://schemas.microsoft.com/office/drawing/2014/main" val="3514289694"/>
                  </a:ext>
                </a:extLst>
              </a:tr>
            </a:tbl>
          </a:graphicData>
        </a:graphic>
      </p:graphicFrame>
    </p:spTree>
    <p:extLst>
      <p:ext uri="{BB962C8B-B14F-4D97-AF65-F5344CB8AC3E}">
        <p14:creationId xmlns:p14="http://schemas.microsoft.com/office/powerpoint/2010/main" val="1028832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9275"/>
          </a:xfrm>
        </p:spPr>
        <p:txBody>
          <a:bodyPr>
            <a:normAutofit fontScale="90000"/>
          </a:bodyPr>
          <a:lstStyle/>
          <a:p>
            <a:r>
              <a:rPr lang="uk-UA" b="1" dirty="0"/>
              <a:t>Опис </a:t>
            </a:r>
            <a:r>
              <a:rPr lang="uk-UA" b="1" dirty="0" smtClean="0"/>
              <a:t>проекту</a:t>
            </a:r>
            <a:endParaRPr lang="en-US" dirty="0"/>
          </a:p>
        </p:txBody>
      </p:sp>
      <p:sp>
        <p:nvSpPr>
          <p:cNvPr id="3" name="Объект 2"/>
          <p:cNvSpPr>
            <a:spLocks noGrp="1"/>
          </p:cNvSpPr>
          <p:nvPr>
            <p:ph idx="1"/>
          </p:nvPr>
        </p:nvSpPr>
        <p:spPr>
          <a:xfrm>
            <a:off x="838200" y="1165749"/>
            <a:ext cx="11049000" cy="5499002"/>
          </a:xfrm>
        </p:spPr>
        <p:txBody>
          <a:bodyPr>
            <a:normAutofit/>
          </a:bodyPr>
          <a:lstStyle/>
          <a:p>
            <a:pPr marL="0" indent="442913" algn="just" fontAlgn="base">
              <a:buNone/>
            </a:pPr>
            <a:r>
              <a:rPr lang="uk-UA" dirty="0"/>
              <a:t>Основою процесів цифрової трансформації трубно-колісного холдингу «Інтерпайп» стало комплексне рішення </a:t>
            </a:r>
            <a:r>
              <a:rPr lang="uk-UA" dirty="0" err="1"/>
              <a:t>ERP</a:t>
            </a:r>
            <a:r>
              <a:rPr lang="uk-UA" dirty="0"/>
              <a:t> для управління бізнесом </a:t>
            </a:r>
            <a:r>
              <a:rPr lang="uk-UA" dirty="0" err="1"/>
              <a:t>IT-Enterprise</a:t>
            </a:r>
            <a:r>
              <a:rPr lang="uk-UA" dirty="0"/>
              <a:t>.</a:t>
            </a:r>
            <a:endParaRPr lang="ru-RU" dirty="0"/>
          </a:p>
          <a:p>
            <a:pPr marL="0" indent="442913" algn="just" fontAlgn="base">
              <a:buNone/>
            </a:pPr>
            <a:r>
              <a:rPr lang="uk-UA" dirty="0" err="1"/>
              <a:t>IT-Enterprise</a:t>
            </a:r>
            <a:r>
              <a:rPr lang="uk-UA" dirty="0"/>
              <a:t> успішно впроваджено та запущено в промислову експлуатацію на всіх заводах «Інтерпайп». Ключове призначення ІТ-системи у виробництві: забезпечити </a:t>
            </a:r>
            <a:r>
              <a:rPr lang="uk-UA" dirty="0" err="1"/>
              <a:t>простежуваність</a:t>
            </a:r>
            <a:r>
              <a:rPr lang="uk-UA" dirty="0"/>
              <a:t> стан виконання замовлення у режимі </a:t>
            </a:r>
            <a:r>
              <a:rPr lang="uk-UA" dirty="0" err="1"/>
              <a:t>online</a:t>
            </a:r>
            <a:r>
              <a:rPr lang="uk-UA" dirty="0"/>
              <a:t> на всіх етапах виробництва – від лиття заготовки до відвантаження готової продукції клієнтам.</a:t>
            </a:r>
            <a:endParaRPr lang="ru-RU" dirty="0"/>
          </a:p>
          <a:p>
            <a:pPr marL="0" indent="442913" algn="just" fontAlgn="base">
              <a:buNone/>
            </a:pPr>
            <a:r>
              <a:rPr lang="uk-UA" dirty="0"/>
              <a:t>Використання ІТ-технологій у трубному виробництві у кілька разів підвищує швидкість документарного оформлення під час приймання заготівлі. Вся інформація зберігається у єдиній всім підприємств групи базі даних. Дані про замовлення та виробничі переробки зашифровані в </a:t>
            </a:r>
            <a:r>
              <a:rPr lang="uk-UA" dirty="0" err="1"/>
              <a:t>QR</a:t>
            </a:r>
            <a:r>
              <a:rPr lang="uk-UA" dirty="0"/>
              <a:t>-коді, який кріпиться на кожному пакеті труб.</a:t>
            </a:r>
            <a:endParaRPr lang="ru-RU" dirty="0"/>
          </a:p>
          <a:p>
            <a:pPr marL="0" indent="0" algn="just">
              <a:buNone/>
            </a:pPr>
            <a:endParaRPr lang="en-US" dirty="0"/>
          </a:p>
        </p:txBody>
      </p:sp>
    </p:spTree>
    <p:extLst>
      <p:ext uri="{BB962C8B-B14F-4D97-AF65-F5344CB8AC3E}">
        <p14:creationId xmlns:p14="http://schemas.microsoft.com/office/powerpoint/2010/main" val="1954399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73377"/>
            <a:ext cx="11096134" cy="6391374"/>
          </a:xfrm>
        </p:spPr>
        <p:txBody>
          <a:bodyPr>
            <a:normAutofit fontScale="62500" lnSpcReduction="20000"/>
          </a:bodyPr>
          <a:lstStyle/>
          <a:p>
            <a:pPr marL="0" indent="442913" algn="just" fontAlgn="base">
              <a:buNone/>
            </a:pPr>
            <a:r>
              <a:rPr lang="uk-UA" dirty="0"/>
              <a:t>Управління виробництвом у системі </a:t>
            </a:r>
            <a:r>
              <a:rPr lang="uk-UA" dirty="0" err="1"/>
              <a:t>IT-Enterprise</a:t>
            </a:r>
            <a:r>
              <a:rPr lang="uk-UA" dirty="0"/>
              <a:t> охоплює основний та супутні процеси управління та базується на сучасній концепції </a:t>
            </a:r>
            <a:r>
              <a:rPr lang="uk-UA" dirty="0" err="1"/>
              <a:t>SmartFactory</a:t>
            </a:r>
            <a:r>
              <a:rPr lang="uk-UA" dirty="0"/>
              <a:t> – реалізації елементів </a:t>
            </a:r>
            <a:r>
              <a:rPr lang="uk-UA" dirty="0" err="1"/>
              <a:t>Industry</a:t>
            </a:r>
            <a:r>
              <a:rPr lang="uk-UA" dirty="0"/>
              <a:t> 4.0.</a:t>
            </a:r>
            <a:endParaRPr lang="ru-RU" dirty="0"/>
          </a:p>
          <a:p>
            <a:pPr marL="0" indent="442913" algn="just" fontAlgn="base">
              <a:buNone/>
            </a:pPr>
            <a:r>
              <a:rPr lang="uk-UA" dirty="0"/>
              <a:t>Ключові принципи, на яких базується </a:t>
            </a:r>
            <a:r>
              <a:rPr lang="uk-UA" dirty="0" err="1"/>
              <a:t>SmartFactory</a:t>
            </a:r>
            <a:r>
              <a:rPr lang="uk-UA" dirty="0"/>
              <a:t>:</a:t>
            </a:r>
            <a:endParaRPr lang="ru-RU" dirty="0"/>
          </a:p>
          <a:p>
            <a:pPr marL="0" indent="442913" algn="just" fontAlgn="base"/>
            <a:r>
              <a:rPr lang="uk-UA" dirty="0"/>
              <a:t>Здатність збирати та зберігати дані </a:t>
            </a:r>
            <a:r>
              <a:rPr lang="uk-UA" dirty="0" err="1"/>
              <a:t>online</a:t>
            </a:r>
            <a:r>
              <a:rPr lang="uk-UA" dirty="0"/>
              <a:t>;</a:t>
            </a:r>
            <a:endParaRPr lang="ru-RU" dirty="0"/>
          </a:p>
          <a:p>
            <a:pPr marL="0" indent="442913" algn="just" fontAlgn="base"/>
            <a:r>
              <a:rPr lang="uk-UA" dirty="0"/>
              <a:t>Децентралізація</a:t>
            </a:r>
            <a:endParaRPr lang="ru-RU" dirty="0"/>
          </a:p>
          <a:p>
            <a:pPr marL="0" indent="442913" algn="just" fontAlgn="base"/>
            <a:r>
              <a:rPr lang="uk-UA" dirty="0"/>
              <a:t>Доступність у формі сервісу</a:t>
            </a:r>
            <a:endParaRPr lang="ru-RU" dirty="0"/>
          </a:p>
          <a:p>
            <a:pPr marL="0" indent="442913" algn="just" fontAlgn="base"/>
            <a:r>
              <a:rPr lang="uk-UA" dirty="0"/>
              <a:t>Взаємодія між ІТ-системою та обладнанням за допомогою </a:t>
            </a:r>
            <a:r>
              <a:rPr lang="uk-UA" dirty="0" err="1"/>
              <a:t>IIoT</a:t>
            </a:r>
            <a:endParaRPr lang="ru-RU" dirty="0"/>
          </a:p>
          <a:p>
            <a:pPr marL="0" indent="442913" algn="just" fontAlgn="base"/>
            <a:r>
              <a:rPr lang="uk-UA" dirty="0"/>
              <a:t>Модульна структура</a:t>
            </a:r>
            <a:endParaRPr lang="ru-RU" dirty="0"/>
          </a:p>
          <a:p>
            <a:pPr marL="0" indent="442913" algn="just" fontAlgn="base"/>
            <a:r>
              <a:rPr lang="uk-UA" dirty="0"/>
              <a:t>Підтримка мобільних платформ</a:t>
            </a:r>
            <a:endParaRPr lang="ru-RU" dirty="0"/>
          </a:p>
          <a:p>
            <a:pPr marL="0" indent="442913" algn="just" fontAlgn="base">
              <a:buNone/>
            </a:pPr>
            <a:r>
              <a:rPr lang="uk-UA" dirty="0"/>
              <a:t>Пріоритети </a:t>
            </a:r>
            <a:r>
              <a:rPr lang="uk-UA" dirty="0" err="1"/>
              <a:t>Industry</a:t>
            </a:r>
            <a:r>
              <a:rPr lang="uk-UA" dirty="0"/>
              <a:t> 4.0 у виробництві – індивідуалізація та оперативність виконання замовлень. Увага до деталей кожного замовлення та вимог окремого клієнта - призводить до зростання кількості замовлень. Це потребує підвищення продуктивності обладнання. У умовах критично важливими стають скорочення кількості </a:t>
            </a:r>
            <a:r>
              <a:rPr lang="uk-UA" dirty="0" err="1"/>
              <a:t>переналагодок</a:t>
            </a:r>
            <a:r>
              <a:rPr lang="uk-UA" dirty="0"/>
              <a:t> устаткування (вимушених непродуктивних простоїв) і своєчасне постачання сировини.</a:t>
            </a:r>
            <a:endParaRPr lang="ru-RU" dirty="0"/>
          </a:p>
          <a:p>
            <a:pPr marL="0" indent="442913" algn="just" fontAlgn="base">
              <a:buNone/>
            </a:pPr>
            <a:r>
              <a:rPr lang="uk-UA" dirty="0"/>
              <a:t>За ефективні переналагодження відповідають робітники, а їх дії повинні бути синхронізовані з оптимальним виробничим процесом, який розраховується системою. При великій кількості замовлень і переналагодження навіть невеликі розбіжності призведуть до затримок у виконанні замовлень і зриву виконання всього виробничого плану.</a:t>
            </a:r>
            <a:endParaRPr lang="ru-RU" dirty="0"/>
          </a:p>
          <a:p>
            <a:pPr marL="0" indent="442913" algn="just" fontAlgn="base">
              <a:buNone/>
            </a:pPr>
            <a:r>
              <a:rPr lang="uk-UA" dirty="0"/>
              <a:t>Для підвищення рівня обслуговування клієнтів (кількості замовлень, що виконуються у задані терміни та в повному обсязі) та підвищення ефективності використання виробничого обладнання на підприємствах холдингу реалізовано наскрізне управління випуском замовлень. Синхронізація цехового персоналу та виробничого обладнання досягається завдяки використанню сучасних засобів </a:t>
            </a:r>
            <a:r>
              <a:rPr lang="uk-UA" dirty="0" err="1"/>
              <a:t>Industrial</a:t>
            </a:r>
            <a:r>
              <a:rPr lang="uk-UA" dirty="0"/>
              <a:t> </a:t>
            </a:r>
            <a:r>
              <a:rPr lang="uk-UA" dirty="0" err="1"/>
              <a:t>Internet</a:t>
            </a:r>
            <a:r>
              <a:rPr lang="uk-UA" dirty="0"/>
              <a:t> </a:t>
            </a:r>
            <a:r>
              <a:rPr lang="uk-UA" dirty="0" err="1"/>
              <a:t>of</a:t>
            </a:r>
            <a:r>
              <a:rPr lang="uk-UA" dirty="0"/>
              <a:t> </a:t>
            </a:r>
            <a:r>
              <a:rPr lang="uk-UA" dirty="0" err="1"/>
              <a:t>Things</a:t>
            </a:r>
            <a:r>
              <a:rPr lang="uk-UA" dirty="0"/>
              <a:t>, що інтегрують дані рівня цеху в єдиній </a:t>
            </a:r>
            <a:r>
              <a:rPr lang="uk-UA" dirty="0" err="1"/>
              <a:t>ERP</a:t>
            </a:r>
            <a:r>
              <a:rPr lang="uk-UA" dirty="0"/>
              <a:t>-системі. Застосування сучасних процедур оптимізації скорочує до мінімуму кількість переналагодження та дозволяє швидко побудувати ефективний виробничий план</a:t>
            </a:r>
            <a:r>
              <a:rPr lang="uk-UA" dirty="0" smtClean="0"/>
              <a:t>.</a:t>
            </a:r>
            <a:endParaRPr lang="ru-RU" dirty="0"/>
          </a:p>
        </p:txBody>
      </p:sp>
    </p:spTree>
    <p:extLst>
      <p:ext uri="{BB962C8B-B14F-4D97-AF65-F5344CB8AC3E}">
        <p14:creationId xmlns:p14="http://schemas.microsoft.com/office/powerpoint/2010/main" val="2947323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92714"/>
          </a:xfrm>
        </p:spPr>
        <p:txBody>
          <a:bodyPr>
            <a:normAutofit fontScale="90000"/>
          </a:bodyPr>
          <a:lstStyle/>
          <a:p>
            <a:pPr fontAlgn="base"/>
            <a:r>
              <a:rPr lang="uk-UA" b="1" dirty="0"/>
              <a:t>Підвищення оперативності прийому та зміни замовлень</a:t>
            </a:r>
            <a:endParaRPr lang="ru-RU" dirty="0"/>
          </a:p>
        </p:txBody>
      </p:sp>
      <p:sp>
        <p:nvSpPr>
          <p:cNvPr id="3" name="Объект 2"/>
          <p:cNvSpPr>
            <a:spLocks noGrp="1"/>
          </p:cNvSpPr>
          <p:nvPr>
            <p:ph idx="1"/>
          </p:nvPr>
        </p:nvSpPr>
        <p:spPr>
          <a:xfrm>
            <a:off x="838200" y="1168924"/>
            <a:ext cx="10935878" cy="5561814"/>
          </a:xfrm>
        </p:spPr>
        <p:txBody>
          <a:bodyPr>
            <a:normAutofit fontScale="92500" lnSpcReduction="10000"/>
          </a:bodyPr>
          <a:lstStyle/>
          <a:p>
            <a:pPr marL="0" indent="442913" algn="just" fontAlgn="base">
              <a:buNone/>
            </a:pPr>
            <a:r>
              <a:rPr lang="uk-UA" dirty="0"/>
              <a:t>У системі реалізовано наскрізний процес виконання виробничих замовлень: від прийому замовлення – до відвантаження готової продукції. Система управління виробничими процесами складається з модулів </a:t>
            </a:r>
            <a:r>
              <a:rPr lang="uk-UA" dirty="0" err="1"/>
              <a:t>ERP</a:t>
            </a:r>
            <a:r>
              <a:rPr lang="uk-UA" dirty="0"/>
              <a:t> управління виробництвом, що дозволяє фіксувати розміщення нових замовлень на заводі та здійснювати </a:t>
            </a:r>
            <a:r>
              <a:rPr lang="uk-UA" dirty="0" err="1"/>
              <a:t>об'ємно</a:t>
            </a:r>
            <a:r>
              <a:rPr lang="uk-UA" dirty="0"/>
              <a:t>-календарну оцінку завантаження виробничих </a:t>
            </a:r>
            <a:r>
              <a:rPr lang="uk-UA" dirty="0" err="1"/>
              <a:t>потужностей</a:t>
            </a:r>
            <a:r>
              <a:rPr lang="uk-UA" dirty="0"/>
              <a:t> (від місяця до року); модулів </a:t>
            </a:r>
            <a:r>
              <a:rPr lang="uk-UA" dirty="0" err="1"/>
              <a:t>APS</a:t>
            </a:r>
            <a:r>
              <a:rPr lang="uk-UA" dirty="0"/>
              <a:t>, за допомогою яких будується тижневе планування, змінно-добові плани виробництва на робочих центрах, виробничий облік продукції, облік та аналіз якості продукції, супутні процеси.</a:t>
            </a:r>
            <a:endParaRPr lang="ru-RU" dirty="0"/>
          </a:p>
          <a:p>
            <a:pPr marL="0" indent="442913" algn="just" fontAlgn="base">
              <a:buNone/>
            </a:pPr>
            <a:r>
              <a:rPr lang="uk-UA" dirty="0"/>
              <a:t>«Кошик замовлень» – ключовий інструмент оперативності виконання замовлень, аналізу реалізації «стандартних» замовлень та змін до замовлення. Аналіз проводиться щодо виконання замовлення з урахуванням обмежень за ресурсами – сировиною, виробничим </a:t>
            </a:r>
            <a:r>
              <a:rPr lang="uk-UA" dirty="0" err="1"/>
              <a:t>потужностям</a:t>
            </a:r>
            <a:r>
              <a:rPr lang="uk-UA" dirty="0"/>
              <a:t>, цеховому персоналу. Зміни аналізують з погляду допустимості та кінцевої вартості замовлення</a:t>
            </a:r>
            <a:r>
              <a:rPr lang="uk-UA" dirty="0" smtClean="0"/>
              <a:t>.</a:t>
            </a:r>
            <a:endParaRPr lang="ru-RU" dirty="0"/>
          </a:p>
        </p:txBody>
      </p:sp>
    </p:spTree>
    <p:extLst>
      <p:ext uri="{BB962C8B-B14F-4D97-AF65-F5344CB8AC3E}">
        <p14:creationId xmlns:p14="http://schemas.microsoft.com/office/powerpoint/2010/main" val="1344569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204870"/>
            <a:ext cx="10515600" cy="502141"/>
          </a:xfrm>
        </p:spPr>
        <p:txBody>
          <a:bodyPr>
            <a:normAutofit fontScale="90000"/>
          </a:bodyPr>
          <a:lstStyle/>
          <a:p>
            <a:r>
              <a:rPr lang="uk-UA" b="1" dirty="0"/>
              <a:t>Простеження руху матеріалів у </a:t>
            </a:r>
            <a:r>
              <a:rPr lang="uk-UA" b="1" dirty="0" smtClean="0"/>
              <a:t>виробництві</a:t>
            </a:r>
            <a:endParaRPr lang="en-US" dirty="0"/>
          </a:p>
        </p:txBody>
      </p:sp>
      <p:sp>
        <p:nvSpPr>
          <p:cNvPr id="3" name="Объект 2"/>
          <p:cNvSpPr>
            <a:spLocks noGrp="1"/>
          </p:cNvSpPr>
          <p:nvPr>
            <p:ph idx="1"/>
          </p:nvPr>
        </p:nvSpPr>
        <p:spPr>
          <a:xfrm>
            <a:off x="715651" y="948931"/>
            <a:ext cx="11133842" cy="5715819"/>
          </a:xfrm>
        </p:spPr>
        <p:txBody>
          <a:bodyPr>
            <a:normAutofit fontScale="92500" lnSpcReduction="10000"/>
          </a:bodyPr>
          <a:lstStyle/>
          <a:p>
            <a:pPr marL="0" indent="442913" algn="just" fontAlgn="base">
              <a:buNone/>
            </a:pPr>
            <a:r>
              <a:rPr lang="uk-UA" dirty="0"/>
              <a:t>Розвиток технологій бездротового зв'язку та промислової автоматики дозволили встановити на підприємствах холдингу наскрізну систему </a:t>
            </a:r>
            <a:r>
              <a:rPr lang="uk-UA" dirty="0" err="1"/>
              <a:t>простежуваності</a:t>
            </a:r>
            <a:r>
              <a:rPr lang="uk-UA" dirty="0"/>
              <a:t>. Дані про рух матеріалів цеху зчитуються сенсорами. Завдяки їхній інтеграції з автоматикою обладнання, вони </a:t>
            </a:r>
            <a:r>
              <a:rPr lang="uk-UA" dirty="0" err="1"/>
              <a:t>оперативно</a:t>
            </a:r>
            <a:r>
              <a:rPr lang="uk-UA" dirty="0"/>
              <a:t> потрапляють до системи. Інформацію про проведені виробничі операції майстер ділянки може </a:t>
            </a:r>
            <a:r>
              <a:rPr lang="uk-UA" dirty="0" err="1"/>
              <a:t>внести</a:t>
            </a:r>
            <a:r>
              <a:rPr lang="uk-UA" dirty="0"/>
              <a:t> в ІТ-систему за допомогою спеціальних терміналів у цеху.</a:t>
            </a:r>
            <a:endParaRPr lang="ru-RU" dirty="0"/>
          </a:p>
          <a:p>
            <a:pPr marL="0" indent="442913" algn="just" fontAlgn="base">
              <a:buNone/>
            </a:pPr>
            <a:r>
              <a:rPr lang="uk-UA" dirty="0" smtClean="0"/>
              <a:t>Система </a:t>
            </a:r>
            <a:r>
              <a:rPr lang="uk-UA" dirty="0" err="1"/>
              <a:t>простежуваності</a:t>
            </a:r>
            <a:r>
              <a:rPr lang="uk-UA" dirty="0"/>
              <a:t> реалізована на основі бездротових технологій </a:t>
            </a:r>
            <a:r>
              <a:rPr lang="uk-UA" dirty="0" err="1"/>
              <a:t>Wi-Fi</a:t>
            </a:r>
            <a:r>
              <a:rPr lang="uk-UA" dirty="0"/>
              <a:t> та інтеграції зчитувачів з автоматикою обладнання. Інформацію про проведені виробничі операції можна </a:t>
            </a:r>
            <a:r>
              <a:rPr lang="uk-UA" dirty="0" err="1"/>
              <a:t>внести</a:t>
            </a:r>
            <a:r>
              <a:rPr lang="uk-UA" dirty="0"/>
              <a:t> до ІТ-системи за допомогою спеціальних терміналів у цеху.</a:t>
            </a:r>
            <a:endParaRPr lang="ru-RU" dirty="0"/>
          </a:p>
          <a:p>
            <a:pPr marL="0" indent="442913" algn="just" fontAlgn="base">
              <a:buNone/>
            </a:pPr>
            <a:r>
              <a:rPr lang="uk-UA" dirty="0"/>
              <a:t>Скорочується час на ідентифікацію продукції під час технологічного процесу. Дані про продукцію автоматично підтягуються перед налаштуванням обладнання. Участь оператора при внесенні даних про труби зводиться до мінімуму, завдяки чому знижується ризик припуститися помилки при введенні даних у систему через людський фактор.</a:t>
            </a:r>
            <a:endParaRPr lang="ru-RU" dirty="0"/>
          </a:p>
          <a:p>
            <a:endParaRPr lang="en-US" dirty="0"/>
          </a:p>
        </p:txBody>
      </p:sp>
    </p:spTree>
    <p:extLst>
      <p:ext uri="{BB962C8B-B14F-4D97-AF65-F5344CB8AC3E}">
        <p14:creationId xmlns:p14="http://schemas.microsoft.com/office/powerpoint/2010/main" val="478254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76589"/>
            <a:ext cx="10515600" cy="709531"/>
          </a:xfrm>
        </p:spPr>
        <p:txBody>
          <a:bodyPr>
            <a:normAutofit fontScale="90000"/>
          </a:bodyPr>
          <a:lstStyle/>
          <a:p>
            <a:r>
              <a:rPr lang="uk-UA" b="1" dirty="0"/>
              <a:t>Автоматизація маркування та таврування </a:t>
            </a:r>
            <a:r>
              <a:rPr lang="uk-UA" b="1" dirty="0" smtClean="0"/>
              <a:t>труб</a:t>
            </a:r>
            <a:endParaRPr lang="en-US" dirty="0"/>
          </a:p>
        </p:txBody>
      </p:sp>
      <p:sp>
        <p:nvSpPr>
          <p:cNvPr id="3" name="Объект 2"/>
          <p:cNvSpPr>
            <a:spLocks noGrp="1"/>
          </p:cNvSpPr>
          <p:nvPr>
            <p:ph idx="1"/>
          </p:nvPr>
        </p:nvSpPr>
        <p:spPr>
          <a:xfrm>
            <a:off x="668518" y="1278870"/>
            <a:ext cx="11171548" cy="5310466"/>
          </a:xfrm>
        </p:spPr>
        <p:txBody>
          <a:bodyPr/>
          <a:lstStyle/>
          <a:p>
            <a:pPr marL="0" indent="442913" algn="just" fontAlgn="base">
              <a:buNone/>
            </a:pPr>
            <a:r>
              <a:rPr lang="uk-UA" dirty="0"/>
              <a:t>Процес маркування та таврування трубної продукції автоматизований: шаблон маркування формується автоматично залежно від стандарту виготовлення продукції та вимог клієнта.</a:t>
            </a:r>
            <a:endParaRPr lang="ru-RU" dirty="0"/>
          </a:p>
          <a:p>
            <a:pPr marL="0" indent="442913" algn="just" fontAlgn="base">
              <a:buNone/>
            </a:pPr>
            <a:r>
              <a:rPr lang="uk-UA" dirty="0"/>
              <a:t>Дані для маркування «підтягуються» із системи за номером замовлення – шаблон заповнюється конкретними значеннями бази даних системи управління виробничим обладнанням. Оператор вводить лише номер замовлення. Автоматизація дозволяє уникнути помилок та штрафів щодо рекламацій.</a:t>
            </a:r>
            <a:endParaRPr lang="ru-RU" dirty="0"/>
          </a:p>
          <a:p>
            <a:pPr marL="0" indent="0" algn="just">
              <a:buNone/>
            </a:pPr>
            <a:endParaRPr lang="en-US" dirty="0"/>
          </a:p>
        </p:txBody>
      </p:sp>
    </p:spTree>
    <p:extLst>
      <p:ext uri="{BB962C8B-B14F-4D97-AF65-F5344CB8AC3E}">
        <p14:creationId xmlns:p14="http://schemas.microsoft.com/office/powerpoint/2010/main" val="732705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39848"/>
          </a:xfrm>
        </p:spPr>
        <p:txBody>
          <a:bodyPr>
            <a:normAutofit fontScale="90000"/>
          </a:bodyPr>
          <a:lstStyle/>
          <a:p>
            <a:r>
              <a:rPr lang="uk-UA" b="1" dirty="0"/>
              <a:t>Інвентаризація з автоматичним підрахунком </a:t>
            </a:r>
            <a:r>
              <a:rPr lang="uk-UA" b="1" dirty="0" smtClean="0"/>
              <a:t>труб</a:t>
            </a:r>
            <a:endParaRPr lang="en-US" dirty="0"/>
          </a:p>
        </p:txBody>
      </p:sp>
      <p:sp>
        <p:nvSpPr>
          <p:cNvPr id="3" name="Объект 2"/>
          <p:cNvSpPr>
            <a:spLocks noGrp="1"/>
          </p:cNvSpPr>
          <p:nvPr>
            <p:ph idx="1"/>
          </p:nvPr>
        </p:nvSpPr>
        <p:spPr>
          <a:xfrm>
            <a:off x="838200" y="1282044"/>
            <a:ext cx="11030146" cy="5448693"/>
          </a:xfrm>
        </p:spPr>
        <p:txBody>
          <a:bodyPr>
            <a:normAutofit fontScale="92500" lnSpcReduction="20000"/>
          </a:bodyPr>
          <a:lstStyle/>
          <a:p>
            <a:pPr marL="0" indent="536575" algn="just" fontAlgn="base">
              <a:buNone/>
            </a:pPr>
            <a:r>
              <a:rPr lang="uk-UA" dirty="0"/>
              <a:t>Щомісяця кожен цех проводить інвентаризацію трубної продукції. Контроль за оформленням </a:t>
            </a:r>
            <a:r>
              <a:rPr lang="uk-UA" dirty="0" err="1"/>
              <a:t>бірок</a:t>
            </a:r>
            <a:r>
              <a:rPr lang="uk-UA" dirty="0"/>
              <a:t> можна прискорити, використовуючи спеціально розроблений мобільний додаток. У додатку використовується технологія розпізнавання образів з урахуванням машинного навчання з можливістю подальшого навчання.</a:t>
            </a:r>
            <a:endParaRPr lang="ru-RU" dirty="0"/>
          </a:p>
          <a:p>
            <a:pPr marL="0" indent="536575" algn="just" fontAlgn="base">
              <a:buNone/>
            </a:pPr>
            <a:r>
              <a:rPr lang="uk-UA" dirty="0"/>
              <a:t>Достатньо зробити фотографію трубного пакета, і програма самостійно визначить кількість труб у пакеті. Додаток використовує ту саму єдину базу номенклатури продукції, що використовується на підприємствах групи.</a:t>
            </a:r>
            <a:endParaRPr lang="ru-RU" dirty="0"/>
          </a:p>
          <a:p>
            <a:pPr marL="0" indent="536575" algn="just" fontAlgn="base">
              <a:buNone/>
            </a:pPr>
            <a:r>
              <a:rPr lang="uk-UA" dirty="0"/>
              <a:t>Верифікація походження трубної продукції для клієнтів</a:t>
            </a:r>
            <a:endParaRPr lang="ru-RU" dirty="0"/>
          </a:p>
          <a:p>
            <a:pPr marL="0" indent="536575" algn="just" fontAlgn="base">
              <a:buNone/>
            </a:pPr>
            <a:r>
              <a:rPr lang="uk-UA" dirty="0"/>
              <a:t>Завдяки </a:t>
            </a:r>
            <a:r>
              <a:rPr lang="uk-UA" dirty="0" err="1"/>
              <a:t>online</a:t>
            </a:r>
            <a:r>
              <a:rPr lang="uk-UA" dirty="0"/>
              <a:t>-сервісу верифікації трубної продукції клієнт компанії може самостійно перевірити необхідну інформацію, вважаючи </a:t>
            </a:r>
            <a:r>
              <a:rPr lang="uk-UA" dirty="0" err="1"/>
              <a:t>QR</a:t>
            </a:r>
            <a:r>
              <a:rPr lang="uk-UA" dirty="0"/>
              <a:t>-код із бирки трубного пакета. Завдяки цьому мобільному рішенню вся інформація про продукцію доступна в один клік. </a:t>
            </a:r>
            <a:r>
              <a:rPr lang="uk-UA" dirty="0" err="1"/>
              <a:t>QR</a:t>
            </a:r>
            <a:r>
              <a:rPr lang="uk-UA" dirty="0"/>
              <a:t>-код перенаправляє клієнта на веб-сторінку, що містить необхідні деталі про продукцію: країна призначення, кількість </a:t>
            </a:r>
            <a:r>
              <a:rPr lang="uk-UA" dirty="0" err="1"/>
              <a:t>тонн</a:t>
            </a:r>
            <a:r>
              <a:rPr lang="uk-UA" dirty="0"/>
              <a:t>, номер сертифіката якості, номер плавки, дата відвантаження, завод-виробник, країна виробництва. Усі дані про продукцію зберігаються в єдиній інформаційній системі</a:t>
            </a:r>
            <a:r>
              <a:rPr lang="uk-UA" dirty="0" smtClean="0"/>
              <a:t>.</a:t>
            </a:r>
            <a:endParaRPr lang="ru-RU" dirty="0"/>
          </a:p>
        </p:txBody>
      </p:sp>
    </p:spTree>
    <p:extLst>
      <p:ext uri="{BB962C8B-B14F-4D97-AF65-F5344CB8AC3E}">
        <p14:creationId xmlns:p14="http://schemas.microsoft.com/office/powerpoint/2010/main" val="136621947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TotalTime>
  <Words>1730</Words>
  <Application>Microsoft Office PowerPoint</Application>
  <PresentationFormat>Широкоэкранный</PresentationFormat>
  <Paragraphs>84</Paragraphs>
  <Slides>15</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15</vt:i4>
      </vt:variant>
    </vt:vector>
  </HeadingPairs>
  <TitlesOfParts>
    <vt:vector size="21" baseType="lpstr">
      <vt:lpstr>Arial</vt:lpstr>
      <vt:lpstr>Calibri</vt:lpstr>
      <vt:lpstr>Calibri Light</vt:lpstr>
      <vt:lpstr>inherit</vt:lpstr>
      <vt:lpstr>Times New Roman</vt:lpstr>
      <vt:lpstr>Тема Office</vt:lpstr>
      <vt:lpstr>Проекти цифрової трансформації виробництва «ІНТЕРПАЙП» </vt:lpstr>
      <vt:lpstr>Цілі проекту</vt:lpstr>
      <vt:lpstr>Презентация PowerPoint</vt:lpstr>
      <vt:lpstr>Опис проекту</vt:lpstr>
      <vt:lpstr>Презентация PowerPoint</vt:lpstr>
      <vt:lpstr>Підвищення оперативності прийому та зміни замовлень</vt:lpstr>
      <vt:lpstr>Простеження руху матеріалів у виробництві</vt:lpstr>
      <vt:lpstr>Автоматизація маркування та таврування труб</vt:lpstr>
      <vt:lpstr>Інвентаризація з автоматичним підрахунком труб</vt:lpstr>
      <vt:lpstr>Оперативне планування виробництва</vt:lpstr>
      <vt:lpstr>Колісне виробництво</vt:lpstr>
      <vt:lpstr>Управління виробничим обладнанням</vt:lpstr>
      <vt:lpstr>Ключові фактори проекту</vt:lpstr>
      <vt:lpstr>Результати роботи</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Проекти цифрової трансформації виробництва «ІНТЕРПАЙП»</dc:title>
  <dc:creator>nazarkirichenko08@gmail.com</dc:creator>
  <cp:lastModifiedBy>nazarkirichenko08@gmail.com</cp:lastModifiedBy>
  <cp:revision>4</cp:revision>
  <dcterms:created xsi:type="dcterms:W3CDTF">2022-01-17T13:53:15Z</dcterms:created>
  <dcterms:modified xsi:type="dcterms:W3CDTF">2022-01-17T16:14:38Z</dcterms:modified>
</cp:coreProperties>
</file>