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1"/>
  </p:notesMasterIdLst>
  <p:sldIdLst>
    <p:sldId id="256" r:id="rId2"/>
    <p:sldId id="257" r:id="rId3"/>
    <p:sldId id="259" r:id="rId4"/>
    <p:sldId id="288" r:id="rId5"/>
    <p:sldId id="264" r:id="rId6"/>
    <p:sldId id="260" r:id="rId7"/>
    <p:sldId id="261" r:id="rId8"/>
    <p:sldId id="262" r:id="rId9"/>
    <p:sldId id="289" r:id="rId10"/>
    <p:sldId id="265" r:id="rId11"/>
    <p:sldId id="266" r:id="rId12"/>
    <p:sldId id="267" r:id="rId13"/>
    <p:sldId id="268" r:id="rId14"/>
    <p:sldId id="278" r:id="rId15"/>
    <p:sldId id="290" r:id="rId16"/>
    <p:sldId id="277" r:id="rId17"/>
    <p:sldId id="271" r:id="rId18"/>
    <p:sldId id="273" r:id="rId19"/>
    <p:sldId id="274" r:id="rId20"/>
    <p:sldId id="275" r:id="rId21"/>
    <p:sldId id="283" r:id="rId22"/>
    <p:sldId id="284" r:id="rId23"/>
    <p:sldId id="279" r:id="rId24"/>
    <p:sldId id="280" r:id="rId25"/>
    <p:sldId id="281" r:id="rId26"/>
    <p:sldId id="282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3" autoAdjust="0"/>
    <p:restoredTop sz="94660"/>
  </p:normalViewPr>
  <p:slideViewPr>
    <p:cSldViewPr>
      <p:cViewPr varScale="1">
        <p:scale>
          <a:sx n="76" d="100"/>
          <a:sy n="76" d="100"/>
        </p:scale>
        <p:origin x="1880" y="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69B5-9C2C-4780-AD6C-52F3F4EA2BD3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976F9-2196-499C-A053-D5D605803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641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976F9-2196-499C-A053-D5D605803F9B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469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976F9-2196-499C-A053-D5D605803F9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872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55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95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54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3974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455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210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660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14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70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64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6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4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80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12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34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901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85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4C71EC6-210F-42DE-9C53-41977AD35B3D}" type="datetimeFigureOut">
              <a:rPr lang="ru-RU" smtClean="0"/>
              <a:t>08.11.2025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17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36912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uk-UA" sz="9600" b="1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endParaRPr lang="ru-RU" sz="9600" b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23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158417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хімічною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природою </a:t>
            </a:r>
            <a:br>
              <a:rPr lang="ru-UA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</a:t>
            </a:r>
            <a:r>
              <a:rPr lang="ru-UA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відносять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60848"/>
            <a:ext cx="8789640" cy="365923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білк</a:t>
            </a:r>
            <a:r>
              <a:rPr lang="ru-UA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пептид</a:t>
            </a:r>
            <a:r>
              <a:rPr lang="ru-UA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</a:t>
            </a:r>
            <a:r>
              <a:rPr lang="ru-UA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амінокислот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стероїд</a:t>
            </a:r>
            <a:r>
              <a:rPr lang="ru-UA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</a:t>
            </a:r>
            <a:r>
              <a:rPr lang="ru-UA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жирних</a:t>
            </a: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кислот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6360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792088"/>
          </a:xfrm>
        </p:spPr>
        <p:txBody>
          <a:bodyPr>
            <a:normAutofit fontScale="90000"/>
          </a:bodyPr>
          <a:lstStyle/>
          <a:p>
            <a:pPr algn="ctr"/>
            <a:b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br>
              <a:rPr lang="ru-RU" sz="4800" dirty="0">
                <a:solidFill>
                  <a:schemeClr val="bg1"/>
                </a:solidFill>
                <a:latin typeface="Arnold BocklinC Initials" panose="02000500000000000000" pitchFamily="2" charset="0"/>
              </a:rPr>
            </a:br>
            <a:endParaRPr lang="ru-RU" sz="4800" dirty="0">
              <a:solidFill>
                <a:schemeClr val="bg1"/>
              </a:solidFill>
              <a:latin typeface="Arnold BocklinC Initials" panose="02000500000000000000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олекула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стероїду гормону проникає у клітини-мішені, де взаємодіє з молекулами 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глікопротеїдних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рецепторів, які знаходяться у цитоплазмі, мітохондріях, на ядерній мембрані. </a:t>
            </a:r>
          </a:p>
          <a:p>
            <a:pPr marL="0" indent="0" algn="just">
              <a:buNone/>
            </a:pPr>
            <a:endParaRPr lang="uk-UA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Утворюється комплекс гормон-рецептор, який завдяки наявності у цитоплазмі </a:t>
            </a:r>
            <a:r>
              <a:rPr lang="uk-UA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спеціальних індикаторів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активізується, здійснюючи вплив на процеси транскрипції.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6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517232"/>
            <a:ext cx="8503184" cy="134076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Рисунок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Гормональна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регуляція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внутрішньоклітинних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цАМФ-залежні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протеїнкінази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2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білок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-рецептор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2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22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G-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білок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200" baseline="-25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2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2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4C208A-EA56-7618-0A9D-D82831957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19642" cy="56086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21DB60-9E9E-05E5-9D27-D061E22A44CC}"/>
              </a:ext>
            </a:extLst>
          </p:cNvPr>
          <p:cNvSpPr txBox="1"/>
          <p:nvPr/>
        </p:nvSpPr>
        <p:spPr>
          <a:xfrm>
            <a:off x="6804248" y="260648"/>
            <a:ext cx="20224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https://studfile.net/preview/5281965/page:2/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734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8105" y="1317772"/>
            <a:ext cx="3728391" cy="538711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Рисунок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Фосфоінозитолзалежна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регуляція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клітинних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– рецептор,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ФІФ</a:t>
            </a:r>
            <a:r>
              <a:rPr lang="ru-RU" sz="22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 фосфатидилінозитол-4,5-дифосфат,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ІФ</a:t>
            </a:r>
            <a:r>
              <a:rPr lang="ru-RU" sz="2200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3 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інозитол-1,4,5-трифосфат;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ДАГ –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діацигліцерол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Фл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–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фосфоліпаза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ПК С –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протеїнкіназа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 –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кальмодулін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 –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ендоплазматичний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ретикулум</a:t>
            </a:r>
            <a:endParaRPr lang="ru-RU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E998FA-8B07-D7A0-937C-D4D885084F5A}"/>
              </a:ext>
            </a:extLst>
          </p:cNvPr>
          <p:cNvSpPr txBox="1"/>
          <p:nvPr/>
        </p:nvSpPr>
        <p:spPr>
          <a:xfrm>
            <a:off x="6228184" y="116632"/>
            <a:ext cx="21371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https://studfile.net/preview/5281965/page:2/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FEE6E83-CA6B-96F0-4C7A-E144D2DA6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501"/>
            <a:ext cx="5076056" cy="615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707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733256"/>
            <a:ext cx="8784976" cy="936104"/>
          </a:xfrm>
        </p:spPr>
        <p:txBody>
          <a:bodyPr>
            <a:normAutofit/>
          </a:bodyPr>
          <a:lstStyle/>
          <a:p>
            <a:pPr algn="ctr"/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Рисунок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Взаємодія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інсуліну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мембранним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рецептором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D3E5D6-945F-7D16-09BD-EFB12CA299A6}"/>
              </a:ext>
            </a:extLst>
          </p:cNvPr>
          <p:cNvSpPr txBox="1"/>
          <p:nvPr/>
        </p:nvSpPr>
        <p:spPr>
          <a:xfrm>
            <a:off x="1115616" y="4365104"/>
            <a:ext cx="65527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https://studfile.net/preview/10202070/page:6/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5C49EC7-46B2-F91C-CA07-DE1ECEF29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856" y="167329"/>
            <a:ext cx="7740860" cy="398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659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B23024-8229-E811-AA31-41B06081FAF1}"/>
              </a:ext>
            </a:extLst>
          </p:cNvPr>
          <p:cNvSpPr txBox="1"/>
          <p:nvPr/>
        </p:nvSpPr>
        <p:spPr>
          <a:xfrm>
            <a:off x="827584" y="4725144"/>
            <a:ext cx="75608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Рисунок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Модель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інсулінового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рецептора (схема)</a:t>
            </a:r>
          </a:p>
          <a:p>
            <a:pPr algn="ctr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ланцюги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розташовані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зовнішній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поверхні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мембрани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клітини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algn="ctr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 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ланцюги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локалізуються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трансмембранно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897839-1CBE-479F-702E-BB9A7A9A4CFC}"/>
              </a:ext>
            </a:extLst>
          </p:cNvPr>
          <p:cNvSpPr txBox="1"/>
          <p:nvPr/>
        </p:nvSpPr>
        <p:spPr>
          <a:xfrm>
            <a:off x="1635253" y="3645024"/>
            <a:ext cx="56703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https://studfile.net/preview/10202070/page:6/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F70567F-9527-5223-8A62-052CA5774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62" y="476672"/>
            <a:ext cx="7763958" cy="28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24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396239"/>
            <a:ext cx="7020272" cy="1224136"/>
          </a:xfrm>
        </p:spPr>
        <p:txBody>
          <a:bodyPr>
            <a:normAutofit/>
          </a:bodyPr>
          <a:lstStyle/>
          <a:p>
            <a:pPr algn="ctr"/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Рисунок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UA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біохімічних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механізмів</a:t>
            </a:r>
            <a:b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стероїдних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тиреоїдних</a:t>
            </a:r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endParaRPr lang="ru-RU" sz="2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D07291-A3A0-B748-9255-093509FC6380}"/>
              </a:ext>
            </a:extLst>
          </p:cNvPr>
          <p:cNvSpPr txBox="1"/>
          <p:nvPr/>
        </p:nvSpPr>
        <p:spPr>
          <a:xfrm>
            <a:off x="6156176" y="620688"/>
            <a:ext cx="25354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https://studfile.net/preview/5281965/page:2/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7C5C08-DFC9-2FB7-E676-ADBD0153A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" y="25963"/>
            <a:ext cx="4490662" cy="537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21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0439"/>
            <a:ext cx="8892480" cy="975642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ru-UA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гіпоталамуса</a:t>
            </a:r>
            <a:r>
              <a:rPr lang="ru-UA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гіпофізу</a:t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CEBE06-2874-D8CC-69E1-5A755C9FEF76}"/>
              </a:ext>
            </a:extLst>
          </p:cNvPr>
          <p:cNvSpPr txBox="1"/>
          <p:nvPr/>
        </p:nvSpPr>
        <p:spPr>
          <a:xfrm>
            <a:off x="6583695" y="4149080"/>
            <a:ext cx="22871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ru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https://biohim.pdmu.edu.ua/storage/common/docs/bmJMqplxVkh9bi5m8gbA4ygwHSPnXsbou9vjOLnz.pdf</a:t>
            </a:r>
            <a:endParaRPr lang="ru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7DA08E2-9090-8E56-E94B-BDEE6C671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6" y="1116081"/>
            <a:ext cx="6337126" cy="553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83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8867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229" y="2060848"/>
            <a:ext cx="8039463" cy="309634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гіпоталамусі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взаємодія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відділів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ЦНС й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ендокринної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UA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Відіграє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провідну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роль у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регуляції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активності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аденогіпофіза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через </a:t>
            </a:r>
            <a:r>
              <a:rPr lang="ru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аденогіпофіз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b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периферичних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внутрішньої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секреції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32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3991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60648"/>
            <a:ext cx="8686800" cy="633670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 продукує р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лізинг-фактор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р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лізинг-гормони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стимулятори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ліберини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інгібіторні</a:t>
            </a: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фактори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статини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Біосинтез і вивільнення р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лізинг-факторів контролюється </a:t>
            </a:r>
            <a:r>
              <a:rPr lang="uk-UA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норадреналіном</a:t>
            </a: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серотоніном</a:t>
            </a:r>
            <a:r>
              <a:rPr lang="ru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дофаміном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регуляції ендокринної функції гіпоталамуса беруть також участь механізми позитивного і негативного зворотного зв'язку між ендокринними залозами-мішенями та 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аденогіпофізом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 одного боку,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о-секреторними структурами гіпоталамуса з іншого.</a:t>
            </a:r>
          </a:p>
          <a:p>
            <a:pPr marL="0" indent="0" algn="just">
              <a:buNone/>
            </a:pPr>
            <a:endParaRPr lang="uk-UA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25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  <a:endParaRPr lang="ru-RU" sz="6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49082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характеристика</a:t>
            </a:r>
            <a:r>
              <a:rPr lang="ru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ласифікація</a:t>
            </a:r>
            <a:r>
              <a:rPr lang="ru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Механізм дії гормонів.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Гормони гіпоталамуса.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Гормони гіпофіза.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Регуляторна роль гормонів в обміні речовин.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uk-UA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Антогонізм</a:t>
            </a:r>
            <a:r>
              <a:rPr lang="uk-UA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гормонів.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42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707651"/>
              </p:ext>
            </p:extLst>
          </p:nvPr>
        </p:nvGraphicFramePr>
        <p:xfrm>
          <a:off x="395536" y="476672"/>
          <a:ext cx="8136904" cy="55325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665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Гормони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гіпоталамуса</a:t>
                      </a:r>
                      <a:endParaRPr lang="ru-RU" sz="2400" b="1" i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Гормони</a:t>
                      </a: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гіпофіза</a:t>
                      </a:r>
                      <a:endParaRPr lang="ru-RU" sz="2400" b="1" i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Кортиколіберин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Кортикотропін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Тиреоліберин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Тиреотропін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Соматостатин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Соматотропін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1231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Гонадоліберин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Лютеотропін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</a:t>
                      </a:r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Фолітропін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pPr algn="ctr"/>
                      <a:r>
                        <a:rPr lang="ru-RU" sz="24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Пролактоліберин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Пролактин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654">
                <a:tc>
                  <a:txBody>
                    <a:bodyPr/>
                    <a:lstStyle/>
                    <a:p>
                      <a:pPr algn="ctr"/>
                      <a:r>
                        <a:rPr lang="ru-RU" sz="24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Пролактостатин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Пролактин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3307">
                <a:tc>
                  <a:txBody>
                    <a:bodyPr/>
                    <a:lstStyle/>
                    <a:p>
                      <a:pPr algn="ctr"/>
                      <a:r>
                        <a:rPr lang="ru-RU" sz="24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Меланоліберин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7534">
                <a:tc>
                  <a:txBody>
                    <a:bodyPr/>
                    <a:lstStyle/>
                    <a:p>
                      <a:pPr algn="ctr"/>
                      <a:r>
                        <a:rPr lang="ru-RU" sz="2400" b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Меланостатин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Меланотропін</a:t>
                      </a:r>
                      <a:endParaRPr lang="ru-RU" sz="24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08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7650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 гіпофіза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318748" cy="476418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ендокринн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біля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мозк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розміри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невеликі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горошину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поділяється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три час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и: </a:t>
            </a:r>
          </a:p>
          <a:p>
            <a:pPr marL="812800" indent="-27622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задню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12800" indent="-27622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проміжну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12800" indent="-276225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передню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Кожна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частина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самостійною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залозою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виробляє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власні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8463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24644"/>
            <a:ext cx="8496944" cy="640871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участь 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розподілу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вуглеводів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UA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споживан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їжею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важливу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роль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обміні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адренокортикотропний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гормон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 росту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підшлункової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вироблення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інсуліну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Нестача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інсуліну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призводе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захворювання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цукрового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діабету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8281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Роль гормонів </a:t>
            </a:r>
            <a:br>
              <a:rPr lang="ru-UA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регуляції обміну речовин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95400"/>
            <a:ext cx="8210550" cy="4881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внутрішньої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секреції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відносяться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щитовидна 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білящитовидна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вилочков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наднирков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endParaRPr lang="en-US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підшлункова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0621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589148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підтримують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гомеостаз (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сталість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внутрішнього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середовища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UA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беруть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участь в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адаптивній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діяльності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організму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мінливих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умов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зовнішнього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внутрішнього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середовища</a:t>
            </a:r>
            <a:endParaRPr lang="ru-UA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впливають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швидкість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хімічних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реакцій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фізіологічн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диференціювання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імунітету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психічну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діяльність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51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577229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Початковою ланкою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UA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взаємодія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гормону з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білками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рецепторами. </a:t>
            </a:r>
            <a:endParaRPr lang="ru-UA" sz="32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32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взаємодія</a:t>
            </a:r>
            <a:r>
              <a:rPr lang="ru-UA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рецепторами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зовнішній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плазматичної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мембрани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цитоплазмі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32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32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ілки-рецептори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завдяки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своїй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специфічності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утягують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всередину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передають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їхні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сигнали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ферменти</a:t>
            </a:r>
            <a:r>
              <a:rPr lang="ru-RU" sz="32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5266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61206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впливає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3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 </a:t>
            </a:r>
            <a:r>
              <a:rPr lang="ru-RU" sz="33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ферментів</a:t>
            </a:r>
            <a:r>
              <a:rPr lang="ru-UA" sz="33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коркової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надниркових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глюкокортикоїди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щитовидної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(тироксин),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(гормон росту). </a:t>
            </a:r>
            <a:r>
              <a:rPr lang="ru-UA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UA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проника</a:t>
            </a:r>
            <a:r>
              <a:rPr lang="ru-UA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ють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всередину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з'єдну</a:t>
            </a:r>
            <a:r>
              <a:rPr lang="ru-UA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UA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специфічними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рецепторами в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цитоплазмі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UA" sz="33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UA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творюється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b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гормонрецепторний</a:t>
            </a:r>
            <a:r>
              <a:rPr lang="ru-RU" sz="3300" b="1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комплекс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молекулярної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перебудови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приводить до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активації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здатний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проникати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ядро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33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ядрі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гормонрецепторний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комплекс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взаємодіє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хроматином, 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перебудова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синтетичної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активності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«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мішені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UA" sz="3300" dirty="0">
              <a:solidFill>
                <a:schemeClr val="bg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UA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ормональний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реалізується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генетичного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апарата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«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мішені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та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головним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чином, у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впливі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ріст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диференціювання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тканин і </a:t>
            </a:r>
            <a:r>
              <a:rPr lang="ru-RU" sz="3300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органів</a:t>
            </a:r>
            <a:r>
              <a:rPr lang="ru-RU" sz="3300" dirty="0">
                <a:solidFill>
                  <a:schemeClr val="bg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ru-RU" sz="3300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0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/>
          <a:lstStyle/>
          <a:p>
            <a:pPr algn="ctr"/>
            <a:r>
              <a:rPr lang="uk-UA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Гормоноїди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9217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Гормоноїди</a:t>
            </a:r>
            <a:r>
              <a:rPr lang="ru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парагормони</a:t>
            </a:r>
            <a:r>
              <a:rPr lang="ru-UA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будовою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проявляють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фізіологічних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біосинтез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суворої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локалізації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органах і тканинах. 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Гормоноїди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володіють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короткочасною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них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відносяться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простагландини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гормоноїди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харчового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каналу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нейрогормони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49521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Простагландини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вперше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були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спермі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Ульф ван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Ейлер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1936 р.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виділив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витяжки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передміхурової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и)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Зараз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понад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простагландинів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Гормоноїди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харчового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каналу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слизовій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оболонці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харчового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каналу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синтезуються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дією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нагадують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uk-UA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just"/>
            <a:endParaRPr lang="ru-RU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172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98832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Нейрогормони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синтезуються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нейросекреторних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клітинах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ендоплазматичному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ретикулумі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відповідних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нейронів</a:t>
            </a: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UA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паковка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гранули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Гольджі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Потім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поступають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нервові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закінчення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міжклітинний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простір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Якнайбільше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нейрогормонів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синтезується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клітинах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ядер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проміжного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мозку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UA" sz="28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них </a:t>
            </a:r>
            <a:r>
              <a:rPr lang="ru-RU" sz="28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відносяться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вазопресин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окситоцин</a:t>
            </a:r>
            <a:r>
              <a:rPr lang="ru-RU" sz="28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гіпоталамуса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гістамін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серотонін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ацетилхолін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адреналін</a:t>
            </a:r>
            <a:r>
              <a:rPr lang="ru-UA" sz="2800" b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норадреналін</a:t>
            </a:r>
            <a:r>
              <a:rPr lang="ru-UA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деякі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28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7913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564904"/>
            <a:ext cx="8370208" cy="25202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тварин −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органічн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виробляються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тваринними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клітинами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транспортуються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гуморальним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шляхом,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впливати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протікання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ють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дуже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малих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концентраціях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199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характеристика</a:t>
            </a:r>
            <a:r>
              <a:rPr lang="ru-UA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UA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UA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ласифікація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91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9532" y="1772816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uk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uk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органічн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каталізатор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и, </a:t>
            </a:r>
            <a:r>
              <a:rPr lang="ru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uk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впливають на ферментативні реакції обміну речовин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</a:t>
            </a:r>
            <a:r>
              <a:rPr lang="uk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рямим</a:t>
            </a:r>
            <a:r>
              <a:rPr lang="uk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чи не прямим </a:t>
            </a:r>
            <a:r>
              <a:rPr lang="uk-UA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шляхомому</a:t>
            </a:r>
            <a:r>
              <a:rPr lang="ru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тому </a:t>
            </a:r>
            <a:r>
              <a:rPr lang="uk-UA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 називаються </a:t>
            </a:r>
            <a:r>
              <a:rPr lang="uk-UA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ефекторами</a:t>
            </a:r>
            <a:r>
              <a:rPr lang="uk-U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обміну речовин.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1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081" y="23956"/>
            <a:ext cx="7797662" cy="1151965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Загальні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ознаки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6868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Дистантність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UA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регулюють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обмін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місця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утворення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Специфічність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біологічної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</a:t>
            </a:r>
            <a:r>
              <a:rPr lang="ru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гормон за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біологічним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ефектом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повністю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замінений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іншим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активність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дуже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низьких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концентраціях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викликають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потужну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клітинну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Базальний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(не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стимульований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крові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r>
              <a:rPr lang="ru-RU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r>
              <a:rPr lang="ru-RU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-12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М. </a:t>
            </a:r>
            <a:br>
              <a:rPr lang="ru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стимуляції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секреції</a:t>
            </a:r>
            <a:r>
              <a:rPr lang="ru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концентрація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зростає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декілька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порядків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Короткий час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час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крові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декілька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хвилин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Інактивацію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здійснюють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специфічні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ферменти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+mj-lt"/>
              <a:buAutoNum type="arabicParenR"/>
            </a:pPr>
            <a:r>
              <a:rPr lang="ru-U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</a:t>
            </a:r>
            <a:r>
              <a:rPr lang="ru-U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гормонів</a:t>
            </a:r>
            <a:r>
              <a:rPr lang="ru-UA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− г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ормони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взаємодію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специфічними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рецепторами,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знаходитися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плазматичній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мембрані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середині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клітини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4231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325" y="116632"/>
            <a:ext cx="7886700" cy="1325563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класифікують</a:t>
            </a:r>
            <a:r>
              <a:rPr lang="ru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620171"/>
          </a:xfrm>
        </p:spPr>
        <p:txBody>
          <a:bodyPr>
            <a:normAutofit/>
          </a:bodyPr>
          <a:lstStyle/>
          <a:p>
            <a:pPr marL="742950" indent="-742950" algn="just">
              <a:spcBef>
                <a:spcPts val="0"/>
              </a:spcBef>
              <a:buAutoNum type="arabicPeriod"/>
            </a:pPr>
            <a:r>
              <a:rPr lang="ru-RU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4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хімічною</a:t>
            </a:r>
            <a:r>
              <a:rPr lang="ru-UA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природою:</a:t>
            </a:r>
            <a:endParaRPr lang="ru-UA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ru-RU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білки</a:t>
            </a:r>
            <a:endParaRPr lang="ru-UA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</a:t>
            </a:r>
            <a:r>
              <a:rPr lang="ru-RU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пептиди</a:t>
            </a:r>
            <a:endParaRPr lang="ru-UA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 </a:t>
            </a:r>
            <a:r>
              <a:rPr lang="ru-RU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похідні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амінокислот</a:t>
            </a:r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UA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 </a:t>
            </a:r>
            <a:r>
              <a:rPr lang="ru-RU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стероїди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04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За характером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90820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UA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метаболічні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обумовлюю</a:t>
            </a:r>
            <a:r>
              <a:rPr lang="ru-UA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ть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UA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морфогенетичні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формоутворюючі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стимулюю</a:t>
            </a:r>
            <a:r>
              <a:rPr lang="ru-UA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ть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диференціації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тканин,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органів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росту</a:t>
            </a:r>
            <a:r>
              <a:rPr lang="ru-UA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метаморфозу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UA" sz="3200" b="1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</a:t>
            </a:r>
            <a:r>
              <a:rPr lang="ru-RU" sz="32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коригуючі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−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вплива</a:t>
            </a:r>
            <a:r>
              <a:rPr lang="ru-UA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ють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всього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організму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окремих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200" dirty="0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органів</a:t>
            </a:r>
            <a:endParaRPr lang="ru-RU" sz="3200" dirty="0">
              <a:solidFill>
                <a:schemeClr val="bg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914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За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місцем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утворення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672" y="862848"/>
            <a:ext cx="8876656" cy="47525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епіфіза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гіпофіза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нейрогіпофіза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вазопресин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окситоцин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аденогіпофіза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СТГ, ТТГ, АКТГ, ФСГ, ЛГ, МСГ, ПГ)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щитовидної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залози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тироксин,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трийодтиронін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тирокальцитонін</a:t>
            </a:r>
            <a:r>
              <a:rPr lang="ru-RU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паращитовидної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залози</a:t>
            </a:r>
            <a:r>
              <a:rPr lang="ru-UA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(паратгормон)</a:t>
            </a:r>
          </a:p>
          <a:p>
            <a:pPr marL="0" indent="0">
              <a:buNone/>
            </a:pP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692696"/>
            <a:ext cx="85689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	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підшлункової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залози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інсулін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глюкогон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	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надниркових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U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кори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наднирників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глюкокортикоїди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мінералокортикоїди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статеві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 algn="just">
              <a:buFontTx/>
              <a:buChar char="-"/>
            </a:pP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мозкового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шару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наднирників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адреналін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норадреналін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3.7	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гормони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статевих</a:t>
            </a: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залоз</a:t>
            </a:r>
            <a:r>
              <a:rPr lang="ru-UA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сім'яників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андрогени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яєчників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естрогени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гестагени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релаксин)</a:t>
            </a:r>
          </a:p>
        </p:txBody>
      </p:sp>
    </p:spTree>
    <p:extLst>
      <p:ext uri="{BB962C8B-B14F-4D97-AF65-F5344CB8AC3E}">
        <p14:creationId xmlns:p14="http://schemas.microsoft.com/office/powerpoint/2010/main" val="3293146480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Глу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убина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у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TC104033923[[fn=Глубина]]</Template>
  <TotalTime>1004</TotalTime>
  <Words>1351</Words>
  <Application>Microsoft Office PowerPoint</Application>
  <PresentationFormat>Экран (4:3)</PresentationFormat>
  <Paragraphs>159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Arnold BocklinC Initials</vt:lpstr>
      <vt:lpstr>Calibri</vt:lpstr>
      <vt:lpstr>Corbel</vt:lpstr>
      <vt:lpstr>Times New Roman</vt:lpstr>
      <vt:lpstr>Wingdings</vt:lpstr>
      <vt:lpstr>Глубина</vt:lpstr>
      <vt:lpstr>Гормони</vt:lpstr>
      <vt:lpstr>План</vt:lpstr>
      <vt:lpstr>Презентация PowerPoint</vt:lpstr>
      <vt:lpstr>Презентация PowerPoint</vt:lpstr>
      <vt:lpstr>Загальні ознаки:</vt:lpstr>
      <vt:lpstr>Гормони класифікують:</vt:lpstr>
      <vt:lpstr>2. За характером дії:</vt:lpstr>
      <vt:lpstr>3. За місцем утворення:</vt:lpstr>
      <vt:lpstr>Презентация PowerPoint</vt:lpstr>
      <vt:lpstr>За хімічною природою  гормони відносять до:</vt:lpstr>
      <vt:lpstr> Механізм дії гормонів </vt:lpstr>
      <vt:lpstr>Рисунок 1 −  Гормональна регуляція внутрішньоклітинних процесів через цАМФ-залежні протеїнкінази: білок-рецептор: Rs або RІ, G-білок: Gs або Gi</vt:lpstr>
      <vt:lpstr>Рисунок 2 − Фосфоінозитолзалежна регуляція  клітинних функцій:  Р – рецептор,  ФІФ2 – фосфатидилінозитол-4,5-дифосфат,  ІФ3 – інозитол-1,4,5-трифосфат;  ДАГ – діацигліцерол,  Фл С – фосфоліпаза С,  ПК С – протеїнкіназа С,  КМ – кальмодулін,  ЕР – ендоплазматичний ретикулум</vt:lpstr>
      <vt:lpstr>Рисунок 3 − Взаємодія інсуліну з мембранним  рецептором клітини</vt:lpstr>
      <vt:lpstr>Презентация PowerPoint</vt:lpstr>
      <vt:lpstr>Рисунок 5 − Схема біохімічних механізмів дії стероїдних і тиреоїдних гормонів</vt:lpstr>
      <vt:lpstr> Гормони гіпоталамуса та гіпофізу </vt:lpstr>
      <vt:lpstr>Гіпоталамус </vt:lpstr>
      <vt:lpstr>Презентация PowerPoint</vt:lpstr>
      <vt:lpstr>Презентация PowerPoint</vt:lpstr>
      <vt:lpstr>Гормони гіпофіза</vt:lpstr>
      <vt:lpstr>Презентация PowerPoint</vt:lpstr>
      <vt:lpstr>Роль гормонів  у регуляції обміну речовин</vt:lpstr>
      <vt:lpstr>Презентация PowerPoint</vt:lpstr>
      <vt:lpstr>Презентация PowerPoint</vt:lpstr>
      <vt:lpstr>Презентация PowerPoint</vt:lpstr>
      <vt:lpstr>Гормоноїди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Гормони</dc:title>
  <dc:creator>Марина</dc:creator>
  <cp:lastModifiedBy>Gencheva.Viktoriia@renters.mans.edu.pl Gencheva</cp:lastModifiedBy>
  <cp:revision>39</cp:revision>
  <dcterms:created xsi:type="dcterms:W3CDTF">2012-10-09T16:57:01Z</dcterms:created>
  <dcterms:modified xsi:type="dcterms:W3CDTF">2025-11-08T20:05:40Z</dcterms:modified>
</cp:coreProperties>
</file>