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2" r:id="rId5"/>
    <p:sldId id="275" r:id="rId6"/>
    <p:sldId id="276" r:id="rId7"/>
    <p:sldId id="277" r:id="rId8"/>
    <p:sldId id="282" r:id="rId9"/>
    <p:sldId id="273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934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7344816" cy="3168352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>
                <a:hlinkClick r:id="rId2"/>
              </a:rPr>
              <a:t>STEM-</a:t>
            </a:r>
            <a:r>
              <a:rPr lang="ru-RU" sz="4000" b="0" dirty="0" err="1">
                <a:hlinkClick r:id="rId2"/>
              </a:rPr>
              <a:t>технології</a:t>
            </a:r>
            <a:r>
              <a:rPr lang="ru-RU" sz="4000" b="0" dirty="0">
                <a:hlinkClick r:id="rId2"/>
              </a:rPr>
              <a:t> у </a:t>
            </a:r>
            <a:r>
              <a:rPr lang="ru-RU" sz="4000" b="0" dirty="0" err="1">
                <a:hlinkClick r:id="rId2"/>
              </a:rPr>
              <a:t>шкільному</a:t>
            </a:r>
            <a:r>
              <a:rPr lang="ru-RU" sz="4000" b="0" dirty="0">
                <a:hlinkClick r:id="rId2"/>
              </a:rPr>
              <a:t> </a:t>
            </a:r>
            <a:r>
              <a:rPr lang="ru-RU" sz="4000" b="0" dirty="0" err="1">
                <a:hlinkClick r:id="rId2"/>
              </a:rPr>
              <a:t>курсі</a:t>
            </a:r>
            <a:r>
              <a:rPr lang="ru-RU" sz="4000" b="0" dirty="0">
                <a:hlinkClick r:id="rId2"/>
              </a:rPr>
              <a:t> </a:t>
            </a:r>
            <a:r>
              <a:rPr lang="ru-RU" sz="4000" b="0" dirty="0" err="1">
                <a:hlinkClick r:id="rId2"/>
              </a:rPr>
              <a:t>фізики</a:t>
            </a:r>
            <a:r>
              <a:rPr lang="ru-RU" sz="4000" b="0" dirty="0"/>
              <a:t/>
            </a:r>
            <a:br>
              <a:rPr lang="ru-RU" sz="4000" b="0" dirty="0"/>
            </a:br>
            <a:r>
              <a:rPr lang="ru-RU" sz="4000" b="0" dirty="0"/>
              <a:t/>
            </a:r>
            <a:br>
              <a:rPr lang="ru-RU" sz="4000" b="0" dirty="0"/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653136"/>
            <a:ext cx="4536504" cy="1027247"/>
          </a:xfrm>
        </p:spPr>
        <p:txBody>
          <a:bodyPr>
            <a:normAutofit/>
          </a:bodyPr>
          <a:lstStyle/>
          <a:p>
            <a:pPr algn="l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600" b="0" dirty="0" smtClean="0">
                <a:latin typeface="Times New Roman" pitchFamily="18" charset="0"/>
                <a:cs typeface="Times New Roman" pitchFamily="18" charset="0"/>
              </a:rPr>
              <a:t>аталія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600" b="0" dirty="0" smtClean="0">
                <a:latin typeface="Times New Roman" pitchFamily="18" charset="0"/>
                <a:cs typeface="Times New Roman" pitchFamily="18" charset="0"/>
              </a:rPr>
              <a:t>ванівна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600" b="0" dirty="0" err="1" smtClean="0">
                <a:latin typeface="Times New Roman" pitchFamily="18" charset="0"/>
                <a:cs typeface="Times New Roman" pitchFamily="18" charset="0"/>
              </a:rPr>
              <a:t>ихонська</a:t>
            </a: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dirty="0" smtClean="0"/>
              <a:t>Проведення </a:t>
            </a:r>
            <a:r>
              <a:rPr lang="uk-UA" dirty="0"/>
              <a:t>практикуму роботи з цифровими лабораторіями «</a:t>
            </a:r>
            <a:r>
              <a:rPr lang="uk-UA" dirty="0" err="1"/>
              <a:t>Einstein</a:t>
            </a:r>
            <a:r>
              <a:rPr lang="uk-UA" dirty="0"/>
              <a:t>»  для вчителів дисциплін природничого циклу покращили їхні навички робити з інтерактивними засобами навчання та опанували роботу з цифровим обладнанням під час виконання лабораторних робіт з фізики.</a:t>
            </a:r>
            <a:endParaRPr lang="ru-RU" dirty="0"/>
          </a:p>
          <a:p>
            <a:pPr lvl="0" algn="just">
              <a:buFont typeface="Wingdings" pitchFamily="2" charset="2"/>
              <a:buChar char="Ø"/>
            </a:pPr>
            <a:r>
              <a:rPr lang="uk-UA" dirty="0"/>
              <a:t>Використання цифрових лабораторій  сприяли виокремленню ключових моментів, які уможливлюють впровадження STEM-освіти у навчальний процес з фізики, виявленню інтересу до нових технологій, технічної творчості, розширенню навичок роботи із цифровими приладами, здійсненню індивідуалізації навчання або формування колективної діяльності та розвинення організаційних здібностей учнів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8028384" y="5676439"/>
            <a:ext cx="792088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7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90009" y="1556790"/>
            <a:ext cx="1944216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ІКТ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9800" y="4324817"/>
            <a:ext cx="216024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Мультимедіа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81997" y="4324817"/>
            <a:ext cx="216024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Віртуальні лабораторії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5527" y="4324817"/>
            <a:ext cx="216024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33825" y="3428998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2"/>
          </p:cNvCxnSpPr>
          <p:nvPr/>
        </p:nvCxnSpPr>
        <p:spPr>
          <a:xfrm>
            <a:off x="4662117" y="2708918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33825" y="3428998"/>
            <a:ext cx="0" cy="895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62117" y="3428996"/>
            <a:ext cx="0" cy="895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410877" y="3428997"/>
            <a:ext cx="0" cy="895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Основні елементи інформаційно-комунікаційних технологій(ІКТ)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72400" y="5676439"/>
            <a:ext cx="504056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2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Складові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STEM-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7684"/>
            <a:ext cx="7272808" cy="516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8172400" y="5676439"/>
            <a:ext cx="504056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352928" cy="922114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Цифрова лабораторія «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Einstein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LabMate+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Цифровий вимірювальний комп’ютерний комплекс для вчителя einstein™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696744" cy="54452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8172400" y="5676439"/>
            <a:ext cx="504056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25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313240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інтерактивних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9832" y="1700808"/>
            <a:ext cx="2664296" cy="11239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Інтерактивні засоби навчання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4544" y="3889198"/>
            <a:ext cx="2664296" cy="11239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Комп’ютер або ноутбук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89289" y="3881310"/>
            <a:ext cx="2664296" cy="11239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Інтерактивна дошка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73385" y="3881310"/>
            <a:ext cx="2664296" cy="11239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Мультимедійний проектор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stCxn id="4" idx="2"/>
            <a:endCxn id="6" idx="0"/>
          </p:cNvCxnSpPr>
          <p:nvPr/>
        </p:nvCxnSpPr>
        <p:spPr>
          <a:xfrm>
            <a:off x="4391980" y="2824786"/>
            <a:ext cx="29457" cy="1056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5" idx="0"/>
          </p:cNvCxnSpPr>
          <p:nvPr/>
        </p:nvCxnSpPr>
        <p:spPr>
          <a:xfrm flipH="1">
            <a:off x="1726692" y="2824786"/>
            <a:ext cx="2665288" cy="10644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>
            <a:off x="4391980" y="2824786"/>
            <a:ext cx="2713553" cy="1056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8172400" y="5676439"/>
            <a:ext cx="504056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Лабораторна робота №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: Вивчення теплового балансу при умовах змішування води різної температури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: визначити співвідношення кількостей теплоти отриманої і відданої водою при її зміщуванні, визначити втрати тепла.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: 2 калориметра або 2 теплоізольовані посудини, 2 датчики температури, вода різної температури, мірний циліндр, АЦП (аналогово-цифровий перетворювач)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Einstein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LabMate+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ПК.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Програмне 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MiLAB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172400" y="5676439"/>
            <a:ext cx="504056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Аналіз даних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експерименту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68760"/>
                <a:ext cx="7859216" cy="5205192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uk-UA" dirty="0" smtClean="0"/>
                  <a:t>	</a:t>
                </a:r>
                <a:r>
                  <a:rPr lang="uk-UA" sz="2200" dirty="0" smtClean="0">
                    <a:latin typeface="Times New Roman" pitchFamily="18" charset="0"/>
                    <a:cs typeface="Times New Roman" pitchFamily="18" charset="0"/>
                  </a:rPr>
                  <a:t>Розрахуйте кількість </a:t>
                </a:r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теплоти, відданої гарячою водою:</a:t>
                </a:r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в</m:t>
                        </m:r>
                      </m:sub>
                    </m:sSub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)</m:t>
                    </m:r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endParaRPr lang="uk-UA" sz="2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200" dirty="0" smtClean="0">
                    <a:latin typeface="Times New Roman" pitchFamily="18" charset="0"/>
                    <a:cs typeface="Times New Roman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в</m:t>
                        </m:r>
                      </m:sub>
                    </m:sSub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 = 4200 Дж/</a:t>
                </a:r>
                <a:r>
                  <a:rPr lang="uk-UA" sz="2200" dirty="0" err="1">
                    <a:latin typeface="Times New Roman" pitchFamily="18" charset="0"/>
                    <a:cs typeface="Times New Roman" pitchFamily="18" charset="0"/>
                  </a:rPr>
                  <a:t>кг·К</a:t>
                </a:r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 – маса гарячої води. </a:t>
                </a:r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r>
                  <a:rPr lang="uk-UA" sz="2200" dirty="0" smtClean="0">
                    <a:latin typeface="Times New Roman" pitchFamily="18" charset="0"/>
                    <a:cs typeface="Times New Roman" pitchFamily="18" charset="0"/>
                  </a:rPr>
                  <a:t>	Розрахуйте </a:t>
                </a:r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кількість теплоти, відданої гарячою водою:</a:t>
                </a:r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в</m:t>
                        </m:r>
                      </m:sub>
                    </m:sSub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uk-UA" sz="2200" i="1">
                        <a:latin typeface="Cambria Math"/>
                      </a:rPr>
                      <m:t>)</m:t>
                    </m:r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endParaRPr lang="uk-UA" sz="2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200" dirty="0" smtClean="0">
                    <a:latin typeface="Times New Roman" pitchFamily="18" charset="0"/>
                    <a:cs typeface="Times New Roman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в</m:t>
                        </m:r>
                      </m:sub>
                    </m:sSub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 = 4200 Дж/</a:t>
                </a:r>
                <a:r>
                  <a:rPr lang="uk-UA" sz="2200" dirty="0" err="1">
                    <a:latin typeface="Times New Roman" pitchFamily="18" charset="0"/>
                    <a:cs typeface="Times New Roman" pitchFamily="18" charset="0"/>
                  </a:rPr>
                  <a:t>кг·К</a:t>
                </a:r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2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uk-UA" sz="22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sz="2200" dirty="0">
                    <a:latin typeface="Times New Roman" pitchFamily="18" charset="0"/>
                    <a:cs typeface="Times New Roman" pitchFamily="18" charset="0"/>
                  </a:rPr>
                  <a:t> – маса холодної води. </a:t>
                </a:r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200" dirty="0" err="1" smtClean="0">
                    <a:latin typeface="Times New Roman" pitchFamily="18" charset="0"/>
                    <a:cs typeface="Times New Roman" pitchFamily="18" charset="0"/>
                  </a:rPr>
                  <a:t>Розрахуйте</a:t>
                </a:r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dirty="0" err="1">
                    <a:latin typeface="Times New Roman" pitchFamily="18" charset="0"/>
                    <a:cs typeface="Times New Roman" pitchFamily="18" charset="0"/>
                  </a:rPr>
                  <a:t>втрати</a:t>
                </a:r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тепла: </a:t>
                </a:r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latin typeface="Cambria Math"/>
                      </a:rPr>
                      <m:t>Q</m:t>
                    </m:r>
                  </m:oMath>
                </a14:m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sz="2200"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a:rPr lang="ru-RU" sz="220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sz="2200"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a:rPr lang="ru-RU" sz="220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ru-RU" sz="2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Занесіть </a:t>
                </a:r>
                <a:r>
                  <a:rPr lang="ru-RU" sz="2200" dirty="0" err="1">
                    <a:latin typeface="Times New Roman" pitchFamily="18" charset="0"/>
                    <a:cs typeface="Times New Roman" pitchFamily="18" charset="0"/>
                  </a:rPr>
                  <a:t>значення</a:t>
                </a:r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 в </a:t>
                </a:r>
                <a:r>
                  <a:rPr lang="ru-RU" sz="2200" dirty="0" err="1" smtClean="0">
                    <a:latin typeface="Times New Roman" pitchFamily="18" charset="0"/>
                    <a:cs typeface="Times New Roman" pitchFamily="18" charset="0"/>
                  </a:rPr>
                  <a:t>таблицю</a:t>
                </a:r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68760"/>
                <a:ext cx="7859216" cy="5205192"/>
              </a:xfrm>
              <a:blipFill rotWithShape="1">
                <a:blip r:embed="rId2"/>
                <a:stretch>
                  <a:fillRect l="-931" t="-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0283150"/>
                  </p:ext>
                </p:extLst>
              </p:nvPr>
            </p:nvGraphicFramePr>
            <p:xfrm>
              <a:off x="611559" y="5013176"/>
              <a:ext cx="7416824" cy="1296144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926812"/>
                    <a:gridCol w="926812"/>
                    <a:gridCol w="926812"/>
                    <a:gridCol w="926812"/>
                    <a:gridCol w="926812"/>
                    <a:gridCol w="927588"/>
                    <a:gridCol w="927588"/>
                    <a:gridCol w="927588"/>
                  </a:tblGrid>
                  <a:tr h="6823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(кг)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(кг)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(°С)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(°С)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(°С)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(Дж)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(Дж)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uk-UA" sz="18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(Дж)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137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0283150"/>
                  </p:ext>
                </p:extLst>
              </p:nvPr>
            </p:nvGraphicFramePr>
            <p:xfrm>
              <a:off x="611559" y="5013176"/>
              <a:ext cx="7416824" cy="1296144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926812"/>
                    <a:gridCol w="926812"/>
                    <a:gridCol w="926812"/>
                    <a:gridCol w="926812"/>
                    <a:gridCol w="926812"/>
                    <a:gridCol w="927588"/>
                    <a:gridCol w="927588"/>
                    <a:gridCol w="927588"/>
                  </a:tblGrid>
                  <a:tr h="68236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r="-700658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0000" r="-600658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0000" r="-500658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0000" r="-400658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00000" r="-300658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96732" r="-198693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0658" r="-100000" b="-901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700658" b="-90179"/>
                          </a:stretch>
                        </a:blipFill>
                      </a:tcPr>
                    </a:tc>
                  </a:tr>
                  <a:tr h="6137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Овал 5"/>
          <p:cNvSpPr/>
          <p:nvPr/>
        </p:nvSpPr>
        <p:spPr>
          <a:xfrm>
            <a:off x="8028384" y="5676439"/>
            <a:ext cx="792088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Підготовлена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дошка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лабораторної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C:\Users\Agent18\Downloads\IMG-698b903bca90e8b5d2bad7279314995c-V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17" y="1600200"/>
            <a:ext cx="6498166" cy="4873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8028384" y="5676439"/>
            <a:ext cx="792088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9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643192" cy="5421216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dirty="0"/>
              <a:t>STEM</a:t>
            </a:r>
            <a:r>
              <a:rPr lang="ru-RU" dirty="0"/>
              <a:t>-</a:t>
            </a:r>
            <a:r>
              <a:rPr lang="uk-UA" dirty="0"/>
              <a:t>освіта – популярний напрям в освіті, при якому в навчальних програмах посилюється природничо-науковий компонент у поєднанні з інноваційними технологіями.</a:t>
            </a:r>
            <a:endParaRPr lang="ru-RU" dirty="0"/>
          </a:p>
          <a:p>
            <a:pPr lvl="0" algn="just">
              <a:buFont typeface="Wingdings" pitchFamily="2" charset="2"/>
              <a:buChar char="Ø"/>
            </a:pPr>
            <a:r>
              <a:rPr lang="uk-UA" dirty="0"/>
              <a:t>Одним з елементів </a:t>
            </a:r>
            <a:r>
              <a:rPr lang="en-US" dirty="0"/>
              <a:t>STEM</a:t>
            </a:r>
            <a:r>
              <a:rPr lang="uk-UA" dirty="0" err="1"/>
              <a:t>-освіти</a:t>
            </a:r>
            <a:r>
              <a:rPr lang="uk-UA" dirty="0"/>
              <a:t>, який складається з інтерактивного обладнання з програмним забезпеченням, демонстрації різних природних експериментів, можливості моделювання дослідів, дозволяє отримувати уявлення про суміжні освітні області інформаційних технологій є цифрові лабораторії.</a:t>
            </a:r>
            <a:endParaRPr lang="ru-RU" dirty="0"/>
          </a:p>
          <a:p>
            <a:pPr lvl="0" algn="just">
              <a:buFont typeface="Wingdings" pitchFamily="2" charset="2"/>
              <a:buChar char="Ø"/>
            </a:pPr>
            <a:r>
              <a:rPr lang="uk-UA" dirty="0"/>
              <a:t>Розроблена методика впровадження цифрової лабораторії у навчальний процес з фізики на основі виконання лабораторних робіт та демонстраційних експериментів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8026424" y="5692307"/>
            <a:ext cx="720080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20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1608</TotalTime>
  <Words>287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STEM-технології у шкільному курсі фізики  </vt:lpstr>
      <vt:lpstr>Основні елементи інформаційно-комунікаційних технологій(ІКТ)</vt:lpstr>
      <vt:lpstr>Складові STEM-освіти</vt:lpstr>
      <vt:lpstr>Цифрова лабораторія «Einstein LabMate+»</vt:lpstr>
      <vt:lpstr>Базові елементи інтерактивних засобів навчання</vt:lpstr>
      <vt:lpstr>Лабораторна робота №1</vt:lpstr>
      <vt:lpstr>Аналіз даних експерименту</vt:lpstr>
      <vt:lpstr>Підготовлена дошка до виконання лабораторної роботи</vt:lpstr>
      <vt:lpstr>ВИСНОВКИ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ЦИФРОВИХ ЛАБОРАТОРІЙ НА УРОКАХ ФІЗИКИ ДЛЯ ВПРОВАДЖЕННЯ STEM-ОСВІТИ</dc:title>
  <dc:creator>Терехов Дмитрий</dc:creator>
  <cp:lastModifiedBy>Hewlett-Packard</cp:lastModifiedBy>
  <cp:revision>18</cp:revision>
  <dcterms:created xsi:type="dcterms:W3CDTF">2019-12-04T17:23:45Z</dcterms:created>
  <dcterms:modified xsi:type="dcterms:W3CDTF">2021-02-25T10:04:47Z</dcterms:modified>
</cp:coreProperties>
</file>