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56" r:id="rId1"/>
  </p:sldMasterIdLst>
  <p:notesMasterIdLst>
    <p:notesMasterId r:id="rId18"/>
  </p:notesMasterIdLst>
  <p:sldIdLst>
    <p:sldId id="256" r:id="rId2"/>
    <p:sldId id="257" r:id="rId3"/>
    <p:sldId id="258" r:id="rId4"/>
    <p:sldId id="259" r:id="rId5"/>
    <p:sldId id="290" r:id="rId6"/>
    <p:sldId id="301" r:id="rId7"/>
    <p:sldId id="291" r:id="rId8"/>
    <p:sldId id="295" r:id="rId9"/>
    <p:sldId id="296" r:id="rId10"/>
    <p:sldId id="297" r:id="rId11"/>
    <p:sldId id="307" r:id="rId12"/>
    <p:sldId id="302" r:id="rId13"/>
    <p:sldId id="303" r:id="rId14"/>
    <p:sldId id="304" r:id="rId15"/>
    <p:sldId id="305" r:id="rId16"/>
    <p:sldId id="306" r:id="rId17"/>
  </p:sldIdLst>
  <p:sldSz cx="9144000" cy="5143500" type="screen16x9"/>
  <p:notesSz cx="6858000" cy="9144000"/>
  <p:embeddedFontLst>
    <p:embeddedFont>
      <p:font typeface="Century Schoolbook" pitchFamily="18" charset="0"/>
      <p:regular r:id="rId19"/>
      <p:bold r:id="rId20"/>
      <p:italic r:id="rId21"/>
      <p:boldItalic r:id="rId22"/>
    </p:embeddedFont>
    <p:embeddedFont>
      <p:font typeface="Wingdings 2" pitchFamily="18" charset="2"/>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100" d="100"/>
          <a:sy n="100" d="100"/>
        </p:scale>
        <p:origin x="-516" y="60"/>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xmlns="" val="35822824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b0994c5f78_0_2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b0994c5f78_0_2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b0994c5f78_0_4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b0994c5f78_0_4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gb0994c5f78_0_6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 name="Google Shape;294;gb0994c5f78_0_6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2343150"/>
            <a:ext cx="6172200" cy="142077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3752492"/>
            <a:ext cx="6172200" cy="10287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8050371" y="832948"/>
            <a:ext cx="1714500" cy="381000"/>
          </a:xfrm>
        </p:spPr>
        <p:txBody>
          <a:bodyPr/>
          <a:lstStyle/>
          <a:p>
            <a:fld id="{F8CFA630-13BB-46C4-BD44-B2C5F9B66074}" type="datetimeFigureOut">
              <a:rPr lang="en-US" smtClean="0"/>
              <a:pPr/>
              <a:t>10/7/2023</a:t>
            </a:fld>
            <a:endParaRPr lang="en-US" dirty="0">
              <a:solidFill>
                <a:srgbClr val="FFFFFF"/>
              </a:solidFill>
            </a:endParaRPr>
          </a:p>
        </p:txBody>
      </p:sp>
      <p:sp>
        <p:nvSpPr>
          <p:cNvPr id="17" name="Нижний колонтитул 16"/>
          <p:cNvSpPr>
            <a:spLocks noGrp="1"/>
          </p:cNvSpPr>
          <p:nvPr>
            <p:ph type="ftr" sz="quarter" idx="11"/>
          </p:nvPr>
        </p:nvSpPr>
        <p:spPr bwMode="auto">
          <a:xfrm rot="5400000">
            <a:off x="7534469" y="3088246"/>
            <a:ext cx="2743200" cy="384048"/>
          </a:xfrm>
        </p:spPr>
        <p:txBody>
          <a:bodyPr/>
          <a:lstStyle/>
          <a:p>
            <a:endParaRPr kumimoji="0" lang="en-US" dirty="0">
              <a:solidFill>
                <a:srgbClr val="FFFFFF"/>
              </a:solidFill>
            </a:endParaRPr>
          </a:p>
        </p:txBody>
      </p:sp>
      <p:sp>
        <p:nvSpPr>
          <p:cNvPr id="10" name="Прямоугольник 9"/>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2571750"/>
            <a:ext cx="1295400" cy="97155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4341114"/>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3371850"/>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3696527"/>
            <a:ext cx="609600" cy="388143"/>
          </a:xfrm>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8CFA630-13BB-46C4-BD44-B2C5F9B66074}" type="datetimeFigureOut">
              <a:rPr lang="en-US" smtClean="0"/>
              <a:pPr/>
              <a:t>10/7/2023</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80"/>
            <a:ext cx="1676400" cy="4388644"/>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8CFA630-13BB-46C4-BD44-B2C5F9B66074}" type="datetimeFigureOut">
              <a:rPr lang="en-US" smtClean="0"/>
              <a:pPr/>
              <a:t>10/7/2023</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3"/>
        </a:solidFill>
        <a:effectLst/>
      </p:bgPr>
    </p:bg>
    <p:spTree>
      <p:nvGrpSpPr>
        <p:cNvPr id="1" name="Shape 141"/>
        <p:cNvGrpSpPr/>
        <p:nvPr/>
      </p:nvGrpSpPr>
      <p:grpSpPr>
        <a:xfrm>
          <a:off x="0" y="0"/>
          <a:ext cx="0" cy="0"/>
          <a:chOff x="0" y="0"/>
          <a:chExt cx="0" cy="0"/>
        </a:xfrm>
      </p:grpSpPr>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8000"/>
              <a:buNone/>
              <a:defRPr sz="8000">
                <a:solidFill>
                  <a:schemeClr val="lt1"/>
                </a:solidFill>
              </a:defRPr>
            </a:lvl1pPr>
            <a:lvl2pPr lvl="1" algn="ctr" rtl="0">
              <a:spcBef>
                <a:spcPts val="0"/>
              </a:spcBef>
              <a:spcAft>
                <a:spcPts val="0"/>
              </a:spcAft>
              <a:buClr>
                <a:schemeClr val="lt1"/>
              </a:buClr>
              <a:buSzPts val="8000"/>
              <a:buNone/>
              <a:defRPr sz="8000">
                <a:solidFill>
                  <a:schemeClr val="lt1"/>
                </a:solidFill>
              </a:defRPr>
            </a:lvl2pPr>
            <a:lvl3pPr lvl="2" algn="ctr" rtl="0">
              <a:spcBef>
                <a:spcPts val="0"/>
              </a:spcBef>
              <a:spcAft>
                <a:spcPts val="0"/>
              </a:spcAft>
              <a:buClr>
                <a:schemeClr val="lt1"/>
              </a:buClr>
              <a:buSzPts val="8000"/>
              <a:buNone/>
              <a:defRPr sz="8000">
                <a:solidFill>
                  <a:schemeClr val="lt1"/>
                </a:solidFill>
              </a:defRPr>
            </a:lvl3pPr>
            <a:lvl4pPr lvl="3" algn="ctr" rtl="0">
              <a:spcBef>
                <a:spcPts val="0"/>
              </a:spcBef>
              <a:spcAft>
                <a:spcPts val="0"/>
              </a:spcAft>
              <a:buClr>
                <a:schemeClr val="lt1"/>
              </a:buClr>
              <a:buSzPts val="8000"/>
              <a:buNone/>
              <a:defRPr sz="8000">
                <a:solidFill>
                  <a:schemeClr val="lt1"/>
                </a:solidFill>
              </a:defRPr>
            </a:lvl4pPr>
            <a:lvl5pPr lvl="4" algn="ctr" rtl="0">
              <a:spcBef>
                <a:spcPts val="0"/>
              </a:spcBef>
              <a:spcAft>
                <a:spcPts val="0"/>
              </a:spcAft>
              <a:buClr>
                <a:schemeClr val="lt1"/>
              </a:buClr>
              <a:buSzPts val="8000"/>
              <a:buNone/>
              <a:defRPr sz="8000">
                <a:solidFill>
                  <a:schemeClr val="lt1"/>
                </a:solidFill>
              </a:defRPr>
            </a:lvl5pPr>
            <a:lvl6pPr lvl="5" algn="ctr" rtl="0">
              <a:spcBef>
                <a:spcPts val="0"/>
              </a:spcBef>
              <a:spcAft>
                <a:spcPts val="0"/>
              </a:spcAft>
              <a:buClr>
                <a:schemeClr val="lt1"/>
              </a:buClr>
              <a:buSzPts val="8000"/>
              <a:buNone/>
              <a:defRPr sz="8000">
                <a:solidFill>
                  <a:schemeClr val="lt1"/>
                </a:solidFill>
              </a:defRPr>
            </a:lvl6pPr>
            <a:lvl7pPr lvl="6" algn="ctr" rtl="0">
              <a:spcBef>
                <a:spcPts val="0"/>
              </a:spcBef>
              <a:spcAft>
                <a:spcPts val="0"/>
              </a:spcAft>
              <a:buClr>
                <a:schemeClr val="lt1"/>
              </a:buClr>
              <a:buSzPts val="8000"/>
              <a:buNone/>
              <a:defRPr sz="8000">
                <a:solidFill>
                  <a:schemeClr val="lt1"/>
                </a:solidFill>
              </a:defRPr>
            </a:lvl7pPr>
            <a:lvl8pPr lvl="7" algn="ctr" rtl="0">
              <a:spcBef>
                <a:spcPts val="0"/>
              </a:spcBef>
              <a:spcAft>
                <a:spcPts val="0"/>
              </a:spcAft>
              <a:buClr>
                <a:schemeClr val="lt1"/>
              </a:buClr>
              <a:buSzPts val="8000"/>
              <a:buNone/>
              <a:defRPr sz="8000">
                <a:solidFill>
                  <a:schemeClr val="lt1"/>
                </a:solidFill>
              </a:defRPr>
            </a:lvl8pPr>
            <a:lvl9pPr lvl="8" algn="ctr" rtl="0">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rtl="0">
              <a:spcBef>
                <a:spcPts val="0"/>
              </a:spcBef>
              <a:spcAft>
                <a:spcPts val="0"/>
              </a:spcAft>
              <a:buClr>
                <a:schemeClr val="lt1"/>
              </a:buClr>
              <a:buSzPts val="1300"/>
              <a:buChar char="●"/>
              <a:defRPr>
                <a:solidFill>
                  <a:schemeClr val="lt1"/>
                </a:solidFill>
              </a:defRPr>
            </a:lvl1pPr>
            <a:lvl2pPr marL="914400" lvl="1" indent="-298450" algn="ctr" rtl="0">
              <a:spcBef>
                <a:spcPts val="1600"/>
              </a:spcBef>
              <a:spcAft>
                <a:spcPts val="0"/>
              </a:spcAft>
              <a:buClr>
                <a:schemeClr val="lt1"/>
              </a:buClr>
              <a:buSzPts val="1100"/>
              <a:buChar char="○"/>
              <a:defRPr>
                <a:solidFill>
                  <a:schemeClr val="lt1"/>
                </a:solidFill>
              </a:defRPr>
            </a:lvl2pPr>
            <a:lvl3pPr marL="1371600" lvl="2" indent="-298450" algn="ctr" rtl="0">
              <a:spcBef>
                <a:spcPts val="1600"/>
              </a:spcBef>
              <a:spcAft>
                <a:spcPts val="0"/>
              </a:spcAft>
              <a:buClr>
                <a:schemeClr val="lt1"/>
              </a:buClr>
              <a:buSzPts val="1100"/>
              <a:buChar char="■"/>
              <a:defRPr>
                <a:solidFill>
                  <a:schemeClr val="lt1"/>
                </a:solidFill>
              </a:defRPr>
            </a:lvl3pPr>
            <a:lvl4pPr marL="1828800" lvl="3" indent="-298450" algn="ctr" rtl="0">
              <a:spcBef>
                <a:spcPts val="1600"/>
              </a:spcBef>
              <a:spcAft>
                <a:spcPts val="0"/>
              </a:spcAft>
              <a:buClr>
                <a:schemeClr val="lt1"/>
              </a:buClr>
              <a:buSzPts val="1100"/>
              <a:buChar char="●"/>
              <a:defRPr>
                <a:solidFill>
                  <a:schemeClr val="lt1"/>
                </a:solidFill>
              </a:defRPr>
            </a:lvl4pPr>
            <a:lvl5pPr marL="2286000" lvl="4" indent="-298450" algn="ctr" rtl="0">
              <a:spcBef>
                <a:spcPts val="1600"/>
              </a:spcBef>
              <a:spcAft>
                <a:spcPts val="0"/>
              </a:spcAft>
              <a:buClr>
                <a:schemeClr val="lt1"/>
              </a:buClr>
              <a:buSzPts val="1100"/>
              <a:buChar char="○"/>
              <a:defRPr>
                <a:solidFill>
                  <a:schemeClr val="lt1"/>
                </a:solidFill>
              </a:defRPr>
            </a:lvl5pPr>
            <a:lvl6pPr marL="2743200" lvl="5" indent="-298450" algn="ctr" rtl="0">
              <a:spcBef>
                <a:spcPts val="1600"/>
              </a:spcBef>
              <a:spcAft>
                <a:spcPts val="0"/>
              </a:spcAft>
              <a:buClr>
                <a:schemeClr val="lt1"/>
              </a:buClr>
              <a:buSzPts val="1100"/>
              <a:buChar char="■"/>
              <a:defRPr>
                <a:solidFill>
                  <a:schemeClr val="lt1"/>
                </a:solidFill>
              </a:defRPr>
            </a:lvl6pPr>
            <a:lvl7pPr marL="3200400" lvl="6" indent="-298450" algn="ctr" rtl="0">
              <a:spcBef>
                <a:spcPts val="1600"/>
              </a:spcBef>
              <a:spcAft>
                <a:spcPts val="0"/>
              </a:spcAft>
              <a:buClr>
                <a:schemeClr val="lt1"/>
              </a:buClr>
              <a:buSzPts val="1100"/>
              <a:buChar char="●"/>
              <a:defRPr>
                <a:solidFill>
                  <a:schemeClr val="lt1"/>
                </a:solidFill>
              </a:defRPr>
            </a:lvl7pPr>
            <a:lvl8pPr marL="3657600" lvl="7" indent="-298450" algn="ctr" rtl="0">
              <a:spcBef>
                <a:spcPts val="1600"/>
              </a:spcBef>
              <a:spcAft>
                <a:spcPts val="0"/>
              </a:spcAft>
              <a:buClr>
                <a:schemeClr val="lt1"/>
              </a:buClr>
              <a:buSzPts val="1100"/>
              <a:buChar char="○"/>
              <a:defRPr>
                <a:solidFill>
                  <a:schemeClr val="lt1"/>
                </a:solidFill>
              </a:defRPr>
            </a:lvl8pPr>
            <a:lvl9pPr marL="4114800" lvl="8" indent="-298450" algn="ctr" rtl="0">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91"/>
        <p:cNvGrpSpPr/>
        <p:nvPr/>
      </p:nvGrpSpPr>
      <p:grpSpPr>
        <a:xfrm>
          <a:off x="0" y="0"/>
          <a:ext cx="0" cy="0"/>
          <a:chOff x="0" y="0"/>
          <a:chExt cx="0" cy="0"/>
        </a:xfrm>
      </p:grpSpPr>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200150"/>
            <a:ext cx="7467600" cy="365531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F8CFA630-13BB-46C4-BD44-B2C5F9B66074}" type="datetimeFigureOut">
              <a:rPr lang="en-US" smtClean="0"/>
              <a:pPr/>
              <a:t>10/7/2023</a:t>
            </a:fld>
            <a:endParaRPr lang="en-US"/>
          </a:p>
        </p:txBody>
      </p:sp>
      <p:sp>
        <p:nvSpPr>
          <p:cNvPr id="9" name="Номер слайда 8"/>
          <p:cNvSpPr>
            <a:spLocks noGrp="1"/>
          </p:cNvSpPr>
          <p:nvPr>
            <p:ph type="sldNum" sz="quarter" idx="15"/>
          </p:nvPr>
        </p:nvSpPr>
        <p:spPr/>
        <p:txBody>
          <a:bodyPr rtlCol="0"/>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
        <p:nvSpPr>
          <p:cNvPr id="10" name="Нижний колонтитул 9"/>
          <p:cNvSpPr>
            <a:spLocks noGrp="1"/>
          </p:cNvSpPr>
          <p:nvPr>
            <p:ph type="ftr" sz="quarter" idx="16"/>
          </p:nvPr>
        </p:nvSpPr>
        <p:spPr/>
        <p:txBody>
          <a:bodyPr rtlCol="0"/>
          <a:lstStyle/>
          <a:p>
            <a:endParaRPr kumimoji="0"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171700"/>
            <a:ext cx="6172200" cy="1540193"/>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3757613"/>
            <a:ext cx="6172200" cy="10287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8049006" y="830199"/>
            <a:ext cx="1714500" cy="381000"/>
          </a:xfrm>
        </p:spPr>
        <p:txBody>
          <a:bodyPr/>
          <a:lstStyle/>
          <a:p>
            <a:fld id="{F8CFA630-13BB-46C4-BD44-B2C5F9B66074}" type="datetimeFigureOut">
              <a:rPr lang="en-US" smtClean="0"/>
              <a:pPr/>
              <a:t>10/7/2023</a:t>
            </a:fld>
            <a:endParaRPr lang="en-US">
              <a:solidFill>
                <a:schemeClr val="tx2"/>
              </a:solidFill>
            </a:endParaRPr>
          </a:p>
        </p:txBody>
      </p:sp>
      <p:sp>
        <p:nvSpPr>
          <p:cNvPr id="5" name="Нижний колонтитул 4"/>
          <p:cNvSpPr>
            <a:spLocks noGrp="1"/>
          </p:cNvSpPr>
          <p:nvPr>
            <p:ph type="ftr" sz="quarter" idx="11"/>
          </p:nvPr>
        </p:nvSpPr>
        <p:spPr bwMode="auto">
          <a:xfrm rot="5400000">
            <a:off x="7534656" y="3086100"/>
            <a:ext cx="2743200" cy="384048"/>
          </a:xfrm>
        </p:spPr>
        <p:txBody>
          <a:bodyPr/>
          <a:lstStyle/>
          <a:p>
            <a:endParaRPr kumimoji="0" lang="en-US" dirty="0">
              <a:solidFill>
                <a:schemeClr val="tx2"/>
              </a:solidFill>
            </a:endParaRPr>
          </a:p>
        </p:txBody>
      </p:sp>
      <p:sp>
        <p:nvSpPr>
          <p:cNvPr id="9" name="Прямоугольник 8"/>
          <p:cNvSpPr/>
          <p:nvPr/>
        </p:nvSpPr>
        <p:spPr bwMode="auto">
          <a:xfrm>
            <a:off x="381000" y="0"/>
            <a:ext cx="609600" cy="51435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51435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51435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51435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51435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51435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51435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51435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51435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51435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2571750"/>
            <a:ext cx="1295400" cy="97155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3650064"/>
            <a:ext cx="641424" cy="481068"/>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4125474"/>
            <a:ext cx="137160" cy="10287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4343400"/>
            <a:ext cx="274320" cy="20574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3359916"/>
            <a:ext cx="365760" cy="27432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3696527"/>
            <a:ext cx="609600" cy="388143"/>
          </a:xfrm>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8CFA630-13BB-46C4-BD44-B2C5F9B66074}" type="datetimeFigureOut">
              <a:rPr lang="en-US" smtClean="0"/>
              <a:pPr/>
              <a:t>10/7/2023</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
        <p:nvSpPr>
          <p:cNvPr id="9" name="Содержимое 8"/>
          <p:cNvSpPr>
            <a:spLocks noGrp="1"/>
          </p:cNvSpPr>
          <p:nvPr>
            <p:ph sz="quarter" idx="1"/>
          </p:nvPr>
        </p:nvSpPr>
        <p:spPr>
          <a:xfrm>
            <a:off x="457200" y="1200150"/>
            <a:ext cx="3657600" cy="3429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200150"/>
            <a:ext cx="3657600" cy="3429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4788"/>
            <a:ext cx="7543800" cy="85725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8CFA630-13BB-46C4-BD44-B2C5F9B66074}" type="datetimeFigureOut">
              <a:rPr lang="en-US" smtClean="0"/>
              <a:pPr/>
              <a:t>10/7/2023</a:t>
            </a:fld>
            <a:endParaRPr lang="en-US"/>
          </a:p>
        </p:txBody>
      </p:sp>
      <p:sp>
        <p:nvSpPr>
          <p:cNvPr id="8" name="Нижний колонтитул 7"/>
          <p:cNvSpPr>
            <a:spLocks noGrp="1"/>
          </p:cNvSpPr>
          <p:nvPr>
            <p:ph type="ftr" sz="quarter" idx="11"/>
          </p:nvPr>
        </p:nvSpPr>
        <p:spPr/>
        <p:txBody>
          <a:bodyPr/>
          <a:lstStyle/>
          <a:p>
            <a:endParaRPr kumimoji="0" lang="en-US"/>
          </a:p>
        </p:txBody>
      </p:sp>
      <p:sp>
        <p:nvSpPr>
          <p:cNvPr id="9" name="Номер слайда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
        <p:nvSpPr>
          <p:cNvPr id="11" name="Содержимое 10"/>
          <p:cNvSpPr>
            <a:spLocks noGrp="1"/>
          </p:cNvSpPr>
          <p:nvPr>
            <p:ph sz="quarter" idx="2"/>
          </p:nvPr>
        </p:nvSpPr>
        <p:spPr>
          <a:xfrm>
            <a:off x="457200" y="1771650"/>
            <a:ext cx="3657600" cy="291465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1771650"/>
            <a:ext cx="3657600" cy="291465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177290"/>
            <a:ext cx="3657600" cy="493776"/>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F8CFA630-13BB-46C4-BD44-B2C5F9B66074}" type="datetimeFigureOut">
              <a:rPr lang="en-US" smtClean="0"/>
              <a:pPr/>
              <a:t>10/7/2023</a:t>
            </a:fld>
            <a:endParaRPr lang="en-US"/>
          </a:p>
        </p:txBody>
      </p:sp>
      <p:sp>
        <p:nvSpPr>
          <p:cNvPr id="7" name="Номер слайда 6"/>
          <p:cNvSpPr>
            <a:spLocks noGrp="1"/>
          </p:cNvSpPr>
          <p:nvPr>
            <p:ph type="sldNum" sz="quarter" idx="11"/>
          </p:nvPr>
        </p:nvSpPr>
        <p:spPr/>
        <p:txBody>
          <a:bodyPr rtlCol="0"/>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
        <p:nvSpPr>
          <p:cNvPr id="8" name="Нижний колонтитул 7"/>
          <p:cNvSpPr>
            <a:spLocks noGrp="1"/>
          </p:cNvSpPr>
          <p:nvPr>
            <p:ph type="ftr" sz="quarter" idx="12"/>
          </p:nvPr>
        </p:nvSpPr>
        <p:spPr/>
        <p:txBody>
          <a:bodyPr rtlCol="0"/>
          <a:lstStyle/>
          <a:p>
            <a:endParaRPr kumimoji="0"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8CFA630-13BB-46C4-BD44-B2C5F9B66074}" type="datetimeFigureOut">
              <a:rPr lang="en-US" smtClean="0"/>
              <a:pPr/>
              <a:t>10/7/2023</a:t>
            </a:fld>
            <a:endParaRPr lang="en-US" dirty="0">
              <a:solidFill>
                <a:schemeClr val="tx2"/>
              </a:solidFill>
            </a:endParaRPr>
          </a:p>
        </p:txBody>
      </p:sp>
      <p:sp>
        <p:nvSpPr>
          <p:cNvPr id="3" name="Нижний колонтитул 2"/>
          <p:cNvSpPr>
            <a:spLocks noGrp="1"/>
          </p:cNvSpPr>
          <p:nvPr>
            <p:ph type="ftr" sz="quarter" idx="11"/>
          </p:nvPr>
        </p:nvSpPr>
        <p:spPr/>
        <p:txBody>
          <a:bodyPr/>
          <a:lstStyle/>
          <a:p>
            <a:endParaRPr kumimoji="0" lang="en-US" dirty="0">
              <a:solidFill>
                <a:schemeClr val="tx2"/>
              </a:solidFill>
            </a:endParaRPr>
          </a:p>
        </p:txBody>
      </p:sp>
      <p:sp>
        <p:nvSpPr>
          <p:cNvPr id="4" name="Номер слайда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4160520" y="2343150"/>
            <a:ext cx="473202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05740"/>
            <a:ext cx="1527048" cy="373761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05740"/>
            <a:ext cx="5638800" cy="4745736"/>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F8CFA630-13BB-46C4-BD44-B2C5F9B66074}" type="datetimeFigureOut">
              <a:rPr lang="en-US" smtClean="0"/>
              <a:pPr/>
              <a:t>10/7/2023</a:t>
            </a:fld>
            <a:endParaRPr lang="en-US"/>
          </a:p>
        </p:txBody>
      </p:sp>
      <p:sp>
        <p:nvSpPr>
          <p:cNvPr id="22" name="Номер слайда 21"/>
          <p:cNvSpPr>
            <a:spLocks noGrp="1"/>
          </p:cNvSpPr>
          <p:nvPr>
            <p:ph type="sldNum" sz="quarter" idx="15"/>
          </p:nvPr>
        </p:nvSpPr>
        <p:spPr/>
        <p:txBody>
          <a:bodyPr rtlCol="0"/>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
        <p:nvSpPr>
          <p:cNvPr id="23" name="Нижний колонтитул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4138803" y="2343150"/>
            <a:ext cx="473202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51435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198596"/>
            <a:ext cx="1524000" cy="3717036"/>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51435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51435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51435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51435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F8CFA630-13BB-46C4-BD44-B2C5F9B66074}" type="datetimeFigureOut">
              <a:rPr lang="en-US" smtClean="0"/>
              <a:pPr/>
              <a:t>10/7/2023</a:t>
            </a:fld>
            <a:endParaRPr lang="en-US"/>
          </a:p>
        </p:txBody>
      </p:sp>
      <p:sp>
        <p:nvSpPr>
          <p:cNvPr id="18" name="Номер слайда 17"/>
          <p:cNvSpPr>
            <a:spLocks noGrp="1"/>
          </p:cNvSpPr>
          <p:nvPr>
            <p:ph type="sldNum" sz="quarter" idx="11"/>
          </p:nvPr>
        </p:nvSpPr>
        <p:spPr/>
        <p:txBody>
          <a:bodyPr rtlCol="0"/>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
        <p:nvSpPr>
          <p:cNvPr id="21" name="Нижний колонтитул 20"/>
          <p:cNvSpPr>
            <a:spLocks noGrp="1"/>
          </p:cNvSpPr>
          <p:nvPr>
            <p:ph type="ftr" sz="quarter" idx="12"/>
          </p:nvPr>
        </p:nvSpPr>
        <p:spPr/>
        <p:txBody>
          <a:bodyPr rtlCol="0"/>
          <a:lstStyle/>
          <a:p>
            <a:endParaRPr kumimoji="0"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51435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05979"/>
            <a:ext cx="7467600" cy="85725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00150"/>
            <a:ext cx="7467600" cy="3655314"/>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840980" y="763382"/>
            <a:ext cx="1508760" cy="384048"/>
          </a:xfrm>
          <a:prstGeom prst="rect">
            <a:avLst/>
          </a:prstGeom>
        </p:spPr>
        <p:txBody>
          <a:bodyPr vert="horz" anchor="ctr" anchorCtr="0"/>
          <a:lstStyle>
            <a:lvl1pPr algn="r" eaLnBrk="1" latinLnBrk="0" hangingPunct="1">
              <a:defRPr kumimoji="0" sz="1200">
                <a:solidFill>
                  <a:schemeClr val="tx2"/>
                </a:solidFill>
              </a:defRPr>
            </a:lvl1pPr>
          </a:lstStyle>
          <a:p>
            <a:fld id="{F8CFA630-13BB-46C4-BD44-B2C5F9B66074}" type="datetimeFigureOut">
              <a:rPr lang="en-US" smtClean="0"/>
              <a:pPr/>
              <a:t>10/7/2023</a:t>
            </a:fld>
            <a:endParaRPr lang="en-US" sz="1000" dirty="0">
              <a:solidFill>
                <a:schemeClr val="tx2"/>
              </a:solidFill>
            </a:endParaRPr>
          </a:p>
        </p:txBody>
      </p:sp>
      <p:sp>
        <p:nvSpPr>
          <p:cNvPr id="3" name="Нижний колонтитул 2"/>
          <p:cNvSpPr>
            <a:spLocks noGrp="1"/>
          </p:cNvSpPr>
          <p:nvPr>
            <p:ph type="ftr" sz="quarter" idx="3"/>
          </p:nvPr>
        </p:nvSpPr>
        <p:spPr>
          <a:xfrm rot="5400000">
            <a:off x="7390236" y="2757210"/>
            <a:ext cx="2400300" cy="365760"/>
          </a:xfrm>
          <a:prstGeom prst="rect">
            <a:avLst/>
          </a:prstGeom>
        </p:spPr>
        <p:txBody>
          <a:bodyPr vert="horz" anchor="ctr" anchorCtr="0"/>
          <a:lstStyle>
            <a:lvl1pPr algn="l" eaLnBrk="1" latinLnBrk="0" hangingPunct="1">
              <a:defRPr kumimoji="0" sz="1200">
                <a:solidFill>
                  <a:schemeClr val="tx2"/>
                </a:solidFill>
              </a:defRPr>
            </a:lvl1pPr>
          </a:lstStyle>
          <a:p>
            <a:pPr algn="r" eaLnBrk="1" latinLnBrk="0" hangingPunct="1"/>
            <a:endParaRPr kumimoji="0" lang="en-US" sz="1000" dirty="0">
              <a:solidFill>
                <a:schemeClr val="tx2"/>
              </a:solidFill>
            </a:endParaRPr>
          </a:p>
        </p:txBody>
      </p:sp>
      <p:sp>
        <p:nvSpPr>
          <p:cNvPr id="7" name="Прямая соединительная линия 6"/>
          <p:cNvSpPr>
            <a:spLocks noChangeShapeType="1"/>
          </p:cNvSpPr>
          <p:nvPr/>
        </p:nvSpPr>
        <p:spPr bwMode="auto">
          <a:xfrm>
            <a:off x="76200" y="0"/>
            <a:ext cx="0" cy="51435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51435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51435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51435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4286250"/>
            <a:ext cx="548640" cy="41148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4300538"/>
            <a:ext cx="609600" cy="390906"/>
          </a:xfrm>
          <a:prstGeom prst="rect">
            <a:avLst/>
          </a:prstGeom>
        </p:spPr>
        <p:txBody>
          <a:bodyPr vert="horz" anchor="ctr"/>
          <a:lstStyle>
            <a:lvl1pPr algn="ctr" eaLnBrk="1" latinLnBrk="0" hangingPunct="1">
              <a:defRPr kumimoji="0" sz="1400" b="1">
                <a:solidFill>
                  <a:srgbClr val="FFFFFF"/>
                </a:solidFill>
              </a:defRPr>
            </a:lvl1p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1" r:id="rId14"/>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s://globalcompact.org.ua/pro-nas/gd-oon-v-ukraini/"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2438399" y="813547"/>
            <a:ext cx="6353176" cy="3863228"/>
          </a:xfrm>
          <a:prstGeom prst="rect">
            <a:avLst/>
          </a:prstGeom>
        </p:spPr>
        <p:txBody>
          <a:bodyPr spcFirstLastPara="1" wrap="square" lIns="91425" tIns="91425" rIns="91425" bIns="91425" anchor="ctr" anchorCtr="0">
            <a:noAutofit/>
          </a:bodyPr>
          <a:lstStyle/>
          <a:p>
            <a:pPr lvl="0">
              <a:lnSpc>
                <a:spcPct val="200000"/>
              </a:lnSpc>
            </a:pPr>
            <a:r>
              <a:rPr lang="uk-UA" sz="2800" dirty="0" smtClean="0"/>
              <a:t/>
            </a:r>
            <a:br>
              <a:rPr lang="uk-UA" sz="2800" dirty="0" smtClean="0"/>
            </a:br>
            <a:r>
              <a:rPr lang="uk-UA" sz="2800" dirty="0" smtClean="0"/>
              <a:t/>
            </a:r>
            <a:br>
              <a:rPr lang="uk-UA" sz="2800" dirty="0" smtClean="0"/>
            </a:br>
            <a:r>
              <a:rPr lang="uk-UA" sz="2800" dirty="0" smtClean="0"/>
              <a:t/>
            </a:r>
            <a:br>
              <a:rPr lang="uk-UA" sz="2800" dirty="0" smtClean="0"/>
            </a:br>
            <a:r>
              <a:rPr lang="uk-UA" sz="2800" dirty="0" smtClean="0"/>
              <a:t/>
            </a:r>
            <a:br>
              <a:rPr lang="uk-UA" sz="2800" dirty="0" smtClean="0"/>
            </a:br>
            <a:r>
              <a:rPr lang="en-US" sz="2800" dirty="0" smtClean="0"/>
              <a:t>C</a:t>
            </a:r>
            <a:r>
              <a:rPr lang="uk-UA" sz="2800" dirty="0" smtClean="0"/>
              <a:t>ВБ ЯК РЕПУТАЦІЙНО-ІМІДЖЕВА ТЕХНОЛОГІЯ. </a:t>
            </a:r>
            <a:br>
              <a:rPr lang="uk-UA" sz="2800" dirty="0" smtClean="0"/>
            </a:br>
            <a:r>
              <a:rPr lang="uk-UA" sz="2800" dirty="0" err="1" smtClean="0"/>
              <a:t>Маніпулятивні</a:t>
            </a:r>
            <a:r>
              <a:rPr lang="uk-UA" sz="2800" dirty="0" smtClean="0"/>
              <a:t> технології СВБ.</a:t>
            </a:r>
            <a:br>
              <a:rPr lang="uk-UA" sz="2800" dirty="0" smtClean="0"/>
            </a:br>
            <a:r>
              <a:rPr lang="uk-UA" sz="2800" dirty="0" smtClean="0"/>
              <a:t/>
            </a:r>
            <a:br>
              <a:rPr lang="uk-UA" sz="2800" dirty="0" smtClean="0"/>
            </a:br>
            <a:r>
              <a:rPr lang="uk-UA" sz="2800" dirty="0" smtClean="0"/>
              <a:t/>
            </a:r>
            <a:br>
              <a:rPr lang="uk-UA" sz="2800" dirty="0" smtClean="0"/>
            </a:br>
            <a:r>
              <a:rPr lang="uk-UA" sz="2800" dirty="0" smtClean="0"/>
              <a:t/>
            </a:r>
            <a:br>
              <a:rPr lang="uk-UA" sz="2800" dirty="0" smtClean="0"/>
            </a:br>
            <a:r>
              <a:rPr lang="uk-UA" sz="2800" dirty="0" smtClean="0"/>
              <a:t/>
            </a:r>
            <a:br>
              <a:rPr lang="uk-UA" sz="2800" dirty="0" smtClean="0"/>
            </a:br>
            <a:endParaRPr sz="2800"/>
          </a:p>
        </p:txBody>
      </p:sp>
      <p:sp>
        <p:nvSpPr>
          <p:cNvPr id="4" name="Rectangle 1"/>
          <p:cNvSpPr>
            <a:spLocks noChangeArrowheads="1"/>
          </p:cNvSpPr>
          <p:nvPr/>
        </p:nvSpPr>
        <p:spPr bwMode="auto">
          <a:xfrm>
            <a:off x="8497671" y="0"/>
            <a:ext cx="646331"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r"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3"/>
          <p:cNvSpPr>
            <a:spLocks noGrp="1"/>
          </p:cNvSpPr>
          <p:nvPr>
            <p:ph type="title"/>
          </p:nvPr>
        </p:nvSpPr>
        <p:spPr>
          <a:xfrm>
            <a:off x="285750" y="323850"/>
            <a:ext cx="8324849" cy="4267200"/>
          </a:xfrm>
        </p:spPr>
        <p:txBody>
          <a:bodyPr/>
          <a:lstStyle/>
          <a:p>
            <a:pPr>
              <a:lnSpc>
                <a:spcPct val="150000"/>
              </a:lnSpc>
            </a:pPr>
            <a:r>
              <a:rPr lang="uk-UA" sz="2000" b="1" i="1" dirty="0" smtClean="0"/>
              <a:t>Соціальний </a:t>
            </a:r>
            <a:r>
              <a:rPr lang="uk-UA" sz="2000" b="1" i="1" dirty="0" err="1" smtClean="0"/>
              <a:t>брендинг</a:t>
            </a:r>
            <a:r>
              <a:rPr lang="uk-UA" sz="2000" b="1" i="1" dirty="0" smtClean="0"/>
              <a:t>:</a:t>
            </a:r>
            <a:r>
              <a:rPr lang="uk-UA" sz="2000" i="1" dirty="0" smtClean="0"/>
              <a:t/>
            </a:r>
            <a:br>
              <a:rPr lang="uk-UA" sz="2000" i="1" dirty="0" smtClean="0"/>
            </a:br>
            <a:r>
              <a:rPr lang="uk-UA" sz="2000" i="1" dirty="0" smtClean="0"/>
              <a:t/>
            </a:r>
            <a:br>
              <a:rPr lang="uk-UA" sz="2000" i="1" dirty="0" smtClean="0"/>
            </a:br>
            <a:r>
              <a:rPr lang="ru-RU" sz="2000" b="1" dirty="0" err="1" smtClean="0"/>
              <a:t>Соціально</a:t>
            </a:r>
            <a:r>
              <a:rPr lang="ru-RU" sz="2000" b="1" dirty="0" smtClean="0"/>
              <a:t> </a:t>
            </a:r>
            <a:r>
              <a:rPr lang="ru-RU" sz="2000" b="1" dirty="0" err="1" smtClean="0"/>
              <a:t>орієнтований</a:t>
            </a:r>
            <a:r>
              <a:rPr lang="ru-RU" sz="2000" b="1" dirty="0" smtClean="0"/>
              <a:t> бренд </a:t>
            </a:r>
            <a:r>
              <a:rPr lang="ru-RU" sz="2000" dirty="0" smtClean="0"/>
              <a:t>– </a:t>
            </a:r>
            <a:r>
              <a:rPr lang="ru-RU" sz="2000" dirty="0" err="1" smtClean="0"/>
              <a:t>стандартний</a:t>
            </a:r>
            <a:r>
              <a:rPr lang="ru-RU" sz="2000" dirty="0" smtClean="0"/>
              <a:t> </a:t>
            </a:r>
            <a:r>
              <a:rPr lang="ru-RU" sz="2000" dirty="0" err="1" smtClean="0"/>
              <a:t>комерційний</a:t>
            </a:r>
            <a:r>
              <a:rPr lang="ru-RU" sz="2000" dirty="0" smtClean="0"/>
              <a:t> </a:t>
            </a:r>
            <a:r>
              <a:rPr lang="ru-RU" sz="2000" dirty="0" err="1" smtClean="0"/>
              <a:t>бренд</a:t>
            </a:r>
            <a:r>
              <a:rPr lang="ru-RU" sz="2000" dirty="0" smtClean="0"/>
              <a:t>, – товар </a:t>
            </a:r>
            <a:r>
              <a:rPr lang="ru-RU" sz="2000" dirty="0" err="1" smtClean="0"/>
              <a:t>чи</a:t>
            </a:r>
            <a:r>
              <a:rPr lang="ru-RU" sz="2000" dirty="0" smtClean="0"/>
              <a:t> </a:t>
            </a:r>
            <a:r>
              <a:rPr lang="ru-RU" sz="2000" dirty="0" err="1" smtClean="0"/>
              <a:t>послуга</a:t>
            </a:r>
            <a:r>
              <a:rPr lang="ru-RU" sz="2000" dirty="0" smtClean="0"/>
              <a:t>, </a:t>
            </a:r>
            <a:r>
              <a:rPr lang="ru-RU" sz="2000" dirty="0" err="1" smtClean="0"/>
              <a:t>частина</a:t>
            </a:r>
            <a:r>
              <a:rPr lang="ru-RU" sz="2000" dirty="0" smtClean="0"/>
              <a:t> </a:t>
            </a:r>
            <a:r>
              <a:rPr lang="ru-RU" sz="2000" dirty="0" err="1" smtClean="0"/>
              <a:t>прибутку</a:t>
            </a:r>
            <a:r>
              <a:rPr lang="ru-RU" sz="2000" dirty="0" smtClean="0"/>
              <a:t> </a:t>
            </a:r>
            <a:r>
              <a:rPr lang="ru-RU" sz="2000" dirty="0" err="1" smtClean="0"/>
              <a:t>від</a:t>
            </a:r>
            <a:r>
              <a:rPr lang="ru-RU" sz="2000" dirty="0" smtClean="0"/>
              <a:t> </a:t>
            </a:r>
            <a:r>
              <a:rPr lang="ru-RU" sz="2000" dirty="0" err="1" smtClean="0"/>
              <a:t>продажі</a:t>
            </a:r>
            <a:r>
              <a:rPr lang="ru-RU" sz="2000" dirty="0" smtClean="0"/>
              <a:t> </a:t>
            </a:r>
            <a:r>
              <a:rPr lang="ru-RU" sz="2000" dirty="0" err="1" smtClean="0"/>
              <a:t>яких</a:t>
            </a:r>
            <a:r>
              <a:rPr lang="ru-RU" sz="2000" dirty="0" smtClean="0"/>
              <a:t> </a:t>
            </a:r>
            <a:r>
              <a:rPr lang="ru-RU" sz="2000" dirty="0" err="1" smtClean="0"/>
              <a:t>спрямовується</a:t>
            </a:r>
            <a:r>
              <a:rPr lang="ru-RU" sz="2000" dirty="0" smtClean="0"/>
              <a:t> на </a:t>
            </a:r>
            <a:r>
              <a:rPr lang="ru-RU" sz="2000" dirty="0" err="1" smtClean="0"/>
              <a:t>вирішення</a:t>
            </a:r>
            <a:r>
              <a:rPr lang="ru-RU" sz="2000" dirty="0" smtClean="0"/>
              <a:t> </a:t>
            </a:r>
            <a:r>
              <a:rPr lang="ru-RU" sz="2000" dirty="0" err="1" smtClean="0"/>
              <a:t>соціальних</a:t>
            </a:r>
            <a:r>
              <a:rPr lang="ru-RU" sz="2000" dirty="0" smtClean="0"/>
              <a:t> проблем. </a:t>
            </a:r>
            <a:br>
              <a:rPr lang="ru-RU" sz="2000" dirty="0" smtClean="0"/>
            </a:br>
            <a:r>
              <a:rPr lang="ru-RU" sz="2000" dirty="0" smtClean="0"/>
              <a:t/>
            </a:r>
            <a:br>
              <a:rPr lang="ru-RU" sz="2000" dirty="0" smtClean="0"/>
            </a:br>
            <a:r>
              <a:rPr lang="ru-RU" sz="2000" b="1" dirty="0" err="1" smtClean="0"/>
              <a:t>Соціальний</a:t>
            </a:r>
            <a:r>
              <a:rPr lang="ru-RU" sz="2000" b="1" dirty="0" smtClean="0"/>
              <a:t> бренд </a:t>
            </a:r>
            <a:r>
              <a:rPr lang="ru-RU" sz="2000" dirty="0" smtClean="0"/>
              <a:t>– </a:t>
            </a:r>
            <a:r>
              <a:rPr lang="ru-RU" sz="2000" dirty="0" err="1" smtClean="0"/>
              <a:t>суспільно</a:t>
            </a:r>
            <a:r>
              <a:rPr lang="ru-RU" sz="2000" dirty="0" smtClean="0"/>
              <a:t> </a:t>
            </a:r>
            <a:r>
              <a:rPr lang="ru-RU" sz="2000" dirty="0" err="1" smtClean="0"/>
              <a:t>корисний</a:t>
            </a:r>
            <a:r>
              <a:rPr lang="ru-RU" sz="2000" dirty="0" smtClean="0"/>
              <a:t> проект, </a:t>
            </a:r>
            <a:r>
              <a:rPr lang="ru-RU" sz="2000" dirty="0" err="1" smtClean="0"/>
              <a:t>який</a:t>
            </a:r>
            <a:r>
              <a:rPr lang="ru-RU" sz="2000" dirty="0" smtClean="0"/>
              <a:t> </a:t>
            </a:r>
            <a:r>
              <a:rPr lang="ru-RU" sz="2000" dirty="0" err="1" smtClean="0"/>
              <a:t>організація</a:t>
            </a:r>
            <a:r>
              <a:rPr lang="ru-RU" sz="2000" dirty="0" smtClean="0"/>
              <a:t> </a:t>
            </a:r>
            <a:r>
              <a:rPr lang="ru-RU" sz="2000" dirty="0" err="1" smtClean="0"/>
              <a:t>надає</a:t>
            </a:r>
            <a:r>
              <a:rPr lang="ru-RU" sz="2000" dirty="0" smtClean="0"/>
              <a:t> </a:t>
            </a:r>
            <a:r>
              <a:rPr lang="ru-RU" sz="2000" dirty="0" err="1" smtClean="0"/>
              <a:t>суспільству</a:t>
            </a:r>
            <a:r>
              <a:rPr lang="ru-RU" sz="2000" dirty="0" smtClean="0"/>
              <a:t> за </a:t>
            </a:r>
            <a:r>
              <a:rPr lang="ru-RU" sz="2000" dirty="0" err="1" smtClean="0"/>
              <a:t>власною</a:t>
            </a:r>
            <a:r>
              <a:rPr lang="ru-RU" sz="2000" dirty="0" smtClean="0"/>
              <a:t> </a:t>
            </a:r>
            <a:r>
              <a:rPr lang="ru-RU" sz="2000" dirty="0" err="1" smtClean="0"/>
              <a:t>ініціативою</a:t>
            </a:r>
            <a:r>
              <a:rPr lang="ru-RU" sz="2000" dirty="0" smtClean="0"/>
              <a:t>.</a:t>
            </a:r>
            <a:r>
              <a:rPr lang="uk-UA" sz="2000" i="1" dirty="0" smtClean="0"/>
              <a:t/>
            </a:r>
            <a:br>
              <a:rPr lang="uk-UA" sz="2000" i="1" dirty="0" smtClean="0"/>
            </a:br>
            <a:r>
              <a:rPr lang="uk-UA" sz="2000" i="1" dirty="0" smtClean="0"/>
              <a:t/>
            </a:r>
            <a:br>
              <a:rPr lang="uk-UA" sz="2000" i="1" dirty="0" smtClean="0"/>
            </a:br>
            <a:r>
              <a:rPr lang="uk-UA" sz="2000" i="1" dirty="0" smtClean="0"/>
              <a:t/>
            </a:r>
            <a:br>
              <a:rPr lang="uk-UA" sz="2000" i="1" dirty="0" smtClean="0"/>
            </a:br>
            <a:endParaRPr lang="ru-RU" sz="1800" b="0" i="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2925" y="598575"/>
            <a:ext cx="7791375" cy="999300"/>
          </a:xfrm>
        </p:spPr>
        <p:txBody>
          <a:bodyPr/>
          <a:lstStyle/>
          <a:p>
            <a:r>
              <a:rPr lang="ru-RU" dirty="0" err="1" smtClean="0"/>
              <a:t>найпоширеніші</a:t>
            </a:r>
            <a:r>
              <a:rPr lang="ru-RU" dirty="0" smtClean="0"/>
              <a:t> </a:t>
            </a:r>
            <a:r>
              <a:rPr lang="ru-RU" dirty="0" err="1" smtClean="0"/>
              <a:t>види</a:t>
            </a:r>
            <a:r>
              <a:rPr lang="ru-RU" dirty="0" smtClean="0"/>
              <a:t> </a:t>
            </a:r>
            <a:r>
              <a:rPr lang="ru-RU" dirty="0" err="1" smtClean="0"/>
              <a:t>соціальних</a:t>
            </a:r>
            <a:r>
              <a:rPr lang="ru-RU" dirty="0" smtClean="0"/>
              <a:t> </a:t>
            </a:r>
            <a:r>
              <a:rPr lang="ru-RU" dirty="0" err="1" smtClean="0"/>
              <a:t>брендів</a:t>
            </a:r>
            <a:r>
              <a:rPr lang="ru-RU" dirty="0" smtClean="0"/>
              <a:t> :</a:t>
            </a:r>
            <a:endParaRPr lang="ru-RU" dirty="0"/>
          </a:p>
        </p:txBody>
      </p:sp>
      <p:sp>
        <p:nvSpPr>
          <p:cNvPr id="5" name="Текст 3"/>
          <p:cNvSpPr>
            <a:spLocks noGrp="1"/>
          </p:cNvSpPr>
          <p:nvPr>
            <p:ph type="body" idx="1"/>
          </p:nvPr>
        </p:nvSpPr>
        <p:spPr>
          <a:xfrm>
            <a:off x="523875" y="1990725"/>
            <a:ext cx="7858125" cy="2541588"/>
          </a:xfrm>
        </p:spPr>
        <p:txBody>
          <a:bodyPr/>
          <a:lstStyle/>
          <a:p>
            <a:r>
              <a:rPr lang="ru-RU" dirty="0" err="1" smtClean="0"/>
              <a:t>друковані</a:t>
            </a:r>
            <a:r>
              <a:rPr lang="ru-RU" dirty="0" smtClean="0"/>
              <a:t> </a:t>
            </a:r>
            <a:r>
              <a:rPr lang="ru-RU" dirty="0" err="1" smtClean="0"/>
              <a:t>видання</a:t>
            </a:r>
            <a:r>
              <a:rPr lang="ru-RU" dirty="0" smtClean="0"/>
              <a:t>, </a:t>
            </a:r>
          </a:p>
          <a:p>
            <a:r>
              <a:rPr lang="ru-RU" dirty="0" err="1" smtClean="0"/>
              <a:t>інформаційно-довідкові</a:t>
            </a:r>
            <a:r>
              <a:rPr lang="ru-RU" dirty="0" smtClean="0"/>
              <a:t> </a:t>
            </a:r>
            <a:r>
              <a:rPr lang="ru-RU" dirty="0" err="1" smtClean="0"/>
              <a:t>інтернет-ресурси</a:t>
            </a:r>
            <a:r>
              <a:rPr lang="ru-RU" dirty="0" smtClean="0"/>
              <a:t>,</a:t>
            </a:r>
          </a:p>
          <a:p>
            <a:r>
              <a:rPr lang="ru-RU" dirty="0" err="1" smtClean="0"/>
              <a:t>навчальні</a:t>
            </a:r>
            <a:r>
              <a:rPr lang="ru-RU" dirty="0" smtClean="0"/>
              <a:t> </a:t>
            </a:r>
            <a:r>
              <a:rPr lang="ru-RU" dirty="0" err="1" smtClean="0"/>
              <a:t>курси</a:t>
            </a:r>
            <a:r>
              <a:rPr lang="ru-RU" dirty="0" smtClean="0"/>
              <a:t>, </a:t>
            </a:r>
          </a:p>
          <a:p>
            <a:r>
              <a:rPr lang="ru-RU" dirty="0" err="1" smtClean="0"/>
              <a:t>професійні</a:t>
            </a:r>
            <a:r>
              <a:rPr lang="ru-RU" dirty="0" smtClean="0"/>
              <a:t> клуби, </a:t>
            </a:r>
          </a:p>
          <a:p>
            <a:r>
              <a:rPr lang="ru-RU" dirty="0" err="1" smtClean="0"/>
              <a:t>благодійні</a:t>
            </a:r>
            <a:r>
              <a:rPr lang="ru-RU" dirty="0" smtClean="0"/>
              <a:t> та </a:t>
            </a:r>
            <a:r>
              <a:rPr lang="ru-RU" dirty="0" err="1" smtClean="0"/>
              <a:t>спонсорські</a:t>
            </a:r>
            <a:r>
              <a:rPr lang="ru-RU" dirty="0" smtClean="0"/>
              <a:t> </a:t>
            </a:r>
            <a:r>
              <a:rPr lang="ru-RU" dirty="0" err="1" smtClean="0"/>
              <a:t>проекти</a:t>
            </a:r>
            <a:r>
              <a:rPr lang="ru-RU" dirty="0" smtClean="0"/>
              <a:t>,</a:t>
            </a:r>
          </a:p>
          <a:p>
            <a:r>
              <a:rPr lang="ru-RU" dirty="0" err="1" smtClean="0"/>
              <a:t>консультаційні</a:t>
            </a:r>
            <a:r>
              <a:rPr lang="ru-RU" dirty="0" smtClean="0"/>
              <a:t>, </a:t>
            </a:r>
            <a:r>
              <a:rPr lang="ru-RU" dirty="0" err="1" smtClean="0"/>
              <a:t>сервісні</a:t>
            </a:r>
            <a:r>
              <a:rPr lang="ru-RU" dirty="0" smtClean="0"/>
              <a:t> </a:t>
            </a:r>
            <a:r>
              <a:rPr lang="ru-RU" dirty="0" err="1" smtClean="0"/>
              <a:t>центри</a:t>
            </a:r>
            <a:r>
              <a:rPr lang="ru-RU" dirty="0" smtClean="0"/>
              <a:t>.</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0550" y="352425"/>
            <a:ext cx="7743750" cy="1009650"/>
          </a:xfrm>
        </p:spPr>
        <p:txBody>
          <a:bodyPr/>
          <a:lstStyle/>
          <a:p>
            <a:pPr algn="ctr"/>
            <a:r>
              <a:rPr lang="uk-UA" b="1" dirty="0" err="1" smtClean="0"/>
              <a:t>Грінвошинг</a:t>
            </a:r>
            <a:r>
              <a:rPr lang="uk-UA" b="1" dirty="0" smtClean="0"/>
              <a:t>, </a:t>
            </a:r>
            <a:br>
              <a:rPr lang="uk-UA" b="1" dirty="0" smtClean="0"/>
            </a:br>
            <a:r>
              <a:rPr lang="uk-UA" b="1" dirty="0" smtClean="0"/>
              <a:t>«зелений камуфляж», зелений </a:t>
            </a:r>
            <a:r>
              <a:rPr lang="en-US" b="1" dirty="0" smtClean="0"/>
              <a:t>PR</a:t>
            </a:r>
            <a:endParaRPr lang="ru-RU" b="1" dirty="0"/>
          </a:p>
        </p:txBody>
      </p:sp>
      <p:sp>
        <p:nvSpPr>
          <p:cNvPr id="3" name="Текст 2"/>
          <p:cNvSpPr>
            <a:spLocks noGrp="1"/>
          </p:cNvSpPr>
          <p:nvPr>
            <p:ph type="body" idx="1"/>
          </p:nvPr>
        </p:nvSpPr>
        <p:spPr>
          <a:xfrm>
            <a:off x="447675" y="1571625"/>
            <a:ext cx="3990975" cy="3400425"/>
          </a:xfrm>
        </p:spPr>
        <p:txBody>
          <a:bodyPr/>
          <a:lstStyle/>
          <a:p>
            <a:r>
              <a:rPr lang="uk-UA" dirty="0" smtClean="0"/>
              <a:t>термін походить від англійського слова </a:t>
            </a:r>
            <a:r>
              <a:rPr lang="ru-RU" b="1" dirty="0" err="1" smtClean="0"/>
              <a:t>whitewash</a:t>
            </a:r>
            <a:r>
              <a:rPr lang="uk-UA" dirty="0" smtClean="0"/>
              <a:t> і означає «відбілювання репутації» і за аналогією </a:t>
            </a:r>
            <a:r>
              <a:rPr lang="ru-RU" b="1" dirty="0" err="1" smtClean="0"/>
              <a:t>greenwashing</a:t>
            </a:r>
            <a:r>
              <a:rPr lang="uk-UA" b="1" dirty="0" smtClean="0"/>
              <a:t> – </a:t>
            </a:r>
            <a:r>
              <a:rPr lang="uk-UA" dirty="0" smtClean="0"/>
              <a:t>це її</a:t>
            </a:r>
            <a:r>
              <a:rPr lang="uk-UA" b="1" dirty="0" smtClean="0"/>
              <a:t> «озеленення»</a:t>
            </a:r>
            <a:endParaRPr lang="ru-RU" b="1" dirty="0"/>
          </a:p>
        </p:txBody>
      </p:sp>
      <p:sp>
        <p:nvSpPr>
          <p:cNvPr id="4" name="Текст 3"/>
          <p:cNvSpPr>
            <a:spLocks noGrp="1"/>
          </p:cNvSpPr>
          <p:nvPr>
            <p:ph type="body" idx="2"/>
          </p:nvPr>
        </p:nvSpPr>
        <p:spPr>
          <a:xfrm>
            <a:off x="4800601" y="1390649"/>
            <a:ext cx="4152900" cy="3343275"/>
          </a:xfrm>
        </p:spPr>
        <p:txBody>
          <a:bodyPr/>
          <a:lstStyle/>
          <a:p>
            <a:r>
              <a:rPr lang="uk-UA" b="1" dirty="0" err="1" smtClean="0"/>
              <a:t>псевдоекологічна</a:t>
            </a:r>
            <a:r>
              <a:rPr lang="uk-UA" dirty="0" smtClean="0"/>
              <a:t> активність </a:t>
            </a:r>
          </a:p>
          <a:p>
            <a:r>
              <a:rPr lang="uk-UA" dirty="0" smtClean="0"/>
              <a:t>технологія екологічного позиціонування підприємства, товару чи послуги без достатньої доказової бази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14375" y="533400"/>
            <a:ext cx="7600950" cy="4229100"/>
          </a:xfrm>
        </p:spPr>
        <p:txBody>
          <a:bodyPr/>
          <a:lstStyle/>
          <a:p>
            <a:r>
              <a:rPr lang="uk-UA" dirty="0" smtClean="0"/>
              <a:t>Вперше його використав американський еколог </a:t>
            </a:r>
            <a:r>
              <a:rPr lang="uk-UA" b="1" dirty="0" smtClean="0"/>
              <a:t>Д. </a:t>
            </a:r>
            <a:r>
              <a:rPr lang="uk-UA" b="1" dirty="0" err="1" smtClean="0"/>
              <a:t>Вестервельд</a:t>
            </a:r>
            <a:r>
              <a:rPr lang="uk-UA" b="1" dirty="0" smtClean="0"/>
              <a:t> </a:t>
            </a:r>
            <a:r>
              <a:rPr lang="uk-UA" dirty="0" smtClean="0"/>
              <a:t>у фаховій статті (</a:t>
            </a:r>
            <a:r>
              <a:rPr lang="uk-UA" b="1" dirty="0" smtClean="0"/>
              <a:t>1986</a:t>
            </a:r>
            <a:r>
              <a:rPr lang="uk-UA" dirty="0" smtClean="0"/>
              <a:t>) для іронічного опису звернення одного зі готелів про повторне використання рушників відвідувачами в умовах одночасного розширення самого закладу, що шкодило довкіллю. </a:t>
            </a:r>
          </a:p>
          <a:p>
            <a:r>
              <a:rPr lang="uk-UA" dirty="0" smtClean="0"/>
              <a:t>Термін використовують для характеристики сумнівних або нечесних практик, до яких вдаються підприємства, щоб «пофарбувати» себе в «зеленіший» відтінок.</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95275"/>
            <a:ext cx="8172450" cy="952500"/>
          </a:xfrm>
        </p:spPr>
        <p:txBody>
          <a:bodyPr/>
          <a:lstStyle/>
          <a:p>
            <a:r>
              <a:rPr lang="uk-UA" sz="2400" b="1" dirty="0" err="1" smtClean="0"/>
              <a:t>грінвошинг</a:t>
            </a:r>
            <a:r>
              <a:rPr lang="uk-UA" sz="2400" b="1" dirty="0" smtClean="0"/>
              <a:t> як </a:t>
            </a:r>
            <a:r>
              <a:rPr lang="uk-UA" sz="2400" b="1" dirty="0" err="1" smtClean="0"/>
              <a:t>псевдоекологічний</a:t>
            </a:r>
            <a:r>
              <a:rPr lang="uk-UA" sz="2400" b="1" dirty="0" smtClean="0"/>
              <a:t> метод управління комунікаціями компанії</a:t>
            </a:r>
            <a:endParaRPr lang="ru-RU" sz="2400" b="1" dirty="0"/>
          </a:p>
        </p:txBody>
      </p:sp>
      <p:sp>
        <p:nvSpPr>
          <p:cNvPr id="3" name="Текст 2"/>
          <p:cNvSpPr>
            <a:spLocks noGrp="1"/>
          </p:cNvSpPr>
          <p:nvPr>
            <p:ph type="body" idx="1"/>
          </p:nvPr>
        </p:nvSpPr>
        <p:spPr>
          <a:xfrm>
            <a:off x="438150" y="1571625"/>
            <a:ext cx="7981950" cy="2960025"/>
          </a:xfrm>
        </p:spPr>
        <p:txBody>
          <a:bodyPr/>
          <a:lstStyle/>
          <a:p>
            <a:pPr>
              <a:lnSpc>
                <a:spcPct val="150000"/>
              </a:lnSpc>
            </a:pPr>
            <a:r>
              <a:rPr lang="uk-UA" dirty="0" smtClean="0"/>
              <a:t>публічність заяви та її </a:t>
            </a:r>
            <a:r>
              <a:rPr lang="uk-UA" dirty="0" smtClean="0"/>
              <a:t>масовий розголос, </a:t>
            </a:r>
            <a:endParaRPr lang="uk-UA" dirty="0" smtClean="0"/>
          </a:p>
          <a:p>
            <a:pPr>
              <a:lnSpc>
                <a:spcPct val="150000"/>
              </a:lnSpc>
            </a:pPr>
            <a:r>
              <a:rPr lang="uk-UA" dirty="0" smtClean="0"/>
              <a:t>формування </a:t>
            </a:r>
            <a:r>
              <a:rPr lang="uk-UA" dirty="0" err="1" smtClean="0"/>
              <a:t>дезінформаційних</a:t>
            </a:r>
            <a:r>
              <a:rPr lang="uk-UA" dirty="0" smtClean="0"/>
              <a:t> потоків, </a:t>
            </a:r>
          </a:p>
          <a:p>
            <a:pPr>
              <a:lnSpc>
                <a:spcPct val="150000"/>
              </a:lnSpc>
            </a:pPr>
            <a:r>
              <a:rPr lang="uk-UA" dirty="0" smtClean="0"/>
              <a:t>створення бажаного </a:t>
            </a:r>
            <a:r>
              <a:rPr lang="uk-UA" dirty="0" err="1" smtClean="0"/>
              <a:t>еко-образу</a:t>
            </a:r>
            <a:r>
              <a:rPr lang="uk-UA" dirty="0" smtClean="0"/>
              <a:t> компанії,</a:t>
            </a:r>
          </a:p>
          <a:p>
            <a:pPr>
              <a:lnSpc>
                <a:spcPct val="150000"/>
              </a:lnSpc>
            </a:pPr>
            <a:r>
              <a:rPr lang="uk-UA" dirty="0" smtClean="0"/>
              <a:t>підтасовування фактів та замовчування деталей,</a:t>
            </a:r>
          </a:p>
          <a:p>
            <a:pPr>
              <a:lnSpc>
                <a:spcPct val="150000"/>
              </a:lnSpc>
            </a:pPr>
            <a:r>
              <a:rPr lang="uk-UA" dirty="0" smtClean="0"/>
              <a:t>«політичний захист» для бізнесу, лобіювання</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7675" y="598574"/>
            <a:ext cx="7886625" cy="4144875"/>
          </a:xfrm>
        </p:spPr>
        <p:txBody>
          <a:bodyPr/>
          <a:lstStyle/>
          <a:p>
            <a:r>
              <a:rPr lang="uk-UA" sz="2000" b="1" dirty="0" smtClean="0"/>
              <a:t>стратегії «зеленого очищення» компаній, які ґрунтуються на введенні в оману споживачів:</a:t>
            </a:r>
            <a:br>
              <a:rPr lang="uk-UA" sz="2000" b="1" dirty="0" smtClean="0"/>
            </a:br>
            <a:r>
              <a:rPr lang="uk-UA" sz="1800" dirty="0" smtClean="0"/>
              <a:t/>
            </a:r>
            <a:br>
              <a:rPr lang="uk-UA" sz="1800" dirty="0" smtClean="0"/>
            </a:br>
            <a:r>
              <a:rPr lang="uk-UA" sz="1600" dirty="0" smtClean="0"/>
              <a:t>1) чітко не визначена «зеленість»,</a:t>
            </a:r>
            <a:br>
              <a:rPr lang="uk-UA" sz="1600" dirty="0" smtClean="0"/>
            </a:br>
            <a:r>
              <a:rPr lang="uk-UA" sz="1600" dirty="0" smtClean="0"/>
              <a:t>2) зелений через асоціацію (фото),</a:t>
            </a:r>
            <a:br>
              <a:rPr lang="uk-UA" sz="1600" dirty="0" smtClean="0"/>
            </a:br>
            <a:r>
              <a:rPr lang="uk-UA" sz="1600" dirty="0" smtClean="0"/>
              <a:t>3) неперевірені претензії,</a:t>
            </a:r>
            <a:br>
              <a:rPr lang="uk-UA" sz="1600" dirty="0" smtClean="0"/>
            </a:br>
            <a:r>
              <a:rPr lang="uk-UA" sz="1600" dirty="0" smtClean="0"/>
              <a:t>4) одна претензія призводить до іншої неперевіреної,</a:t>
            </a:r>
            <a:br>
              <a:rPr lang="uk-UA" sz="1600" dirty="0" smtClean="0"/>
            </a:br>
            <a:r>
              <a:rPr lang="uk-UA" sz="1600" dirty="0" smtClean="0"/>
              <a:t>5) не публікувати весь життєвий цикл,</a:t>
            </a:r>
            <a:br>
              <a:rPr lang="uk-UA" sz="1600" dirty="0" smtClean="0"/>
            </a:br>
            <a:r>
              <a:rPr lang="uk-UA" sz="1600" dirty="0" smtClean="0"/>
              <a:t>6) великий вимикач (один продукт), </a:t>
            </a:r>
            <a:br>
              <a:rPr lang="uk-UA" sz="1600" dirty="0" smtClean="0"/>
            </a:br>
            <a:r>
              <a:rPr lang="uk-UA" sz="1600" dirty="0" smtClean="0"/>
              <a:t>7) згуртування для створення нижчих стандартів,</a:t>
            </a:r>
            <a:br>
              <a:rPr lang="uk-UA" sz="1600" dirty="0" smtClean="0"/>
            </a:br>
            <a:r>
              <a:rPr lang="uk-UA" sz="1600" dirty="0" smtClean="0"/>
              <a:t>8) відверта брехня (відверта неправда),</a:t>
            </a:r>
            <a:br>
              <a:rPr lang="uk-UA" sz="1600" dirty="0" smtClean="0"/>
            </a:br>
            <a:r>
              <a:rPr lang="uk-UA" sz="1600" dirty="0" smtClean="0"/>
              <a:t>9) фальшиве маркування,</a:t>
            </a:r>
            <a:br>
              <a:rPr lang="uk-UA" sz="1600" dirty="0" smtClean="0"/>
            </a:br>
            <a:r>
              <a:rPr lang="uk-UA" sz="1600" dirty="0" smtClean="0"/>
              <a:t>10) зосередження уваги на користі шкідливих продуктів,</a:t>
            </a:r>
            <a:br>
              <a:rPr lang="uk-UA" sz="1600" dirty="0" smtClean="0"/>
            </a:br>
            <a:r>
              <a:rPr lang="uk-UA" sz="1600" dirty="0" smtClean="0"/>
              <a:t>11) використані у назвах продуктів к</a:t>
            </a:r>
            <a:r>
              <a:rPr lang="ru-RU" sz="1600" dirty="0" err="1" smtClean="0"/>
              <a:t>омпоненти</a:t>
            </a:r>
            <a:r>
              <a:rPr lang="ru-RU" sz="1600" dirty="0" smtClean="0"/>
              <a:t> «</a:t>
            </a:r>
            <a:r>
              <a:rPr lang="ru-RU" sz="1600" dirty="0" err="1" smtClean="0"/>
              <a:t>еко</a:t>
            </a:r>
            <a:r>
              <a:rPr lang="ru-RU" sz="1600" dirty="0" smtClean="0"/>
              <a:t>», «</a:t>
            </a:r>
            <a:r>
              <a:rPr lang="ru-RU" sz="1600" dirty="0" err="1" smtClean="0"/>
              <a:t>біо</a:t>
            </a:r>
            <a:r>
              <a:rPr lang="ru-RU" sz="1600" dirty="0" smtClean="0"/>
              <a:t>», «</a:t>
            </a:r>
            <a:r>
              <a:rPr lang="ru-RU" sz="1600" dirty="0" err="1" smtClean="0"/>
              <a:t>органік</a:t>
            </a:r>
            <a:r>
              <a:rPr lang="ru-RU" sz="1600" dirty="0" smtClean="0"/>
              <a:t>», «</a:t>
            </a:r>
            <a:r>
              <a:rPr lang="ru-RU" sz="1600" dirty="0" err="1" smtClean="0"/>
              <a:t>натуральний</a:t>
            </a:r>
            <a:r>
              <a:rPr lang="ru-RU" sz="1600" dirty="0" smtClean="0"/>
              <a:t>», </a:t>
            </a:r>
            <a:r>
              <a:rPr lang="ru-RU" sz="1600" dirty="0" err="1" smtClean="0"/>
              <a:t>які</a:t>
            </a:r>
            <a:r>
              <a:rPr lang="ru-RU" sz="1600" dirty="0" smtClean="0"/>
              <a:t> </a:t>
            </a:r>
            <a:r>
              <a:rPr lang="ru-RU" sz="1600" dirty="0" err="1" smtClean="0"/>
              <a:t>необгрунтовані</a:t>
            </a:r>
            <a:r>
              <a:rPr lang="ru-RU" sz="1800" dirty="0" smtClean="0"/>
              <a:t>.</a:t>
            </a:r>
            <a:endParaRPr lang="ru-RU"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 y="598575"/>
            <a:ext cx="7819950" cy="4154400"/>
          </a:xfrm>
        </p:spPr>
        <p:txBody>
          <a:bodyPr/>
          <a:lstStyle/>
          <a:p>
            <a:pPr algn="ctr">
              <a:lnSpc>
                <a:spcPct val="150000"/>
              </a:lnSpc>
            </a:pPr>
            <a:r>
              <a:rPr lang="uk-UA" sz="2400" b="1" dirty="0" smtClean="0"/>
              <a:t>е</a:t>
            </a:r>
            <a:r>
              <a:rPr lang="en-US" sz="2400" b="1" dirty="0" smtClean="0"/>
              <a:t>c</a:t>
            </a:r>
            <a:r>
              <a:rPr lang="uk-UA" sz="2400" b="1" dirty="0" smtClean="0"/>
              <a:t>о-</a:t>
            </a:r>
            <a:r>
              <a:rPr lang="en-US" sz="2400" b="1" dirty="0" smtClean="0"/>
              <a:t>friendly</a:t>
            </a:r>
            <a:r>
              <a:rPr lang="uk-UA" sz="2400" b="1" dirty="0" smtClean="0"/>
              <a:t> імідж компанії </a:t>
            </a:r>
            <a:r>
              <a:rPr lang="uk-UA" sz="2000" dirty="0" smtClean="0"/>
              <a:t/>
            </a:r>
            <a:br>
              <a:rPr lang="uk-UA" sz="2000" dirty="0" smtClean="0"/>
            </a:br>
            <a:r>
              <a:rPr lang="uk-UA" sz="2000" dirty="0" smtClean="0"/>
              <a:t/>
            </a:r>
            <a:br>
              <a:rPr lang="uk-UA" sz="2000" dirty="0" smtClean="0"/>
            </a:br>
            <a:r>
              <a:rPr lang="uk-UA" sz="2000" dirty="0" smtClean="0"/>
              <a:t>комплексна екологічність товару/бренду, тобто дотримання цієї характеристики у всіх напрямках діяльності компанії. </a:t>
            </a:r>
            <a:br>
              <a:rPr lang="uk-UA" sz="2000" dirty="0" smtClean="0"/>
            </a:br>
            <a:r>
              <a:rPr lang="uk-UA" sz="2000" dirty="0" smtClean="0"/>
              <a:t>Для успішної реалізації стратегії </a:t>
            </a:r>
            <a:r>
              <a:rPr lang="uk-UA" sz="2000" dirty="0" err="1" smtClean="0"/>
              <a:t>екобрендингу</a:t>
            </a:r>
            <a:r>
              <a:rPr lang="uk-UA" sz="2000" dirty="0" smtClean="0"/>
              <a:t> продукція повинна визначатися екологічністю протягом усього циклу її виробництва.</a:t>
            </a: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438150" y="598575"/>
            <a:ext cx="7896150" cy="4202025"/>
          </a:xfrm>
          <a:prstGeom prst="rect">
            <a:avLst/>
          </a:prstGeom>
        </p:spPr>
        <p:txBody>
          <a:bodyPr spcFirstLastPara="1" wrap="square" lIns="91425" tIns="91425" rIns="91425" bIns="91425" anchor="t" anchorCtr="0">
            <a:noAutofit/>
          </a:bodyPr>
          <a:lstStyle/>
          <a:p>
            <a:pPr lvl="0">
              <a:lnSpc>
                <a:spcPct val="150000"/>
              </a:lnSpc>
            </a:pPr>
            <a:r>
              <a:rPr lang="ru" sz="2000" i="1" dirty="0" smtClean="0">
                <a:solidFill>
                  <a:schemeClr val="bg2"/>
                </a:solidFill>
              </a:rPr>
              <a:t>	</a:t>
            </a:r>
            <a:r>
              <a:rPr lang="uk-UA" sz="2000" i="1" dirty="0" smtClean="0">
                <a:solidFill>
                  <a:schemeClr val="bg2"/>
                </a:solidFill>
              </a:rPr>
              <a:t/>
            </a:r>
            <a:br>
              <a:rPr lang="uk-UA" sz="2000" i="1" dirty="0" smtClean="0">
                <a:solidFill>
                  <a:schemeClr val="bg2"/>
                </a:solidFill>
              </a:rPr>
            </a:br>
            <a:r>
              <a:rPr lang="uk-UA" sz="2000" i="1" dirty="0" smtClean="0">
                <a:solidFill>
                  <a:schemeClr val="bg2"/>
                </a:solidFill>
              </a:rPr>
              <a:t>	</a:t>
            </a:r>
            <a:r>
              <a:rPr lang="uk-UA" sz="2000" i="1" dirty="0" smtClean="0"/>
              <a:t>Питання для обговорення:</a:t>
            </a:r>
            <a:br>
              <a:rPr lang="uk-UA" sz="2000" i="1" dirty="0" smtClean="0"/>
            </a:br>
            <a:r>
              <a:rPr lang="uk-UA" sz="2000" i="1" dirty="0" smtClean="0"/>
              <a:t/>
            </a:r>
            <a:br>
              <a:rPr lang="uk-UA" sz="2000" i="1" dirty="0" smtClean="0"/>
            </a:br>
            <a:r>
              <a:rPr lang="uk-UA" sz="2000" i="1" dirty="0" smtClean="0"/>
              <a:t>1. Поняття корпоративної соціальної відповідальності.</a:t>
            </a:r>
            <a:br>
              <a:rPr lang="uk-UA" sz="2000" i="1" dirty="0" smtClean="0"/>
            </a:br>
            <a:r>
              <a:rPr lang="uk-UA" sz="2000" i="1" dirty="0" smtClean="0"/>
              <a:t>2. Компоненти СВБ.</a:t>
            </a:r>
            <a:br>
              <a:rPr lang="uk-UA" sz="2000" i="1" dirty="0" smtClean="0"/>
            </a:br>
            <a:r>
              <a:rPr lang="uk-UA" sz="2000" i="1" dirty="0" smtClean="0"/>
              <a:t>3. Глобальний договір ООН.</a:t>
            </a:r>
            <a:br>
              <a:rPr lang="uk-UA" sz="2000" i="1" dirty="0" smtClean="0"/>
            </a:br>
            <a:r>
              <a:rPr lang="uk-UA" sz="2000" i="1" dirty="0" smtClean="0"/>
              <a:t>4. Соціальний </a:t>
            </a:r>
            <a:r>
              <a:rPr lang="uk-UA" sz="2000" i="1" dirty="0" err="1" smtClean="0"/>
              <a:t>брендинг</a:t>
            </a:r>
            <a:r>
              <a:rPr lang="uk-UA" sz="2000" i="1" dirty="0" smtClean="0"/>
              <a:t>: </a:t>
            </a:r>
            <a:r>
              <a:rPr lang="uk-UA" sz="2000" i="1" dirty="0" err="1" smtClean="0"/>
              <a:t>маніпулятивні</a:t>
            </a:r>
            <a:r>
              <a:rPr lang="uk-UA" sz="2000" i="1" dirty="0" smtClean="0"/>
              <a:t> технології </a:t>
            </a:r>
            <a:br>
              <a:rPr lang="uk-UA" sz="2000" i="1" dirty="0" smtClean="0"/>
            </a:br>
            <a:endParaRPr sz="2000" i="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285751" y="190500"/>
            <a:ext cx="8458200" cy="4648200"/>
          </a:xfrm>
          <a:prstGeom prst="rect">
            <a:avLst/>
          </a:prstGeom>
        </p:spPr>
        <p:txBody>
          <a:bodyPr spcFirstLastPara="1" wrap="square" lIns="91425" tIns="91425" rIns="91425" bIns="91425" anchor="t" anchorCtr="0">
            <a:noAutofit/>
          </a:bodyPr>
          <a:lstStyle/>
          <a:p>
            <a:pPr algn="just"/>
            <a:r>
              <a:rPr lang="uk-UA" sz="1600" b="0" dirty="0" smtClean="0">
                <a:latin typeface="Times New Roman" pitchFamily="18" charset="0"/>
                <a:cs typeface="Times New Roman" pitchFamily="18" charset="0"/>
              </a:rPr>
              <a:t> </a:t>
            </a:r>
            <a:r>
              <a:rPr lang="uk-UA" sz="1800" b="1" dirty="0" smtClean="0"/>
              <a:t>Концепція соціальної відповідальності (гуманізації бізнесу)</a:t>
            </a:r>
            <a:br>
              <a:rPr lang="uk-UA" sz="1800" b="1" dirty="0" smtClean="0"/>
            </a:br>
            <a:r>
              <a:rPr lang="uk-UA" sz="1600" dirty="0" smtClean="0"/>
              <a:t/>
            </a:r>
            <a:br>
              <a:rPr lang="uk-UA" sz="1600" dirty="0" smtClean="0"/>
            </a:br>
            <a:r>
              <a:rPr lang="uk-UA" sz="1600" dirty="0" smtClean="0"/>
              <a:t>	</a:t>
            </a:r>
            <a:r>
              <a:rPr lang="uk-UA" sz="1600" b="1" dirty="0" smtClean="0"/>
              <a:t>Відповідальність – </a:t>
            </a:r>
            <a:r>
              <a:rPr lang="uk-UA" sz="1600" dirty="0" smtClean="0"/>
              <a:t>це етична категорія, вона характеризує особистість з позиції виконання нею моральних вимог, визначених  суспільством. ці вимоги виражають ступінь участі особистості у власному моральному удосконаленні та в удосконаленні суспільних норм співіснування. Кожна людина також повинна відповідати за свої дії, повинна підпорядковуватись обов’язку. </a:t>
            </a:r>
            <a:br>
              <a:rPr lang="uk-UA" sz="1600" dirty="0" smtClean="0"/>
            </a:br>
            <a:r>
              <a:rPr lang="uk-UA" sz="1600" dirty="0" smtClean="0"/>
              <a:t>	</a:t>
            </a:r>
            <a:br>
              <a:rPr lang="uk-UA" sz="1600" dirty="0" smtClean="0"/>
            </a:br>
            <a:r>
              <a:rPr lang="uk-UA" sz="1600" dirty="0" smtClean="0"/>
              <a:t>	Саме це почуття зумовлює діяльність в тому числі й підприємця. Усвідомлення відповідальності стимулює дотримуватись ефективного тактичного та стратегічного управління.</a:t>
            </a:r>
            <a:r>
              <a:rPr lang="ru-RU" sz="1600" dirty="0" smtClean="0"/>
              <a:t/>
            </a:r>
            <a:br>
              <a:rPr lang="ru-RU" sz="1600" dirty="0" smtClean="0"/>
            </a:br>
            <a:r>
              <a:rPr lang="ru-RU" sz="1600" dirty="0" smtClean="0"/>
              <a:t/>
            </a:r>
            <a:br>
              <a:rPr lang="ru-RU" sz="1600" dirty="0" smtClean="0"/>
            </a:br>
            <a:r>
              <a:rPr lang="ru-RU" sz="1600" dirty="0" smtClean="0"/>
              <a:t>	</a:t>
            </a:r>
            <a:br>
              <a:rPr lang="ru-RU" sz="1600" dirty="0" smtClean="0"/>
            </a:br>
            <a:r>
              <a:rPr lang="ru-RU" sz="1600" dirty="0" smtClean="0"/>
              <a:t>	</a:t>
            </a:r>
            <a:r>
              <a:rPr lang="ru-RU" sz="1400" b="1" i="1" dirty="0" smtClean="0"/>
              <a:t>В</a:t>
            </a:r>
            <a:r>
              <a:rPr lang="uk-UA" sz="1400" b="1" i="1" dirty="0" err="1" smtClean="0"/>
              <a:t>иділяють</a:t>
            </a:r>
            <a:r>
              <a:rPr lang="uk-UA" sz="1400" b="1" i="1" dirty="0" smtClean="0"/>
              <a:t> два типи відповідальності: </a:t>
            </a:r>
            <a:br>
              <a:rPr lang="uk-UA" sz="1400" b="1" i="1" dirty="0" smtClean="0"/>
            </a:br>
            <a:r>
              <a:rPr lang="uk-UA" sz="1400" b="1" i="1" dirty="0" smtClean="0"/>
              <a:t/>
            </a:r>
            <a:br>
              <a:rPr lang="uk-UA" sz="1400" b="1" i="1" dirty="0" smtClean="0"/>
            </a:br>
            <a:r>
              <a:rPr lang="uk-UA" sz="1400" b="1" i="1" dirty="0" smtClean="0"/>
              <a:t>- юридична </a:t>
            </a:r>
            <a:r>
              <a:rPr lang="uk-UA" sz="1400" i="1" dirty="0" smtClean="0"/>
              <a:t>(дотримання законодавчих нормативно-правових актів)</a:t>
            </a:r>
            <a:r>
              <a:rPr lang="uk-UA" sz="1400" b="1" i="1" dirty="0" smtClean="0"/>
              <a:t> </a:t>
            </a:r>
            <a:br>
              <a:rPr lang="uk-UA" sz="1400" b="1" i="1" dirty="0" smtClean="0"/>
            </a:br>
            <a:r>
              <a:rPr lang="uk-UA" sz="1400" b="1" i="1" dirty="0" smtClean="0"/>
              <a:t>-  соціальна  (</a:t>
            </a:r>
            <a:r>
              <a:rPr lang="uk-UA" sz="1400" dirty="0" smtClean="0"/>
              <a:t>добровільна реакція керівництва організацій на соціальні проблеми</a:t>
            </a:r>
            <a:r>
              <a:rPr lang="uk-UA" sz="1400" b="1" i="1" dirty="0" smtClean="0"/>
              <a:t>).</a:t>
            </a:r>
            <a:r>
              <a:rPr lang="ru-RU" sz="1400" dirty="0" smtClean="0"/>
              <a:t/>
            </a:r>
            <a:br>
              <a:rPr lang="ru-RU" sz="1400" dirty="0" smtClean="0"/>
            </a:br>
            <a:r>
              <a:rPr lang="uk-UA" sz="1400" b="1" i="1" dirty="0" smtClean="0"/>
              <a:t> </a:t>
            </a:r>
            <a:r>
              <a:rPr lang="ru-RU" sz="1400" dirty="0" smtClean="0"/>
              <a:t/>
            </a:r>
            <a:br>
              <a:rPr lang="ru-RU" sz="1400" dirty="0" smtClean="0"/>
            </a:br>
            <a:r>
              <a:rPr lang="ru-RU" sz="2000" dirty="0" smtClean="0"/>
              <a:t/>
            </a:r>
            <a:br>
              <a:rPr lang="ru-RU" sz="2000" dirty="0" smtClean="0"/>
            </a:br>
            <a:endParaRPr sz="20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6"/>
          <p:cNvSpPr txBox="1">
            <a:spLocks noGrp="1"/>
          </p:cNvSpPr>
          <p:nvPr>
            <p:ph type="title"/>
          </p:nvPr>
        </p:nvSpPr>
        <p:spPr>
          <a:xfrm>
            <a:off x="447675" y="214671"/>
            <a:ext cx="8258175" cy="4709753"/>
          </a:xfrm>
          <a:prstGeom prst="rect">
            <a:avLst/>
          </a:prstGeom>
        </p:spPr>
        <p:txBody>
          <a:bodyPr spcFirstLastPara="1" wrap="square" lIns="91425" tIns="91425" rIns="91425" bIns="91425" anchor="t" anchorCtr="0">
            <a:noAutofit/>
          </a:bodyPr>
          <a:lstStyle/>
          <a:p>
            <a:pPr algn="l"/>
            <a:r>
              <a:rPr lang="ru-RU" sz="2800" b="0" dirty="0" smtClean="0"/>
              <a:t>	</a:t>
            </a:r>
            <a:r>
              <a:rPr lang="uk-UA" sz="2800" b="1" dirty="0" smtClean="0"/>
              <a:t>КСВ</a:t>
            </a:r>
            <a:r>
              <a:rPr lang="uk-UA" sz="2800" dirty="0" smtClean="0"/>
              <a:t>  –  це відповідальність компанії за вплив її рішень і дій на суспільство, навколишнє середовище шляхом прозорої та етичної поведінки, яка сприяє сталому розвитку, у т.ч. здоров’ю та добробуту суспільства; враховує очікування зацікавлених сторін; відповідає чинному законодавству та міжнародним нормам поведінки та інтегрована у діяльність організації і практикується у її відносинах </a:t>
            </a:r>
            <a:endParaRP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6250" y="428626"/>
            <a:ext cx="8267699" cy="3914774"/>
          </a:xfrm>
        </p:spPr>
        <p:txBody>
          <a:bodyPr/>
          <a:lstStyle/>
          <a:p>
            <a:r>
              <a:rPr lang="uk-UA" sz="2400" b="1" dirty="0" smtClean="0"/>
              <a:t/>
            </a:r>
            <a:br>
              <a:rPr lang="uk-UA" sz="2400" b="1" dirty="0" smtClean="0"/>
            </a:br>
            <a:r>
              <a:rPr lang="uk-UA" sz="2400" b="1" dirty="0" smtClean="0"/>
              <a:t/>
            </a:r>
            <a:br>
              <a:rPr lang="uk-UA" sz="2400" b="1" dirty="0" smtClean="0"/>
            </a:br>
            <a:r>
              <a:rPr lang="uk-UA" sz="2400" b="1" dirty="0" smtClean="0"/>
              <a:t>гуманізація бізнесу </a:t>
            </a:r>
            <a:br>
              <a:rPr lang="uk-UA" sz="2400" b="1" dirty="0" smtClean="0"/>
            </a:br>
            <a:r>
              <a:rPr lang="uk-UA" sz="2400" b="1" dirty="0" smtClean="0"/>
              <a:t/>
            </a:r>
            <a:br>
              <a:rPr lang="uk-UA" sz="2400" b="1" dirty="0" smtClean="0"/>
            </a:br>
            <a:r>
              <a:rPr lang="uk-UA" sz="2400" dirty="0" smtClean="0"/>
              <a:t> це концепція залучення соціальних та екологічних аспектів у діяльність бізнесу на засадах добровільності та взаємодії між різними зацікавленими сторонами; це внесок бізнесу в досягнення цілей сталого розвитку країни, який передбачає збалансованість економічних, соціальних та екологічних цілей </a:t>
            </a:r>
            <a:br>
              <a:rPr lang="uk-UA" sz="2400" dirty="0" smtClean="0"/>
            </a:br>
            <a:r>
              <a:rPr lang="uk-UA" sz="2400" dirty="0" smtClean="0"/>
              <a:t>(В.</a:t>
            </a:r>
            <a:r>
              <a:rPr lang="uk-UA" sz="2400" dirty="0" err="1" smtClean="0"/>
              <a:t>Березенко</a:t>
            </a:r>
            <a:r>
              <a:rPr lang="uk-UA" sz="2400" dirty="0" smtClean="0"/>
              <a:t>)</a:t>
            </a:r>
            <a:r>
              <a:rPr lang="ru-RU" sz="2400" dirty="0" smtClean="0"/>
              <a:t/>
            </a:r>
            <a:br>
              <a:rPr lang="ru-RU" sz="2400" dirty="0" smtClean="0"/>
            </a:br>
            <a:r>
              <a:rPr lang="ru-RU" sz="2400" dirty="0" smtClean="0"/>
              <a:t/>
            </a:r>
            <a:br>
              <a:rPr lang="ru-RU" sz="2400" dirty="0" smtClean="0"/>
            </a:br>
            <a:r>
              <a:rPr lang="ru-RU" sz="2000" dirty="0" smtClean="0"/>
              <a:t/>
            </a:r>
            <a:br>
              <a:rPr lang="ru-RU" sz="2000" dirty="0" smtClean="0"/>
            </a:b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2"/>
          <p:cNvSpPr>
            <a:spLocks noGrp="1"/>
          </p:cNvSpPr>
          <p:nvPr>
            <p:ph type="title"/>
          </p:nvPr>
        </p:nvSpPr>
        <p:spPr>
          <a:xfrm>
            <a:off x="485775" y="772725"/>
            <a:ext cx="8058150" cy="3732600"/>
          </a:xfrm>
        </p:spPr>
        <p:txBody>
          <a:bodyPr/>
          <a:lstStyle/>
          <a:p>
            <a:pPr algn="l"/>
            <a:r>
              <a:rPr lang="uk-UA" sz="2800" dirty="0" smtClean="0"/>
              <a:t>Прояви КСВ доцільно трактувати як </a:t>
            </a:r>
            <a:r>
              <a:rPr lang="uk-UA" sz="2800" b="1" i="1" dirty="0" err="1" smtClean="0"/>
              <a:t>репутаційні</a:t>
            </a:r>
            <a:r>
              <a:rPr lang="uk-UA" sz="2800" b="1" i="1" dirty="0" smtClean="0"/>
              <a:t> інвестиції</a:t>
            </a:r>
            <a:r>
              <a:rPr lang="uk-UA" sz="2800" dirty="0" smtClean="0"/>
              <a:t> бізнесу, що в подальшому можуть сприяти лояльності клієнтів до діяльності бізнес-структури, а також своєрідною платформою у здійсненні кризових комунікацій.</a:t>
            </a:r>
            <a:r>
              <a:rPr lang="ru-RU" sz="2800" dirty="0" smtClean="0"/>
              <a:t/>
            </a:r>
            <a:br>
              <a:rPr lang="ru-RU" sz="2800" dirty="0" smtClean="0"/>
            </a:br>
            <a:r>
              <a:rPr lang="ru-RU" sz="2000" dirty="0" smtClean="0"/>
              <a:t/>
            </a:r>
            <a:br>
              <a:rPr lang="ru-RU" sz="2000" dirty="0" smtClean="0"/>
            </a:b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6750" y="466726"/>
            <a:ext cx="7810499" cy="3933824"/>
          </a:xfrm>
        </p:spPr>
        <p:txBody>
          <a:bodyPr/>
          <a:lstStyle/>
          <a:p>
            <a:pPr algn="l"/>
            <a:r>
              <a:rPr lang="uk-UA" sz="2400" dirty="0" smtClean="0"/>
              <a:t/>
            </a:r>
            <a:br>
              <a:rPr lang="uk-UA" sz="2400" dirty="0" smtClean="0"/>
            </a:br>
            <a:r>
              <a:rPr lang="uk-UA" sz="2400" dirty="0" smtClean="0"/>
              <a:t/>
            </a:r>
            <a:br>
              <a:rPr lang="uk-UA" sz="2400" dirty="0" smtClean="0"/>
            </a:br>
            <a:r>
              <a:rPr lang="uk-UA" sz="2400" dirty="0" smtClean="0"/>
              <a:t/>
            </a:r>
            <a:br>
              <a:rPr lang="uk-UA" sz="2400" dirty="0" smtClean="0"/>
            </a:br>
            <a:r>
              <a:rPr lang="uk-UA" sz="2400" b="1" dirty="0" smtClean="0"/>
              <a:t>Рівні інтеграції СВБ в компаніях :</a:t>
            </a:r>
            <a:br>
              <a:rPr lang="uk-UA" sz="2400" b="1" dirty="0" smtClean="0"/>
            </a:br>
            <a:r>
              <a:rPr lang="uk-UA" sz="2400" b="1" dirty="0" smtClean="0"/>
              <a:t/>
            </a:r>
            <a:br>
              <a:rPr lang="uk-UA" sz="2400" b="1" dirty="0" smtClean="0"/>
            </a:br>
            <a:r>
              <a:rPr lang="uk-UA" sz="2400" b="1" dirty="0" smtClean="0"/>
              <a:t/>
            </a:r>
            <a:br>
              <a:rPr lang="uk-UA" sz="2400" b="1" dirty="0" smtClean="0"/>
            </a:br>
            <a:r>
              <a:rPr lang="uk-UA" sz="2400" b="1" dirty="0" smtClean="0"/>
              <a:t>1. ФІЛОСОФІЯ ФІРМИ: місія, кодекс ділової поведінки.</a:t>
            </a:r>
            <a:br>
              <a:rPr lang="uk-UA" sz="2400" b="1" dirty="0" smtClean="0"/>
            </a:br>
            <a:r>
              <a:rPr lang="uk-UA" sz="2400" b="1" dirty="0" smtClean="0"/>
              <a:t/>
            </a:r>
            <a:br>
              <a:rPr lang="uk-UA" sz="2400" b="1" dirty="0" smtClean="0"/>
            </a:br>
            <a:r>
              <a:rPr lang="uk-UA" sz="2400" b="1" dirty="0" smtClean="0"/>
              <a:t>2. УПРАВЛІНСЬКІ РІШЕННЯ: ціннісна система управління.</a:t>
            </a:r>
            <a:br>
              <a:rPr lang="uk-UA" sz="2400" b="1"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t>
            </a:r>
            <a:br>
              <a:rPr lang="ru-RU" sz="2400" dirty="0" smtClean="0"/>
            </a:br>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598575"/>
            <a:ext cx="7905675" cy="4002000"/>
          </a:xfrm>
        </p:spPr>
        <p:txBody>
          <a:bodyPr/>
          <a:lstStyle/>
          <a:p>
            <a:pPr algn="ctr"/>
            <a:r>
              <a:rPr lang="uk-UA" sz="2000" dirty="0" smtClean="0"/>
              <a:t/>
            </a:r>
            <a:br>
              <a:rPr lang="uk-UA" sz="2000" dirty="0" smtClean="0"/>
            </a:br>
            <a:r>
              <a:rPr lang="uk-UA" sz="2000" dirty="0" smtClean="0"/>
              <a:t/>
            </a:r>
            <a:br>
              <a:rPr lang="uk-UA" sz="2000" dirty="0" smtClean="0"/>
            </a:br>
            <a:r>
              <a:rPr lang="uk-UA" sz="2000" dirty="0" smtClean="0"/>
              <a:t>Свого узагальнення ідея КСВ набула у </a:t>
            </a:r>
            <a:r>
              <a:rPr lang="uk-UA" sz="2000" b="1" dirty="0" smtClean="0"/>
              <a:t>Глобальному договорі ООН</a:t>
            </a:r>
            <a:r>
              <a:rPr lang="uk-UA" sz="2000" dirty="0" smtClean="0"/>
              <a:t>, що став міжнародною ініціативою, в межах якої сформовано умови для втілення в життя загальних принципів рівності та збереження довкілля. У 1980 році ООН розробила кодекс поведінки транснаціональних компаній, який сприяв підвищенню ролі компаній світового рівня у соціальній відповідальності бізнесу</a:t>
            </a: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1"/>
          </p:nvPr>
        </p:nvSpPr>
        <p:spPr>
          <a:xfrm>
            <a:off x="323850" y="457200"/>
            <a:ext cx="8229600" cy="4438650"/>
          </a:xfrm>
        </p:spPr>
        <p:txBody>
          <a:bodyPr/>
          <a:lstStyle/>
          <a:p>
            <a:r>
              <a:rPr lang="uk-UA" sz="2000" dirty="0" smtClean="0"/>
              <a:t>В Україні офіційним представником глобальної мережі UN </a:t>
            </a:r>
            <a:r>
              <a:rPr lang="uk-UA" sz="2000" dirty="0" err="1" smtClean="0"/>
              <a:t>Global</a:t>
            </a:r>
            <a:r>
              <a:rPr lang="uk-UA" sz="2000" dirty="0" smtClean="0"/>
              <a:t> </a:t>
            </a:r>
            <a:r>
              <a:rPr lang="uk-UA" sz="2000" dirty="0" err="1" smtClean="0"/>
              <a:t>Compact</a:t>
            </a:r>
            <a:r>
              <a:rPr lang="uk-UA" sz="2000" dirty="0" smtClean="0"/>
              <a:t> </a:t>
            </a:r>
            <a:r>
              <a:rPr lang="uk-UA" sz="2000" dirty="0" smtClean="0"/>
              <a:t>- </a:t>
            </a:r>
            <a:r>
              <a:rPr lang="uk-UA" sz="2000" dirty="0" smtClean="0"/>
              <a:t>ініціативи ООН, яка поєднує ООН та компанії по всьому світу, є </a:t>
            </a:r>
            <a:r>
              <a:rPr lang="uk-UA" sz="2000" i="1" dirty="0" smtClean="0"/>
              <a:t>Мережа Глобального Договору</a:t>
            </a:r>
            <a:r>
              <a:rPr lang="uk-UA" sz="2000" dirty="0" smtClean="0"/>
              <a:t> (</a:t>
            </a:r>
            <a:r>
              <a:rPr lang="uk-UA" sz="2000" u="sng" dirty="0" smtClean="0">
                <a:hlinkClick r:id="rId2"/>
              </a:rPr>
              <a:t>https://globalcompact.org.ua/pro-nas/gd-oon-v-ukraini/</a:t>
            </a:r>
            <a:r>
              <a:rPr lang="uk-UA" sz="2000" dirty="0" smtClean="0"/>
              <a:t>). </a:t>
            </a:r>
          </a:p>
          <a:p>
            <a:endParaRPr lang="ru-RU" sz="2000" dirty="0" smtClean="0"/>
          </a:p>
          <a:p>
            <a:r>
              <a:rPr lang="uk-UA" sz="2000" dirty="0" smtClean="0"/>
              <a:t>Глобальний договір ООН містить 10 принципів, які представлені у чотирьох рубриках: </a:t>
            </a:r>
            <a:r>
              <a:rPr lang="uk-UA" sz="2000" i="1" dirty="0" smtClean="0"/>
              <a:t>Права людини, Трудові відносини, Навколишнє </a:t>
            </a:r>
            <a:r>
              <a:rPr lang="uk-UA" sz="2000" i="1" dirty="0" err="1" smtClean="0"/>
              <a:t>середровище</a:t>
            </a:r>
            <a:r>
              <a:rPr lang="uk-UA" sz="2000" i="1" dirty="0" smtClean="0"/>
              <a:t>, Протидія корупції</a:t>
            </a:r>
            <a:r>
              <a:rPr lang="uk-UA" sz="2000" dirty="0" smtClean="0"/>
              <a:t>.</a:t>
            </a:r>
          </a:p>
          <a:p>
            <a:endParaRPr lang="uk-UA" sz="2000" dirty="0" smtClean="0"/>
          </a:p>
          <a:p>
            <a:r>
              <a:rPr lang="uk-UA" sz="2000" dirty="0" smtClean="0"/>
              <a:t>У вересні 2015 року всіма 193 членами Організації Об’єднаних Націй схвалено план досягнення спільного кращого майбутнього , який визначено у </a:t>
            </a:r>
            <a:r>
              <a:rPr lang="uk-UA" sz="2000" i="1" dirty="0" smtClean="0"/>
              <a:t>17 глобальних Цілях сталого розвитку</a:t>
            </a:r>
            <a:r>
              <a:rPr lang="uk-UA" sz="2000" dirty="0" smtClean="0"/>
              <a:t>, які представлені у «Порядку денному 2030». </a:t>
            </a:r>
          </a:p>
          <a:p>
            <a:endParaRPr lang="ru-RU" sz="2000" dirty="0" smtClean="0"/>
          </a:p>
          <a:p>
            <a:pPr>
              <a:buNone/>
            </a:pPr>
            <a:endParaRPr lang="ru-RU"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2548</TotalTime>
  <Words>260</Words>
  <Application>Microsoft Office PowerPoint</Application>
  <PresentationFormat>Экран (16:9)</PresentationFormat>
  <Paragraphs>35</Paragraphs>
  <Slides>16</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Century Schoolbook</vt:lpstr>
      <vt:lpstr>Times New Roman</vt:lpstr>
      <vt:lpstr>Wingdings</vt:lpstr>
      <vt:lpstr>Wingdings 2</vt:lpstr>
      <vt:lpstr>Эркер</vt:lpstr>
      <vt:lpstr>    CВБ ЯК РЕПУТАЦІЙНО-ІМІДЖЕВА ТЕХНОЛОГІЯ.  Маніпулятивні технології СВБ.     </vt:lpstr>
      <vt:lpstr>   Питання для обговорення:  1. Поняття корпоративної соціальної відповідальності. 2. Компоненти СВБ. 3. Глобальний договір ООН. 4. Соціальний брендинг: маніпулятивні технології  </vt:lpstr>
      <vt:lpstr> Концепція соціальної відповідальності (гуманізації бізнесу)   Відповідальність – це етична категорія, вона характеризує особистість з позиції виконання нею моральних вимог, визначених  суспільством. ці вимоги виражають ступінь участі особистості у власному моральному удосконаленні та в удосконаленні суспільних норм співіснування. Кожна людина також повинна відповідати за свої дії, повинна підпорядковуватись обов’язку.     Саме це почуття зумовлює діяльність в тому числі й підприємця. Усвідомлення відповідальності стимулює дотримуватись ефективного тактичного та стратегічного управління.     Виділяють два типи відповідальності:   - юридична (дотримання законодавчих нормативно-правових актів)  -  соціальна  (добровільна реакція керівництва організацій на соціальні проблеми).    </vt:lpstr>
      <vt:lpstr> КСВ  –  це відповідальність компанії за вплив її рішень і дій на суспільство, навколишнє середовище шляхом прозорої та етичної поведінки, яка сприяє сталому розвитку, у т.ч. здоров’ю та добробуту суспільства; враховує очікування зацікавлених сторін; відповідає чинному законодавству та міжнародним нормам поведінки та інтегрована у діяльність організації і практикується у її відносинах </vt:lpstr>
      <vt:lpstr>  гуманізація бізнесу    це концепція залучення соціальних та екологічних аспектів у діяльність бізнесу на засадах добровільності та взаємодії між різними зацікавленими сторонами; це внесок бізнесу в досягнення цілей сталого розвитку країни, який передбачає збалансованість економічних, соціальних та екологічних цілей  (В.Березенко)   </vt:lpstr>
      <vt:lpstr>Прояви КСВ доцільно трактувати як репутаційні інвестиції бізнесу, що в подальшому можуть сприяти лояльності клієнтів до діяльності бізнес-структури, а також своєрідною платформою у здійсненні кризових комунікацій.  </vt:lpstr>
      <vt:lpstr>   Рівні інтеграції СВБ в компаніях :   1. ФІЛОСОФІЯ ФІРМИ: місія, кодекс ділової поведінки.  2. УПРАВЛІНСЬКІ РІШЕННЯ: ціннісна система управління.      </vt:lpstr>
      <vt:lpstr>  Свого узагальнення ідея КСВ набула у Глобальному договорі ООН, що став міжнародною ініціативою, в межах якої сформовано умови для втілення в життя загальних принципів рівності та збереження довкілля. У 1980 році ООН розробила кодекс поведінки транснаціональних компаній, який сприяв підвищенню ролі компаній світового рівня у соціальній відповідальності бізнесу    </vt:lpstr>
      <vt:lpstr>Слайд 9</vt:lpstr>
      <vt:lpstr>Соціальний брендинг:  Соціально орієнтований бренд – стандартний комерційний бренд, – товар чи послуга, частина прибутку від продажі яких спрямовується на вирішення соціальних проблем.   Соціальний бренд – суспільно корисний проект, який організація надає суспільству за власною ініціативою.   </vt:lpstr>
      <vt:lpstr>найпоширеніші види соціальних брендів :</vt:lpstr>
      <vt:lpstr>Грінвошинг,  «зелений камуфляж», зелений PR</vt:lpstr>
      <vt:lpstr>Слайд 13</vt:lpstr>
      <vt:lpstr>грінвошинг як псевдоекологічний метод управління комунікаціями компанії</vt:lpstr>
      <vt:lpstr>стратегії «зеленого очищення» компаній, які ґрунтуються на введенні в оману споживачів:  1) чітко не визначена «зеленість», 2) зелений через асоціацію (фото), 3) неперевірені претензії, 4) одна претензія призводить до іншої неперевіреної, 5) не публікувати весь життєвий цикл, 6) великий вимикач (один продукт),  7) згуртування для створення нижчих стандартів, 8) відверта брехня (відверта неправда), 9) фальшиве маркування, 10) зосередження уваги на користі шкідливих продуктів, 11) використані у назвах продуктів компоненти «еко», «біо», «органік», «натуральний», які необгрунтовані.</vt:lpstr>
      <vt:lpstr>еcо-friendly імідж компанії   комплексна екологічність товару/бренду, тобто дотримання цієї характеристики у всіх напрямках діяльності компанії.  Для успішної реалізації стратегії екобрендингу продукція повинна визначатися екологічністю протягом усього циклу її виробництва.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Менеджмент кризових комунікацій </dc:title>
  <cp:lastModifiedBy>user</cp:lastModifiedBy>
  <cp:revision>130</cp:revision>
  <dcterms:modified xsi:type="dcterms:W3CDTF">2023-10-07T14:49:48Z</dcterms:modified>
</cp:coreProperties>
</file>