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24"/>
  </p:notesMasterIdLst>
  <p:sldIdLst>
    <p:sldId id="256" r:id="rId2"/>
    <p:sldId id="257" r:id="rId3"/>
    <p:sldId id="259" r:id="rId4"/>
    <p:sldId id="327" r:id="rId5"/>
    <p:sldId id="326" r:id="rId6"/>
    <p:sldId id="355" r:id="rId7"/>
    <p:sldId id="261" r:id="rId8"/>
    <p:sldId id="357" r:id="rId9"/>
    <p:sldId id="358" r:id="rId10"/>
    <p:sldId id="356" r:id="rId11"/>
    <p:sldId id="353" r:id="rId12"/>
    <p:sldId id="359" r:id="rId13"/>
    <p:sldId id="323" r:id="rId14"/>
    <p:sldId id="360" r:id="rId15"/>
    <p:sldId id="361" r:id="rId16"/>
    <p:sldId id="354" r:id="rId17"/>
    <p:sldId id="347" r:id="rId18"/>
    <p:sldId id="348" r:id="rId19"/>
    <p:sldId id="349" r:id="rId20"/>
    <p:sldId id="350" r:id="rId21"/>
    <p:sldId id="362" r:id="rId22"/>
    <p:sldId id="317" r:id="rId23"/>
  </p:sldIdLst>
  <p:sldSz cx="9144000" cy="5143500" type="screen16x9"/>
  <p:notesSz cx="6858000" cy="9144000"/>
  <p:embeddedFontLst>
    <p:embeddedFont>
      <p:font typeface="Raleway" panose="020B0604020202020204" charset="-52"/>
      <p:regular r:id="rId25"/>
      <p:bold r:id="rId26"/>
      <p:italic r:id="rId27"/>
      <p:boldItalic r:id="rId28"/>
    </p:embeddedFont>
    <p:embeddedFont>
      <p:font typeface="Lato"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715"/>
    <a:srgbClr val="218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98665B7-6574-423E-A4B5-A6C020D860FF}">
  <a:tblStyle styleId="{C98665B7-6574-423E-A4B5-A6C020D860FF}"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1A8698C-63BC-4B6A-AE92-7E62379B4444}"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0086766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4098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8018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574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36479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4461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88567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5673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6504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4161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3346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800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3118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7976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50711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951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88504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2659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7504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6827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4683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6876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602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45225" y="2762725"/>
            <a:ext cx="6736500" cy="11598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400"/>
              <a:buNone/>
              <a:defRPr sz="4400">
                <a:solidFill>
                  <a:schemeClr val="dk2"/>
                </a:solidFill>
              </a:defRPr>
            </a:lvl1pPr>
            <a:lvl2pPr lvl="1">
              <a:spcBef>
                <a:spcPts val="0"/>
              </a:spcBef>
              <a:spcAft>
                <a:spcPts val="0"/>
              </a:spcAft>
              <a:buClr>
                <a:schemeClr val="dk2"/>
              </a:buClr>
              <a:buSzPts val="4400"/>
              <a:buNone/>
              <a:defRPr sz="4400">
                <a:solidFill>
                  <a:schemeClr val="dk2"/>
                </a:solidFill>
              </a:defRPr>
            </a:lvl2pPr>
            <a:lvl3pPr lvl="2">
              <a:spcBef>
                <a:spcPts val="0"/>
              </a:spcBef>
              <a:spcAft>
                <a:spcPts val="0"/>
              </a:spcAft>
              <a:buClr>
                <a:schemeClr val="dk2"/>
              </a:buClr>
              <a:buSzPts val="4400"/>
              <a:buNone/>
              <a:defRPr sz="4400">
                <a:solidFill>
                  <a:schemeClr val="dk2"/>
                </a:solidFill>
              </a:defRPr>
            </a:lvl3pPr>
            <a:lvl4pPr lvl="3">
              <a:spcBef>
                <a:spcPts val="0"/>
              </a:spcBef>
              <a:spcAft>
                <a:spcPts val="0"/>
              </a:spcAft>
              <a:buClr>
                <a:schemeClr val="dk2"/>
              </a:buClr>
              <a:buSzPts val="4400"/>
              <a:buNone/>
              <a:defRPr sz="4400">
                <a:solidFill>
                  <a:schemeClr val="dk2"/>
                </a:solidFill>
              </a:defRPr>
            </a:lvl4pPr>
            <a:lvl5pPr lvl="4">
              <a:spcBef>
                <a:spcPts val="0"/>
              </a:spcBef>
              <a:spcAft>
                <a:spcPts val="0"/>
              </a:spcAft>
              <a:buClr>
                <a:schemeClr val="dk2"/>
              </a:buClr>
              <a:buSzPts val="4400"/>
              <a:buNone/>
              <a:defRPr sz="4400">
                <a:solidFill>
                  <a:schemeClr val="dk2"/>
                </a:solidFill>
              </a:defRPr>
            </a:lvl5pPr>
            <a:lvl6pPr lvl="5">
              <a:spcBef>
                <a:spcPts val="0"/>
              </a:spcBef>
              <a:spcAft>
                <a:spcPts val="0"/>
              </a:spcAft>
              <a:buClr>
                <a:schemeClr val="dk2"/>
              </a:buClr>
              <a:buSzPts val="4400"/>
              <a:buNone/>
              <a:defRPr sz="4400">
                <a:solidFill>
                  <a:schemeClr val="dk2"/>
                </a:solidFill>
              </a:defRPr>
            </a:lvl6pPr>
            <a:lvl7pPr lvl="6">
              <a:spcBef>
                <a:spcPts val="0"/>
              </a:spcBef>
              <a:spcAft>
                <a:spcPts val="0"/>
              </a:spcAft>
              <a:buClr>
                <a:schemeClr val="dk2"/>
              </a:buClr>
              <a:buSzPts val="4400"/>
              <a:buNone/>
              <a:defRPr sz="4400">
                <a:solidFill>
                  <a:schemeClr val="dk2"/>
                </a:solidFill>
              </a:defRPr>
            </a:lvl7pPr>
            <a:lvl8pPr lvl="7">
              <a:spcBef>
                <a:spcPts val="0"/>
              </a:spcBef>
              <a:spcAft>
                <a:spcPts val="0"/>
              </a:spcAft>
              <a:buClr>
                <a:schemeClr val="dk2"/>
              </a:buClr>
              <a:buSzPts val="4400"/>
              <a:buNone/>
              <a:defRPr sz="4400">
                <a:solidFill>
                  <a:schemeClr val="dk2"/>
                </a:solidFill>
              </a:defRPr>
            </a:lvl8pPr>
            <a:lvl9pPr lvl="8">
              <a:spcBef>
                <a:spcPts val="0"/>
              </a:spcBef>
              <a:spcAft>
                <a:spcPts val="0"/>
              </a:spcAft>
              <a:buClr>
                <a:schemeClr val="dk2"/>
              </a:buClr>
              <a:buSzPts val="4400"/>
              <a:buNone/>
              <a:defRPr sz="4400">
                <a:solidFill>
                  <a:schemeClr val="dk2"/>
                </a:solidFill>
              </a:defRPr>
            </a:lvl9pPr>
          </a:lstStyle>
          <a:p>
            <a:endParaRPr/>
          </a:p>
        </p:txBody>
      </p:sp>
      <p:sp>
        <p:nvSpPr>
          <p:cNvPr id="11" name="Google Shape;11;p2"/>
          <p:cNvSpPr/>
          <p:nvPr/>
        </p:nvSpPr>
        <p:spPr>
          <a:xfrm>
            <a:off x="5938246" y="2533163"/>
            <a:ext cx="721800" cy="7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659861" y="2533163"/>
            <a:ext cx="721800" cy="771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 y="2533163"/>
            <a:ext cx="721800" cy="77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21425" y="2533163"/>
            <a:ext cx="5216700" cy="77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5"/>
        <p:cNvGrpSpPr/>
        <p:nvPr/>
      </p:nvGrpSpPr>
      <p:grpSpPr>
        <a:xfrm>
          <a:off x="0" y="0"/>
          <a:ext cx="0" cy="0"/>
          <a:chOff x="0" y="0"/>
          <a:chExt cx="0" cy="0"/>
        </a:xfrm>
      </p:grpSpPr>
      <p:sp>
        <p:nvSpPr>
          <p:cNvPr id="16" name="Google Shape;16;p3"/>
          <p:cNvSpPr/>
          <p:nvPr/>
        </p:nvSpPr>
        <p:spPr>
          <a:xfrm>
            <a:off x="0" y="0"/>
            <a:ext cx="9144000" cy="3993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4800"/>
              <a:buNone/>
              <a:defRPr sz="4800">
                <a:solidFill>
                  <a:schemeClr val="lt1"/>
                </a:solidFill>
              </a:defRPr>
            </a:lvl2pPr>
            <a:lvl3pPr lvl="2" algn="ctr" rtl="0">
              <a:spcBef>
                <a:spcPts val="0"/>
              </a:spcBef>
              <a:spcAft>
                <a:spcPts val="0"/>
              </a:spcAft>
              <a:buClr>
                <a:schemeClr val="lt1"/>
              </a:buClr>
              <a:buSzPts val="4800"/>
              <a:buNone/>
              <a:defRPr sz="4800">
                <a:solidFill>
                  <a:schemeClr val="lt1"/>
                </a:solidFill>
              </a:defRPr>
            </a:lvl3pPr>
            <a:lvl4pPr lvl="3" algn="ctr" rtl="0">
              <a:spcBef>
                <a:spcPts val="0"/>
              </a:spcBef>
              <a:spcAft>
                <a:spcPts val="0"/>
              </a:spcAft>
              <a:buClr>
                <a:schemeClr val="lt1"/>
              </a:buClr>
              <a:buSzPts val="4800"/>
              <a:buNone/>
              <a:defRPr sz="4800">
                <a:solidFill>
                  <a:schemeClr val="lt1"/>
                </a:solidFill>
              </a:defRPr>
            </a:lvl4pPr>
            <a:lvl5pPr lvl="4" algn="ctr" rtl="0">
              <a:spcBef>
                <a:spcPts val="0"/>
              </a:spcBef>
              <a:spcAft>
                <a:spcPts val="0"/>
              </a:spcAft>
              <a:buClr>
                <a:schemeClr val="lt1"/>
              </a:buClr>
              <a:buSzPts val="4800"/>
              <a:buNone/>
              <a:defRPr sz="4800">
                <a:solidFill>
                  <a:schemeClr val="lt1"/>
                </a:solidFill>
              </a:defRPr>
            </a:lvl5pPr>
            <a:lvl6pPr lvl="5" algn="ctr" rtl="0">
              <a:spcBef>
                <a:spcPts val="0"/>
              </a:spcBef>
              <a:spcAft>
                <a:spcPts val="0"/>
              </a:spcAft>
              <a:buClr>
                <a:schemeClr val="lt1"/>
              </a:buClr>
              <a:buSzPts val="4800"/>
              <a:buNone/>
              <a:defRPr sz="4800">
                <a:solidFill>
                  <a:schemeClr val="lt1"/>
                </a:solidFill>
              </a:defRPr>
            </a:lvl6pPr>
            <a:lvl7pPr lvl="6" algn="ctr" rtl="0">
              <a:spcBef>
                <a:spcPts val="0"/>
              </a:spcBef>
              <a:spcAft>
                <a:spcPts val="0"/>
              </a:spcAft>
              <a:buClr>
                <a:schemeClr val="lt1"/>
              </a:buClr>
              <a:buSzPts val="4800"/>
              <a:buNone/>
              <a:defRPr sz="4800">
                <a:solidFill>
                  <a:schemeClr val="lt1"/>
                </a:solidFill>
              </a:defRPr>
            </a:lvl7pPr>
            <a:lvl8pPr lvl="7" algn="ctr" rtl="0">
              <a:spcBef>
                <a:spcPts val="0"/>
              </a:spcBef>
              <a:spcAft>
                <a:spcPts val="0"/>
              </a:spcAft>
              <a:buClr>
                <a:schemeClr val="lt1"/>
              </a:buClr>
              <a:buSzPts val="4800"/>
              <a:buNone/>
              <a:defRPr sz="4800">
                <a:solidFill>
                  <a:schemeClr val="lt1"/>
                </a:solidFill>
              </a:defRPr>
            </a:lvl8pPr>
            <a:lvl9pPr lvl="8" algn="ctr" rtl="0">
              <a:spcBef>
                <a:spcPts val="0"/>
              </a:spcBef>
              <a:spcAft>
                <a:spcPts val="0"/>
              </a:spcAft>
              <a:buClr>
                <a:schemeClr val="lt1"/>
              </a:buClr>
              <a:buSzPts val="4800"/>
              <a:buNone/>
              <a:defRPr sz="4800">
                <a:solidFill>
                  <a:schemeClr val="lt1"/>
                </a:solidFill>
              </a:defRPr>
            </a:lvl9pPr>
          </a:lstStyle>
          <a:p>
            <a:endParaRPr/>
          </a:p>
        </p:txBody>
      </p:sp>
      <p:sp>
        <p:nvSpPr>
          <p:cNvPr id="18" name="Google Shape;18;p3"/>
          <p:cNvSpPr txBox="1">
            <a:spLocks noGrp="1"/>
          </p:cNvSpPr>
          <p:nvPr>
            <p:ph type="subTitle" idx="1"/>
          </p:nvPr>
        </p:nvSpPr>
        <p:spPr>
          <a:xfrm>
            <a:off x="685800" y="2840053"/>
            <a:ext cx="77724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400"/>
              <a:buNone/>
              <a:defRPr sz="2400" b="1">
                <a:solidFill>
                  <a:schemeClr val="lt1"/>
                </a:solidFill>
              </a:defRPr>
            </a:lvl1pPr>
            <a:lvl2pPr lvl="1" algn="ctr" rtl="0">
              <a:spcBef>
                <a:spcPts val="0"/>
              </a:spcBef>
              <a:spcAft>
                <a:spcPts val="0"/>
              </a:spcAft>
              <a:buClr>
                <a:schemeClr val="lt1"/>
              </a:buClr>
              <a:buSzPts val="2400"/>
              <a:buNone/>
              <a:defRPr b="1">
                <a:solidFill>
                  <a:schemeClr val="lt1"/>
                </a:solidFill>
              </a:defRPr>
            </a:lvl2pPr>
            <a:lvl3pPr lvl="2" algn="ctr" rtl="0">
              <a:spcBef>
                <a:spcPts val="0"/>
              </a:spcBef>
              <a:spcAft>
                <a:spcPts val="0"/>
              </a:spcAft>
              <a:buClr>
                <a:schemeClr val="lt1"/>
              </a:buClr>
              <a:buSzPts val="2400"/>
              <a:buNone/>
              <a:defRPr b="1">
                <a:solidFill>
                  <a:schemeClr val="lt1"/>
                </a:solidFill>
              </a:defRPr>
            </a:lvl3pPr>
            <a:lvl4pPr lvl="3" algn="ctr" rtl="0">
              <a:spcBef>
                <a:spcPts val="0"/>
              </a:spcBef>
              <a:spcAft>
                <a:spcPts val="0"/>
              </a:spcAft>
              <a:buClr>
                <a:schemeClr val="lt1"/>
              </a:buClr>
              <a:buSzPts val="2400"/>
              <a:buNone/>
              <a:defRPr sz="2400" b="1">
                <a:solidFill>
                  <a:schemeClr val="lt1"/>
                </a:solidFill>
              </a:defRPr>
            </a:lvl4pPr>
            <a:lvl5pPr lvl="4" algn="ctr" rtl="0">
              <a:spcBef>
                <a:spcPts val="0"/>
              </a:spcBef>
              <a:spcAft>
                <a:spcPts val="0"/>
              </a:spcAft>
              <a:buClr>
                <a:schemeClr val="lt1"/>
              </a:buClr>
              <a:buSzPts val="2400"/>
              <a:buNone/>
              <a:defRPr sz="2400" b="1">
                <a:solidFill>
                  <a:schemeClr val="lt1"/>
                </a:solidFill>
              </a:defRPr>
            </a:lvl5pPr>
            <a:lvl6pPr lvl="5" algn="ctr" rtl="0">
              <a:spcBef>
                <a:spcPts val="0"/>
              </a:spcBef>
              <a:spcAft>
                <a:spcPts val="0"/>
              </a:spcAft>
              <a:buClr>
                <a:schemeClr val="lt1"/>
              </a:buClr>
              <a:buSzPts val="2400"/>
              <a:buNone/>
              <a:defRPr sz="2400" b="1">
                <a:solidFill>
                  <a:schemeClr val="lt1"/>
                </a:solidFill>
              </a:defRPr>
            </a:lvl6pPr>
            <a:lvl7pPr lvl="6" algn="ctr" rtl="0">
              <a:spcBef>
                <a:spcPts val="0"/>
              </a:spcBef>
              <a:spcAft>
                <a:spcPts val="0"/>
              </a:spcAft>
              <a:buClr>
                <a:schemeClr val="lt1"/>
              </a:buClr>
              <a:buSzPts val="2400"/>
              <a:buNone/>
              <a:defRPr sz="2400" b="1">
                <a:solidFill>
                  <a:schemeClr val="lt1"/>
                </a:solidFill>
              </a:defRPr>
            </a:lvl7pPr>
            <a:lvl8pPr lvl="7" algn="ctr" rtl="0">
              <a:spcBef>
                <a:spcPts val="0"/>
              </a:spcBef>
              <a:spcAft>
                <a:spcPts val="0"/>
              </a:spcAft>
              <a:buClr>
                <a:schemeClr val="lt1"/>
              </a:buClr>
              <a:buSzPts val="2400"/>
              <a:buNone/>
              <a:defRPr sz="2400" b="1">
                <a:solidFill>
                  <a:schemeClr val="lt1"/>
                </a:solidFill>
              </a:defRPr>
            </a:lvl8pPr>
            <a:lvl9pPr lvl="8" algn="ctr" rtl="0">
              <a:spcBef>
                <a:spcPts val="0"/>
              </a:spcBef>
              <a:spcAft>
                <a:spcPts val="0"/>
              </a:spcAft>
              <a:buClr>
                <a:schemeClr val="lt1"/>
              </a:buClr>
              <a:buSzPts val="2400"/>
              <a:buNone/>
              <a:defRPr sz="2400" b="1">
                <a:solidFill>
                  <a:schemeClr val="lt1"/>
                </a:solidFill>
              </a:defRPr>
            </a:lvl9pPr>
          </a:lstStyle>
          <a:p>
            <a:endParaRPr/>
          </a:p>
        </p:txBody>
      </p:sp>
      <p:sp>
        <p:nvSpPr>
          <p:cNvPr id="19" name="Google Shape;19;p3"/>
          <p:cNvSpPr/>
          <p:nvPr/>
        </p:nvSpPr>
        <p:spPr>
          <a:xfrm>
            <a:off x="3047704" y="3992850"/>
            <a:ext cx="3047700" cy="7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6096271" y="3992850"/>
            <a:ext cx="3047700" cy="771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1" y="3992850"/>
            <a:ext cx="3047700" cy="77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txBox="1">
            <a:spLocks noGrp="1"/>
          </p:cNvSpPr>
          <p:nvPr>
            <p:ph type="sldNum" idx="12"/>
          </p:nvPr>
        </p:nvSpPr>
        <p:spPr>
          <a:xfrm>
            <a:off x="-125" y="4830281"/>
            <a:ext cx="9144000" cy="313500"/>
          </a:xfrm>
          <a:prstGeom prst="rect">
            <a:avLst/>
          </a:prstGeom>
        </p:spPr>
        <p:txBody>
          <a:bodyPr spcFirstLastPara="1" wrap="square" lIns="91425" tIns="91425" rIns="91425" bIns="91425" anchor="t" anchorCtr="0">
            <a:noAutofit/>
          </a:bodyPr>
          <a:lstStyle>
            <a:lvl1pPr lvl="0" algn="ctr">
              <a:buNone/>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93700" y="358388"/>
            <a:ext cx="6462600" cy="8574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3" name="Google Shape;33;p5"/>
          <p:cNvSpPr txBox="1">
            <a:spLocks noGrp="1"/>
          </p:cNvSpPr>
          <p:nvPr>
            <p:ph type="body" idx="1"/>
          </p:nvPr>
        </p:nvSpPr>
        <p:spPr>
          <a:xfrm>
            <a:off x="893700" y="1373588"/>
            <a:ext cx="6462600" cy="35523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Clr>
                <a:schemeClr val="accent6"/>
              </a:buClr>
              <a:buSzPts val="1800"/>
              <a:buChar char="▷"/>
              <a:defRPr>
                <a:solidFill>
                  <a:schemeClr val="dk1"/>
                </a:solidFill>
              </a:defRPr>
            </a:lvl1pPr>
            <a:lvl2pPr marL="914400" lvl="1" indent="-381000">
              <a:spcBef>
                <a:spcPts val="0"/>
              </a:spcBef>
              <a:spcAft>
                <a:spcPts val="0"/>
              </a:spcAft>
              <a:buClr>
                <a:schemeClr val="dk1"/>
              </a:buClr>
              <a:buSzPts val="2400"/>
              <a:buChar char="○"/>
              <a:defRPr>
                <a:solidFill>
                  <a:schemeClr val="dk1"/>
                </a:solidFill>
              </a:defRPr>
            </a:lvl2pPr>
            <a:lvl3pPr marL="1371600" lvl="2" indent="-381000">
              <a:spcBef>
                <a:spcPts val="0"/>
              </a:spcBef>
              <a:spcAft>
                <a:spcPts val="0"/>
              </a:spcAft>
              <a:buClr>
                <a:schemeClr val="dk1"/>
              </a:buClr>
              <a:buSzPts val="2400"/>
              <a:buChar char="■"/>
              <a:defRPr>
                <a:solidFill>
                  <a:schemeClr val="dk1"/>
                </a:solidFill>
              </a:defRPr>
            </a:lvl3pPr>
            <a:lvl4pPr marL="1828800" lvl="3" indent="-381000">
              <a:spcBef>
                <a:spcPts val="0"/>
              </a:spcBef>
              <a:spcAft>
                <a:spcPts val="0"/>
              </a:spcAft>
              <a:buClr>
                <a:schemeClr val="dk1"/>
              </a:buClr>
              <a:buSzPts val="2400"/>
              <a:buChar char="●"/>
              <a:defRPr>
                <a:solidFill>
                  <a:schemeClr val="dk1"/>
                </a:solidFill>
              </a:defRPr>
            </a:lvl4pPr>
            <a:lvl5pPr marL="2286000" lvl="4" indent="-381000">
              <a:spcBef>
                <a:spcPts val="0"/>
              </a:spcBef>
              <a:spcAft>
                <a:spcPts val="0"/>
              </a:spcAft>
              <a:buClr>
                <a:schemeClr val="dk1"/>
              </a:buClr>
              <a:buSzPts val="2400"/>
              <a:buChar char="○"/>
              <a:defRPr>
                <a:solidFill>
                  <a:schemeClr val="dk1"/>
                </a:solidFill>
              </a:defRPr>
            </a:lvl5pPr>
            <a:lvl6pPr marL="2743200" lvl="5" indent="-381000">
              <a:spcBef>
                <a:spcPts val="0"/>
              </a:spcBef>
              <a:spcAft>
                <a:spcPts val="0"/>
              </a:spcAft>
              <a:buClr>
                <a:schemeClr val="dk1"/>
              </a:buClr>
              <a:buSzPts val="2400"/>
              <a:buChar char="■"/>
              <a:defRPr>
                <a:solidFill>
                  <a:schemeClr val="dk1"/>
                </a:solidFill>
              </a:defRPr>
            </a:lvl6pPr>
            <a:lvl7pPr marL="3200400" lvl="6" indent="-381000">
              <a:spcBef>
                <a:spcPts val="0"/>
              </a:spcBef>
              <a:spcAft>
                <a:spcPts val="0"/>
              </a:spcAft>
              <a:buClr>
                <a:schemeClr val="dk1"/>
              </a:buClr>
              <a:buSzPts val="2400"/>
              <a:buChar char="●"/>
              <a:defRPr>
                <a:solidFill>
                  <a:schemeClr val="dk1"/>
                </a:solidFill>
              </a:defRPr>
            </a:lvl7pPr>
            <a:lvl8pPr marL="3657600" lvl="7" indent="-381000">
              <a:spcBef>
                <a:spcPts val="0"/>
              </a:spcBef>
              <a:spcAft>
                <a:spcPts val="0"/>
              </a:spcAft>
              <a:buClr>
                <a:schemeClr val="dk1"/>
              </a:buClr>
              <a:buSzPts val="2400"/>
              <a:buChar char="○"/>
              <a:defRPr>
                <a:solidFill>
                  <a:schemeClr val="dk1"/>
                </a:solidFill>
              </a:defRPr>
            </a:lvl8pPr>
            <a:lvl9pPr marL="4114800" lvl="8" indent="-381000">
              <a:spcBef>
                <a:spcPts val="0"/>
              </a:spcBef>
              <a:spcAft>
                <a:spcPts val="0"/>
              </a:spcAft>
              <a:buClr>
                <a:schemeClr val="dk1"/>
              </a:buClr>
              <a:buSzPts val="2400"/>
              <a:buChar char="■"/>
              <a:defRPr>
                <a:solidFill>
                  <a:schemeClr val="dk1"/>
                </a:solidFill>
              </a:defRPr>
            </a:lvl9pPr>
          </a:lstStyle>
          <a:p>
            <a:endParaRPr/>
          </a:p>
        </p:txBody>
      </p:sp>
      <p:sp>
        <p:nvSpPr>
          <p:cNvPr id="34" name="Google Shape;34;p5"/>
          <p:cNvSpPr/>
          <p:nvPr/>
        </p:nvSpPr>
        <p:spPr>
          <a:xfrm>
            <a:off x="7356366" y="5066325"/>
            <a:ext cx="893700" cy="7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a:off x="8250312" y="5066325"/>
            <a:ext cx="893700" cy="771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a:off x="0" y="5066325"/>
            <a:ext cx="893700" cy="77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a:off x="893710" y="5066325"/>
            <a:ext cx="6462600" cy="77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9"/>
        <p:cNvGrpSpPr/>
        <p:nvPr/>
      </p:nvGrpSpPr>
      <p:grpSpPr>
        <a:xfrm>
          <a:off x="0" y="0"/>
          <a:ext cx="0" cy="0"/>
          <a:chOff x="0" y="0"/>
          <a:chExt cx="0" cy="0"/>
        </a:xfrm>
      </p:grpSpPr>
      <p:sp>
        <p:nvSpPr>
          <p:cNvPr id="40" name="Google Shape;40;p6"/>
          <p:cNvSpPr/>
          <p:nvPr/>
        </p:nvSpPr>
        <p:spPr>
          <a:xfrm>
            <a:off x="7356366" y="5066325"/>
            <a:ext cx="893700" cy="7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6"/>
          <p:cNvSpPr/>
          <p:nvPr/>
        </p:nvSpPr>
        <p:spPr>
          <a:xfrm>
            <a:off x="8250312" y="5066325"/>
            <a:ext cx="893700" cy="771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6"/>
          <p:cNvSpPr/>
          <p:nvPr/>
        </p:nvSpPr>
        <p:spPr>
          <a:xfrm>
            <a:off x="0" y="5066325"/>
            <a:ext cx="893700" cy="77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6"/>
          <p:cNvSpPr/>
          <p:nvPr/>
        </p:nvSpPr>
        <p:spPr>
          <a:xfrm>
            <a:off x="893710" y="5066325"/>
            <a:ext cx="6462600" cy="77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txBox="1">
            <a:spLocks noGrp="1"/>
          </p:cNvSpPr>
          <p:nvPr>
            <p:ph type="title"/>
          </p:nvPr>
        </p:nvSpPr>
        <p:spPr>
          <a:xfrm>
            <a:off x="893700" y="358388"/>
            <a:ext cx="6462600" cy="8574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45" name="Google Shape;45;p6"/>
          <p:cNvSpPr txBox="1">
            <a:spLocks noGrp="1"/>
          </p:cNvSpPr>
          <p:nvPr>
            <p:ph type="body" idx="1"/>
          </p:nvPr>
        </p:nvSpPr>
        <p:spPr>
          <a:xfrm>
            <a:off x="893625" y="1200150"/>
            <a:ext cx="3136800" cy="37257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46" name="Google Shape;46;p6"/>
          <p:cNvSpPr txBox="1">
            <a:spLocks noGrp="1"/>
          </p:cNvSpPr>
          <p:nvPr>
            <p:ph type="body" idx="2"/>
          </p:nvPr>
        </p:nvSpPr>
        <p:spPr>
          <a:xfrm>
            <a:off x="4219456" y="1200150"/>
            <a:ext cx="3136800" cy="37257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47" name="Google Shape;47;p6"/>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93700" y="358388"/>
            <a:ext cx="6462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1pPr>
            <a:lvl2pPr lvl="1">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2pPr>
            <a:lvl3pPr lvl="2">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3pPr>
            <a:lvl4pPr lvl="3">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4pPr>
            <a:lvl5pPr lvl="4">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5pPr>
            <a:lvl6pPr lvl="5">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6pPr>
            <a:lvl7pPr lvl="6">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7pPr>
            <a:lvl8pPr lvl="7">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8pPr>
            <a:lvl9pPr lvl="8">
              <a:spcBef>
                <a:spcPts val="0"/>
              </a:spcBef>
              <a:spcAft>
                <a:spcPts val="0"/>
              </a:spcAft>
              <a:buClr>
                <a:schemeClr val="accent6"/>
              </a:buClr>
              <a:buSzPts val="3200"/>
              <a:buFont typeface="Raleway"/>
              <a:buNone/>
              <a:defRPr sz="3200">
                <a:solidFill>
                  <a:schemeClr val="accent6"/>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893700" y="1373588"/>
            <a:ext cx="6462600" cy="35523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6"/>
              </a:buClr>
              <a:buSzPts val="2400"/>
              <a:buFont typeface="Lato"/>
              <a:buChar char="▷"/>
              <a:defRPr sz="2400">
                <a:solidFill>
                  <a:schemeClr val="dk1"/>
                </a:solidFill>
                <a:latin typeface="Lato"/>
                <a:ea typeface="Lato"/>
                <a:cs typeface="Lato"/>
                <a:sym typeface="Lato"/>
              </a:defRPr>
            </a:lvl1pPr>
            <a:lvl2pPr marL="914400" lvl="1"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2pPr>
            <a:lvl3pPr marL="1371600" lvl="2"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3pPr>
            <a:lvl4pPr marL="1828800" lvl="3"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4pPr>
            <a:lvl5pPr marL="2286000" lvl="4"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5pPr>
            <a:lvl6pPr marL="2743200" lvl="5"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6pPr>
            <a:lvl7pPr marL="3200400" lvl="6"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7pPr>
            <a:lvl8pPr marL="3657600" lvl="7"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8pPr>
            <a:lvl9pPr marL="4114800" lvl="8" indent="-381000">
              <a:spcBef>
                <a:spcPts val="0"/>
              </a:spcBef>
              <a:spcAft>
                <a:spcPts val="0"/>
              </a:spcAft>
              <a:buClr>
                <a:schemeClr val="dk1"/>
              </a:buClr>
              <a:buSzPts val="2400"/>
              <a:buFont typeface="Lato"/>
              <a:buChar char="■"/>
              <a:defRPr sz="2400">
                <a:solidFill>
                  <a:schemeClr val="dk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80575" y="4696933"/>
            <a:ext cx="548700" cy="313500"/>
          </a:xfrm>
          <a:prstGeom prst="rect">
            <a:avLst/>
          </a:prstGeom>
          <a:noFill/>
          <a:ln>
            <a:noFill/>
          </a:ln>
        </p:spPr>
        <p:txBody>
          <a:bodyPr spcFirstLastPara="1" wrap="square" lIns="91425" tIns="91425" rIns="91425" bIns="91425" anchor="t" anchorCtr="0">
            <a:noAutofit/>
          </a:bodyPr>
          <a:lstStyle>
            <a:lvl1pPr lvl="0" algn="r">
              <a:buNone/>
              <a:defRPr sz="1300">
                <a:solidFill>
                  <a:schemeClr val="accent6"/>
                </a:solidFill>
                <a:latin typeface="Lato"/>
                <a:ea typeface="Lato"/>
                <a:cs typeface="Lato"/>
                <a:sym typeface="Lato"/>
              </a:defRPr>
            </a:lvl1pPr>
            <a:lvl2pPr lvl="1" algn="r">
              <a:buNone/>
              <a:defRPr sz="1300">
                <a:solidFill>
                  <a:schemeClr val="accent6"/>
                </a:solidFill>
                <a:latin typeface="Lato"/>
                <a:ea typeface="Lato"/>
                <a:cs typeface="Lato"/>
                <a:sym typeface="Lato"/>
              </a:defRPr>
            </a:lvl2pPr>
            <a:lvl3pPr lvl="2" algn="r">
              <a:buNone/>
              <a:defRPr sz="1300">
                <a:solidFill>
                  <a:schemeClr val="accent6"/>
                </a:solidFill>
                <a:latin typeface="Lato"/>
                <a:ea typeface="Lato"/>
                <a:cs typeface="Lato"/>
                <a:sym typeface="Lato"/>
              </a:defRPr>
            </a:lvl3pPr>
            <a:lvl4pPr lvl="3" algn="r">
              <a:buNone/>
              <a:defRPr sz="1300">
                <a:solidFill>
                  <a:schemeClr val="accent6"/>
                </a:solidFill>
                <a:latin typeface="Lato"/>
                <a:ea typeface="Lato"/>
                <a:cs typeface="Lato"/>
                <a:sym typeface="Lato"/>
              </a:defRPr>
            </a:lvl4pPr>
            <a:lvl5pPr lvl="4" algn="r">
              <a:buNone/>
              <a:defRPr sz="1300">
                <a:solidFill>
                  <a:schemeClr val="accent6"/>
                </a:solidFill>
                <a:latin typeface="Lato"/>
                <a:ea typeface="Lato"/>
                <a:cs typeface="Lato"/>
                <a:sym typeface="Lato"/>
              </a:defRPr>
            </a:lvl5pPr>
            <a:lvl6pPr lvl="5" algn="r">
              <a:buNone/>
              <a:defRPr sz="1300">
                <a:solidFill>
                  <a:schemeClr val="accent6"/>
                </a:solidFill>
                <a:latin typeface="Lato"/>
                <a:ea typeface="Lato"/>
                <a:cs typeface="Lato"/>
                <a:sym typeface="Lato"/>
              </a:defRPr>
            </a:lvl6pPr>
            <a:lvl7pPr lvl="6" algn="r">
              <a:buNone/>
              <a:defRPr sz="1300">
                <a:solidFill>
                  <a:schemeClr val="accent6"/>
                </a:solidFill>
                <a:latin typeface="Lato"/>
                <a:ea typeface="Lato"/>
                <a:cs typeface="Lato"/>
                <a:sym typeface="Lato"/>
              </a:defRPr>
            </a:lvl7pPr>
            <a:lvl8pPr lvl="7" algn="r">
              <a:buNone/>
              <a:defRPr sz="1300">
                <a:solidFill>
                  <a:schemeClr val="accent6"/>
                </a:solidFill>
                <a:latin typeface="Lato"/>
                <a:ea typeface="Lato"/>
                <a:cs typeface="Lato"/>
                <a:sym typeface="Lato"/>
              </a:defRPr>
            </a:lvl8pPr>
            <a:lvl9pPr lvl="8" algn="r">
              <a:buNone/>
              <a:defRPr sz="1300">
                <a:solidFill>
                  <a:schemeClr val="accent6"/>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2"/>
          <p:cNvSpPr txBox="1">
            <a:spLocks noGrp="1"/>
          </p:cNvSpPr>
          <p:nvPr>
            <p:ph type="ctrTitle"/>
          </p:nvPr>
        </p:nvSpPr>
        <p:spPr>
          <a:xfrm>
            <a:off x="600619" y="591954"/>
            <a:ext cx="7799965" cy="1638290"/>
          </a:xfrm>
          <a:prstGeom prst="rect">
            <a:avLst/>
          </a:prstGeom>
        </p:spPr>
        <p:txBody>
          <a:bodyPr spcFirstLastPara="1" wrap="square" lIns="91425" tIns="91425" rIns="91425" bIns="91425" anchor="t" anchorCtr="0">
            <a:noAutofit/>
          </a:bodyPr>
          <a:lstStyle/>
          <a:p>
            <a:pPr lvl="0"/>
            <a:r>
              <a:rPr lang="uk-UA" sz="3600" dirty="0" smtClean="0"/>
              <a:t>Лекція 1. Загальне поняття якості соціологічного дослідження</a:t>
            </a:r>
            <a:endParaRPr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446049"/>
            <a:ext cx="8251903" cy="4407634"/>
          </a:xfrm>
          <a:prstGeom prst="rect">
            <a:avLst/>
          </a:prstGeom>
        </p:spPr>
        <p:txBody>
          <a:bodyPr spcFirstLastPara="1" wrap="square" lIns="91425" tIns="91425" rIns="91425" bIns="91425" anchor="t" anchorCtr="0">
            <a:noAutofit/>
          </a:bodyPr>
          <a:lstStyle/>
          <a:p>
            <a:pPr lvl="0" algn="just"/>
            <a:r>
              <a:rPr lang="uk-UA" sz="2000" dirty="0">
                <a:solidFill>
                  <a:srgbClr val="2185C5"/>
                </a:solidFill>
                <a:latin typeface="Arial" panose="020B0604020202020204" pitchFamily="34" charset="0"/>
              </a:rPr>
              <a:t>Повніша оцінка якості соціологічного дослідження може бути отримана шляхом подальшої експлікації та вимірювання понять, що характеризують якість мети, засобів, процесу та результатів дослідження. </a:t>
            </a:r>
            <a:endParaRPr lang="uk-UA" sz="2000" dirty="0" smtClean="0">
              <a:solidFill>
                <a:srgbClr val="2185C5"/>
              </a:solidFill>
              <a:latin typeface="Arial" panose="020B0604020202020204" pitchFamily="34" charset="0"/>
            </a:endParaRPr>
          </a:p>
          <a:p>
            <a:pPr lvl="0" algn="just"/>
            <a:r>
              <a:rPr lang="uk-UA" sz="2000" b="1" dirty="0" smtClean="0">
                <a:solidFill>
                  <a:srgbClr val="FF9715"/>
                </a:solidFill>
                <a:latin typeface="Arial" panose="020B0604020202020204" pitchFamily="34" charset="0"/>
              </a:rPr>
              <a:t>Наприклад</a:t>
            </a:r>
            <a:r>
              <a:rPr lang="uk-UA" sz="2000" b="1" dirty="0">
                <a:solidFill>
                  <a:srgbClr val="FF9715"/>
                </a:solidFill>
                <a:latin typeface="Arial" panose="020B0604020202020204" pitchFamily="34" charset="0"/>
              </a:rPr>
              <a:t>, якість основного результату дослідження можна характеризувати мірою досягнення мети, цінністю і надійністю. </a:t>
            </a:r>
            <a:endParaRPr lang="uk-UA" sz="2000" b="1" dirty="0" smtClean="0">
              <a:solidFill>
                <a:srgbClr val="FF9715"/>
              </a:solidFill>
              <a:latin typeface="Arial" panose="020B0604020202020204" pitchFamily="34" charset="0"/>
            </a:endParaRPr>
          </a:p>
          <a:p>
            <a:pPr lvl="0" algn="just"/>
            <a:r>
              <a:rPr lang="uk-UA" sz="2000" dirty="0" smtClean="0">
                <a:solidFill>
                  <a:srgbClr val="2185C5"/>
                </a:solidFill>
                <a:latin typeface="Arial" panose="020B0604020202020204" pitchFamily="34" charset="0"/>
              </a:rPr>
              <a:t>Цінність </a:t>
            </a:r>
            <a:r>
              <a:rPr lang="uk-UA" sz="2000" dirty="0">
                <a:solidFill>
                  <a:srgbClr val="2185C5"/>
                </a:solidFill>
                <a:latin typeface="Arial" panose="020B0604020202020204" pitchFamily="34" charset="0"/>
              </a:rPr>
              <a:t>результату визначається, з одного боку, його теоретичною і практичною значущістю, з другого - достовірністю зібраних даних про </a:t>
            </a:r>
            <a:r>
              <a:rPr lang="uk-UA" sz="2000" dirty="0" smtClean="0">
                <a:solidFill>
                  <a:srgbClr val="2185C5"/>
                </a:solidFill>
                <a:latin typeface="Arial" panose="020B0604020202020204" pitchFamily="34" charset="0"/>
              </a:rPr>
              <a:t>об'єкт дослідження. </a:t>
            </a:r>
            <a:r>
              <a:rPr lang="uk-UA" sz="2000" dirty="0">
                <a:solidFill>
                  <a:srgbClr val="2185C5"/>
                </a:solidFill>
                <a:latin typeface="Arial" panose="020B0604020202020204" pitchFamily="34" charset="0"/>
              </a:rPr>
              <a:t>В свою чергу, достовірність результату залежить від якості емпіричної інформації (надійності</a:t>
            </a:r>
            <a:r>
              <a:rPr lang="uk-UA" sz="2000" dirty="0" smtClean="0">
                <a:solidFill>
                  <a:srgbClr val="2185C5"/>
                </a:solidFill>
                <a:latin typeface="Arial" panose="020B0604020202020204" pitchFamily="34" charset="0"/>
              </a:rPr>
              <a:t>).</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19934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3200" b="1" dirty="0">
                <a:solidFill>
                  <a:srgbClr val="FF9715"/>
                </a:solidFill>
              </a:rPr>
              <a:t>2</a:t>
            </a:r>
            <a:r>
              <a:rPr lang="en" sz="3200" b="1" dirty="0" smtClean="0">
                <a:solidFill>
                  <a:srgbClr val="FF9715"/>
                </a:solidFill>
              </a:rPr>
              <a:t>.</a:t>
            </a:r>
            <a:endParaRPr sz="3200" b="1" dirty="0">
              <a:solidFill>
                <a:srgbClr val="FF9715"/>
              </a:solidFill>
            </a:endParaRPr>
          </a:p>
          <a:p>
            <a:pPr lvl="0">
              <a:spcBef>
                <a:spcPts val="600"/>
              </a:spcBef>
              <a:buClr>
                <a:srgbClr val="677480"/>
              </a:buClr>
              <a:buSzPts val="1100"/>
            </a:pPr>
            <a:r>
              <a:rPr lang="uk-UA" sz="3200" dirty="0">
                <a:solidFill>
                  <a:schemeClr val="bg1"/>
                </a:solidFill>
                <a:sym typeface="Lato"/>
              </a:rPr>
              <a:t>Якість соціологічної інформації</a:t>
            </a:r>
          </a:p>
        </p:txBody>
      </p:sp>
      <p:sp>
        <p:nvSpPr>
          <p:cNvPr id="113" name="Google Shape;113;p15"/>
          <p:cNvSpPr txBox="1">
            <a:spLocks noGrp="1"/>
          </p:cNvSpPr>
          <p:nvPr>
            <p:ph type="sldNum" idx="12"/>
          </p:nvPr>
        </p:nvSpPr>
        <p:spPr>
          <a:xfrm>
            <a:off x="-125" y="4830281"/>
            <a:ext cx="9144000" cy="31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2252286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453483"/>
            <a:ext cx="8251903" cy="4400200"/>
          </a:xfrm>
          <a:prstGeom prst="rect">
            <a:avLst/>
          </a:prstGeom>
        </p:spPr>
        <p:txBody>
          <a:bodyPr spcFirstLastPara="1" wrap="square" lIns="91425" tIns="91425" rIns="91425" bIns="91425" anchor="t" anchorCtr="0">
            <a:noAutofit/>
          </a:bodyPr>
          <a:lstStyle/>
          <a:p>
            <a:pPr lvl="0" algn="just"/>
            <a:r>
              <a:rPr lang="uk-UA" sz="1800" b="1" dirty="0">
                <a:solidFill>
                  <a:srgbClr val="FF9715"/>
                </a:solidFill>
                <a:latin typeface="Arial" panose="020B0604020202020204" pitchFamily="34" charset="0"/>
              </a:rPr>
              <a:t>Якість соціологічної інформації </a:t>
            </a:r>
            <a:r>
              <a:rPr lang="uk-UA" sz="1800" dirty="0">
                <a:solidFill>
                  <a:srgbClr val="2185C5"/>
                </a:solidFill>
                <a:latin typeface="Arial" panose="020B0604020202020204" pitchFamily="34" charset="0"/>
              </a:rPr>
              <a:t>- одна з складових частин якості соціологічного дослідження. </a:t>
            </a:r>
            <a:endParaRPr lang="uk-UA" sz="1800" dirty="0" smtClean="0">
              <a:solidFill>
                <a:srgbClr val="2185C5"/>
              </a:solidFill>
              <a:latin typeface="Arial" panose="020B0604020202020204" pitchFamily="34" charset="0"/>
            </a:endParaRPr>
          </a:p>
          <a:p>
            <a:pPr lvl="0" algn="just"/>
            <a:r>
              <a:rPr lang="uk-UA" sz="1800" dirty="0" smtClean="0">
                <a:solidFill>
                  <a:srgbClr val="2185C5"/>
                </a:solidFill>
                <a:latin typeface="Arial" panose="020B0604020202020204" pitchFamily="34" charset="0"/>
              </a:rPr>
              <a:t>В </a:t>
            </a:r>
            <a:r>
              <a:rPr lang="uk-UA" sz="1800" dirty="0">
                <a:solidFill>
                  <a:srgbClr val="2185C5"/>
                </a:solidFill>
                <a:latin typeface="Arial" panose="020B0604020202020204" pitchFamily="34" charset="0"/>
              </a:rPr>
              <a:t>широкому значенні під якістю соціологічної інформації розуміють </a:t>
            </a:r>
            <a:r>
              <a:rPr lang="uk-UA" sz="1800" dirty="0">
                <a:solidFill>
                  <a:srgbClr val="FF9715"/>
                </a:solidFill>
                <a:latin typeface="Arial" panose="020B0604020202020204" pitchFamily="34" charset="0"/>
              </a:rPr>
              <a:t>властивості </a:t>
            </a:r>
            <a:r>
              <a:rPr lang="uk-UA" sz="1800" dirty="0" smtClean="0">
                <a:solidFill>
                  <a:srgbClr val="FF9715"/>
                </a:solidFill>
                <a:latin typeface="Arial" panose="020B0604020202020204" pitchFamily="34" charset="0"/>
              </a:rPr>
              <a:t>соціологічної </a:t>
            </a:r>
            <a:r>
              <a:rPr lang="uk-UA" sz="1800" dirty="0">
                <a:solidFill>
                  <a:srgbClr val="FF9715"/>
                </a:solidFill>
                <a:latin typeface="Arial" panose="020B0604020202020204" pitchFamily="34" charset="0"/>
              </a:rPr>
              <a:t>інформації</a:t>
            </a:r>
            <a:r>
              <a:rPr lang="uk-UA" sz="1800" dirty="0">
                <a:solidFill>
                  <a:srgbClr val="2185C5"/>
                </a:solidFill>
                <a:latin typeface="Arial" panose="020B0604020202020204" pitchFamily="34" charset="0"/>
              </a:rPr>
              <a:t>, в тому числі і зібраної в результаті соціологічного дослідження, </a:t>
            </a:r>
            <a:r>
              <a:rPr lang="uk-UA" sz="1800" dirty="0" smtClean="0">
                <a:solidFill>
                  <a:srgbClr val="FF9715"/>
                </a:solidFill>
                <a:latin typeface="Arial" panose="020B0604020202020204" pitchFamily="34" charset="0"/>
              </a:rPr>
              <a:t>правильно </a:t>
            </a:r>
            <a:r>
              <a:rPr lang="uk-UA" sz="1800" dirty="0">
                <a:solidFill>
                  <a:srgbClr val="FF9715"/>
                </a:solidFill>
                <a:latin typeface="Arial" panose="020B0604020202020204" pitchFamily="34" charset="0"/>
              </a:rPr>
              <a:t>відображати соціальну дійсність. </a:t>
            </a:r>
            <a:endParaRPr lang="uk-UA" sz="1800" dirty="0" smtClean="0">
              <a:solidFill>
                <a:srgbClr val="FF9715"/>
              </a:solidFill>
              <a:latin typeface="Arial" panose="020B0604020202020204" pitchFamily="34" charset="0"/>
            </a:endParaRPr>
          </a:p>
          <a:p>
            <a:pPr lvl="0" algn="just"/>
            <a:r>
              <a:rPr lang="uk-UA" sz="1800" dirty="0">
                <a:solidFill>
                  <a:srgbClr val="0070C0"/>
                </a:solidFill>
                <a:latin typeface="Arial" panose="020B0604020202020204" pitchFamily="34" charset="0"/>
              </a:rPr>
              <a:t>Більш поширеним є розуміння якості соціологічної </a:t>
            </a:r>
            <a:r>
              <a:rPr lang="uk-UA" sz="1800" dirty="0" smtClean="0">
                <a:solidFill>
                  <a:srgbClr val="0070C0"/>
                </a:solidFill>
                <a:latin typeface="Arial" panose="020B0604020202020204" pitchFamily="34" charset="0"/>
              </a:rPr>
              <a:t>інформації </a:t>
            </a:r>
            <a:r>
              <a:rPr lang="uk-UA" sz="1800" dirty="0">
                <a:solidFill>
                  <a:srgbClr val="0070C0"/>
                </a:solidFill>
                <a:latin typeface="Arial" panose="020B0604020202020204" pitchFamily="34" charset="0"/>
              </a:rPr>
              <a:t>у вузькому сенсі, що має відношення до певних властивостей первинних емпіричних даних дослідження. Для характеристики якості соціологічної інформації в цій площині послуговуються поняттям </a:t>
            </a:r>
            <a:r>
              <a:rPr lang="uk-UA" sz="1800" b="1" dirty="0">
                <a:solidFill>
                  <a:srgbClr val="FF9715"/>
                </a:solidFill>
                <a:latin typeface="Arial" panose="020B0604020202020204" pitchFamily="34" charset="0"/>
              </a:rPr>
              <a:t>надійності соціологічної інформації.</a:t>
            </a:r>
            <a:r>
              <a:rPr lang="uk-UA" sz="1800" dirty="0">
                <a:solidFill>
                  <a:srgbClr val="0070C0"/>
                </a:solidFill>
                <a:latin typeface="Arial" panose="020B0604020202020204" pitchFamily="34" charset="0"/>
              </a:rPr>
              <a:t> Надійною називають. інформацію, в якій, по-перше, враховані помилки, що не перевищують встановленого дослідником рівня; по-друге, немає неврахованих помилок, тобто таких, обсяг яких дослідник не в змозі оцінити.</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12</a:t>
            </a:fld>
            <a:endParaRPr/>
          </a:p>
        </p:txBody>
      </p:sp>
    </p:spTree>
    <p:extLst>
      <p:ext uri="{BB962C8B-B14F-4D97-AF65-F5344CB8AC3E}">
        <p14:creationId xmlns:p14="http://schemas.microsoft.com/office/powerpoint/2010/main" val="3332036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802888"/>
            <a:ext cx="8251903" cy="4050795"/>
          </a:xfrm>
          <a:prstGeom prst="rect">
            <a:avLst/>
          </a:prstGeom>
        </p:spPr>
        <p:txBody>
          <a:bodyPr spcFirstLastPara="1" wrap="square" lIns="91425" tIns="91425" rIns="91425" bIns="91425" anchor="t" anchorCtr="0">
            <a:noAutofit/>
          </a:bodyPr>
          <a:lstStyle/>
          <a:p>
            <a:pPr lvl="0" algn="just"/>
            <a:r>
              <a:rPr lang="uk-UA" sz="2000" dirty="0">
                <a:solidFill>
                  <a:srgbClr val="2185C5"/>
                </a:solidFill>
                <a:latin typeface="Arial" panose="020B0604020202020204" pitchFamily="34" charset="0"/>
              </a:rPr>
              <a:t>Поняття надійності має загальний характер, тому певна його невизначеність компенсується конкретизацією переліку помилок, які враховані, та факторів, що контролюються в </a:t>
            </a:r>
            <a:r>
              <a:rPr lang="uk-UA" sz="2000" dirty="0" smtClean="0">
                <a:solidFill>
                  <a:srgbClr val="2185C5"/>
                </a:solidFill>
                <a:latin typeface="Arial" panose="020B0604020202020204" pitchFamily="34" charset="0"/>
              </a:rPr>
              <a:t>дослідженні. </a:t>
            </a:r>
          </a:p>
          <a:p>
            <a:pPr lvl="0" algn="just"/>
            <a:r>
              <a:rPr lang="uk-UA" sz="2000" dirty="0" smtClean="0">
                <a:solidFill>
                  <a:srgbClr val="2185C5"/>
                </a:solidFill>
                <a:latin typeface="Arial" panose="020B0604020202020204" pitchFamily="34" charset="0"/>
              </a:rPr>
              <a:t>Залежно </a:t>
            </a:r>
            <a:r>
              <a:rPr lang="uk-UA" sz="2000" dirty="0">
                <a:solidFill>
                  <a:srgbClr val="2185C5"/>
                </a:solidFill>
                <a:latin typeface="Arial" panose="020B0604020202020204" pitchFamily="34" charset="0"/>
              </a:rPr>
              <a:t>від того, які саме фактори контролюються, дані визначають як правильні, точні, валідні тощо, тобто за основу класифікації різних параметрів, що характеризують якість соціологічної інформації, береться характер помилок</a:t>
            </a:r>
            <a:r>
              <a:rPr lang="uk-UA" sz="2000" dirty="0" smtClean="0">
                <a:solidFill>
                  <a:srgbClr val="2185C5"/>
                </a:solidFill>
                <a:latin typeface="Arial" panose="020B0604020202020204" pitchFamily="34" charset="0"/>
              </a:rPr>
              <a:t>.</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2867575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802888"/>
            <a:ext cx="8251903" cy="4050795"/>
          </a:xfrm>
          <a:prstGeom prst="rect">
            <a:avLst/>
          </a:prstGeom>
        </p:spPr>
        <p:txBody>
          <a:bodyPr spcFirstLastPara="1" wrap="square" lIns="91425" tIns="91425" rIns="91425" bIns="91425" anchor="t" anchorCtr="0">
            <a:noAutofit/>
          </a:bodyPr>
          <a:lstStyle/>
          <a:p>
            <a:pPr lvl="0" algn="just"/>
            <a:r>
              <a:rPr lang="uk-UA" sz="2000" b="1" dirty="0">
                <a:solidFill>
                  <a:srgbClr val="FF9715"/>
                </a:solidFill>
                <a:latin typeface="Arial" panose="020B0604020202020204" pitchFamily="34" charset="0"/>
              </a:rPr>
              <a:t>Помилки бувають теоретичними та інструментальними. </a:t>
            </a:r>
            <a:endParaRPr lang="uk-UA" sz="2000" b="1" dirty="0" smtClean="0">
              <a:solidFill>
                <a:srgbClr val="FF9715"/>
              </a:solidFill>
              <a:latin typeface="Arial" panose="020B0604020202020204" pitchFamily="34" charset="0"/>
            </a:endParaRPr>
          </a:p>
          <a:p>
            <a:pPr lvl="0" algn="just"/>
            <a:r>
              <a:rPr lang="uk-UA" sz="2000" dirty="0" smtClean="0">
                <a:solidFill>
                  <a:srgbClr val="2185C5"/>
                </a:solidFill>
                <a:latin typeface="Arial" panose="020B0604020202020204" pitchFamily="34" charset="0"/>
              </a:rPr>
              <a:t>Теоретичні </a:t>
            </a:r>
            <a:r>
              <a:rPr lang="uk-UA" sz="2000" dirty="0">
                <a:solidFill>
                  <a:srgbClr val="2185C5"/>
                </a:solidFill>
                <a:latin typeface="Arial" panose="020B0604020202020204" pitchFamily="34" charset="0"/>
              </a:rPr>
              <a:t>помилки пов'язані з недосконалістю теорії, взятої за основу обраного засобу вимірювання, хибністю первинних положень, що обґрунтовують вимірювальну процедуру, неправильною побудовою логічної моделі соціального явища, що вивчається. </a:t>
            </a:r>
          </a:p>
          <a:p>
            <a:pPr lvl="0" algn="just"/>
            <a:r>
              <a:rPr lang="uk-UA" sz="2000" dirty="0" smtClean="0">
                <a:solidFill>
                  <a:srgbClr val="2185C5"/>
                </a:solidFill>
                <a:latin typeface="Arial" panose="020B0604020202020204" pitchFamily="34" charset="0"/>
              </a:rPr>
              <a:t>Що </a:t>
            </a:r>
            <a:r>
              <a:rPr lang="uk-UA" sz="2000" dirty="0">
                <a:solidFill>
                  <a:srgbClr val="2185C5"/>
                </a:solidFill>
                <a:latin typeface="Arial" panose="020B0604020202020204" pitchFamily="34" charset="0"/>
              </a:rPr>
              <a:t>ж до інструментальних помилок, то вони пов'язані з інструментом дослідження та процедурою збору даних.</a:t>
            </a:r>
            <a:endParaRPr lang="uk-UA" sz="20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14</a:t>
            </a:fld>
            <a:endParaRPr/>
          </a:p>
        </p:txBody>
      </p:sp>
    </p:spTree>
    <p:extLst>
      <p:ext uri="{BB962C8B-B14F-4D97-AF65-F5344CB8AC3E}">
        <p14:creationId xmlns:p14="http://schemas.microsoft.com/office/powerpoint/2010/main" val="3290832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802888"/>
            <a:ext cx="8251903" cy="4050795"/>
          </a:xfrm>
          <a:prstGeom prst="rect">
            <a:avLst/>
          </a:prstGeom>
        </p:spPr>
        <p:txBody>
          <a:bodyPr spcFirstLastPara="1" wrap="square" lIns="91425" tIns="91425" rIns="91425" bIns="91425" anchor="t" anchorCtr="0">
            <a:noAutofit/>
          </a:bodyPr>
          <a:lstStyle/>
          <a:p>
            <a:pPr lvl="0" algn="just"/>
            <a:r>
              <a:rPr lang="uk-UA" sz="2000" b="1" dirty="0">
                <a:solidFill>
                  <a:srgbClr val="FF9715"/>
                </a:solidFill>
                <a:latin typeface="Arial" panose="020B0604020202020204" pitchFamily="34" charset="0"/>
              </a:rPr>
              <a:t>Помилки бувають теоретичними та інструментальними. </a:t>
            </a:r>
            <a:endParaRPr lang="uk-UA" sz="2000" b="1" dirty="0" smtClean="0">
              <a:solidFill>
                <a:srgbClr val="FF9715"/>
              </a:solidFill>
              <a:latin typeface="Arial" panose="020B0604020202020204" pitchFamily="34" charset="0"/>
            </a:endParaRPr>
          </a:p>
          <a:p>
            <a:pPr lvl="0" algn="just"/>
            <a:r>
              <a:rPr lang="uk-UA" sz="2000" dirty="0" smtClean="0">
                <a:solidFill>
                  <a:srgbClr val="2185C5"/>
                </a:solidFill>
                <a:latin typeface="Arial" panose="020B0604020202020204" pitchFamily="34" charset="0"/>
              </a:rPr>
              <a:t>Теоретичні </a:t>
            </a:r>
            <a:r>
              <a:rPr lang="uk-UA" sz="2000" dirty="0">
                <a:solidFill>
                  <a:srgbClr val="2185C5"/>
                </a:solidFill>
                <a:latin typeface="Arial" panose="020B0604020202020204" pitchFamily="34" charset="0"/>
              </a:rPr>
              <a:t>помилки пов'язані з недосконалістю теорії, взятої за основу обраного засобу вимірювання, хибністю первинних положень, що обґрунтовують вимірювальну процедуру, неправильною побудовою логічної моделі соціального явища, що вивчається. </a:t>
            </a:r>
          </a:p>
          <a:p>
            <a:pPr lvl="0" algn="just"/>
            <a:r>
              <a:rPr lang="uk-UA" sz="2000" dirty="0" smtClean="0">
                <a:solidFill>
                  <a:srgbClr val="2185C5"/>
                </a:solidFill>
                <a:latin typeface="Arial" panose="020B0604020202020204" pitchFamily="34" charset="0"/>
              </a:rPr>
              <a:t>Що </a:t>
            </a:r>
            <a:r>
              <a:rPr lang="uk-UA" sz="2000" dirty="0">
                <a:solidFill>
                  <a:srgbClr val="2185C5"/>
                </a:solidFill>
                <a:latin typeface="Arial" panose="020B0604020202020204" pitchFamily="34" charset="0"/>
              </a:rPr>
              <a:t>ж до інструментальних помилок, то вони пов'язані з інструментом дослідження та процедурою збору даних.</a:t>
            </a:r>
            <a:endParaRPr lang="uk-UA" sz="20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15</a:t>
            </a:fld>
            <a:endParaRPr/>
          </a:p>
        </p:txBody>
      </p:sp>
    </p:spTree>
    <p:extLst>
      <p:ext uri="{BB962C8B-B14F-4D97-AF65-F5344CB8AC3E}">
        <p14:creationId xmlns:p14="http://schemas.microsoft.com/office/powerpoint/2010/main" val="3840025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3200" b="1" dirty="0">
                <a:solidFill>
                  <a:srgbClr val="FF9715"/>
                </a:solidFill>
              </a:rPr>
              <a:t>3</a:t>
            </a:r>
            <a:r>
              <a:rPr lang="en" sz="3200" b="1" dirty="0" smtClean="0">
                <a:solidFill>
                  <a:srgbClr val="FF9715"/>
                </a:solidFill>
              </a:rPr>
              <a:t>.</a:t>
            </a:r>
            <a:endParaRPr sz="3200" b="1" dirty="0">
              <a:solidFill>
                <a:srgbClr val="FF9715"/>
              </a:solidFill>
            </a:endParaRPr>
          </a:p>
          <a:p>
            <a:pPr lvl="0">
              <a:spcBef>
                <a:spcPts val="600"/>
              </a:spcBef>
              <a:buClr>
                <a:srgbClr val="677480"/>
              </a:buClr>
              <a:buSzPts val="1100"/>
            </a:pPr>
            <a:r>
              <a:rPr lang="uk-UA" sz="3200" dirty="0" smtClean="0">
                <a:solidFill>
                  <a:schemeClr val="bg1"/>
                </a:solidFill>
                <a:sym typeface="Lato"/>
              </a:rPr>
              <a:t>Якість мети і завдань соціологічного дослідження</a:t>
            </a:r>
            <a:endParaRPr lang="uk-UA" sz="3200" dirty="0">
              <a:solidFill>
                <a:schemeClr val="bg1"/>
              </a:solidFill>
              <a:sym typeface="Lato"/>
            </a:endParaRPr>
          </a:p>
        </p:txBody>
      </p:sp>
      <p:sp>
        <p:nvSpPr>
          <p:cNvPr id="113" name="Google Shape;113;p15"/>
          <p:cNvSpPr txBox="1">
            <a:spLocks noGrp="1"/>
          </p:cNvSpPr>
          <p:nvPr>
            <p:ph type="sldNum" idx="12"/>
          </p:nvPr>
        </p:nvSpPr>
        <p:spPr>
          <a:xfrm>
            <a:off x="-125" y="4830281"/>
            <a:ext cx="9144000" cy="31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16</a:t>
            </a:fld>
            <a:endParaRPr/>
          </a:p>
        </p:txBody>
      </p:sp>
    </p:spTree>
    <p:extLst>
      <p:ext uri="{BB962C8B-B14F-4D97-AF65-F5344CB8AC3E}">
        <p14:creationId xmlns:p14="http://schemas.microsoft.com/office/powerpoint/2010/main" val="324739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292068"/>
            <a:ext cx="8251903" cy="4561615"/>
          </a:xfrm>
          <a:prstGeom prst="rect">
            <a:avLst/>
          </a:prstGeom>
        </p:spPr>
        <p:txBody>
          <a:bodyPr spcFirstLastPara="1" wrap="square" lIns="91425" tIns="91425" rIns="91425" bIns="91425" anchor="t" anchorCtr="0">
            <a:noAutofit/>
          </a:bodyPr>
          <a:lstStyle/>
          <a:p>
            <a:pPr lvl="0" algn="just"/>
            <a:r>
              <a:rPr lang="uk-UA" sz="1800" b="1" dirty="0">
                <a:solidFill>
                  <a:srgbClr val="FF9715"/>
                </a:solidFill>
                <a:latin typeface="Arial" panose="020B0604020202020204" pitchFamily="34" charset="0"/>
              </a:rPr>
              <a:t>Мета дослідження </a:t>
            </a:r>
            <a:r>
              <a:rPr lang="uk-UA" sz="1800" dirty="0">
                <a:solidFill>
                  <a:srgbClr val="2185C5"/>
                </a:solidFill>
                <a:latin typeface="Arial" panose="020B0604020202020204" pitchFamily="34" charset="0"/>
              </a:rPr>
              <a:t>– модель очікуваного результату, яка визначає спрямованість дослідника на вирішення теоретичних,  методичних і прикладних проблем.</a:t>
            </a:r>
          </a:p>
          <a:p>
            <a:pPr lvl="0" algn="just"/>
            <a:r>
              <a:rPr lang="uk-UA" sz="1800" dirty="0">
                <a:solidFill>
                  <a:srgbClr val="FF9715"/>
                </a:solidFill>
                <a:latin typeface="Arial" panose="020B0604020202020204" pitchFamily="34" charset="0"/>
              </a:rPr>
              <a:t>Очікуваним результатом теоретично орієнтованого соціологічного дослідження</a:t>
            </a:r>
            <a:r>
              <a:rPr lang="uk-UA" sz="1800" dirty="0">
                <a:solidFill>
                  <a:srgbClr val="2185C5"/>
                </a:solidFill>
                <a:latin typeface="Arial" panose="020B0604020202020204" pitchFamily="34" charset="0"/>
              </a:rPr>
              <a:t> може бути певний внесок в теоретичне вирішення  проблеми, нове знання про структуру, функції, форми розвитку соціального об’єкта і т.п. </a:t>
            </a:r>
          </a:p>
          <a:p>
            <a:pPr lvl="0" algn="just"/>
            <a:r>
              <a:rPr lang="uk-UA" sz="1800" dirty="0">
                <a:solidFill>
                  <a:srgbClr val="2185C5"/>
                </a:solidFill>
                <a:latin typeface="Arial" panose="020B0604020202020204" pitchFamily="34" charset="0"/>
              </a:rPr>
              <a:t>В цьому випадку </a:t>
            </a:r>
            <a:r>
              <a:rPr lang="uk-UA" sz="1800" dirty="0" smtClean="0">
                <a:solidFill>
                  <a:srgbClr val="2185C5"/>
                </a:solidFill>
                <a:latin typeface="Arial" panose="020B0604020202020204" pitchFamily="34" charset="0"/>
              </a:rPr>
              <a:t>головна </a:t>
            </a:r>
            <a:r>
              <a:rPr lang="uk-UA" sz="1800" dirty="0">
                <a:solidFill>
                  <a:srgbClr val="2185C5"/>
                </a:solidFill>
                <a:latin typeface="Arial" panose="020B0604020202020204" pitchFamily="34" charset="0"/>
              </a:rPr>
              <a:t>увага </a:t>
            </a:r>
            <a:r>
              <a:rPr lang="uk-UA" sz="1800" dirty="0" smtClean="0">
                <a:solidFill>
                  <a:srgbClr val="2185C5"/>
                </a:solidFill>
                <a:latin typeface="Arial" panose="020B0604020202020204" pitchFamily="34" charset="0"/>
              </a:rPr>
              <a:t>приділяється </a:t>
            </a:r>
            <a:r>
              <a:rPr lang="uk-UA" sz="1800" dirty="0">
                <a:solidFill>
                  <a:srgbClr val="2185C5"/>
                </a:solidFill>
                <a:latin typeface="Arial" panose="020B0604020202020204" pitchFamily="34" charset="0"/>
              </a:rPr>
              <a:t>вивченню наукової літератури з даної проблеми, побудові гіпотетичної загальної концепції предмета, семантичній та емпіричній інтерпретації вихідних понять, значенню наукової проблеми і логічному аналізу робочих гіпотез. </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17</a:t>
            </a:fld>
            <a:endParaRPr/>
          </a:p>
        </p:txBody>
      </p:sp>
    </p:spTree>
    <p:extLst>
      <p:ext uri="{BB962C8B-B14F-4D97-AF65-F5344CB8AC3E}">
        <p14:creationId xmlns:p14="http://schemas.microsoft.com/office/powerpoint/2010/main" val="1128331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292068"/>
            <a:ext cx="8251903" cy="4561615"/>
          </a:xfrm>
          <a:prstGeom prst="rect">
            <a:avLst/>
          </a:prstGeom>
        </p:spPr>
        <p:txBody>
          <a:bodyPr spcFirstLastPara="1" wrap="square" lIns="91425" tIns="91425" rIns="91425" bIns="91425" anchor="t" anchorCtr="0">
            <a:noAutofit/>
          </a:bodyPr>
          <a:lstStyle/>
          <a:p>
            <a:pPr lvl="0" algn="just"/>
            <a:r>
              <a:rPr lang="uk-UA" sz="1800" dirty="0">
                <a:solidFill>
                  <a:srgbClr val="FF9715"/>
                </a:solidFill>
                <a:latin typeface="Arial" panose="020B0604020202020204" pitchFamily="34" charset="0"/>
              </a:rPr>
              <a:t>Результатом прикладного дослідження </a:t>
            </a:r>
            <a:r>
              <a:rPr lang="uk-UA" sz="1800" dirty="0">
                <a:solidFill>
                  <a:srgbClr val="2185C5"/>
                </a:solidFill>
                <a:latin typeface="Arial" panose="020B0604020202020204" pitchFamily="34" charset="0"/>
              </a:rPr>
              <a:t>можуть бути програми розвитку соціального об’єкта, соціальні прогнози, практичні рекомендації, алгоритми рішень соціальних проблем, які вивчаються, інформація для обґрунтування управлінського рішення та ін. </a:t>
            </a:r>
            <a:endParaRPr lang="uk-UA" sz="1800" dirty="0" smtClean="0">
              <a:solidFill>
                <a:srgbClr val="2185C5"/>
              </a:solidFill>
              <a:latin typeface="Arial" panose="020B0604020202020204" pitchFamily="34" charset="0"/>
            </a:endParaRPr>
          </a:p>
          <a:p>
            <a:pPr lvl="0" algn="just"/>
            <a:r>
              <a:rPr lang="uk-UA" sz="1800" b="1" dirty="0" smtClean="0">
                <a:solidFill>
                  <a:srgbClr val="FF9715"/>
                </a:solidFill>
                <a:latin typeface="Arial" panose="020B0604020202020204" pitchFamily="34" charset="0"/>
              </a:rPr>
              <a:t>В </a:t>
            </a:r>
            <a:r>
              <a:rPr lang="uk-UA" sz="1800" b="1" dirty="0">
                <a:solidFill>
                  <a:srgbClr val="FF9715"/>
                </a:solidFill>
                <a:latin typeface="Arial" panose="020B0604020202020204" pitchFamily="34" charset="0"/>
              </a:rPr>
              <a:t>прикладному дослідженні мета узгоджується із замовником. </a:t>
            </a:r>
            <a:r>
              <a:rPr lang="uk-UA" sz="1800" dirty="0">
                <a:solidFill>
                  <a:srgbClr val="2185C5"/>
                </a:solidFill>
                <a:latin typeface="Arial" panose="020B0604020202020204" pitchFamily="34" charset="0"/>
              </a:rPr>
              <a:t>В цьому випадку соціолог починає роботу над програмою на основі  специфіки даного соціального об’єкта зі з’ясування  практичних    завдань, які слід розв’язати.</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18</a:t>
            </a:fld>
            <a:endParaRPr/>
          </a:p>
        </p:txBody>
      </p:sp>
    </p:spTree>
    <p:extLst>
      <p:ext uri="{BB962C8B-B14F-4D97-AF65-F5344CB8AC3E}">
        <p14:creationId xmlns:p14="http://schemas.microsoft.com/office/powerpoint/2010/main" val="556693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292068"/>
            <a:ext cx="8251903" cy="4561615"/>
          </a:xfrm>
          <a:prstGeom prst="rect">
            <a:avLst/>
          </a:prstGeom>
        </p:spPr>
        <p:txBody>
          <a:bodyPr spcFirstLastPara="1" wrap="square" lIns="91425" tIns="91425" rIns="91425" bIns="91425" anchor="t" anchorCtr="0">
            <a:noAutofit/>
          </a:bodyPr>
          <a:lstStyle/>
          <a:p>
            <a:pPr lvl="0" algn="just"/>
            <a:r>
              <a:rPr lang="uk-UA" sz="2000" b="1" i="1" dirty="0">
                <a:solidFill>
                  <a:srgbClr val="FF9715"/>
                </a:solidFill>
              </a:rPr>
              <a:t>Чітке формулювання мети </a:t>
            </a:r>
            <a:r>
              <a:rPr lang="uk-UA" sz="2000" dirty="0">
                <a:solidFill>
                  <a:srgbClr val="2185C5"/>
                </a:solidFill>
              </a:rPr>
              <a:t>– дуже важлива методологічна вимога до програми дослідження. Треба мати на увазі, що практично не буває досліджень, котрі розв’язували б виключно теоретичні чи тільки прикладні завдання. Можна говорити лише про </a:t>
            </a:r>
            <a:r>
              <a:rPr lang="uk-UA" sz="2000" dirty="0" smtClean="0">
                <a:solidFill>
                  <a:srgbClr val="2185C5"/>
                </a:solidFill>
              </a:rPr>
              <a:t>загальну орієнтацію </a:t>
            </a:r>
            <a:r>
              <a:rPr lang="uk-UA" sz="2000" dirty="0">
                <a:solidFill>
                  <a:srgbClr val="2185C5"/>
                </a:solidFill>
              </a:rPr>
              <a:t>дослідження.</a:t>
            </a:r>
            <a:endParaRPr lang="uk-UA" sz="2000" dirty="0" smtClean="0">
              <a:solidFill>
                <a:srgbClr val="2185C5"/>
              </a:solidFill>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19</a:t>
            </a:fld>
            <a:endParaRPr/>
          </a:p>
        </p:txBody>
      </p:sp>
    </p:spTree>
    <p:extLst>
      <p:ext uri="{BB962C8B-B14F-4D97-AF65-F5344CB8AC3E}">
        <p14:creationId xmlns:p14="http://schemas.microsoft.com/office/powerpoint/2010/main" val="3106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3"/>
          <p:cNvSpPr txBox="1">
            <a:spLocks noGrp="1"/>
          </p:cNvSpPr>
          <p:nvPr>
            <p:ph type="title"/>
          </p:nvPr>
        </p:nvSpPr>
        <p:spPr>
          <a:xfrm>
            <a:off x="893700" y="434588"/>
            <a:ext cx="76281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uk-UA" b="1" dirty="0" smtClean="0">
                <a:solidFill>
                  <a:srgbClr val="2185C5"/>
                </a:solidFill>
              </a:rPr>
              <a:t>План:</a:t>
            </a:r>
            <a:endParaRPr b="1" dirty="0">
              <a:solidFill>
                <a:srgbClr val="2185C5"/>
              </a:solidFill>
            </a:endParaRPr>
          </a:p>
        </p:txBody>
      </p:sp>
      <p:sp>
        <p:nvSpPr>
          <p:cNvPr id="94" name="Google Shape;94;p13"/>
          <p:cNvSpPr txBox="1"/>
          <p:nvPr/>
        </p:nvSpPr>
        <p:spPr>
          <a:xfrm>
            <a:off x="893700" y="1672084"/>
            <a:ext cx="6956760" cy="2305200"/>
          </a:xfrm>
          <a:prstGeom prst="rect">
            <a:avLst/>
          </a:prstGeom>
          <a:noFill/>
          <a:ln>
            <a:noFill/>
          </a:ln>
        </p:spPr>
        <p:txBody>
          <a:bodyPr spcFirstLastPara="1" wrap="square" lIns="91425" tIns="91425" rIns="91425" bIns="91425" anchor="t" anchorCtr="0">
            <a:noAutofit/>
          </a:bodyPr>
          <a:lstStyle/>
          <a:p>
            <a:pPr lvl="0">
              <a:spcBef>
                <a:spcPts val="600"/>
              </a:spcBef>
              <a:buClr>
                <a:schemeClr val="dk1"/>
              </a:buClr>
              <a:buSzPts val="1100"/>
            </a:pPr>
            <a:r>
              <a:rPr lang="uk-UA" sz="1800" b="1" dirty="0" smtClean="0">
                <a:solidFill>
                  <a:srgbClr val="2185C5"/>
                </a:solidFill>
                <a:latin typeface="Raleway"/>
                <a:ea typeface="Raleway"/>
                <a:cs typeface="Raleway"/>
                <a:sym typeface="Lato"/>
              </a:rPr>
              <a:t>1. Якість як одна </a:t>
            </a:r>
            <a:r>
              <a:rPr lang="uk-UA" sz="1800" b="1" dirty="0">
                <a:solidFill>
                  <a:srgbClr val="2185C5"/>
                </a:solidFill>
                <a:latin typeface="Raleway"/>
                <a:ea typeface="Raleway"/>
                <a:cs typeface="Raleway"/>
                <a:sym typeface="Lato"/>
              </a:rPr>
              <a:t>з найбільш загальних характеристик </a:t>
            </a:r>
            <a:r>
              <a:rPr lang="uk-UA" sz="1800" b="1" dirty="0" smtClean="0">
                <a:solidFill>
                  <a:srgbClr val="2185C5"/>
                </a:solidFill>
                <a:latin typeface="Raleway"/>
                <a:ea typeface="Raleway"/>
                <a:cs typeface="Raleway"/>
                <a:sym typeface="Lato"/>
              </a:rPr>
              <a:t>соціологічного дослідження</a:t>
            </a:r>
          </a:p>
          <a:p>
            <a:pPr lvl="0">
              <a:spcBef>
                <a:spcPts val="600"/>
              </a:spcBef>
              <a:buClr>
                <a:schemeClr val="dk1"/>
              </a:buClr>
              <a:buSzPts val="1100"/>
            </a:pPr>
            <a:r>
              <a:rPr lang="uk-UA" sz="1800" b="1" dirty="0" smtClean="0">
                <a:solidFill>
                  <a:srgbClr val="2185C5"/>
                </a:solidFill>
                <a:latin typeface="Raleway"/>
                <a:ea typeface="Raleway"/>
                <a:cs typeface="Raleway"/>
                <a:sym typeface="Lato"/>
              </a:rPr>
              <a:t>2. </a:t>
            </a:r>
            <a:r>
              <a:rPr lang="uk-UA" sz="1800" b="1" dirty="0">
                <a:solidFill>
                  <a:srgbClr val="2185C5"/>
                </a:solidFill>
                <a:latin typeface="Raleway"/>
                <a:ea typeface="Raleway"/>
                <a:cs typeface="Raleway"/>
                <a:sym typeface="Lato"/>
              </a:rPr>
              <a:t>Якість соціологічної інформації</a:t>
            </a:r>
            <a:endParaRPr lang="uk-UA" sz="1800" b="1" dirty="0" smtClean="0">
              <a:solidFill>
                <a:srgbClr val="2185C5"/>
              </a:solidFill>
              <a:latin typeface="Raleway"/>
              <a:ea typeface="Raleway"/>
              <a:cs typeface="Raleway"/>
              <a:sym typeface="Lato"/>
            </a:endParaRPr>
          </a:p>
          <a:p>
            <a:pPr lvl="0">
              <a:spcBef>
                <a:spcPts val="600"/>
              </a:spcBef>
              <a:buClr>
                <a:schemeClr val="dk1"/>
              </a:buClr>
              <a:buSzPts val="1100"/>
            </a:pPr>
            <a:r>
              <a:rPr lang="ru-RU" sz="1800" b="1" dirty="0" smtClean="0">
                <a:solidFill>
                  <a:srgbClr val="2185C5"/>
                </a:solidFill>
                <a:latin typeface="Raleway"/>
                <a:ea typeface="Raleway"/>
                <a:cs typeface="Raleway"/>
                <a:sym typeface="Lato"/>
              </a:rPr>
              <a:t>3. </a:t>
            </a:r>
            <a:r>
              <a:rPr lang="uk-UA" sz="1800" b="1" dirty="0" smtClean="0">
                <a:solidFill>
                  <a:srgbClr val="2185C5"/>
                </a:solidFill>
                <a:latin typeface="Raleway"/>
                <a:ea typeface="Raleway"/>
                <a:cs typeface="Raleway"/>
                <a:sym typeface="Lato"/>
              </a:rPr>
              <a:t>Якість мети і завдань </a:t>
            </a:r>
            <a:r>
              <a:rPr lang="uk-UA" sz="1800" b="1" dirty="0">
                <a:solidFill>
                  <a:srgbClr val="2185C5"/>
                </a:solidFill>
                <a:latin typeface="Raleway"/>
                <a:ea typeface="Raleway"/>
                <a:cs typeface="Raleway"/>
                <a:sym typeface="Lato"/>
              </a:rPr>
              <a:t>соціологічного дослідження</a:t>
            </a:r>
            <a:endParaRPr lang="uk-UA" sz="1800" b="1" dirty="0" smtClean="0">
              <a:solidFill>
                <a:srgbClr val="2185C5"/>
              </a:solidFill>
              <a:latin typeface="Raleway"/>
              <a:ea typeface="Raleway"/>
              <a:cs typeface="Raleway"/>
              <a:sym typeface="Lato"/>
            </a:endParaRPr>
          </a:p>
        </p:txBody>
      </p:sp>
      <p:sp>
        <p:nvSpPr>
          <p:cNvPr id="97" name="Google Shape;97;p13"/>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10" y="292068"/>
            <a:ext cx="7761250" cy="4561615"/>
          </a:xfrm>
          <a:prstGeom prst="rect">
            <a:avLst/>
          </a:prstGeom>
        </p:spPr>
        <p:txBody>
          <a:bodyPr spcFirstLastPara="1" wrap="square" lIns="91425" tIns="91425" rIns="91425" bIns="91425" anchor="t" anchorCtr="0">
            <a:noAutofit/>
          </a:bodyPr>
          <a:lstStyle/>
          <a:p>
            <a:pPr lvl="0" algn="just"/>
            <a:r>
              <a:rPr lang="uk-UA" sz="2000" dirty="0">
                <a:solidFill>
                  <a:srgbClr val="FF9715"/>
                </a:solidFill>
              </a:rPr>
              <a:t>Завдання дослідження </a:t>
            </a:r>
            <a:r>
              <a:rPr lang="uk-UA" sz="2000" dirty="0">
                <a:solidFill>
                  <a:srgbClr val="2185C5"/>
                </a:solidFill>
              </a:rPr>
              <a:t>– засіб реалізації цілі, упорядкування процесу наукового пошуку.  Вони служать засобом реалізації мети, мають інструментальний характер, вказують на потенційні можливості досягнення мети за допомогою дослідницьких процедур. Завдання розкривають зміст предмету дослідження, узгоджуються з його гіпотезами. </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20</a:t>
            </a:fld>
            <a:endParaRPr/>
          </a:p>
        </p:txBody>
      </p:sp>
    </p:spTree>
    <p:extLst>
      <p:ext uri="{BB962C8B-B14F-4D97-AF65-F5344CB8AC3E}">
        <p14:creationId xmlns:p14="http://schemas.microsoft.com/office/powerpoint/2010/main" val="527432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10" y="292068"/>
            <a:ext cx="7761250" cy="4561615"/>
          </a:xfrm>
          <a:prstGeom prst="rect">
            <a:avLst/>
          </a:prstGeom>
        </p:spPr>
        <p:txBody>
          <a:bodyPr spcFirstLastPara="1" wrap="square" lIns="91425" tIns="91425" rIns="91425" bIns="91425" anchor="t" anchorCtr="0">
            <a:noAutofit/>
          </a:bodyPr>
          <a:lstStyle/>
          <a:p>
            <a:pPr lvl="0" algn="just"/>
            <a:r>
              <a:rPr lang="uk-UA" sz="2000" b="1" dirty="0" smtClean="0">
                <a:solidFill>
                  <a:srgbClr val="2185C5"/>
                </a:solidFill>
              </a:rPr>
              <a:t>Розрізняють </a:t>
            </a:r>
            <a:r>
              <a:rPr lang="uk-UA" sz="2000" b="1" dirty="0">
                <a:solidFill>
                  <a:srgbClr val="2185C5"/>
                </a:solidFill>
              </a:rPr>
              <a:t>головні, допоміжні та </a:t>
            </a:r>
            <a:r>
              <a:rPr lang="uk-UA" sz="2000" b="1" dirty="0" smtClean="0">
                <a:solidFill>
                  <a:srgbClr val="2185C5"/>
                </a:solidFill>
              </a:rPr>
              <a:t>додаткові </a:t>
            </a:r>
            <a:r>
              <a:rPr lang="uk-UA" sz="2000" b="1" dirty="0">
                <a:solidFill>
                  <a:srgbClr val="2185C5"/>
                </a:solidFill>
              </a:rPr>
              <a:t>завдання. </a:t>
            </a:r>
            <a:endParaRPr lang="uk-UA" sz="2000" b="1" dirty="0" smtClean="0">
              <a:solidFill>
                <a:srgbClr val="2185C5"/>
              </a:solidFill>
            </a:endParaRPr>
          </a:p>
          <a:p>
            <a:pPr lvl="0" algn="just"/>
            <a:r>
              <a:rPr lang="uk-UA" sz="2000" b="1" dirty="0" smtClean="0">
                <a:solidFill>
                  <a:srgbClr val="FF9715"/>
                </a:solidFill>
              </a:rPr>
              <a:t>Головні</a:t>
            </a:r>
            <a:r>
              <a:rPr lang="uk-UA" sz="2000" dirty="0" smtClean="0">
                <a:solidFill>
                  <a:srgbClr val="2185C5"/>
                </a:solidFill>
              </a:rPr>
              <a:t> </a:t>
            </a:r>
            <a:r>
              <a:rPr lang="uk-UA" sz="2000" dirty="0">
                <a:solidFill>
                  <a:srgbClr val="2185C5"/>
                </a:solidFill>
              </a:rPr>
              <a:t>– орієнтовані на розв’язання центральної проблеми дослідження. </a:t>
            </a:r>
            <a:r>
              <a:rPr lang="uk-UA" sz="2000" b="1" dirty="0" smtClean="0">
                <a:solidFill>
                  <a:srgbClr val="FF9715"/>
                </a:solidFill>
              </a:rPr>
              <a:t>Допоміжні</a:t>
            </a:r>
            <a:r>
              <a:rPr lang="uk-UA" sz="2000" dirty="0" smtClean="0">
                <a:solidFill>
                  <a:srgbClr val="2185C5"/>
                </a:solidFill>
              </a:rPr>
              <a:t> </a:t>
            </a:r>
            <a:r>
              <a:rPr lang="uk-UA" sz="2000" dirty="0">
                <a:solidFill>
                  <a:srgbClr val="2185C5"/>
                </a:solidFill>
              </a:rPr>
              <a:t>– випливають із головних, як їх деталізація, що стосується окремих аспектів проблеми, способів її розв’язання. </a:t>
            </a:r>
            <a:r>
              <a:rPr lang="uk-UA" sz="2000" b="1" dirty="0">
                <a:solidFill>
                  <a:srgbClr val="FF9715"/>
                </a:solidFill>
              </a:rPr>
              <a:t>Додаткові</a:t>
            </a:r>
            <a:r>
              <a:rPr lang="uk-UA" sz="2000" dirty="0">
                <a:solidFill>
                  <a:srgbClr val="2185C5"/>
                </a:solidFill>
              </a:rPr>
              <a:t> – можуть бути логічно не пов’язані  з основними завданнями і стосуватися підготовки майбутніх досліджень, перевірки побічних гіпотез, розв’язання методичних питань.</a:t>
            </a:r>
          </a:p>
          <a:p>
            <a:pPr lvl="0" algn="just"/>
            <a:r>
              <a:rPr lang="uk-UA" sz="2000" dirty="0">
                <a:solidFill>
                  <a:srgbClr val="2185C5"/>
                </a:solidFill>
              </a:rPr>
              <a:t>Формулювання завдань - процес, а не одноразовий акт. В міру розвитку дослідницького процесу можуть уточнюватись одні завдання, і виникати інші.</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21</a:t>
            </a:fld>
            <a:endParaRPr/>
          </a:p>
        </p:txBody>
      </p:sp>
    </p:spTree>
    <p:extLst>
      <p:ext uri="{BB962C8B-B14F-4D97-AF65-F5344CB8AC3E}">
        <p14:creationId xmlns:p14="http://schemas.microsoft.com/office/powerpoint/2010/main" val="1777425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3200" b="1" dirty="0" smtClean="0">
                <a:solidFill>
                  <a:srgbClr val="FFC000"/>
                </a:solidFill>
              </a:rPr>
              <a:t>Дякую за увагу!</a:t>
            </a:r>
          </a:p>
        </p:txBody>
      </p:sp>
      <p:sp>
        <p:nvSpPr>
          <p:cNvPr id="113" name="Google Shape;113;p15"/>
          <p:cNvSpPr txBox="1">
            <a:spLocks noGrp="1"/>
          </p:cNvSpPr>
          <p:nvPr>
            <p:ph type="sldNum" idx="12"/>
          </p:nvPr>
        </p:nvSpPr>
        <p:spPr>
          <a:xfrm>
            <a:off x="-125" y="4830281"/>
            <a:ext cx="9144000" cy="31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22</a:t>
            </a:fld>
            <a:endParaRPr/>
          </a:p>
        </p:txBody>
      </p:sp>
    </p:spTree>
    <p:extLst>
      <p:ext uri="{BB962C8B-B14F-4D97-AF65-F5344CB8AC3E}">
        <p14:creationId xmlns:p14="http://schemas.microsoft.com/office/powerpoint/2010/main" val="281221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5"/>
          <p:cNvSpPr txBox="1">
            <a:spLocks noGrp="1"/>
          </p:cNvSpPr>
          <p:nvPr>
            <p:ph type="ctrTitle"/>
          </p:nvPr>
        </p:nvSpPr>
        <p:spPr>
          <a:xfrm>
            <a:off x="685800" y="1583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uk-UA" sz="3200" b="1" dirty="0" smtClean="0">
                <a:solidFill>
                  <a:srgbClr val="FF9715"/>
                </a:solidFill>
              </a:rPr>
              <a:t>1.</a:t>
            </a:r>
          </a:p>
          <a:p>
            <a:pPr lvl="0">
              <a:spcBef>
                <a:spcPts val="600"/>
              </a:spcBef>
              <a:buClr>
                <a:srgbClr val="677480"/>
              </a:buClr>
              <a:buSzPts val="1100"/>
            </a:pPr>
            <a:r>
              <a:rPr lang="uk-UA" sz="3200" dirty="0" smtClean="0">
                <a:solidFill>
                  <a:schemeClr val="bg1"/>
                </a:solidFill>
                <a:sym typeface="Lato"/>
              </a:rPr>
              <a:t>Якість як одна з найбільш загальних характеристик соціологічного дослідження</a:t>
            </a:r>
            <a:endParaRPr lang="uk-UA" sz="3200" dirty="0">
              <a:solidFill>
                <a:schemeClr val="bg1"/>
              </a:solidFill>
              <a:sym typeface="Lato"/>
            </a:endParaRPr>
          </a:p>
        </p:txBody>
      </p:sp>
      <p:sp>
        <p:nvSpPr>
          <p:cNvPr id="113" name="Google Shape;113;p15"/>
          <p:cNvSpPr txBox="1">
            <a:spLocks noGrp="1"/>
          </p:cNvSpPr>
          <p:nvPr>
            <p:ph type="sldNum" idx="12"/>
          </p:nvPr>
        </p:nvSpPr>
        <p:spPr>
          <a:xfrm>
            <a:off x="-125" y="4830281"/>
            <a:ext cx="9144000" cy="31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431180" y="542692"/>
            <a:ext cx="8251903" cy="3485800"/>
          </a:xfrm>
          <a:prstGeom prst="rect">
            <a:avLst/>
          </a:prstGeom>
        </p:spPr>
        <p:txBody>
          <a:bodyPr spcFirstLastPara="1" wrap="square" lIns="91425" tIns="91425" rIns="91425" bIns="91425" anchor="t" anchorCtr="0">
            <a:noAutofit/>
          </a:bodyPr>
          <a:lstStyle/>
          <a:p>
            <a:pPr lvl="0" algn="just"/>
            <a:r>
              <a:rPr lang="uk-UA" sz="2000" dirty="0">
                <a:solidFill>
                  <a:srgbClr val="2185C5"/>
                </a:solidFill>
                <a:latin typeface="Arial" panose="020B0604020202020204" pitchFamily="34" charset="0"/>
              </a:rPr>
              <a:t>Якість соціологічного дослідження – одна з найбільш загальних характеристик наукової та практичної значущості соціологічного дослідження, яка залежить в цілому від рівня його підготовки та організації, кваліфікації дослідників, в кінцевому підсумку визначає ступінь надійності та цінності отриманих результатів.</a:t>
            </a: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386276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503022" y="416312"/>
            <a:ext cx="8251903" cy="3359420"/>
          </a:xfrm>
          <a:prstGeom prst="rect">
            <a:avLst/>
          </a:prstGeom>
        </p:spPr>
        <p:txBody>
          <a:bodyPr spcFirstLastPara="1" wrap="square" lIns="91425" tIns="91425" rIns="91425" bIns="91425" anchor="t" anchorCtr="0">
            <a:noAutofit/>
          </a:bodyPr>
          <a:lstStyle/>
          <a:p>
            <a:pPr lvl="0" algn="just"/>
            <a:r>
              <a:rPr lang="uk-UA" sz="2000" b="1" dirty="0">
                <a:solidFill>
                  <a:srgbClr val="2185C5"/>
                </a:solidFill>
                <a:latin typeface="Arial" panose="020B0604020202020204" pitchFamily="34" charset="0"/>
              </a:rPr>
              <a:t>Системність соціологічного дослідження означає, що серед компонентів цього процесу мають місце взаємодія суб'єкта (дослідника) з об'єктом </a:t>
            </a:r>
            <a:r>
              <a:rPr lang="uk-UA" sz="2000" b="1" dirty="0" smtClean="0">
                <a:solidFill>
                  <a:srgbClr val="2185C5"/>
                </a:solidFill>
                <a:latin typeface="Arial" panose="020B0604020202020204" pitchFamily="34" charset="0"/>
              </a:rPr>
              <a:t>дослідження. </a:t>
            </a:r>
          </a:p>
          <a:p>
            <a:pPr lvl="0" algn="just"/>
            <a:r>
              <a:rPr lang="uk-UA" sz="2000" b="1" dirty="0" smtClean="0">
                <a:solidFill>
                  <a:srgbClr val="2185C5"/>
                </a:solidFill>
                <a:latin typeface="Arial" panose="020B0604020202020204" pitchFamily="34" charset="0"/>
              </a:rPr>
              <a:t>Тому </a:t>
            </a:r>
            <a:r>
              <a:rPr lang="uk-UA" sz="2000" b="1" dirty="0">
                <a:solidFill>
                  <a:srgbClr val="2185C5"/>
                </a:solidFill>
                <a:latin typeface="Arial" panose="020B0604020202020204" pitchFamily="34" charset="0"/>
              </a:rPr>
              <a:t>якість соціологічного дослідження залежить від властивостей суб'єкта, об'єкта і тих ланок, які опосередковують зазначені взаємодії. </a:t>
            </a:r>
            <a:endParaRPr lang="uk-UA" sz="20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266384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503022" y="416312"/>
            <a:ext cx="8251903" cy="3359420"/>
          </a:xfrm>
          <a:prstGeom prst="rect">
            <a:avLst/>
          </a:prstGeom>
        </p:spPr>
        <p:txBody>
          <a:bodyPr spcFirstLastPara="1" wrap="square" lIns="91425" tIns="91425" rIns="91425" bIns="91425" anchor="t" anchorCtr="0">
            <a:noAutofit/>
          </a:bodyPr>
          <a:lstStyle/>
          <a:p>
            <a:pPr lvl="0" algn="just"/>
            <a:r>
              <a:rPr lang="uk-UA" sz="2000" b="1" dirty="0" smtClean="0">
                <a:solidFill>
                  <a:srgbClr val="2185C5"/>
                </a:solidFill>
                <a:latin typeface="Arial" panose="020B0604020202020204" pitchFamily="34" charset="0"/>
              </a:rPr>
              <a:t>Наприклад</a:t>
            </a:r>
            <a:r>
              <a:rPr lang="uk-UA" sz="2000" b="1" dirty="0">
                <a:solidFill>
                  <a:srgbClr val="2185C5"/>
                </a:solidFill>
                <a:latin typeface="Arial" panose="020B0604020202020204" pitchFamily="34" charset="0"/>
              </a:rPr>
              <a:t>, якість соціологічного дослідження залежить від таких характеристик суб'єкта, як обізнаність про об'єкт дослідження, вміння користуватися існуючими та створювати нові </a:t>
            </a:r>
            <a:r>
              <a:rPr lang="uk-UA" sz="2000" b="1" dirty="0" smtClean="0">
                <a:solidFill>
                  <a:srgbClr val="2185C5"/>
                </a:solidFill>
                <a:latin typeface="Arial" panose="020B0604020202020204" pitchFamily="34" charset="0"/>
              </a:rPr>
              <a:t>засоби та інструменти дослідження, </a:t>
            </a:r>
            <a:r>
              <a:rPr lang="uk-UA" sz="2000" b="1" dirty="0">
                <a:solidFill>
                  <a:srgbClr val="2185C5"/>
                </a:solidFill>
                <a:latin typeface="Arial" panose="020B0604020202020204" pitchFamily="34" charset="0"/>
              </a:rPr>
              <a:t>програми, цінності, якими б він керувався </a:t>
            </a:r>
            <a:r>
              <a:rPr lang="uk-UA" sz="2000" b="1" dirty="0" smtClean="0">
                <a:solidFill>
                  <a:srgbClr val="2185C5"/>
                </a:solidFill>
                <a:latin typeface="Arial" panose="020B0604020202020204" pitchFamily="34" charset="0"/>
              </a:rPr>
              <a:t>тощо. </a:t>
            </a:r>
          </a:p>
          <a:p>
            <a:pPr lvl="0" algn="just"/>
            <a:r>
              <a:rPr lang="uk-UA" sz="2000" b="1" dirty="0" smtClean="0">
                <a:solidFill>
                  <a:srgbClr val="2185C5"/>
                </a:solidFill>
                <a:latin typeface="Arial" panose="020B0604020202020204" pitchFamily="34" charset="0"/>
              </a:rPr>
              <a:t>А також  </a:t>
            </a:r>
            <a:r>
              <a:rPr lang="uk-UA" sz="2000" b="1" dirty="0">
                <a:solidFill>
                  <a:srgbClr val="2185C5"/>
                </a:solidFill>
                <a:latin typeface="Arial" panose="020B0604020202020204" pitchFamily="34" charset="0"/>
              </a:rPr>
              <a:t>від таких характеристик об'єкта дослідження, як його складність, соціальна значущість проблемних аспектів предмета дослідження тощо.</a:t>
            </a:r>
            <a:endParaRPr lang="uk-UA" sz="20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1258552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446049"/>
            <a:ext cx="8251903" cy="4407634"/>
          </a:xfrm>
          <a:prstGeom prst="rect">
            <a:avLst/>
          </a:prstGeom>
        </p:spPr>
        <p:txBody>
          <a:bodyPr spcFirstLastPara="1" wrap="square" lIns="91425" tIns="91425" rIns="91425" bIns="91425" anchor="t" anchorCtr="0">
            <a:noAutofit/>
          </a:bodyPr>
          <a:lstStyle/>
          <a:p>
            <a:pPr lvl="0" algn="just"/>
            <a:r>
              <a:rPr lang="uk-UA" sz="2000" dirty="0">
                <a:solidFill>
                  <a:srgbClr val="2185C5"/>
                </a:solidFill>
                <a:latin typeface="Arial" panose="020B0604020202020204" pitchFamily="34" charset="0"/>
              </a:rPr>
              <a:t>Соціологічне дослідження як цілеспрямована пізнавальна діяльність має мету, засіб і результат. Тому якість соціологічного дослідження залежить від якісних характеристик </a:t>
            </a:r>
            <a:r>
              <a:rPr lang="uk-UA" sz="2000" b="1" dirty="0">
                <a:solidFill>
                  <a:schemeClr val="accent1">
                    <a:lumMod val="75000"/>
                  </a:schemeClr>
                </a:solidFill>
                <a:latin typeface="Arial" panose="020B0604020202020204" pitchFamily="34" charset="0"/>
              </a:rPr>
              <a:t>мети, засобу і результату дослідження</a:t>
            </a:r>
            <a:r>
              <a:rPr lang="uk-UA" sz="2000" dirty="0">
                <a:solidFill>
                  <a:srgbClr val="2185C5"/>
                </a:solidFill>
                <a:latin typeface="Arial" panose="020B0604020202020204" pitchFamily="34" charset="0"/>
              </a:rPr>
              <a:t>, а також від </a:t>
            </a:r>
            <a:r>
              <a:rPr lang="uk-UA" sz="2000" dirty="0" smtClean="0">
                <a:solidFill>
                  <a:srgbClr val="2185C5"/>
                </a:solidFill>
                <a:latin typeface="Arial" panose="020B0604020202020204" pitchFamily="34" charset="0"/>
              </a:rPr>
              <a:t>співвідношення </a:t>
            </a:r>
            <a:r>
              <a:rPr lang="uk-UA" sz="2000" dirty="0">
                <a:solidFill>
                  <a:srgbClr val="2185C5"/>
                </a:solidFill>
                <a:latin typeface="Arial" panose="020B0604020202020204" pitchFamily="34" charset="0"/>
              </a:rPr>
              <a:t>між цими системними елементами. </a:t>
            </a:r>
            <a:endParaRPr lang="uk-UA" sz="2000" dirty="0" smtClean="0">
              <a:solidFill>
                <a:srgbClr val="2185C5"/>
              </a:solidFill>
              <a:latin typeface="Arial" panose="020B0604020202020204" pitchFamily="34" charset="0"/>
            </a:endParaRPr>
          </a:p>
          <a:p>
            <a:pPr lvl="0" algn="just"/>
            <a:r>
              <a:rPr lang="uk-UA" sz="2000" dirty="0">
                <a:solidFill>
                  <a:srgbClr val="2185C5"/>
                </a:solidFill>
                <a:latin typeface="Arial" panose="020B0604020202020204" pitchFamily="34" charset="0"/>
              </a:rPr>
              <a:t>З такої точки зору, можна виділити дві основні характеристики </a:t>
            </a:r>
            <a:r>
              <a:rPr lang="uk-UA" sz="2000" b="1" dirty="0">
                <a:solidFill>
                  <a:srgbClr val="FF9715"/>
                </a:solidFill>
                <a:latin typeface="Arial" panose="020B0604020202020204" pitchFamily="34" charset="0"/>
              </a:rPr>
              <a:t>якості мети дослідження </a:t>
            </a:r>
            <a:r>
              <a:rPr lang="uk-UA" sz="2000" dirty="0">
                <a:solidFill>
                  <a:srgbClr val="2185C5"/>
                </a:solidFill>
                <a:latin typeface="Arial" panose="020B0604020202020204" pitchFamily="34" charset="0"/>
              </a:rPr>
              <a:t>- важливість (значущість) і реалістичність (ймовірність її досягнення).</a:t>
            </a:r>
            <a:endParaRPr lang="uk-UA" sz="20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446049"/>
            <a:ext cx="8251903" cy="4407634"/>
          </a:xfrm>
          <a:prstGeom prst="rect">
            <a:avLst/>
          </a:prstGeom>
        </p:spPr>
        <p:txBody>
          <a:bodyPr spcFirstLastPara="1" wrap="square" lIns="91425" tIns="91425" rIns="91425" bIns="91425" anchor="t" anchorCtr="0">
            <a:noAutofit/>
          </a:bodyPr>
          <a:lstStyle/>
          <a:p>
            <a:pPr lvl="0" algn="just"/>
            <a:r>
              <a:rPr lang="uk-UA" sz="2000" b="1" dirty="0">
                <a:solidFill>
                  <a:srgbClr val="FF9715"/>
                </a:solidFill>
                <a:latin typeface="Arial" panose="020B0604020202020204" pitchFamily="34" charset="0"/>
              </a:rPr>
              <a:t>Якість засобів дослідження </a:t>
            </a:r>
            <a:r>
              <a:rPr lang="uk-UA" sz="2000" dirty="0">
                <a:solidFill>
                  <a:srgbClr val="2185C5"/>
                </a:solidFill>
                <a:latin typeface="Arial" panose="020B0604020202020204" pitchFamily="34" charset="0"/>
              </a:rPr>
              <a:t>визначається результативністю (мірою досягнення мети, в напрямі якої використовувались ці засоби) та ефективністю (відношенням результату до витрат). </a:t>
            </a:r>
            <a:endParaRPr lang="uk-UA" sz="2000" dirty="0" smtClean="0">
              <a:solidFill>
                <a:srgbClr val="2185C5"/>
              </a:solidFill>
              <a:latin typeface="Arial" panose="020B0604020202020204" pitchFamily="34" charset="0"/>
            </a:endParaRPr>
          </a:p>
          <a:p>
            <a:pPr lvl="0" algn="just"/>
            <a:r>
              <a:rPr lang="uk-UA" sz="2000" dirty="0" smtClean="0">
                <a:solidFill>
                  <a:srgbClr val="2185C5"/>
                </a:solidFill>
                <a:latin typeface="Arial" panose="020B0604020202020204" pitchFamily="34" charset="0"/>
              </a:rPr>
              <a:t>Потрібно </a:t>
            </a:r>
            <a:r>
              <a:rPr lang="uk-UA" sz="2000" dirty="0">
                <a:solidFill>
                  <a:srgbClr val="2185C5"/>
                </a:solidFill>
                <a:latin typeface="Arial" panose="020B0604020202020204" pitchFamily="34" charset="0"/>
              </a:rPr>
              <a:t>при цьому враховувати не тільки ефективність економічну, а й соціальну, тобто відношення соціальної та економічної результативності до соціальних та економічних витрат. </a:t>
            </a:r>
            <a:endParaRPr lang="uk-UA" sz="2000" dirty="0" smtClean="0">
              <a:solidFill>
                <a:srgbClr val="2185C5"/>
              </a:solidFill>
              <a:latin typeface="Arial" panose="020B0604020202020204" pitchFamily="34" charset="0"/>
            </a:endParaRPr>
          </a:p>
          <a:p>
            <a:pPr lvl="0" algn="just"/>
            <a:r>
              <a:rPr lang="uk-UA" sz="1600" dirty="0">
                <a:solidFill>
                  <a:srgbClr val="2185C5"/>
                </a:solidFill>
                <a:latin typeface="Arial" panose="020B0604020202020204" pitchFamily="34" charset="0"/>
              </a:rPr>
              <a:t>Крім того, слід враховувати витрати не тільки дослідників, а й тих осіб, яких обстежують, опитують. Зокрема, витрати дослідників залежать від трудомісткості, оперативності, економічності тощо </a:t>
            </a:r>
            <a:r>
              <a:rPr lang="uk-UA" sz="1600" dirty="0" smtClean="0">
                <a:solidFill>
                  <a:srgbClr val="2185C5"/>
                </a:solidFill>
                <a:latin typeface="Arial" panose="020B0604020202020204" pitchFamily="34" charset="0"/>
              </a:rPr>
              <a:t>Витрати </a:t>
            </a:r>
            <a:r>
              <a:rPr lang="uk-UA" sz="1600" dirty="0">
                <a:solidFill>
                  <a:srgbClr val="2185C5"/>
                </a:solidFill>
                <a:latin typeface="Arial" panose="020B0604020202020204" pitchFamily="34" charset="0"/>
              </a:rPr>
              <a:t>респондентів залежать від трудомісткості виконання завдань дослідника, етичності різних варіантів використання засобів дослідження та їх психологічної травмогенності тощо.</a:t>
            </a:r>
            <a:endParaRPr lang="uk-UA" sz="16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121035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Google Shape;125;p17"/>
          <p:cNvSpPr txBox="1">
            <a:spLocks noGrp="1"/>
          </p:cNvSpPr>
          <p:nvPr>
            <p:ph type="body" idx="1"/>
          </p:nvPr>
        </p:nvSpPr>
        <p:spPr>
          <a:xfrm>
            <a:off x="394009" y="446049"/>
            <a:ext cx="8251903" cy="4407634"/>
          </a:xfrm>
          <a:prstGeom prst="rect">
            <a:avLst/>
          </a:prstGeom>
        </p:spPr>
        <p:txBody>
          <a:bodyPr spcFirstLastPara="1" wrap="square" lIns="91425" tIns="91425" rIns="91425" bIns="91425" anchor="t" anchorCtr="0">
            <a:noAutofit/>
          </a:bodyPr>
          <a:lstStyle/>
          <a:p>
            <a:pPr lvl="0" algn="just"/>
            <a:r>
              <a:rPr lang="uk-UA" sz="1800" b="1" dirty="0">
                <a:solidFill>
                  <a:srgbClr val="FF9715"/>
                </a:solidFill>
                <a:latin typeface="Arial" panose="020B0604020202020204" pitchFamily="34" charset="0"/>
              </a:rPr>
              <a:t>Результат дослідження </a:t>
            </a:r>
            <a:r>
              <a:rPr lang="uk-UA" sz="1800" dirty="0">
                <a:solidFill>
                  <a:srgbClr val="2185C5"/>
                </a:solidFill>
                <a:latin typeface="Arial" panose="020B0604020202020204" pitchFamily="34" charset="0"/>
              </a:rPr>
              <a:t>може бути </a:t>
            </a:r>
            <a:r>
              <a:rPr lang="uk-UA" sz="1800" b="1" dirty="0">
                <a:solidFill>
                  <a:schemeClr val="bg2">
                    <a:lumMod val="50000"/>
                  </a:schemeClr>
                </a:solidFill>
                <a:latin typeface="Arial" panose="020B0604020202020204" pitchFamily="34" charset="0"/>
              </a:rPr>
              <a:t>основним</a:t>
            </a:r>
            <a:r>
              <a:rPr lang="uk-UA" sz="1800" dirty="0">
                <a:solidFill>
                  <a:srgbClr val="2185C5"/>
                </a:solidFill>
                <a:latin typeface="Arial" panose="020B0604020202020204" pitchFamily="34" charset="0"/>
              </a:rPr>
              <a:t> (наукове й прикладне значення) чи </a:t>
            </a:r>
            <a:r>
              <a:rPr lang="uk-UA" sz="1800" b="1" dirty="0">
                <a:solidFill>
                  <a:schemeClr val="bg2">
                    <a:lumMod val="50000"/>
                  </a:schemeClr>
                </a:solidFill>
                <a:latin typeface="Arial" panose="020B0604020202020204" pitchFamily="34" charset="0"/>
              </a:rPr>
              <a:t>другорядним</a:t>
            </a:r>
            <a:r>
              <a:rPr lang="uk-UA" sz="1800" dirty="0">
                <a:solidFill>
                  <a:srgbClr val="2185C5"/>
                </a:solidFill>
                <a:latin typeface="Arial" panose="020B0604020202020204" pitchFamily="34" charset="0"/>
              </a:rPr>
              <a:t> (зміна об'єкта, засобів, суб'єкта, які не передбачені метою). </a:t>
            </a:r>
            <a:endParaRPr lang="uk-UA" sz="1800" dirty="0" smtClean="0">
              <a:solidFill>
                <a:srgbClr val="2185C5"/>
              </a:solidFill>
              <a:latin typeface="Arial" panose="020B0604020202020204" pitchFamily="34" charset="0"/>
            </a:endParaRPr>
          </a:p>
          <a:p>
            <a:pPr lvl="0" algn="just"/>
            <a:r>
              <a:rPr lang="uk-UA" sz="1800" dirty="0" smtClean="0">
                <a:solidFill>
                  <a:srgbClr val="2185C5"/>
                </a:solidFill>
                <a:latin typeface="Arial" panose="020B0604020202020204" pitchFamily="34" charset="0"/>
              </a:rPr>
              <a:t>Наприклад</a:t>
            </a:r>
            <a:r>
              <a:rPr lang="uk-UA" sz="1800" dirty="0">
                <a:solidFill>
                  <a:srgbClr val="2185C5"/>
                </a:solidFill>
                <a:latin typeface="Arial" panose="020B0604020202020204" pitchFamily="34" charset="0"/>
              </a:rPr>
              <a:t>, </a:t>
            </a:r>
            <a:r>
              <a:rPr lang="uk-UA" sz="1800" dirty="0">
                <a:solidFill>
                  <a:schemeClr val="bg2">
                    <a:lumMod val="50000"/>
                  </a:schemeClr>
                </a:solidFill>
                <a:latin typeface="Arial" panose="020B0604020202020204" pitchFamily="34" charset="0"/>
              </a:rPr>
              <a:t>зміна в суб'єкті </a:t>
            </a:r>
            <a:r>
              <a:rPr lang="uk-UA" sz="1800" dirty="0">
                <a:solidFill>
                  <a:srgbClr val="2185C5"/>
                </a:solidFill>
                <a:latin typeface="Arial" panose="020B0604020202020204" pitchFamily="34" charset="0"/>
              </a:rPr>
              <a:t>дослідження може означати як позитивні набутки (збагачення досвіду, підвищення кваліфікації), так і негативні (розчарування, незадоволеність, втома</a:t>
            </a:r>
            <a:r>
              <a:rPr lang="uk-UA" sz="1800" dirty="0" smtClean="0">
                <a:solidFill>
                  <a:srgbClr val="2185C5"/>
                </a:solidFill>
                <a:latin typeface="Arial" panose="020B0604020202020204" pitchFamily="34" charset="0"/>
              </a:rPr>
              <a:t>). </a:t>
            </a:r>
          </a:p>
          <a:p>
            <a:pPr lvl="0" algn="just"/>
            <a:r>
              <a:rPr lang="uk-UA" sz="1800" dirty="0">
                <a:solidFill>
                  <a:schemeClr val="bg2">
                    <a:lumMod val="50000"/>
                  </a:schemeClr>
                </a:solidFill>
                <a:latin typeface="Arial" panose="020B0604020202020204" pitchFamily="34" charset="0"/>
              </a:rPr>
              <a:t>З</a:t>
            </a:r>
            <a:r>
              <a:rPr lang="uk-UA" sz="1800" dirty="0" smtClean="0">
                <a:solidFill>
                  <a:schemeClr val="bg2">
                    <a:lumMod val="50000"/>
                  </a:schemeClr>
                </a:solidFill>
                <a:latin typeface="Arial" panose="020B0604020202020204" pitchFamily="34" charset="0"/>
              </a:rPr>
              <a:t>міна </a:t>
            </a:r>
            <a:r>
              <a:rPr lang="uk-UA" sz="1800" dirty="0">
                <a:solidFill>
                  <a:schemeClr val="bg2">
                    <a:lumMod val="50000"/>
                  </a:schemeClr>
                </a:solidFill>
                <a:latin typeface="Arial" panose="020B0604020202020204" pitchFamily="34" charset="0"/>
              </a:rPr>
              <a:t>в об'єкті </a:t>
            </a:r>
            <a:r>
              <a:rPr lang="uk-UA" sz="1800" dirty="0">
                <a:solidFill>
                  <a:srgbClr val="2185C5"/>
                </a:solidFill>
                <a:latin typeface="Arial" panose="020B0604020202020204" pitchFamily="34" charset="0"/>
              </a:rPr>
              <a:t>- зростання його соціальної активності, розуміння значущості громадської думки, розширення кругозору чи погіршення міжособистісних стосунків, підвищення недовіри до соціологів тощо. </a:t>
            </a:r>
            <a:endParaRPr lang="uk-UA" sz="1800" dirty="0" smtClean="0">
              <a:solidFill>
                <a:srgbClr val="2185C5"/>
              </a:solidFill>
              <a:latin typeface="Arial" panose="020B0604020202020204" pitchFamily="34" charset="0"/>
            </a:endParaRPr>
          </a:p>
          <a:p>
            <a:pPr lvl="0" algn="just"/>
            <a:r>
              <a:rPr lang="uk-UA" sz="1800" dirty="0" smtClean="0">
                <a:solidFill>
                  <a:srgbClr val="2185C5"/>
                </a:solidFill>
                <a:latin typeface="Arial" panose="020B0604020202020204" pitchFamily="34" charset="0"/>
              </a:rPr>
              <a:t>Це </a:t>
            </a:r>
            <a:r>
              <a:rPr lang="uk-UA" sz="1800" dirty="0">
                <a:solidFill>
                  <a:srgbClr val="2185C5"/>
                </a:solidFill>
                <a:latin typeface="Arial" panose="020B0604020202020204" pitchFamily="34" charset="0"/>
              </a:rPr>
              <a:t>все має бути враховано при оцінці якості соціологічного дослідження.</a:t>
            </a:r>
            <a:endParaRPr lang="uk-UA" sz="1800" dirty="0" smtClean="0">
              <a:solidFill>
                <a:srgbClr val="2185C5"/>
              </a:solidFill>
              <a:latin typeface="Arial" panose="020B0604020202020204" pitchFamily="34" charset="0"/>
            </a:endParaRPr>
          </a:p>
        </p:txBody>
      </p:sp>
      <p:sp>
        <p:nvSpPr>
          <p:cNvPr id="126" name="Google Shape;126;p17"/>
          <p:cNvSpPr txBox="1">
            <a:spLocks noGrp="1"/>
          </p:cNvSpPr>
          <p:nvPr>
            <p:ph type="sldNum" idx="12"/>
          </p:nvPr>
        </p:nvSpPr>
        <p:spPr>
          <a:xfrm>
            <a:off x="8480575" y="4696933"/>
            <a:ext cx="548700" cy="313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9</a:t>
            </a:fld>
            <a:endParaRPr/>
          </a:p>
        </p:txBody>
      </p:sp>
    </p:spTree>
    <p:extLst>
      <p:ext uri="{BB962C8B-B14F-4D97-AF65-F5344CB8AC3E}">
        <p14:creationId xmlns:p14="http://schemas.microsoft.com/office/powerpoint/2010/main" val="299450639"/>
      </p:ext>
    </p:extLst>
  </p:cSld>
  <p:clrMapOvr>
    <a:masterClrMapping/>
  </p:clrMapOvr>
</p:sld>
</file>

<file path=ppt/theme/theme1.xml><?xml version="1.0" encoding="utf-8"?>
<a:theme xmlns:a="http://schemas.openxmlformats.org/drawingml/2006/main" name="Antonio template">
  <a:themeElements>
    <a:clrScheme name="Custom 347">
      <a:dk1>
        <a:srgbClr val="677480"/>
      </a:dk1>
      <a:lt1>
        <a:srgbClr val="FFFFFF"/>
      </a:lt1>
      <a:dk2>
        <a:srgbClr val="2185C5"/>
      </a:dk2>
      <a:lt2>
        <a:srgbClr val="DEE2E6"/>
      </a:lt2>
      <a:accent1>
        <a:srgbClr val="2185C5"/>
      </a:accent1>
      <a:accent2>
        <a:srgbClr val="7ECEFD"/>
      </a:accent2>
      <a:accent3>
        <a:srgbClr val="F20253"/>
      </a:accent3>
      <a:accent4>
        <a:srgbClr val="FF9715"/>
      </a:accent4>
      <a:accent5>
        <a:srgbClr val="1C3AA9"/>
      </a:accent5>
      <a:accent6>
        <a:srgbClr val="97ABBC"/>
      </a:accent6>
      <a:hlink>
        <a:srgbClr val="2185C5"/>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1044</TotalTime>
  <Words>1163</Words>
  <Application>Microsoft Office PowerPoint</Application>
  <PresentationFormat>Екран (16:9)</PresentationFormat>
  <Paragraphs>71</Paragraphs>
  <Slides>22</Slides>
  <Notes>22</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22</vt:i4>
      </vt:variant>
    </vt:vector>
  </HeadingPairs>
  <TitlesOfParts>
    <vt:vector size="26" baseType="lpstr">
      <vt:lpstr>Raleway</vt:lpstr>
      <vt:lpstr>Arial</vt:lpstr>
      <vt:lpstr>Lato</vt:lpstr>
      <vt:lpstr>Antonio template</vt:lpstr>
      <vt:lpstr>Лекція 1. Загальне поняття якості соціологічного дослідження</vt:lpstr>
      <vt:lpstr>План:</vt:lpstr>
      <vt:lpstr>1. Якість як одна з найбільш загальних характеристик соціологічного дослідження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Якість соціологічної інформації</vt:lpstr>
      <vt:lpstr>Презентація PowerPoint</vt:lpstr>
      <vt:lpstr>Презентація PowerPoint</vt:lpstr>
      <vt:lpstr>Презентація PowerPoint</vt:lpstr>
      <vt:lpstr>Презентація PowerPoint</vt:lpstr>
      <vt:lpstr>3. Якість мети і завдань соціологічного дослідження</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 Якісна та кількісна стратегії збору соціологічної інформації </dc:title>
  <cp:lastModifiedBy>Taisiia</cp:lastModifiedBy>
  <cp:revision>53</cp:revision>
  <dcterms:modified xsi:type="dcterms:W3CDTF">2023-11-01T12:17:27Z</dcterms:modified>
</cp:coreProperties>
</file>