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EA13C-E87A-458A-BACD-AA0246066D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FBA53-50FE-405C-86AF-F709995E4DF8}">
      <dgm:prSet phldrT="[Текст]"/>
      <dgm:spPr/>
      <dgm:t>
        <a:bodyPr/>
        <a:lstStyle/>
        <a:p>
          <a:r>
            <a:rPr lang="ru-RU" dirty="0" err="1" smtClean="0">
              <a:latin typeface="Bahnschrift Light Condensed" panose="020B0502040204020203" pitchFamily="34" charset="0"/>
            </a:rPr>
            <a:t>операції</a:t>
          </a:r>
          <a:r>
            <a:rPr lang="ru-RU" dirty="0" smtClean="0">
              <a:latin typeface="Bahnschrift Light Condensed" panose="020B0502040204020203" pitchFamily="34" charset="0"/>
            </a:rPr>
            <a:t> на </a:t>
          </a:r>
          <a:r>
            <a:rPr lang="ru-RU" dirty="0" err="1" smtClean="0">
              <a:latin typeface="Bahnschrift Light Condensed" panose="020B0502040204020203" pitchFamily="34" charset="0"/>
            </a:rPr>
            <a:t>міжнародному</a:t>
          </a:r>
          <a:r>
            <a:rPr lang="ru-RU" dirty="0" smtClean="0">
              <a:latin typeface="Bahnschrift Light Condensed" panose="020B0502040204020203" pitchFamily="34" charset="0"/>
            </a:rPr>
            <a:t> валютному і фондовому ринках з метою </a:t>
          </a:r>
          <a:r>
            <a:rPr lang="ru-RU" dirty="0" err="1" smtClean="0">
              <a:latin typeface="Bahnschrift Light Condensed" panose="020B0502040204020203" pitchFamily="34" charset="0"/>
            </a:rPr>
            <a:t>стабілізації</a:t>
          </a:r>
          <a:r>
            <a:rPr lang="ru-RU" dirty="0" smtClean="0">
              <a:latin typeface="Bahnschrift Light Condensed" panose="020B0502040204020203" pitchFamily="34" charset="0"/>
            </a:rPr>
            <a:t> й </a:t>
          </a:r>
          <a:r>
            <a:rPr lang="ru-RU" dirty="0" err="1" smtClean="0">
              <a:latin typeface="Bahnschrift Light Condensed" panose="020B0502040204020203" pitchFamily="34" charset="0"/>
            </a:rPr>
            <a:t>регулювання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світової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економіки</a:t>
          </a:r>
          <a:r>
            <a:rPr lang="ru-RU" dirty="0" smtClean="0">
              <a:latin typeface="Bahnschrift Light Condensed" panose="020B0502040204020203" pitchFamily="34" charset="0"/>
            </a:rPr>
            <a:t>, </a:t>
          </a:r>
          <a:r>
            <a:rPr lang="ru-RU" dirty="0" err="1" smtClean="0">
              <a:latin typeface="Bahnschrift Light Condensed" panose="020B0502040204020203" pitchFamily="34" charset="0"/>
            </a:rPr>
            <a:t>підтримки</a:t>
          </a:r>
          <a:r>
            <a:rPr lang="ru-RU" dirty="0" smtClean="0">
              <a:latin typeface="Bahnschrift Light Condensed" panose="020B0502040204020203" pitchFamily="34" charset="0"/>
            </a:rPr>
            <a:t> й </a:t>
          </a:r>
          <a:r>
            <a:rPr lang="ru-RU" dirty="0" err="1" smtClean="0">
              <a:latin typeface="Bahnschrift Light Condensed" panose="020B0502040204020203" pitchFamily="34" charset="0"/>
            </a:rPr>
            <a:t>стимулювання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міжнародної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торгівлі</a:t>
          </a:r>
          <a:r>
            <a:rPr lang="ru-RU" dirty="0" smtClean="0">
              <a:latin typeface="Bahnschrift Light Condensed" panose="020B0502040204020203" pitchFamily="34" charset="0"/>
            </a:rPr>
            <a:t>;</a:t>
          </a:r>
          <a:endParaRPr lang="ru-RU" dirty="0">
            <a:latin typeface="Bahnschrift Light Condensed" panose="020B0502040204020203" pitchFamily="34" charset="0"/>
          </a:endParaRPr>
        </a:p>
      </dgm:t>
    </dgm:pt>
    <dgm:pt modelId="{DF06D445-0D55-437E-9486-174D1E759612}" type="parTrans" cxnId="{9A915A62-A175-4D6F-A780-B2EBEFA6CAF9}">
      <dgm:prSet/>
      <dgm:spPr/>
      <dgm:t>
        <a:bodyPr/>
        <a:lstStyle/>
        <a:p>
          <a:endParaRPr lang="ru-RU"/>
        </a:p>
      </dgm:t>
    </dgm:pt>
    <dgm:pt modelId="{0507BDC0-4763-4E18-8643-1016074C3F69}" type="sibTrans" cxnId="{9A915A62-A175-4D6F-A780-B2EBEFA6CAF9}">
      <dgm:prSet/>
      <dgm:spPr/>
      <dgm:t>
        <a:bodyPr/>
        <a:lstStyle/>
        <a:p>
          <a:endParaRPr lang="ru-RU"/>
        </a:p>
      </dgm:t>
    </dgm:pt>
    <dgm:pt modelId="{98A09218-AACD-4587-B5B2-3A77190D57E8}">
      <dgm:prSet phldrT="[Текст]"/>
      <dgm:spPr/>
      <dgm:t>
        <a:bodyPr/>
        <a:lstStyle/>
        <a:p>
          <a:r>
            <a:rPr lang="ru-RU" dirty="0" err="1" smtClean="0">
              <a:latin typeface="Bahnschrift Light Condensed" panose="020B0502040204020203" pitchFamily="34" charset="0"/>
            </a:rPr>
            <a:t>міждержавні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кредити</a:t>
          </a:r>
          <a:r>
            <a:rPr lang="ru-RU" dirty="0" smtClean="0">
              <a:latin typeface="Bahnschrift Light Condensed" panose="020B0502040204020203" pitchFamily="34" charset="0"/>
            </a:rPr>
            <a:t> - </a:t>
          </a:r>
          <a:r>
            <a:rPr lang="ru-RU" dirty="0" err="1" smtClean="0">
              <a:latin typeface="Bahnschrift Light Condensed" panose="020B0502040204020203" pitchFamily="34" charset="0"/>
            </a:rPr>
            <a:t>кредити</a:t>
          </a:r>
          <a:r>
            <a:rPr lang="ru-RU" dirty="0" smtClean="0">
              <a:latin typeface="Bahnschrift Light Condensed" panose="020B0502040204020203" pitchFamily="34" charset="0"/>
            </a:rPr>
            <a:t> на </a:t>
          </a:r>
          <a:r>
            <a:rPr lang="ru-RU" dirty="0" err="1" smtClean="0">
              <a:latin typeface="Bahnschrift Light Condensed" panose="020B0502040204020203" pitchFamily="34" charset="0"/>
            </a:rPr>
            <a:t>здійснення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державних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проектів</a:t>
          </a:r>
          <a:r>
            <a:rPr lang="ru-RU" dirty="0" smtClean="0">
              <a:latin typeface="Bahnschrift Light Condensed" panose="020B0502040204020203" pitchFamily="34" charset="0"/>
            </a:rPr>
            <a:t> і </a:t>
          </a:r>
          <a:r>
            <a:rPr lang="ru-RU" dirty="0" err="1" smtClean="0">
              <a:latin typeface="Bahnschrift Light Condensed" panose="020B0502040204020203" pitchFamily="34" charset="0"/>
            </a:rPr>
            <a:t>фінансування</a:t>
          </a:r>
          <a:r>
            <a:rPr lang="ru-RU" dirty="0" smtClean="0">
              <a:latin typeface="Bahnschrift Light Condensed" panose="020B0502040204020203" pitchFamily="34" charset="0"/>
            </a:rPr>
            <a:t> бюджетного </a:t>
          </a:r>
          <a:r>
            <a:rPr lang="ru-RU" dirty="0" err="1" smtClean="0">
              <a:latin typeface="Bahnschrift Light Condensed" panose="020B0502040204020203" pitchFamily="34" charset="0"/>
            </a:rPr>
            <a:t>дефіциту</a:t>
          </a:r>
          <a:r>
            <a:rPr lang="ru-RU" dirty="0" smtClean="0">
              <a:latin typeface="Bahnschrift Light Condensed" panose="020B0502040204020203" pitchFamily="34" charset="0"/>
            </a:rPr>
            <a:t>;</a:t>
          </a:r>
          <a:endParaRPr lang="ru-RU" dirty="0">
            <a:latin typeface="Bahnschrift Light Condensed" panose="020B0502040204020203" pitchFamily="34" charset="0"/>
          </a:endParaRPr>
        </a:p>
      </dgm:t>
    </dgm:pt>
    <dgm:pt modelId="{9D2D99F3-7F9B-4282-ADEF-8C7B6C030921}" type="parTrans" cxnId="{AD74EB37-1EAE-4523-AAD6-254ADB4D75CF}">
      <dgm:prSet/>
      <dgm:spPr/>
      <dgm:t>
        <a:bodyPr/>
        <a:lstStyle/>
        <a:p>
          <a:endParaRPr lang="ru-RU"/>
        </a:p>
      </dgm:t>
    </dgm:pt>
    <dgm:pt modelId="{08057E6C-FA43-4CE8-9D29-0A25B47D2B91}" type="sibTrans" cxnId="{AD74EB37-1EAE-4523-AAD6-254ADB4D75CF}">
      <dgm:prSet/>
      <dgm:spPr/>
      <dgm:t>
        <a:bodyPr/>
        <a:lstStyle/>
        <a:p>
          <a:endParaRPr lang="ru-RU"/>
        </a:p>
      </dgm:t>
    </dgm:pt>
    <dgm:pt modelId="{B8D236AD-BA64-46C5-A75D-A9F904ACDC41}">
      <dgm:prSet phldrT="[Текст]"/>
      <dgm:spPr/>
      <dgm:t>
        <a:bodyPr/>
        <a:lstStyle/>
        <a:p>
          <a:r>
            <a:rPr lang="ru-RU" dirty="0" err="1" smtClean="0">
              <a:latin typeface="Bahnschrift Light Condensed" panose="020B0502040204020203" pitchFamily="34" charset="0"/>
            </a:rPr>
            <a:t>інвестиційна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діяльність</a:t>
          </a:r>
          <a:r>
            <a:rPr lang="ru-RU" dirty="0" smtClean="0">
              <a:latin typeface="Bahnschrift Light Condensed" panose="020B0502040204020203" pitchFamily="34" charset="0"/>
            </a:rPr>
            <a:t>/</a:t>
          </a:r>
          <a:r>
            <a:rPr lang="ru-RU" dirty="0" err="1" smtClean="0">
              <a:latin typeface="Bahnschrift Light Condensed" panose="020B0502040204020203" pitchFamily="34" charset="0"/>
            </a:rPr>
            <a:t>кредитування</a:t>
          </a:r>
          <a:r>
            <a:rPr lang="ru-RU" dirty="0" smtClean="0">
              <a:latin typeface="Bahnschrift Light Condensed" panose="020B0502040204020203" pitchFamily="34" charset="0"/>
            </a:rPr>
            <a:t> в </a:t>
          </a:r>
          <a:r>
            <a:rPr lang="ru-RU" dirty="0" err="1" smtClean="0">
              <a:latin typeface="Bahnschrift Light Condensed" panose="020B0502040204020203" pitchFamily="34" charset="0"/>
            </a:rPr>
            <a:t>сфері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міжнародних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проектів</a:t>
          </a:r>
          <a:r>
            <a:rPr lang="ru-RU" dirty="0" smtClean="0">
              <a:latin typeface="Bahnschrift Light Condensed" panose="020B0502040204020203" pitchFamily="34" charset="0"/>
            </a:rPr>
            <a:t> ;</a:t>
          </a:r>
          <a:endParaRPr lang="ru-RU" dirty="0">
            <a:latin typeface="Bahnschrift Light Condensed" panose="020B0502040204020203" pitchFamily="34" charset="0"/>
          </a:endParaRPr>
        </a:p>
      </dgm:t>
    </dgm:pt>
    <dgm:pt modelId="{6F4A8996-D3A6-4017-8A21-53CFAA73C994}" type="parTrans" cxnId="{BF8A84AD-9470-4C13-A0DF-7145E403158E}">
      <dgm:prSet/>
      <dgm:spPr/>
      <dgm:t>
        <a:bodyPr/>
        <a:lstStyle/>
        <a:p>
          <a:endParaRPr lang="ru-RU"/>
        </a:p>
      </dgm:t>
    </dgm:pt>
    <dgm:pt modelId="{A22CCF65-536C-43B5-B00D-4DAF3350236C}" type="sibTrans" cxnId="{BF8A84AD-9470-4C13-A0DF-7145E403158E}">
      <dgm:prSet/>
      <dgm:spPr/>
      <dgm:t>
        <a:bodyPr/>
        <a:lstStyle/>
        <a:p>
          <a:endParaRPr lang="ru-RU"/>
        </a:p>
      </dgm:t>
    </dgm:pt>
    <dgm:pt modelId="{EF036CB5-17DB-45A5-A1CE-C20134AE7766}">
      <dgm:prSet phldrT="[Текст]"/>
      <dgm:spPr/>
      <dgm:t>
        <a:bodyPr/>
        <a:lstStyle/>
        <a:p>
          <a:r>
            <a:rPr lang="ru-RU" dirty="0" err="1" smtClean="0">
              <a:latin typeface="Bahnschrift Light Condensed" panose="020B0502040204020203" pitchFamily="34" charset="0"/>
            </a:rPr>
            <a:t>інвестиційна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діяльність</a:t>
          </a:r>
          <a:r>
            <a:rPr lang="ru-RU" dirty="0" smtClean="0">
              <a:latin typeface="Bahnschrift Light Condensed" panose="020B0502040204020203" pitchFamily="34" charset="0"/>
            </a:rPr>
            <a:t>/</a:t>
          </a:r>
          <a:r>
            <a:rPr lang="ru-RU" dirty="0" err="1" smtClean="0">
              <a:latin typeface="Bahnschrift Light Condensed" panose="020B0502040204020203" pitchFamily="34" charset="0"/>
            </a:rPr>
            <a:t>кредитування</a:t>
          </a:r>
          <a:r>
            <a:rPr lang="ru-RU" dirty="0" smtClean="0">
              <a:latin typeface="Bahnschrift Light Condensed" panose="020B0502040204020203" pitchFamily="34" charset="0"/>
            </a:rPr>
            <a:t> у </a:t>
          </a:r>
          <a:r>
            <a:rPr lang="ru-RU" dirty="0" err="1" smtClean="0">
              <a:latin typeface="Bahnschrift Light Condensed" panose="020B0502040204020203" pitchFamily="34" charset="0"/>
            </a:rPr>
            <a:t>сфері</a:t>
          </a:r>
          <a:r>
            <a:rPr lang="ru-RU" dirty="0" smtClean="0">
              <a:latin typeface="Bahnschrift Light Condensed" panose="020B0502040204020203" pitchFamily="34" charset="0"/>
            </a:rPr>
            <a:t> «</a:t>
          </a:r>
          <a:r>
            <a:rPr lang="ru-RU" dirty="0" err="1" smtClean="0">
              <a:latin typeface="Bahnschrift Light Condensed" panose="020B0502040204020203" pitchFamily="34" charset="0"/>
            </a:rPr>
            <a:t>внутрішніх</a:t>
          </a:r>
          <a:r>
            <a:rPr lang="ru-RU" dirty="0" smtClean="0">
              <a:latin typeface="Bahnschrift Light Condensed" panose="020B0502040204020203" pitchFamily="34" charset="0"/>
            </a:rPr>
            <a:t>» </a:t>
          </a:r>
          <a:r>
            <a:rPr lang="ru-RU" dirty="0" err="1" smtClean="0">
              <a:latin typeface="Bahnschrift Light Condensed" panose="020B0502040204020203" pitchFamily="34" charset="0"/>
            </a:rPr>
            <a:t>проектів</a:t>
          </a:r>
          <a:endParaRPr lang="ru-RU" dirty="0">
            <a:latin typeface="Bahnschrift Light Condensed" panose="020B0502040204020203" pitchFamily="34" charset="0"/>
          </a:endParaRPr>
        </a:p>
      </dgm:t>
    </dgm:pt>
    <dgm:pt modelId="{64FD1652-B82F-480B-8F3F-FEAA93DC0C77}" type="parTrans" cxnId="{BDFDFC44-5E4B-4019-B34C-E57E6004BDD2}">
      <dgm:prSet/>
      <dgm:spPr/>
      <dgm:t>
        <a:bodyPr/>
        <a:lstStyle/>
        <a:p>
          <a:endParaRPr lang="ru-RU"/>
        </a:p>
      </dgm:t>
    </dgm:pt>
    <dgm:pt modelId="{DAB3A54D-179B-43EB-B8EE-D82CEE40BE22}" type="sibTrans" cxnId="{BDFDFC44-5E4B-4019-B34C-E57E6004BDD2}">
      <dgm:prSet/>
      <dgm:spPr/>
      <dgm:t>
        <a:bodyPr/>
        <a:lstStyle/>
        <a:p>
          <a:endParaRPr lang="ru-RU"/>
        </a:p>
      </dgm:t>
    </dgm:pt>
    <dgm:pt modelId="{8D5E8EE2-FAA2-4CF5-9D3D-C3E9E98982A7}">
      <dgm:prSet phldrT="[Текст]"/>
      <dgm:spPr/>
      <dgm:t>
        <a:bodyPr/>
        <a:lstStyle/>
        <a:p>
          <a:r>
            <a:rPr lang="ru-RU" dirty="0" err="1" smtClean="0">
              <a:latin typeface="Bahnschrift Light Condensed" panose="020B0502040204020203" pitchFamily="34" charset="0"/>
            </a:rPr>
            <a:t>благодійна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діяльність</a:t>
          </a:r>
          <a:r>
            <a:rPr lang="ru-RU" dirty="0" smtClean="0">
              <a:latin typeface="Bahnschrift Light Condensed" panose="020B0502040204020203" pitchFamily="34" charset="0"/>
            </a:rPr>
            <a:t> (</a:t>
          </a:r>
          <a:r>
            <a:rPr lang="ru-RU" dirty="0" err="1" smtClean="0">
              <a:latin typeface="Bahnschrift Light Condensed" panose="020B0502040204020203" pitchFamily="34" charset="0"/>
            </a:rPr>
            <a:t>фінансування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програм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міжнародної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допомоги</a:t>
          </a:r>
          <a:r>
            <a:rPr lang="ru-RU" dirty="0" smtClean="0">
              <a:latin typeface="Bahnschrift Light Condensed" panose="020B0502040204020203" pitchFamily="34" charset="0"/>
            </a:rPr>
            <a:t>) і </a:t>
          </a:r>
          <a:r>
            <a:rPr lang="ru-RU" dirty="0" err="1" smtClean="0">
              <a:latin typeface="Bahnschrift Light Condensed" panose="020B0502040204020203" pitchFamily="34" charset="0"/>
            </a:rPr>
            <a:t>фінансування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фундаментальних</a:t>
          </a:r>
          <a:r>
            <a:rPr lang="ru-RU" dirty="0" smtClean="0">
              <a:latin typeface="Bahnschrift Light Condensed" panose="020B0502040204020203" pitchFamily="34" charset="0"/>
            </a:rPr>
            <a:t> </a:t>
          </a:r>
          <a:r>
            <a:rPr lang="ru-RU" dirty="0" err="1" smtClean="0">
              <a:latin typeface="Bahnschrift Light Condensed" panose="020B0502040204020203" pitchFamily="34" charset="0"/>
            </a:rPr>
            <a:t>досліджень</a:t>
          </a:r>
          <a:r>
            <a:rPr lang="ru-RU" dirty="0" smtClean="0">
              <a:latin typeface="Bahnschrift Light Condensed" panose="020B0502040204020203" pitchFamily="34" charset="0"/>
            </a:rPr>
            <a:t>.</a:t>
          </a:r>
          <a:endParaRPr lang="ru-RU" dirty="0">
            <a:latin typeface="Bahnschrift Light Condensed" panose="020B0502040204020203" pitchFamily="34" charset="0"/>
          </a:endParaRPr>
        </a:p>
      </dgm:t>
    </dgm:pt>
    <dgm:pt modelId="{5C5B4C1A-849B-4513-A252-33E1E1498753}" type="parTrans" cxnId="{A4CFCAF8-81A2-4544-84AE-41F46577F9C9}">
      <dgm:prSet/>
      <dgm:spPr/>
      <dgm:t>
        <a:bodyPr/>
        <a:lstStyle/>
        <a:p>
          <a:endParaRPr lang="ru-RU"/>
        </a:p>
      </dgm:t>
    </dgm:pt>
    <dgm:pt modelId="{161C739F-DC28-4295-A186-E32B88CDE962}" type="sibTrans" cxnId="{A4CFCAF8-81A2-4544-84AE-41F46577F9C9}">
      <dgm:prSet/>
      <dgm:spPr/>
      <dgm:t>
        <a:bodyPr/>
        <a:lstStyle/>
        <a:p>
          <a:endParaRPr lang="ru-RU"/>
        </a:p>
      </dgm:t>
    </dgm:pt>
    <dgm:pt modelId="{90B097F6-E4E3-4579-9B42-782C0A8A21C9}" type="pres">
      <dgm:prSet presAssocID="{9CBEA13C-E87A-458A-BACD-AA0246066D14}" presName="linear" presStyleCnt="0">
        <dgm:presLayoutVars>
          <dgm:animLvl val="lvl"/>
          <dgm:resizeHandles val="exact"/>
        </dgm:presLayoutVars>
      </dgm:prSet>
      <dgm:spPr/>
    </dgm:pt>
    <dgm:pt modelId="{3C94FAD3-768C-457B-A48A-D119C0B79849}" type="pres">
      <dgm:prSet presAssocID="{54DFBA53-50FE-405C-86AF-F709995E4D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54093-0496-4E49-8840-4FE45EE140B9}" type="pres">
      <dgm:prSet presAssocID="{54DFBA53-50FE-405C-86AF-F709995E4DF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17EC-9D4A-4E31-95C8-97E0A5890AF8}" type="pres">
      <dgm:prSet presAssocID="{B8D236AD-BA64-46C5-A75D-A9F904ACDC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8EABC-1C54-4CD0-885B-21FB5D1CEEFE}" type="pres">
      <dgm:prSet presAssocID="{B8D236AD-BA64-46C5-A75D-A9F904ACDC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E3F61-D3C3-428E-9477-9842A19AB545}" type="pres">
      <dgm:prSet presAssocID="{8D5E8EE2-FAA2-4CF5-9D3D-C3E9E98982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D7BD4-EA1A-40BC-92CB-AE8ED9197F54}" type="presOf" srcId="{B8D236AD-BA64-46C5-A75D-A9F904ACDC41}" destId="{4A3317EC-9D4A-4E31-95C8-97E0A5890AF8}" srcOrd="0" destOrd="0" presId="urn:microsoft.com/office/officeart/2005/8/layout/vList2"/>
    <dgm:cxn modelId="{34526768-5DB2-4C62-BED0-E1D9C2BCC195}" type="presOf" srcId="{98A09218-AACD-4587-B5B2-3A77190D57E8}" destId="{A5854093-0496-4E49-8840-4FE45EE140B9}" srcOrd="0" destOrd="0" presId="urn:microsoft.com/office/officeart/2005/8/layout/vList2"/>
    <dgm:cxn modelId="{9C0D8F08-65BD-4C59-9A15-376C2962EA6B}" type="presOf" srcId="{54DFBA53-50FE-405C-86AF-F709995E4DF8}" destId="{3C94FAD3-768C-457B-A48A-D119C0B79849}" srcOrd="0" destOrd="0" presId="urn:microsoft.com/office/officeart/2005/8/layout/vList2"/>
    <dgm:cxn modelId="{9A915A62-A175-4D6F-A780-B2EBEFA6CAF9}" srcId="{9CBEA13C-E87A-458A-BACD-AA0246066D14}" destId="{54DFBA53-50FE-405C-86AF-F709995E4DF8}" srcOrd="0" destOrd="0" parTransId="{DF06D445-0D55-437E-9486-174D1E759612}" sibTransId="{0507BDC0-4763-4E18-8643-1016074C3F69}"/>
    <dgm:cxn modelId="{AD74EB37-1EAE-4523-AAD6-254ADB4D75CF}" srcId="{54DFBA53-50FE-405C-86AF-F709995E4DF8}" destId="{98A09218-AACD-4587-B5B2-3A77190D57E8}" srcOrd="0" destOrd="0" parTransId="{9D2D99F3-7F9B-4282-ADEF-8C7B6C030921}" sibTransId="{08057E6C-FA43-4CE8-9D29-0A25B47D2B91}"/>
    <dgm:cxn modelId="{8C2D4218-BAC1-4750-A94B-DCBAE2980B1C}" type="presOf" srcId="{EF036CB5-17DB-45A5-A1CE-C20134AE7766}" destId="{7698EABC-1C54-4CD0-885B-21FB5D1CEEFE}" srcOrd="0" destOrd="0" presId="urn:microsoft.com/office/officeart/2005/8/layout/vList2"/>
    <dgm:cxn modelId="{A4CFCAF8-81A2-4544-84AE-41F46577F9C9}" srcId="{9CBEA13C-E87A-458A-BACD-AA0246066D14}" destId="{8D5E8EE2-FAA2-4CF5-9D3D-C3E9E98982A7}" srcOrd="2" destOrd="0" parTransId="{5C5B4C1A-849B-4513-A252-33E1E1498753}" sibTransId="{161C739F-DC28-4295-A186-E32B88CDE962}"/>
    <dgm:cxn modelId="{BDFDFC44-5E4B-4019-B34C-E57E6004BDD2}" srcId="{B8D236AD-BA64-46C5-A75D-A9F904ACDC41}" destId="{EF036CB5-17DB-45A5-A1CE-C20134AE7766}" srcOrd="0" destOrd="0" parTransId="{64FD1652-B82F-480B-8F3F-FEAA93DC0C77}" sibTransId="{DAB3A54D-179B-43EB-B8EE-D82CEE40BE22}"/>
    <dgm:cxn modelId="{8EBB234F-80C8-427A-AEEB-069706253CCE}" type="presOf" srcId="{9CBEA13C-E87A-458A-BACD-AA0246066D14}" destId="{90B097F6-E4E3-4579-9B42-782C0A8A21C9}" srcOrd="0" destOrd="0" presId="urn:microsoft.com/office/officeart/2005/8/layout/vList2"/>
    <dgm:cxn modelId="{BF8A84AD-9470-4C13-A0DF-7145E403158E}" srcId="{9CBEA13C-E87A-458A-BACD-AA0246066D14}" destId="{B8D236AD-BA64-46C5-A75D-A9F904ACDC41}" srcOrd="1" destOrd="0" parTransId="{6F4A8996-D3A6-4017-8A21-53CFAA73C994}" sibTransId="{A22CCF65-536C-43B5-B00D-4DAF3350236C}"/>
    <dgm:cxn modelId="{1276F2FF-ECEE-4294-A369-731F8DC0BBA3}" type="presOf" srcId="{8D5E8EE2-FAA2-4CF5-9D3D-C3E9E98982A7}" destId="{40DE3F61-D3C3-428E-9477-9842A19AB545}" srcOrd="0" destOrd="0" presId="urn:microsoft.com/office/officeart/2005/8/layout/vList2"/>
    <dgm:cxn modelId="{5C252FD9-65F5-4197-976F-AAE18CE03F10}" type="presParOf" srcId="{90B097F6-E4E3-4579-9B42-782C0A8A21C9}" destId="{3C94FAD3-768C-457B-A48A-D119C0B79849}" srcOrd="0" destOrd="0" presId="urn:microsoft.com/office/officeart/2005/8/layout/vList2"/>
    <dgm:cxn modelId="{B23AA51E-3B33-4038-BA1D-6B441E4D5F63}" type="presParOf" srcId="{90B097F6-E4E3-4579-9B42-782C0A8A21C9}" destId="{A5854093-0496-4E49-8840-4FE45EE140B9}" srcOrd="1" destOrd="0" presId="urn:microsoft.com/office/officeart/2005/8/layout/vList2"/>
    <dgm:cxn modelId="{D37790B0-4A5D-40B9-9FCD-A54FCDB2C084}" type="presParOf" srcId="{90B097F6-E4E3-4579-9B42-782C0A8A21C9}" destId="{4A3317EC-9D4A-4E31-95C8-97E0A5890AF8}" srcOrd="2" destOrd="0" presId="urn:microsoft.com/office/officeart/2005/8/layout/vList2"/>
    <dgm:cxn modelId="{15FB9BEC-0086-44E1-837D-608E6CD070D7}" type="presParOf" srcId="{90B097F6-E4E3-4579-9B42-782C0A8A21C9}" destId="{7698EABC-1C54-4CD0-885B-21FB5D1CEEFE}" srcOrd="3" destOrd="0" presId="urn:microsoft.com/office/officeart/2005/8/layout/vList2"/>
    <dgm:cxn modelId="{5D95CC8B-9E51-4247-8B2C-31645FEF9BD9}" type="presParOf" srcId="{90B097F6-E4E3-4579-9B42-782C0A8A21C9}" destId="{40DE3F61-D3C3-428E-9477-9842A19AB5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8140F-D2D9-48A1-B1DE-ECE4630A98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50134C-0DFD-4448-97F3-0ECE805D052E}">
      <dgm:prSet phldrT="[Текст]" custT="1"/>
      <dgm:spPr/>
      <dgm:t>
        <a:bodyPr/>
        <a:lstStyle/>
        <a:p>
          <a:pPr indent="457200" algn="just"/>
          <a:r>
            <a:rPr lang="ru-RU" sz="1600" dirty="0" err="1" smtClean="0">
              <a:latin typeface="Bahnschrift Light Condensed" panose="020B0502040204020203" pitchFamily="34" charset="0"/>
            </a:rPr>
            <a:t>заохочення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міжнародного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співробітництва</a:t>
          </a:r>
          <a:r>
            <a:rPr lang="ru-RU" sz="1600" dirty="0" smtClean="0">
              <a:latin typeface="Bahnschrift Light Condensed" panose="020B0502040204020203" pitchFamily="34" charset="0"/>
            </a:rPr>
            <a:t> у </a:t>
          </a:r>
          <a:r>
            <a:rPr lang="ru-RU" sz="1600" dirty="0" err="1" smtClean="0">
              <a:latin typeface="Bahnschrift Light Condensed" panose="020B0502040204020203" pitchFamily="34" charset="0"/>
            </a:rPr>
            <a:t>сфері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валютної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політики</a:t>
          </a:r>
          <a:r>
            <a:rPr lang="ru-RU" sz="1600" dirty="0" smtClean="0">
              <a:latin typeface="Bahnschrift Light Condensed" panose="020B0502040204020203" pitchFamily="34" charset="0"/>
            </a:rPr>
            <a:t>; </a:t>
          </a:r>
          <a:endParaRPr lang="ru-RU" sz="1600" dirty="0">
            <a:latin typeface="Bahnschrift Light Condensed" panose="020B0502040204020203" pitchFamily="34" charset="0"/>
          </a:endParaRPr>
        </a:p>
      </dgm:t>
    </dgm:pt>
    <dgm:pt modelId="{2DCFE568-C044-4E77-8764-69E30BED9A8C}" type="parTrans" cxnId="{772D06DD-00C1-43DE-8EC0-399362E7BBB4}">
      <dgm:prSet/>
      <dgm:spPr/>
      <dgm:t>
        <a:bodyPr/>
        <a:lstStyle/>
        <a:p>
          <a:endParaRPr lang="ru-RU"/>
        </a:p>
      </dgm:t>
    </dgm:pt>
    <dgm:pt modelId="{5FF1F082-85AF-4CE4-9E54-132487D29A7F}" type="sibTrans" cxnId="{772D06DD-00C1-43DE-8EC0-399362E7BBB4}">
      <dgm:prSet/>
      <dgm:spPr/>
      <dgm:t>
        <a:bodyPr/>
        <a:lstStyle/>
        <a:p>
          <a:endParaRPr lang="ru-RU"/>
        </a:p>
      </dgm:t>
    </dgm:pt>
    <dgm:pt modelId="{25E0E178-E741-425C-9B77-CB31D8E344E4}">
      <dgm:prSet phldrT="[Текст]" custT="1"/>
      <dgm:spPr/>
      <dgm:t>
        <a:bodyPr/>
        <a:lstStyle/>
        <a:p>
          <a:pPr indent="457200" algn="just"/>
          <a:r>
            <a:rPr lang="ru-RU" sz="1600" dirty="0" err="1" smtClean="0">
              <a:latin typeface="Bahnschrift Light Condensed" panose="020B0502040204020203" pitchFamily="34" charset="0"/>
            </a:rPr>
            <a:t>сприяння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збалансованому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зростанню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світової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торгівлі</a:t>
          </a:r>
          <a:r>
            <a:rPr lang="ru-RU" sz="1600" dirty="0" smtClean="0">
              <a:latin typeface="Bahnschrift Light Condensed" panose="020B0502040204020203" pitchFamily="34" charset="0"/>
            </a:rPr>
            <a:t> для </a:t>
          </a:r>
          <a:r>
            <a:rPr lang="ru-RU" sz="1600" dirty="0" err="1" smtClean="0">
              <a:latin typeface="Bahnschrift Light Condensed" panose="020B0502040204020203" pitchFamily="34" charset="0"/>
            </a:rPr>
            <a:t>стимулювання</a:t>
          </a:r>
          <a:r>
            <a:rPr lang="ru-RU" sz="1600" dirty="0" smtClean="0">
              <a:latin typeface="Bahnschrift Light Condensed" panose="020B0502040204020203" pitchFamily="34" charset="0"/>
            </a:rPr>
            <a:t> й </a:t>
          </a:r>
          <a:r>
            <a:rPr lang="ru-RU" sz="1600" dirty="0" err="1" smtClean="0">
              <a:latin typeface="Bahnschrift Light Condensed" panose="020B0502040204020203" pitchFamily="34" charset="0"/>
            </a:rPr>
            <a:t>підтримки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високого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рівня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зайнятості</a:t>
          </a:r>
          <a:r>
            <a:rPr lang="ru-RU" sz="1600" dirty="0" smtClean="0">
              <a:latin typeface="Bahnschrift Light Condensed" panose="020B0502040204020203" pitchFamily="34" charset="0"/>
            </a:rPr>
            <a:t> та </a:t>
          </a:r>
          <a:r>
            <a:rPr lang="ru-RU" sz="1600" dirty="0" err="1" smtClean="0">
              <a:latin typeface="Bahnschrift Light Condensed" panose="020B0502040204020203" pitchFamily="34" charset="0"/>
            </a:rPr>
            <a:t>реальних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доходів</a:t>
          </a:r>
          <a:endParaRPr lang="ru-RU" sz="1600" dirty="0">
            <a:latin typeface="Bahnschrift Light Condensed" panose="020B0502040204020203" pitchFamily="34" charset="0"/>
          </a:endParaRPr>
        </a:p>
      </dgm:t>
    </dgm:pt>
    <dgm:pt modelId="{049249C1-6EA2-4C6D-857B-6E46A920C1F0}" type="parTrans" cxnId="{61B10898-4DE9-4D83-A522-E3CE8575EA19}">
      <dgm:prSet/>
      <dgm:spPr/>
      <dgm:t>
        <a:bodyPr/>
        <a:lstStyle/>
        <a:p>
          <a:endParaRPr lang="ru-RU"/>
        </a:p>
      </dgm:t>
    </dgm:pt>
    <dgm:pt modelId="{D3F27D0A-B3B0-4D2D-AE49-30FA0F15C028}" type="sibTrans" cxnId="{61B10898-4DE9-4D83-A522-E3CE8575EA19}">
      <dgm:prSet/>
      <dgm:spPr/>
      <dgm:t>
        <a:bodyPr/>
        <a:lstStyle/>
        <a:p>
          <a:endParaRPr lang="ru-RU"/>
        </a:p>
      </dgm:t>
    </dgm:pt>
    <dgm:pt modelId="{A44A8BB0-880C-4FDE-8D2E-162A65D65629}">
      <dgm:prSet phldrT="[Текст]" custT="1"/>
      <dgm:spPr/>
      <dgm:t>
        <a:bodyPr/>
        <a:lstStyle/>
        <a:p>
          <a:pPr indent="457200" algn="just"/>
          <a:r>
            <a:rPr lang="ru-RU" sz="1600" dirty="0" err="1" smtClean="0">
              <a:latin typeface="Bahnschrift Light Condensed" panose="020B0502040204020203" pitchFamily="34" charset="0"/>
            </a:rPr>
            <a:t>підтримка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стабільності</a:t>
          </a:r>
          <a:r>
            <a:rPr lang="ru-RU" sz="1600" dirty="0" smtClean="0">
              <a:latin typeface="Bahnschrift Light Condensed" panose="020B0502040204020203" pitchFamily="34" charset="0"/>
            </a:rPr>
            <a:t> валют і </a:t>
          </a:r>
          <a:r>
            <a:rPr lang="ru-RU" sz="1600" dirty="0" err="1" smtClean="0">
              <a:latin typeface="Bahnschrift Light Condensed" panose="020B0502040204020203" pitchFamily="34" charset="0"/>
            </a:rPr>
            <a:t>упорядкування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валютних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відносин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між</a:t>
          </a:r>
          <a:r>
            <a:rPr lang="ru-RU" sz="1600" dirty="0" smtClean="0">
              <a:latin typeface="Bahnschrift Light Condensed" panose="020B0502040204020203" pitchFamily="34" charset="0"/>
            </a:rPr>
            <a:t> кранами-членами, а </a:t>
          </a:r>
          <a:r>
            <a:rPr lang="ru-RU" sz="1600" dirty="0" err="1" smtClean="0">
              <a:latin typeface="Bahnschrift Light Condensed" panose="020B0502040204020203" pitchFamily="34" charset="0"/>
            </a:rPr>
            <a:t>також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стримування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девальвації</a:t>
          </a:r>
          <a:r>
            <a:rPr lang="ru-RU" sz="1600" dirty="0" smtClean="0">
              <a:latin typeface="Bahnschrift Light Condensed" panose="020B0502040204020203" pitchFamily="34" charset="0"/>
            </a:rPr>
            <a:t> валют </a:t>
          </a:r>
          <a:r>
            <a:rPr lang="ru-RU" sz="1600" dirty="0" err="1" smtClean="0">
              <a:latin typeface="Bahnschrift Light Condensed" panose="020B0502040204020203" pitchFamily="34" charset="0"/>
            </a:rPr>
            <a:t>із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розумінь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конкуренції</a:t>
          </a:r>
          <a:r>
            <a:rPr lang="ru-RU" sz="1600" dirty="0" smtClean="0">
              <a:latin typeface="Bahnschrift Light Condensed" panose="020B0502040204020203" pitchFamily="34" charset="0"/>
            </a:rPr>
            <a:t>; </a:t>
          </a:r>
          <a:endParaRPr lang="ru-RU" sz="1600" dirty="0">
            <a:latin typeface="Bahnschrift Light Condensed" panose="020B0502040204020203" pitchFamily="34" charset="0"/>
          </a:endParaRPr>
        </a:p>
      </dgm:t>
    </dgm:pt>
    <dgm:pt modelId="{3DD19CF6-FBFB-4797-A706-3D26FC48C75D}" type="parTrans" cxnId="{C03691B7-93FB-4E05-B526-4353943683D5}">
      <dgm:prSet/>
      <dgm:spPr/>
      <dgm:t>
        <a:bodyPr/>
        <a:lstStyle/>
        <a:p>
          <a:endParaRPr lang="ru-RU"/>
        </a:p>
      </dgm:t>
    </dgm:pt>
    <dgm:pt modelId="{1EBB524B-765F-4B27-AB05-C59BCA865F19}" type="sibTrans" cxnId="{C03691B7-93FB-4E05-B526-4353943683D5}">
      <dgm:prSet/>
      <dgm:spPr/>
      <dgm:t>
        <a:bodyPr/>
        <a:lstStyle/>
        <a:p>
          <a:endParaRPr lang="ru-RU"/>
        </a:p>
      </dgm:t>
    </dgm:pt>
    <dgm:pt modelId="{539215E4-6AEF-4174-A494-E4FC742033B1}">
      <dgm:prSet phldrT="[Текст]" custT="1"/>
      <dgm:spPr/>
      <dgm:t>
        <a:bodyPr/>
        <a:lstStyle/>
        <a:p>
          <a:pPr indent="457200" algn="just"/>
          <a:r>
            <a:rPr lang="ru-RU" sz="1600" dirty="0" smtClean="0">
              <a:latin typeface="Bahnschrift Light Condensed" panose="020B0502040204020203" pitchFamily="34" charset="0"/>
            </a:rPr>
            <a:t>участь у </a:t>
          </a:r>
          <a:r>
            <a:rPr lang="ru-RU" sz="1600" dirty="0" err="1" smtClean="0">
              <a:latin typeface="Bahnschrift Light Condensed" panose="020B0502040204020203" pitchFamily="34" charset="0"/>
            </a:rPr>
            <a:t>багатосторонній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системі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платежів</a:t>
          </a:r>
          <a:r>
            <a:rPr lang="ru-RU" sz="1600" dirty="0" smtClean="0">
              <a:latin typeface="Bahnschrift Light Condensed" panose="020B0502040204020203" pitchFamily="34" charset="0"/>
            </a:rPr>
            <a:t>, </a:t>
          </a:r>
          <a:r>
            <a:rPr lang="ru-RU" sz="1600" dirty="0" err="1" smtClean="0">
              <a:latin typeface="Bahnschrift Light Condensed" panose="020B0502040204020203" pitchFamily="34" charset="0"/>
            </a:rPr>
            <a:t>усунення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обмежень</a:t>
          </a:r>
          <a:r>
            <a:rPr lang="ru-RU" sz="1600" dirty="0" smtClean="0">
              <a:latin typeface="Bahnschrift Light Condensed" panose="020B0502040204020203" pitchFamily="34" charset="0"/>
            </a:rPr>
            <a:t> на трансфер </a:t>
          </a:r>
          <a:r>
            <a:rPr lang="ru-RU" sz="1600" dirty="0" err="1" smtClean="0">
              <a:latin typeface="Bahnschrift Light Condensed" panose="020B0502040204020203" pitchFamily="34" charset="0"/>
            </a:rPr>
            <a:t>валюти</a:t>
          </a:r>
          <a:r>
            <a:rPr lang="ru-RU" sz="1600" dirty="0" smtClean="0">
              <a:latin typeface="Bahnschrift Light Condensed" panose="020B0502040204020203" pitchFamily="34" charset="0"/>
            </a:rPr>
            <a:t>; </a:t>
          </a:r>
          <a:endParaRPr lang="ru-RU" sz="1600" dirty="0">
            <a:latin typeface="Bahnschrift Light Condensed" panose="020B0502040204020203" pitchFamily="34" charset="0"/>
          </a:endParaRPr>
        </a:p>
      </dgm:t>
    </dgm:pt>
    <dgm:pt modelId="{D0B38851-D873-4D33-B86F-90CEAA3EADFB}" type="parTrans" cxnId="{52709B4B-76C6-487E-B4C0-F71927D43D93}">
      <dgm:prSet/>
      <dgm:spPr/>
      <dgm:t>
        <a:bodyPr/>
        <a:lstStyle/>
        <a:p>
          <a:endParaRPr lang="ru-RU"/>
        </a:p>
      </dgm:t>
    </dgm:pt>
    <dgm:pt modelId="{47C703E5-5415-468D-9B62-E5F0522D6093}" type="sibTrans" cxnId="{52709B4B-76C6-487E-B4C0-F71927D43D93}">
      <dgm:prSet/>
      <dgm:spPr/>
      <dgm:t>
        <a:bodyPr/>
        <a:lstStyle/>
        <a:p>
          <a:endParaRPr lang="ru-RU"/>
        </a:p>
      </dgm:t>
    </dgm:pt>
    <dgm:pt modelId="{FF490E81-94AC-45A6-AF90-41495D4A3635}">
      <dgm:prSet phldrT="[Текст]" custT="1"/>
      <dgm:spPr/>
      <dgm:t>
        <a:bodyPr/>
        <a:lstStyle/>
        <a:p>
          <a:pPr indent="457200" algn="just"/>
          <a:r>
            <a:rPr lang="ru-RU" sz="1600" dirty="0" err="1" smtClean="0">
              <a:latin typeface="Bahnschrift Light Condensed" panose="020B0502040204020203" pitchFamily="34" charset="0"/>
            </a:rPr>
            <a:t>надання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коштів</a:t>
          </a:r>
          <a:r>
            <a:rPr lang="ru-RU" sz="1600" dirty="0" smtClean="0">
              <a:latin typeface="Bahnschrift Light Condensed" panose="020B0502040204020203" pitchFamily="34" charset="0"/>
            </a:rPr>
            <a:t> для </a:t>
          </a:r>
          <a:r>
            <a:rPr lang="ru-RU" sz="1600" dirty="0" err="1" smtClean="0">
              <a:latin typeface="Bahnschrift Light Condensed" panose="020B0502040204020203" pitchFamily="34" charset="0"/>
            </a:rPr>
            <a:t>ліквідації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незбалансованості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платіжних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балансів</a:t>
          </a:r>
          <a:r>
            <a:rPr lang="ru-RU" sz="1600" dirty="0" smtClean="0">
              <a:latin typeface="Bahnschrift Light Condensed" panose="020B0502040204020203" pitchFamily="34" charset="0"/>
            </a:rPr>
            <a:t> </a:t>
          </a:r>
          <a:r>
            <a:rPr lang="ru-RU" sz="1600" dirty="0" err="1" smtClean="0">
              <a:latin typeface="Bahnschrift Light Condensed" panose="020B0502040204020203" pitchFamily="34" charset="0"/>
            </a:rPr>
            <a:t>країнчленів</a:t>
          </a:r>
          <a:r>
            <a:rPr lang="ru-RU" sz="1500" dirty="0" smtClean="0">
              <a:latin typeface="Bahnschrift Light Condensed" panose="020B0502040204020203" pitchFamily="34" charset="0"/>
            </a:rPr>
            <a:t>. </a:t>
          </a:r>
          <a:endParaRPr lang="ru-RU" sz="1500" dirty="0">
            <a:latin typeface="Bahnschrift Light Condensed" panose="020B0502040204020203" pitchFamily="34" charset="0"/>
          </a:endParaRPr>
        </a:p>
      </dgm:t>
    </dgm:pt>
    <dgm:pt modelId="{C21439B5-54BC-4F03-A49A-50AD69300719}" type="parTrans" cxnId="{6CD4638B-FAD0-46DB-BC77-F474643C3337}">
      <dgm:prSet/>
      <dgm:spPr/>
      <dgm:t>
        <a:bodyPr/>
        <a:lstStyle/>
        <a:p>
          <a:endParaRPr lang="ru-RU"/>
        </a:p>
      </dgm:t>
    </dgm:pt>
    <dgm:pt modelId="{479480B0-CFF7-4F3E-8DD1-26C43FF9FA8D}" type="sibTrans" cxnId="{6CD4638B-FAD0-46DB-BC77-F474643C3337}">
      <dgm:prSet/>
      <dgm:spPr/>
      <dgm:t>
        <a:bodyPr/>
        <a:lstStyle/>
        <a:p>
          <a:endParaRPr lang="ru-RU"/>
        </a:p>
      </dgm:t>
    </dgm:pt>
    <dgm:pt modelId="{1BFC432A-92AF-4519-AC55-0393838941D6}" type="pres">
      <dgm:prSet presAssocID="{D988140F-D2D9-48A1-B1DE-ECE4630A98AE}" presName="Name0" presStyleCnt="0">
        <dgm:presLayoutVars>
          <dgm:chMax val="7"/>
          <dgm:chPref val="7"/>
          <dgm:dir/>
        </dgm:presLayoutVars>
      </dgm:prSet>
      <dgm:spPr/>
    </dgm:pt>
    <dgm:pt modelId="{B3B6B526-5732-41DF-9917-96041D78BE13}" type="pres">
      <dgm:prSet presAssocID="{D988140F-D2D9-48A1-B1DE-ECE4630A98AE}" presName="Name1" presStyleCnt="0"/>
      <dgm:spPr/>
    </dgm:pt>
    <dgm:pt modelId="{DDC57EE9-3CD3-47ED-A702-7FD0DCFB2188}" type="pres">
      <dgm:prSet presAssocID="{D988140F-D2D9-48A1-B1DE-ECE4630A98AE}" presName="cycle" presStyleCnt="0"/>
      <dgm:spPr/>
    </dgm:pt>
    <dgm:pt modelId="{8EEA17A6-0475-4E84-8731-338FC9B9F626}" type="pres">
      <dgm:prSet presAssocID="{D988140F-D2D9-48A1-B1DE-ECE4630A98AE}" presName="srcNode" presStyleLbl="node1" presStyleIdx="0" presStyleCnt="5"/>
      <dgm:spPr/>
    </dgm:pt>
    <dgm:pt modelId="{7B577AA8-AC3E-4FB0-BAA1-FA8E7D3030AC}" type="pres">
      <dgm:prSet presAssocID="{D988140F-D2D9-48A1-B1DE-ECE4630A98AE}" presName="conn" presStyleLbl="parChTrans1D2" presStyleIdx="0" presStyleCnt="1"/>
      <dgm:spPr/>
    </dgm:pt>
    <dgm:pt modelId="{E607E45F-76F1-4D37-B0A1-103AE6AC1C97}" type="pres">
      <dgm:prSet presAssocID="{D988140F-D2D9-48A1-B1DE-ECE4630A98AE}" presName="extraNode" presStyleLbl="node1" presStyleIdx="0" presStyleCnt="5"/>
      <dgm:spPr/>
    </dgm:pt>
    <dgm:pt modelId="{EEA75796-B828-4ADB-B1B7-5D04982200E0}" type="pres">
      <dgm:prSet presAssocID="{D988140F-D2D9-48A1-B1DE-ECE4630A98AE}" presName="dstNode" presStyleLbl="node1" presStyleIdx="0" presStyleCnt="5"/>
      <dgm:spPr/>
    </dgm:pt>
    <dgm:pt modelId="{09E1DB0D-56AC-40B9-955A-62CB8DBE9DD9}" type="pres">
      <dgm:prSet presAssocID="{CA50134C-0DFD-4448-97F3-0ECE805D05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2DA-983F-4CC5-BA32-B40127B5E16F}" type="pres">
      <dgm:prSet presAssocID="{CA50134C-0DFD-4448-97F3-0ECE805D052E}" presName="accent_1" presStyleCnt="0"/>
      <dgm:spPr/>
    </dgm:pt>
    <dgm:pt modelId="{5CA9B996-673F-4C50-85D0-3C951B2FFA10}" type="pres">
      <dgm:prSet presAssocID="{CA50134C-0DFD-4448-97F3-0ECE805D052E}" presName="accentRepeatNode" presStyleLbl="solidFgAcc1" presStyleIdx="0" presStyleCnt="5"/>
      <dgm:spPr/>
    </dgm:pt>
    <dgm:pt modelId="{2D88BE5A-DDE6-4AFC-954F-16AB5D64C678}" type="pres">
      <dgm:prSet presAssocID="{25E0E178-E741-425C-9B77-CB31D8E344E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5BB7-B00C-4ABE-BA80-AB4531FD7209}" type="pres">
      <dgm:prSet presAssocID="{25E0E178-E741-425C-9B77-CB31D8E344E4}" presName="accent_2" presStyleCnt="0"/>
      <dgm:spPr/>
    </dgm:pt>
    <dgm:pt modelId="{64570D28-1A1E-4AFD-B7F5-8BAA64EF9EAB}" type="pres">
      <dgm:prSet presAssocID="{25E0E178-E741-425C-9B77-CB31D8E344E4}" presName="accentRepeatNode" presStyleLbl="solidFgAcc1" presStyleIdx="1" presStyleCnt="5"/>
      <dgm:spPr/>
    </dgm:pt>
    <dgm:pt modelId="{D7A1719F-DF05-4591-83C6-7B04829BF146}" type="pres">
      <dgm:prSet presAssocID="{A44A8BB0-880C-4FDE-8D2E-162A65D6562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85B73-8F0B-4F1A-AB66-DCDB08040D41}" type="pres">
      <dgm:prSet presAssocID="{A44A8BB0-880C-4FDE-8D2E-162A65D65629}" presName="accent_3" presStyleCnt="0"/>
      <dgm:spPr/>
    </dgm:pt>
    <dgm:pt modelId="{BD98EE20-6E21-4B6F-8170-8B3A12FC92AA}" type="pres">
      <dgm:prSet presAssocID="{A44A8BB0-880C-4FDE-8D2E-162A65D65629}" presName="accentRepeatNode" presStyleLbl="solidFgAcc1" presStyleIdx="2" presStyleCnt="5"/>
      <dgm:spPr/>
    </dgm:pt>
    <dgm:pt modelId="{47DCFAD1-AD5F-4468-89C1-92714F5C4504}" type="pres">
      <dgm:prSet presAssocID="{539215E4-6AEF-4174-A494-E4FC742033B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97728-0350-4BB2-9D9E-8DD82196DF8E}" type="pres">
      <dgm:prSet presAssocID="{539215E4-6AEF-4174-A494-E4FC742033B1}" presName="accent_4" presStyleCnt="0"/>
      <dgm:spPr/>
    </dgm:pt>
    <dgm:pt modelId="{C9170E99-66EA-432C-B2EB-1ED7119D17F9}" type="pres">
      <dgm:prSet presAssocID="{539215E4-6AEF-4174-A494-E4FC742033B1}" presName="accentRepeatNode" presStyleLbl="solidFgAcc1" presStyleIdx="3" presStyleCnt="5"/>
      <dgm:spPr/>
    </dgm:pt>
    <dgm:pt modelId="{B44D72D7-289C-4457-A8FB-F9F3A0D925A5}" type="pres">
      <dgm:prSet presAssocID="{FF490E81-94AC-45A6-AF90-41495D4A363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35F50-25B8-4A93-9195-930BC38FA2DD}" type="pres">
      <dgm:prSet presAssocID="{FF490E81-94AC-45A6-AF90-41495D4A3635}" presName="accent_5" presStyleCnt="0"/>
      <dgm:spPr/>
    </dgm:pt>
    <dgm:pt modelId="{7C8E59D2-4E76-48FF-8884-459742B6B07A}" type="pres">
      <dgm:prSet presAssocID="{FF490E81-94AC-45A6-AF90-41495D4A3635}" presName="accentRepeatNode" presStyleLbl="solidFgAcc1" presStyleIdx="4" presStyleCnt="5"/>
      <dgm:spPr/>
    </dgm:pt>
  </dgm:ptLst>
  <dgm:cxnLst>
    <dgm:cxn modelId="{A7F5EF3E-9DB3-4BD7-B175-6AA653427B2F}" type="presOf" srcId="{A44A8BB0-880C-4FDE-8D2E-162A65D65629}" destId="{D7A1719F-DF05-4591-83C6-7B04829BF146}" srcOrd="0" destOrd="0" presId="urn:microsoft.com/office/officeart/2008/layout/VerticalCurvedList"/>
    <dgm:cxn modelId="{D6C65797-FF1F-4472-8BFC-A0F681425633}" type="presOf" srcId="{539215E4-6AEF-4174-A494-E4FC742033B1}" destId="{47DCFAD1-AD5F-4468-89C1-92714F5C4504}" srcOrd="0" destOrd="0" presId="urn:microsoft.com/office/officeart/2008/layout/VerticalCurvedList"/>
    <dgm:cxn modelId="{5C47E6BC-15ED-4912-8548-DE6A3C2D1837}" type="presOf" srcId="{5FF1F082-85AF-4CE4-9E54-132487D29A7F}" destId="{7B577AA8-AC3E-4FB0-BAA1-FA8E7D3030AC}" srcOrd="0" destOrd="0" presId="urn:microsoft.com/office/officeart/2008/layout/VerticalCurvedList"/>
    <dgm:cxn modelId="{6CD4638B-FAD0-46DB-BC77-F474643C3337}" srcId="{D988140F-D2D9-48A1-B1DE-ECE4630A98AE}" destId="{FF490E81-94AC-45A6-AF90-41495D4A3635}" srcOrd="4" destOrd="0" parTransId="{C21439B5-54BC-4F03-A49A-50AD69300719}" sibTransId="{479480B0-CFF7-4F3E-8DD1-26C43FF9FA8D}"/>
    <dgm:cxn modelId="{71DA5328-BE1E-406F-A508-9959BFA291E1}" type="presOf" srcId="{CA50134C-0DFD-4448-97F3-0ECE805D052E}" destId="{09E1DB0D-56AC-40B9-955A-62CB8DBE9DD9}" srcOrd="0" destOrd="0" presId="urn:microsoft.com/office/officeart/2008/layout/VerticalCurvedList"/>
    <dgm:cxn modelId="{F4637730-74B4-46EA-A9A6-0BFC081539AA}" type="presOf" srcId="{D988140F-D2D9-48A1-B1DE-ECE4630A98AE}" destId="{1BFC432A-92AF-4519-AC55-0393838941D6}" srcOrd="0" destOrd="0" presId="urn:microsoft.com/office/officeart/2008/layout/VerticalCurvedList"/>
    <dgm:cxn modelId="{80F0E772-1B6C-4653-AC51-F0A38CEA36B1}" type="presOf" srcId="{FF490E81-94AC-45A6-AF90-41495D4A3635}" destId="{B44D72D7-289C-4457-A8FB-F9F3A0D925A5}" srcOrd="0" destOrd="0" presId="urn:microsoft.com/office/officeart/2008/layout/VerticalCurvedList"/>
    <dgm:cxn modelId="{86D97F2F-A7D7-463D-9923-833C65CF88BB}" type="presOf" srcId="{25E0E178-E741-425C-9B77-CB31D8E344E4}" destId="{2D88BE5A-DDE6-4AFC-954F-16AB5D64C678}" srcOrd="0" destOrd="0" presId="urn:microsoft.com/office/officeart/2008/layout/VerticalCurvedList"/>
    <dgm:cxn modelId="{61B10898-4DE9-4D83-A522-E3CE8575EA19}" srcId="{D988140F-D2D9-48A1-B1DE-ECE4630A98AE}" destId="{25E0E178-E741-425C-9B77-CB31D8E344E4}" srcOrd="1" destOrd="0" parTransId="{049249C1-6EA2-4C6D-857B-6E46A920C1F0}" sibTransId="{D3F27D0A-B3B0-4D2D-AE49-30FA0F15C028}"/>
    <dgm:cxn modelId="{52709B4B-76C6-487E-B4C0-F71927D43D93}" srcId="{D988140F-D2D9-48A1-B1DE-ECE4630A98AE}" destId="{539215E4-6AEF-4174-A494-E4FC742033B1}" srcOrd="3" destOrd="0" parTransId="{D0B38851-D873-4D33-B86F-90CEAA3EADFB}" sibTransId="{47C703E5-5415-468D-9B62-E5F0522D6093}"/>
    <dgm:cxn modelId="{C03691B7-93FB-4E05-B526-4353943683D5}" srcId="{D988140F-D2D9-48A1-B1DE-ECE4630A98AE}" destId="{A44A8BB0-880C-4FDE-8D2E-162A65D65629}" srcOrd="2" destOrd="0" parTransId="{3DD19CF6-FBFB-4797-A706-3D26FC48C75D}" sibTransId="{1EBB524B-765F-4B27-AB05-C59BCA865F19}"/>
    <dgm:cxn modelId="{772D06DD-00C1-43DE-8EC0-399362E7BBB4}" srcId="{D988140F-D2D9-48A1-B1DE-ECE4630A98AE}" destId="{CA50134C-0DFD-4448-97F3-0ECE805D052E}" srcOrd="0" destOrd="0" parTransId="{2DCFE568-C044-4E77-8764-69E30BED9A8C}" sibTransId="{5FF1F082-85AF-4CE4-9E54-132487D29A7F}"/>
    <dgm:cxn modelId="{D95ADFA9-23D5-4132-BE8E-61073D40FA80}" type="presParOf" srcId="{1BFC432A-92AF-4519-AC55-0393838941D6}" destId="{B3B6B526-5732-41DF-9917-96041D78BE13}" srcOrd="0" destOrd="0" presId="urn:microsoft.com/office/officeart/2008/layout/VerticalCurvedList"/>
    <dgm:cxn modelId="{62813C83-5C3D-4E3A-8DF3-97E1DDCBBE1F}" type="presParOf" srcId="{B3B6B526-5732-41DF-9917-96041D78BE13}" destId="{DDC57EE9-3CD3-47ED-A702-7FD0DCFB2188}" srcOrd="0" destOrd="0" presId="urn:microsoft.com/office/officeart/2008/layout/VerticalCurvedList"/>
    <dgm:cxn modelId="{B6FB2C87-BED2-4672-9BD0-ED3588FBAF10}" type="presParOf" srcId="{DDC57EE9-3CD3-47ED-A702-7FD0DCFB2188}" destId="{8EEA17A6-0475-4E84-8731-338FC9B9F626}" srcOrd="0" destOrd="0" presId="urn:microsoft.com/office/officeart/2008/layout/VerticalCurvedList"/>
    <dgm:cxn modelId="{74AF2A62-480B-42B0-9EBB-AC53DB4ED785}" type="presParOf" srcId="{DDC57EE9-3CD3-47ED-A702-7FD0DCFB2188}" destId="{7B577AA8-AC3E-4FB0-BAA1-FA8E7D3030AC}" srcOrd="1" destOrd="0" presId="urn:microsoft.com/office/officeart/2008/layout/VerticalCurvedList"/>
    <dgm:cxn modelId="{E793AFBA-3EA1-41C1-B5E1-69540D7150F4}" type="presParOf" srcId="{DDC57EE9-3CD3-47ED-A702-7FD0DCFB2188}" destId="{E607E45F-76F1-4D37-B0A1-103AE6AC1C97}" srcOrd="2" destOrd="0" presId="urn:microsoft.com/office/officeart/2008/layout/VerticalCurvedList"/>
    <dgm:cxn modelId="{5D7024E0-F470-4517-9467-4CC68CEF91DF}" type="presParOf" srcId="{DDC57EE9-3CD3-47ED-A702-7FD0DCFB2188}" destId="{EEA75796-B828-4ADB-B1B7-5D04982200E0}" srcOrd="3" destOrd="0" presId="urn:microsoft.com/office/officeart/2008/layout/VerticalCurvedList"/>
    <dgm:cxn modelId="{31329FC6-DA7C-4191-BCDA-566FA285D2AA}" type="presParOf" srcId="{B3B6B526-5732-41DF-9917-96041D78BE13}" destId="{09E1DB0D-56AC-40B9-955A-62CB8DBE9DD9}" srcOrd="1" destOrd="0" presId="urn:microsoft.com/office/officeart/2008/layout/VerticalCurvedList"/>
    <dgm:cxn modelId="{98C5E7C2-AF37-4B76-8A40-99FC1E23745F}" type="presParOf" srcId="{B3B6B526-5732-41DF-9917-96041D78BE13}" destId="{04C462DA-983F-4CC5-BA32-B40127B5E16F}" srcOrd="2" destOrd="0" presId="urn:microsoft.com/office/officeart/2008/layout/VerticalCurvedList"/>
    <dgm:cxn modelId="{EFD013A1-45AF-446C-9D8F-6C240C7CDA86}" type="presParOf" srcId="{04C462DA-983F-4CC5-BA32-B40127B5E16F}" destId="{5CA9B996-673F-4C50-85D0-3C951B2FFA10}" srcOrd="0" destOrd="0" presId="urn:microsoft.com/office/officeart/2008/layout/VerticalCurvedList"/>
    <dgm:cxn modelId="{773776C0-FEFE-4C80-8BC1-BA05BECD13DE}" type="presParOf" srcId="{B3B6B526-5732-41DF-9917-96041D78BE13}" destId="{2D88BE5A-DDE6-4AFC-954F-16AB5D64C678}" srcOrd="3" destOrd="0" presId="urn:microsoft.com/office/officeart/2008/layout/VerticalCurvedList"/>
    <dgm:cxn modelId="{125510D1-F13A-4F08-9B0A-69C92CEC983D}" type="presParOf" srcId="{B3B6B526-5732-41DF-9917-96041D78BE13}" destId="{3A605BB7-B00C-4ABE-BA80-AB4531FD7209}" srcOrd="4" destOrd="0" presId="urn:microsoft.com/office/officeart/2008/layout/VerticalCurvedList"/>
    <dgm:cxn modelId="{4B212BE5-B1E6-4C17-AE29-6A1C6C441773}" type="presParOf" srcId="{3A605BB7-B00C-4ABE-BA80-AB4531FD7209}" destId="{64570D28-1A1E-4AFD-B7F5-8BAA64EF9EAB}" srcOrd="0" destOrd="0" presId="urn:microsoft.com/office/officeart/2008/layout/VerticalCurvedList"/>
    <dgm:cxn modelId="{2FAF22B2-2D77-4186-B6AB-D1F51618A5C5}" type="presParOf" srcId="{B3B6B526-5732-41DF-9917-96041D78BE13}" destId="{D7A1719F-DF05-4591-83C6-7B04829BF146}" srcOrd="5" destOrd="0" presId="urn:microsoft.com/office/officeart/2008/layout/VerticalCurvedList"/>
    <dgm:cxn modelId="{590FC23C-0CBE-4E72-9F6C-8C3313FB446C}" type="presParOf" srcId="{B3B6B526-5732-41DF-9917-96041D78BE13}" destId="{58A85B73-8F0B-4F1A-AB66-DCDB08040D41}" srcOrd="6" destOrd="0" presId="urn:microsoft.com/office/officeart/2008/layout/VerticalCurvedList"/>
    <dgm:cxn modelId="{DA3173CB-4D1B-47B9-9C71-997628A84F18}" type="presParOf" srcId="{58A85B73-8F0B-4F1A-AB66-DCDB08040D41}" destId="{BD98EE20-6E21-4B6F-8170-8B3A12FC92AA}" srcOrd="0" destOrd="0" presId="urn:microsoft.com/office/officeart/2008/layout/VerticalCurvedList"/>
    <dgm:cxn modelId="{B1F8860E-9D9E-4EF3-8269-7ED39C6AD16E}" type="presParOf" srcId="{B3B6B526-5732-41DF-9917-96041D78BE13}" destId="{47DCFAD1-AD5F-4468-89C1-92714F5C4504}" srcOrd="7" destOrd="0" presId="urn:microsoft.com/office/officeart/2008/layout/VerticalCurvedList"/>
    <dgm:cxn modelId="{5DCCA43E-51E1-43D6-91F7-9F931DFD63C4}" type="presParOf" srcId="{B3B6B526-5732-41DF-9917-96041D78BE13}" destId="{0A797728-0350-4BB2-9D9E-8DD82196DF8E}" srcOrd="8" destOrd="0" presId="urn:microsoft.com/office/officeart/2008/layout/VerticalCurvedList"/>
    <dgm:cxn modelId="{0B8DC6A5-C779-49E4-9098-B4CB3D271EBB}" type="presParOf" srcId="{0A797728-0350-4BB2-9D9E-8DD82196DF8E}" destId="{C9170E99-66EA-432C-B2EB-1ED7119D17F9}" srcOrd="0" destOrd="0" presId="urn:microsoft.com/office/officeart/2008/layout/VerticalCurvedList"/>
    <dgm:cxn modelId="{1F1AD9FF-CDD9-4A72-ACE8-6F3934C6E650}" type="presParOf" srcId="{B3B6B526-5732-41DF-9917-96041D78BE13}" destId="{B44D72D7-289C-4457-A8FB-F9F3A0D925A5}" srcOrd="9" destOrd="0" presId="urn:microsoft.com/office/officeart/2008/layout/VerticalCurvedList"/>
    <dgm:cxn modelId="{BA6CA743-CECC-4A10-ADAE-F2BB85F700EE}" type="presParOf" srcId="{B3B6B526-5732-41DF-9917-96041D78BE13}" destId="{64B35F50-25B8-4A93-9195-930BC38FA2DD}" srcOrd="10" destOrd="0" presId="urn:microsoft.com/office/officeart/2008/layout/VerticalCurvedList"/>
    <dgm:cxn modelId="{143D8C95-C31A-4ACE-9228-BC167DC9FC16}" type="presParOf" srcId="{64B35F50-25B8-4A93-9195-930BC38FA2DD}" destId="{7C8E59D2-4E76-48FF-8884-459742B6B0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4FAD3-768C-457B-A48A-D119C0B79849}">
      <dsp:nvSpPr>
        <dsp:cNvPr id="0" name=""/>
        <dsp:cNvSpPr/>
      </dsp:nvSpPr>
      <dsp:spPr>
        <a:xfrm>
          <a:off x="0" y="2906"/>
          <a:ext cx="9720262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Bahnschrift Light Condensed" panose="020B0502040204020203" pitchFamily="34" charset="0"/>
            </a:rPr>
            <a:t>операції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на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міжнародному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валютному і фондовому ринках з метою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стабілізації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й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регулювання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світової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економіки</a:t>
          </a:r>
          <a:r>
            <a:rPr lang="ru-RU" sz="2500" kern="1200" dirty="0" smtClean="0">
              <a:latin typeface="Bahnschrift Light Condensed" panose="020B0502040204020203" pitchFamily="34" charset="0"/>
            </a:rPr>
            <a:t>,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підтримки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й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стимулювання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міжнародної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торгівлі</a:t>
          </a:r>
          <a:r>
            <a:rPr lang="ru-RU" sz="2500" kern="1200" dirty="0" smtClean="0">
              <a:latin typeface="Bahnschrift Light Condensed" panose="020B0502040204020203" pitchFamily="34" charset="0"/>
            </a:rPr>
            <a:t>;</a:t>
          </a:r>
          <a:endParaRPr lang="ru-RU" sz="2500" kern="1200" dirty="0">
            <a:latin typeface="Bahnschrift Light Condensed" panose="020B0502040204020203" pitchFamily="34" charset="0"/>
          </a:endParaRPr>
        </a:p>
      </dsp:txBody>
      <dsp:txXfrm>
        <a:off x="48547" y="51453"/>
        <a:ext cx="9623168" cy="897406"/>
      </dsp:txXfrm>
    </dsp:sp>
    <dsp:sp modelId="{A5854093-0496-4E49-8840-4FE45EE140B9}">
      <dsp:nvSpPr>
        <dsp:cNvPr id="0" name=""/>
        <dsp:cNvSpPr/>
      </dsp:nvSpPr>
      <dsp:spPr>
        <a:xfrm>
          <a:off x="0" y="997406"/>
          <a:ext cx="972026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1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latin typeface="Bahnschrift Light Condensed" panose="020B0502040204020203" pitchFamily="34" charset="0"/>
            </a:rPr>
            <a:t>міждержавні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кредити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-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кредити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на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здійснення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державних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проектів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і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фінансування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бюджетного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дефіциту</a:t>
          </a:r>
          <a:r>
            <a:rPr lang="ru-RU" sz="2000" kern="1200" dirty="0" smtClean="0">
              <a:latin typeface="Bahnschrift Light Condensed" panose="020B0502040204020203" pitchFamily="34" charset="0"/>
            </a:rPr>
            <a:t>;</a:t>
          </a:r>
          <a:endParaRPr lang="ru-RU" sz="2000" kern="1200" dirty="0">
            <a:latin typeface="Bahnschrift Light Condensed" panose="020B0502040204020203" pitchFamily="34" charset="0"/>
          </a:endParaRPr>
        </a:p>
      </dsp:txBody>
      <dsp:txXfrm>
        <a:off x="0" y="997406"/>
        <a:ext cx="9720262" cy="621000"/>
      </dsp:txXfrm>
    </dsp:sp>
    <dsp:sp modelId="{4A3317EC-9D4A-4E31-95C8-97E0A5890AF8}">
      <dsp:nvSpPr>
        <dsp:cNvPr id="0" name=""/>
        <dsp:cNvSpPr/>
      </dsp:nvSpPr>
      <dsp:spPr>
        <a:xfrm>
          <a:off x="0" y="1618406"/>
          <a:ext cx="9720262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Bahnschrift Light Condensed" panose="020B0502040204020203" pitchFamily="34" charset="0"/>
            </a:rPr>
            <a:t>інвестиційна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діяльність</a:t>
          </a:r>
          <a:r>
            <a:rPr lang="ru-RU" sz="2500" kern="1200" dirty="0" smtClean="0">
              <a:latin typeface="Bahnschrift Light Condensed" panose="020B0502040204020203" pitchFamily="34" charset="0"/>
            </a:rPr>
            <a:t>/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кредитування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в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сфері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міжнародних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проектів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;</a:t>
          </a:r>
          <a:endParaRPr lang="ru-RU" sz="2500" kern="1200" dirty="0">
            <a:latin typeface="Bahnschrift Light Condensed" panose="020B0502040204020203" pitchFamily="34" charset="0"/>
          </a:endParaRPr>
        </a:p>
      </dsp:txBody>
      <dsp:txXfrm>
        <a:off x="48547" y="1666953"/>
        <a:ext cx="9623168" cy="897406"/>
      </dsp:txXfrm>
    </dsp:sp>
    <dsp:sp modelId="{7698EABC-1C54-4CD0-885B-21FB5D1CEEFE}">
      <dsp:nvSpPr>
        <dsp:cNvPr id="0" name=""/>
        <dsp:cNvSpPr/>
      </dsp:nvSpPr>
      <dsp:spPr>
        <a:xfrm>
          <a:off x="0" y="2612906"/>
          <a:ext cx="972026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1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>
              <a:latin typeface="Bahnschrift Light Condensed" panose="020B0502040204020203" pitchFamily="34" charset="0"/>
            </a:rPr>
            <a:t>інвестиційна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діяльність</a:t>
          </a:r>
          <a:r>
            <a:rPr lang="ru-RU" sz="2000" kern="1200" dirty="0" smtClean="0">
              <a:latin typeface="Bahnschrift Light Condensed" panose="020B0502040204020203" pitchFamily="34" charset="0"/>
            </a:rPr>
            <a:t>/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кредитування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у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сфері</a:t>
          </a:r>
          <a:r>
            <a:rPr lang="ru-RU" sz="2000" kern="1200" dirty="0" smtClean="0">
              <a:latin typeface="Bahnschrift Light Condensed" panose="020B0502040204020203" pitchFamily="34" charset="0"/>
            </a:rPr>
            <a:t> «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внутрішніх</a:t>
          </a:r>
          <a:r>
            <a:rPr lang="ru-RU" sz="2000" kern="1200" dirty="0" smtClean="0">
              <a:latin typeface="Bahnschrift Light Condensed" panose="020B0502040204020203" pitchFamily="34" charset="0"/>
            </a:rPr>
            <a:t>» </a:t>
          </a:r>
          <a:r>
            <a:rPr lang="ru-RU" sz="2000" kern="1200" dirty="0" err="1" smtClean="0">
              <a:latin typeface="Bahnschrift Light Condensed" panose="020B0502040204020203" pitchFamily="34" charset="0"/>
            </a:rPr>
            <a:t>проектів</a:t>
          </a:r>
          <a:endParaRPr lang="ru-RU" sz="2000" kern="1200" dirty="0">
            <a:latin typeface="Bahnschrift Light Condensed" panose="020B0502040204020203" pitchFamily="34" charset="0"/>
          </a:endParaRPr>
        </a:p>
      </dsp:txBody>
      <dsp:txXfrm>
        <a:off x="0" y="2612906"/>
        <a:ext cx="9720262" cy="414000"/>
      </dsp:txXfrm>
    </dsp:sp>
    <dsp:sp modelId="{40DE3F61-D3C3-428E-9477-9842A19AB545}">
      <dsp:nvSpPr>
        <dsp:cNvPr id="0" name=""/>
        <dsp:cNvSpPr/>
      </dsp:nvSpPr>
      <dsp:spPr>
        <a:xfrm>
          <a:off x="0" y="3026906"/>
          <a:ext cx="9720262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Bahnschrift Light Condensed" panose="020B0502040204020203" pitchFamily="34" charset="0"/>
            </a:rPr>
            <a:t>благодійна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діяльність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(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фінансування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програм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міжнародної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допомоги</a:t>
          </a:r>
          <a:r>
            <a:rPr lang="ru-RU" sz="2500" kern="1200" dirty="0" smtClean="0">
              <a:latin typeface="Bahnschrift Light Condensed" panose="020B0502040204020203" pitchFamily="34" charset="0"/>
            </a:rPr>
            <a:t>) і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фінансування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фундаментальних</a:t>
          </a:r>
          <a:r>
            <a:rPr lang="ru-RU" sz="2500" kern="1200" dirty="0" smtClean="0">
              <a:latin typeface="Bahnschrift Light Condensed" panose="020B0502040204020203" pitchFamily="34" charset="0"/>
            </a:rPr>
            <a:t> </a:t>
          </a:r>
          <a:r>
            <a:rPr lang="ru-RU" sz="2500" kern="1200" dirty="0" err="1" smtClean="0">
              <a:latin typeface="Bahnschrift Light Condensed" panose="020B0502040204020203" pitchFamily="34" charset="0"/>
            </a:rPr>
            <a:t>досліджень</a:t>
          </a:r>
          <a:r>
            <a:rPr lang="ru-RU" sz="2500" kern="1200" dirty="0" smtClean="0">
              <a:latin typeface="Bahnschrift Light Condensed" panose="020B0502040204020203" pitchFamily="34" charset="0"/>
            </a:rPr>
            <a:t>.</a:t>
          </a:r>
          <a:endParaRPr lang="ru-RU" sz="2500" kern="1200" dirty="0">
            <a:latin typeface="Bahnschrift Light Condensed" panose="020B0502040204020203" pitchFamily="34" charset="0"/>
          </a:endParaRPr>
        </a:p>
      </dsp:txBody>
      <dsp:txXfrm>
        <a:off x="48547" y="3075453"/>
        <a:ext cx="9623168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77AA8-AC3E-4FB0-BAA1-FA8E7D3030AC}">
      <dsp:nvSpPr>
        <dsp:cNvPr id="0" name=""/>
        <dsp:cNvSpPr/>
      </dsp:nvSpPr>
      <dsp:spPr>
        <a:xfrm>
          <a:off x="-6397744" y="-978573"/>
          <a:ext cx="7615135" cy="7615135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1DB0D-56AC-40B9-955A-62CB8DBE9DD9}">
      <dsp:nvSpPr>
        <dsp:cNvPr id="0" name=""/>
        <dsp:cNvSpPr/>
      </dsp:nvSpPr>
      <dsp:spPr>
        <a:xfrm>
          <a:off x="531832" y="353511"/>
          <a:ext cx="5579883" cy="7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558" tIns="40640" rIns="40640" bIns="40640" numCol="1" spcCol="1270" anchor="ctr" anchorCtr="0">
          <a:noAutofit/>
        </a:bodyPr>
        <a:lstStyle/>
        <a:p>
          <a:pPr lvl="0" indent="4572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Bahnschrift Light Condensed" panose="020B0502040204020203" pitchFamily="34" charset="0"/>
            </a:rPr>
            <a:t>заохочення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міжнародного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співробітництва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у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сфері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валютної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політики</a:t>
          </a:r>
          <a:r>
            <a:rPr lang="ru-RU" sz="1600" kern="1200" dirty="0" smtClean="0">
              <a:latin typeface="Bahnschrift Light Condensed" panose="020B0502040204020203" pitchFamily="34" charset="0"/>
            </a:rPr>
            <a:t>; </a:t>
          </a:r>
          <a:endParaRPr lang="ru-RU" sz="1600" kern="1200" dirty="0">
            <a:latin typeface="Bahnschrift Light Condensed" panose="020B0502040204020203" pitchFamily="34" charset="0"/>
          </a:endParaRPr>
        </a:p>
      </dsp:txBody>
      <dsp:txXfrm>
        <a:off x="531832" y="353511"/>
        <a:ext cx="5579883" cy="707474"/>
      </dsp:txXfrm>
    </dsp:sp>
    <dsp:sp modelId="{5CA9B996-673F-4C50-85D0-3C951B2FFA10}">
      <dsp:nvSpPr>
        <dsp:cNvPr id="0" name=""/>
        <dsp:cNvSpPr/>
      </dsp:nvSpPr>
      <dsp:spPr>
        <a:xfrm>
          <a:off x="89660" y="265076"/>
          <a:ext cx="884343" cy="884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BE5A-DDE6-4AFC-954F-16AB5D64C678}">
      <dsp:nvSpPr>
        <dsp:cNvPr id="0" name=""/>
        <dsp:cNvSpPr/>
      </dsp:nvSpPr>
      <dsp:spPr>
        <a:xfrm>
          <a:off x="1038788" y="1414383"/>
          <a:ext cx="5072927" cy="7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558" tIns="40640" rIns="40640" bIns="40640" numCol="1" spcCol="1270" anchor="ctr" anchorCtr="0">
          <a:noAutofit/>
        </a:bodyPr>
        <a:lstStyle/>
        <a:p>
          <a:pPr lvl="0" indent="4572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Bahnschrift Light Condensed" panose="020B0502040204020203" pitchFamily="34" charset="0"/>
            </a:rPr>
            <a:t>сприяння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збалансованому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зростанню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світової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торгівлі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для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стимулювання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й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підтримки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високого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рівня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зайнятості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та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реальних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доходів</a:t>
          </a:r>
          <a:endParaRPr lang="ru-RU" sz="1600" kern="1200" dirty="0">
            <a:latin typeface="Bahnschrift Light Condensed" panose="020B0502040204020203" pitchFamily="34" charset="0"/>
          </a:endParaRPr>
        </a:p>
      </dsp:txBody>
      <dsp:txXfrm>
        <a:off x="1038788" y="1414383"/>
        <a:ext cx="5072927" cy="707474"/>
      </dsp:txXfrm>
    </dsp:sp>
    <dsp:sp modelId="{64570D28-1A1E-4AFD-B7F5-8BAA64EF9EAB}">
      <dsp:nvSpPr>
        <dsp:cNvPr id="0" name=""/>
        <dsp:cNvSpPr/>
      </dsp:nvSpPr>
      <dsp:spPr>
        <a:xfrm>
          <a:off x="596616" y="1325949"/>
          <a:ext cx="884343" cy="884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1719F-DF05-4591-83C6-7B04829BF146}">
      <dsp:nvSpPr>
        <dsp:cNvPr id="0" name=""/>
        <dsp:cNvSpPr/>
      </dsp:nvSpPr>
      <dsp:spPr>
        <a:xfrm>
          <a:off x="1194382" y="2475256"/>
          <a:ext cx="4917333" cy="7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558" tIns="40640" rIns="40640" bIns="40640" numCol="1" spcCol="1270" anchor="ctr" anchorCtr="0">
          <a:noAutofit/>
        </a:bodyPr>
        <a:lstStyle/>
        <a:p>
          <a:pPr lvl="0" indent="4572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Bahnschrift Light Condensed" panose="020B0502040204020203" pitchFamily="34" charset="0"/>
            </a:rPr>
            <a:t>підтримка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стабільності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валют і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упорядкування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валютних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відносин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між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кранами-членами, а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також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стримування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девальвації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валют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із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розумінь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конкуренції</a:t>
          </a:r>
          <a:r>
            <a:rPr lang="ru-RU" sz="1600" kern="1200" dirty="0" smtClean="0">
              <a:latin typeface="Bahnschrift Light Condensed" panose="020B0502040204020203" pitchFamily="34" charset="0"/>
            </a:rPr>
            <a:t>; </a:t>
          </a:r>
          <a:endParaRPr lang="ru-RU" sz="1600" kern="1200" dirty="0">
            <a:latin typeface="Bahnschrift Light Condensed" panose="020B0502040204020203" pitchFamily="34" charset="0"/>
          </a:endParaRPr>
        </a:p>
      </dsp:txBody>
      <dsp:txXfrm>
        <a:off x="1194382" y="2475256"/>
        <a:ext cx="4917333" cy="707474"/>
      </dsp:txXfrm>
    </dsp:sp>
    <dsp:sp modelId="{BD98EE20-6E21-4B6F-8170-8B3A12FC92AA}">
      <dsp:nvSpPr>
        <dsp:cNvPr id="0" name=""/>
        <dsp:cNvSpPr/>
      </dsp:nvSpPr>
      <dsp:spPr>
        <a:xfrm>
          <a:off x="752211" y="2386822"/>
          <a:ext cx="884343" cy="884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CFAD1-AD5F-4468-89C1-92714F5C4504}">
      <dsp:nvSpPr>
        <dsp:cNvPr id="0" name=""/>
        <dsp:cNvSpPr/>
      </dsp:nvSpPr>
      <dsp:spPr>
        <a:xfrm>
          <a:off x="1038788" y="3536129"/>
          <a:ext cx="5072927" cy="7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558" tIns="40640" rIns="40640" bIns="40640" numCol="1" spcCol="1270" anchor="ctr" anchorCtr="0">
          <a:noAutofit/>
        </a:bodyPr>
        <a:lstStyle/>
        <a:p>
          <a:pPr lvl="0" indent="4572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Light Condensed" panose="020B0502040204020203" pitchFamily="34" charset="0"/>
            </a:rPr>
            <a:t>участь у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багатосторонній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системі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платежів</a:t>
          </a:r>
          <a:r>
            <a:rPr lang="ru-RU" sz="1600" kern="1200" dirty="0" smtClean="0">
              <a:latin typeface="Bahnschrift Light Condensed" panose="020B0502040204020203" pitchFamily="34" charset="0"/>
            </a:rPr>
            <a:t>,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усунення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обмежень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на трансфер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валюти</a:t>
          </a:r>
          <a:r>
            <a:rPr lang="ru-RU" sz="1600" kern="1200" dirty="0" smtClean="0">
              <a:latin typeface="Bahnschrift Light Condensed" panose="020B0502040204020203" pitchFamily="34" charset="0"/>
            </a:rPr>
            <a:t>; </a:t>
          </a:r>
          <a:endParaRPr lang="ru-RU" sz="1600" kern="1200" dirty="0">
            <a:latin typeface="Bahnschrift Light Condensed" panose="020B0502040204020203" pitchFamily="34" charset="0"/>
          </a:endParaRPr>
        </a:p>
      </dsp:txBody>
      <dsp:txXfrm>
        <a:off x="1038788" y="3536129"/>
        <a:ext cx="5072927" cy="707474"/>
      </dsp:txXfrm>
    </dsp:sp>
    <dsp:sp modelId="{C9170E99-66EA-432C-B2EB-1ED7119D17F9}">
      <dsp:nvSpPr>
        <dsp:cNvPr id="0" name=""/>
        <dsp:cNvSpPr/>
      </dsp:nvSpPr>
      <dsp:spPr>
        <a:xfrm>
          <a:off x="596616" y="3447694"/>
          <a:ext cx="884343" cy="884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D72D7-289C-4457-A8FB-F9F3A0D925A5}">
      <dsp:nvSpPr>
        <dsp:cNvPr id="0" name=""/>
        <dsp:cNvSpPr/>
      </dsp:nvSpPr>
      <dsp:spPr>
        <a:xfrm>
          <a:off x="531832" y="4597002"/>
          <a:ext cx="5579883" cy="7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558" tIns="40640" rIns="40640" bIns="40640" numCol="1" spcCol="1270" anchor="ctr" anchorCtr="0">
          <a:noAutofit/>
        </a:bodyPr>
        <a:lstStyle/>
        <a:p>
          <a:pPr lvl="0" indent="4572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Bahnschrift Light Condensed" panose="020B0502040204020203" pitchFamily="34" charset="0"/>
            </a:rPr>
            <a:t>надання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коштів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для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ліквідації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незбалансованості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платіжних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балансів</a:t>
          </a:r>
          <a:r>
            <a:rPr lang="ru-RU" sz="1600" kern="1200" dirty="0" smtClean="0">
              <a:latin typeface="Bahnschrift Light Condensed" panose="020B0502040204020203" pitchFamily="34" charset="0"/>
            </a:rPr>
            <a:t> </a:t>
          </a:r>
          <a:r>
            <a:rPr lang="ru-RU" sz="1600" kern="1200" dirty="0" err="1" smtClean="0">
              <a:latin typeface="Bahnschrift Light Condensed" panose="020B0502040204020203" pitchFamily="34" charset="0"/>
            </a:rPr>
            <a:t>країнчленів</a:t>
          </a:r>
          <a:r>
            <a:rPr lang="ru-RU" sz="1500" kern="1200" dirty="0" smtClean="0">
              <a:latin typeface="Bahnschrift Light Condensed" panose="020B0502040204020203" pitchFamily="34" charset="0"/>
            </a:rPr>
            <a:t>. </a:t>
          </a:r>
          <a:endParaRPr lang="ru-RU" sz="1500" kern="1200" dirty="0">
            <a:latin typeface="Bahnschrift Light Condensed" panose="020B0502040204020203" pitchFamily="34" charset="0"/>
          </a:endParaRPr>
        </a:p>
      </dsp:txBody>
      <dsp:txXfrm>
        <a:off x="531832" y="4597002"/>
        <a:ext cx="5579883" cy="707474"/>
      </dsp:txXfrm>
    </dsp:sp>
    <dsp:sp modelId="{7C8E59D2-4E76-48FF-8884-459742B6B07A}">
      <dsp:nvSpPr>
        <dsp:cNvPr id="0" name=""/>
        <dsp:cNvSpPr/>
      </dsp:nvSpPr>
      <dsp:spPr>
        <a:xfrm>
          <a:off x="89660" y="4508567"/>
          <a:ext cx="884343" cy="884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3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6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3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3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E63D87-4E1B-4850-8685-AB2C373740C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85B0FA-D7CE-477B-9C33-3D30360E62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523922" cy="1390967"/>
          </a:xfrm>
        </p:spPr>
        <p:txBody>
          <a:bodyPr>
            <a:normAutofit/>
          </a:bodyPr>
          <a:lstStyle/>
          <a:p>
            <a:pPr indent="457200" algn="ctr"/>
            <a:r>
              <a:rPr lang="uk-UA" b="1" dirty="0" smtClean="0">
                <a:latin typeface="Bahnschrift Light Condensed" panose="020B0502040204020203" pitchFamily="34" charset="0"/>
              </a:rPr>
              <a:t>Міжнародна інвестиційна </a:t>
            </a:r>
            <a:r>
              <a:rPr lang="uk-UA" b="1" dirty="0" err="1" smtClean="0">
                <a:latin typeface="Bahnschrift Light Condensed" panose="020B0502040204020203" pitchFamily="34" charset="0"/>
              </a:rPr>
              <a:t>інфрастуктура</a:t>
            </a:r>
            <a:r>
              <a:rPr lang="uk-UA" b="1" dirty="0" smtClean="0">
                <a:latin typeface="Bahnschrift Light Condensed" panose="020B0502040204020203" pitchFamily="34" charset="0"/>
              </a:rPr>
              <a:t> </a:t>
            </a:r>
            <a:endParaRPr lang="en-US" b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4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199" cy="39693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9" y="277091"/>
            <a:ext cx="6107545" cy="6373091"/>
          </a:xfrm>
        </p:spPr>
        <p:txBody>
          <a:bodyPr>
            <a:normAutofit fontScale="85000" lnSpcReduction="20000"/>
          </a:bodyPr>
          <a:lstStyle/>
          <a:p>
            <a:pPr indent="-450000" algn="just"/>
            <a:r>
              <a:rPr lang="ru-RU" dirty="0">
                <a:latin typeface="Bahnschrift Light Condensed" panose="020B0502040204020203" pitchFamily="34" charset="0"/>
              </a:rPr>
              <a:t> На ринку США </a:t>
            </a:r>
            <a:r>
              <a:rPr lang="ru-RU" dirty="0" err="1">
                <a:latin typeface="Bahnschrift Light Condensed" panose="020B0502040204020203" pitchFamily="34" charset="0"/>
              </a:rPr>
              <a:t>виділяються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наступні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взаємні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фонди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</a:p>
          <a:p>
            <a:pPr indent="-450000" algn="just"/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1.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Фонди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звичайних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акцій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>
                <a:latin typeface="Bahnschrift Light Condensed" panose="020B0502040204020203" pitchFamily="34" charset="0"/>
              </a:rPr>
              <a:t>– </a:t>
            </a:r>
            <a:r>
              <a:rPr lang="ru-RU" dirty="0" err="1">
                <a:latin typeface="Bahnschrift Light Condensed" panose="020B0502040204020203" pitchFamily="34" charset="0"/>
              </a:rPr>
              <a:t>основну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частину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своїх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коштів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фонди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інвестують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звичайні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. Час </a:t>
            </a:r>
            <a:r>
              <a:rPr lang="ru-RU" dirty="0" err="1">
                <a:latin typeface="Bahnschrift Light Condensed" panose="020B0502040204020203" pitchFamily="34" charset="0"/>
              </a:rPr>
              <a:t>від</a:t>
            </a:r>
            <a:r>
              <a:rPr lang="ru-RU" dirty="0">
                <a:latin typeface="Bahnschrift Light Condensed" panose="020B0502040204020203" pitchFamily="34" charset="0"/>
              </a:rPr>
              <a:t> часу в портфель таких </a:t>
            </a:r>
            <a:r>
              <a:rPr lang="ru-RU" dirty="0" err="1">
                <a:latin typeface="Bahnschrift Light Condensed" panose="020B0502040204020203" pitchFamily="34" charset="0"/>
              </a:rPr>
              <a:t>фондів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входять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привілейовані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облігації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деякі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інші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види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цінних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паперів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</a:p>
          <a:p>
            <a:pPr indent="-450000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2.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Облігаційні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фонди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Інвестують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свій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облігації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різних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видів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якості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намагаються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підбирати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оптимальне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співвідношення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паперів</a:t>
            </a:r>
            <a:r>
              <a:rPr lang="ru-RU" dirty="0">
                <a:latin typeface="Bahnschrift Light Condensed" panose="020B0502040204020203" pitchFamily="34" charset="0"/>
              </a:rPr>
              <a:t> з коротким, </a:t>
            </a:r>
            <a:r>
              <a:rPr lang="ru-RU" dirty="0" err="1">
                <a:latin typeface="Bahnschrift Light Condensed" panose="020B0502040204020203" pitchFamily="34" charset="0"/>
              </a:rPr>
              <a:t>середнім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тривалим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термінами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погашення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indent="-450000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3.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Збалансовані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фонди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Інвестиційною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>
                <a:latin typeface="Bahnschrift Light Condensed" panose="020B0502040204020203" pitchFamily="34" charset="0"/>
              </a:rPr>
              <a:t>метою таких </a:t>
            </a:r>
            <a:r>
              <a:rPr lang="ru-RU" dirty="0" err="1">
                <a:latin typeface="Bahnschrift Light Condensed" panose="020B0502040204020203" pitchFamily="34" charset="0"/>
              </a:rPr>
              <a:t>фондів</a:t>
            </a:r>
            <a:r>
              <a:rPr lang="ru-RU" dirty="0">
                <a:latin typeface="Bahnschrift Light Condensed" panose="020B0502040204020203" pitchFamily="34" charset="0"/>
              </a:rPr>
              <a:t> є </a:t>
            </a:r>
            <a:r>
              <a:rPr lang="ru-RU" dirty="0" err="1">
                <a:latin typeface="Bahnschrift Light Condensed" panose="020B0502040204020203" pitchFamily="34" charset="0"/>
              </a:rPr>
              <a:t>помірний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приріст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капіталу</a:t>
            </a:r>
            <a:r>
              <a:rPr lang="ru-RU" dirty="0">
                <a:latin typeface="Bahnschrift Light Condensed" panose="020B0502040204020203" pitchFamily="34" charset="0"/>
              </a:rPr>
              <a:t> й </a:t>
            </a:r>
            <a:r>
              <a:rPr lang="ru-RU" dirty="0" err="1">
                <a:latin typeface="Bahnschrift Light Condensed" panose="020B0502040204020203" pitchFamily="34" charset="0"/>
              </a:rPr>
              <a:t>отримання</a:t>
            </a:r>
            <a:r>
              <a:rPr lang="ru-RU" dirty="0">
                <a:latin typeface="Bahnschrift Light Condensed" panose="020B0502040204020203" pitchFamily="34" charset="0"/>
              </a:rPr>
              <a:t> поточного </a:t>
            </a:r>
            <a:r>
              <a:rPr lang="ru-RU" dirty="0" err="1">
                <a:latin typeface="Bahnschrift Light Condensed" panose="020B0502040204020203" pitchFamily="34" charset="0"/>
              </a:rPr>
              <a:t>прибутку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Ця</a:t>
            </a:r>
            <a:r>
              <a:rPr lang="ru-RU" dirty="0">
                <a:latin typeface="Bahnschrift Light Condensed" panose="020B0502040204020203" pitchFamily="34" charset="0"/>
              </a:rPr>
              <a:t> мета </a:t>
            </a:r>
            <a:r>
              <a:rPr lang="ru-RU" dirty="0" err="1">
                <a:latin typeface="Bahnschrift Light Condensed" panose="020B0502040204020203" pitchFamily="34" charset="0"/>
              </a:rPr>
              <a:t>досягається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побудовою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збалансованого</a:t>
            </a:r>
            <a:r>
              <a:rPr lang="ru-RU" dirty="0">
                <a:latin typeface="Bahnschrift Light Condensed" panose="020B0502040204020203" pitchFamily="34" charset="0"/>
              </a:rPr>
              <a:t> портфеля </a:t>
            </a:r>
            <a:r>
              <a:rPr lang="ru-RU" dirty="0" err="1">
                <a:latin typeface="Bahnschrift Light Condensed" panose="020B0502040204020203" pitchFamily="34" charset="0"/>
              </a:rPr>
              <a:t>акцій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облігацій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Частка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облігацій</a:t>
            </a:r>
            <a:r>
              <a:rPr lang="ru-RU" dirty="0">
                <a:latin typeface="Bahnschrift Light Condensed" panose="020B0502040204020203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інвестиційному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портфелі</a:t>
            </a:r>
            <a:r>
              <a:rPr lang="ru-RU" dirty="0">
                <a:latin typeface="Bahnschrift Light Condensed" panose="020B0502040204020203" pitchFamily="34" charset="0"/>
              </a:rPr>
              <a:t> таких </a:t>
            </a:r>
            <a:r>
              <a:rPr lang="ru-RU" dirty="0" err="1">
                <a:latin typeface="Bahnschrift Light Condensed" panose="020B0502040204020203" pitchFamily="34" charset="0"/>
              </a:rPr>
              <a:t>фондів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складає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звичайно</a:t>
            </a:r>
            <a:r>
              <a:rPr lang="ru-RU" dirty="0">
                <a:latin typeface="Bahnschrift Light Condensed" panose="020B0502040204020203" pitchFamily="34" charset="0"/>
              </a:rPr>
              <a:t> 20-50% </a:t>
            </a:r>
            <a:r>
              <a:rPr lang="ru-RU" dirty="0" err="1">
                <a:latin typeface="Bahnschrift Light Condensed" panose="020B0502040204020203" pitchFamily="34" charset="0"/>
              </a:rPr>
              <a:t>активів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залежності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</a:t>
            </a:r>
            <a:r>
              <a:rPr lang="ru-RU" dirty="0">
                <a:latin typeface="Bahnschrift Light Condensed" panose="020B0502040204020203" pitchFamily="34" charset="0"/>
              </a:rPr>
              <a:t> стану ринку (при </a:t>
            </a:r>
            <a:r>
              <a:rPr lang="ru-RU" dirty="0" err="1">
                <a:latin typeface="Bahnschrift Light Condensed" panose="020B0502040204020203" pitchFamily="34" charset="0"/>
              </a:rPr>
              <a:t>умовах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несприятливих</a:t>
            </a:r>
            <a:r>
              <a:rPr lang="ru-RU" dirty="0">
                <a:latin typeface="Bahnschrift Light Condensed" panose="020B0502040204020203" pitchFamily="34" charset="0"/>
              </a:rPr>
              <a:t> для </a:t>
            </a:r>
            <a:r>
              <a:rPr lang="ru-RU" dirty="0" err="1">
                <a:latin typeface="Bahnschrift Light Condensed" panose="020B0502040204020203" pitchFamily="34" charset="0"/>
              </a:rPr>
              <a:t>інвестування</a:t>
            </a:r>
            <a:r>
              <a:rPr lang="ru-RU" dirty="0">
                <a:latin typeface="Bahnschrift Light Condensed" panose="020B0502040204020203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частка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облігацій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портфелі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зростає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навпаки</a:t>
            </a:r>
            <a:r>
              <a:rPr lang="ru-RU" dirty="0">
                <a:latin typeface="Bahnschrift Light Condensed" panose="020B0502040204020203" pitchFamily="34" charset="0"/>
              </a:rPr>
              <a:t>). Портфель </a:t>
            </a:r>
            <a:r>
              <a:rPr lang="ru-RU" dirty="0" err="1">
                <a:latin typeface="Bahnschrift Light Condensed" panose="020B0502040204020203" pitchFamily="34" charset="0"/>
              </a:rPr>
              <a:t>складається</a:t>
            </a:r>
            <a:r>
              <a:rPr lang="ru-RU" dirty="0">
                <a:latin typeface="Bahnschrift Light Condensed" panose="020B0502040204020203" pitchFamily="34" charset="0"/>
              </a:rPr>
              <a:t> з «</a:t>
            </a:r>
            <a:r>
              <a:rPr lang="ru-RU" dirty="0" err="1">
                <a:latin typeface="Bahnschrift Light Condensed" panose="020B0502040204020203" pitchFamily="34" charset="0"/>
              </a:rPr>
              <a:t>блакитних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фішок</a:t>
            </a:r>
            <a:r>
              <a:rPr lang="ru-RU" dirty="0">
                <a:latin typeface="Bahnschrift Light Condensed" panose="020B0502040204020203" pitchFamily="34" charset="0"/>
              </a:rPr>
              <a:t>» і </a:t>
            </a:r>
            <a:r>
              <a:rPr lang="ru-RU" dirty="0" err="1">
                <a:latin typeface="Bahnschrift Light Condensed" panose="020B0502040204020203" pitchFamily="34" charset="0"/>
              </a:rPr>
              <a:t>облігацій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тільки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високого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інвестиційного</a:t>
            </a:r>
            <a:r>
              <a:rPr lang="ru-RU" dirty="0">
                <a:latin typeface="Bahnschrift Light Condensed" panose="020B0502040204020203" pitchFamily="34" charset="0"/>
              </a:rPr>
              <a:t> рейтингу,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рекомендуються</a:t>
            </a:r>
            <a:r>
              <a:rPr lang="ru-RU" dirty="0">
                <a:latin typeface="Bahnschrift Light Condensed" panose="020B0502040204020203" pitchFamily="34" charset="0"/>
              </a:rPr>
              <a:t> для </a:t>
            </a:r>
            <a:r>
              <a:rPr lang="ru-RU" dirty="0" err="1">
                <a:latin typeface="Bahnschrift Light Condensed" panose="020B0502040204020203" pitchFamily="34" charset="0"/>
              </a:rPr>
              <a:t>довгострокових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вкладень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</a:p>
          <a:p>
            <a:pPr indent="-450000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4.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Фонди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грошового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ринку.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Взаємні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фонди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цього</a:t>
            </a:r>
            <a:r>
              <a:rPr lang="ru-RU" dirty="0">
                <a:latin typeface="Bahnschrift Light Condensed" panose="020B0502040204020203" pitchFamily="34" charset="0"/>
              </a:rPr>
              <a:t> типу </a:t>
            </a:r>
            <a:r>
              <a:rPr lang="ru-RU" dirty="0" err="1">
                <a:latin typeface="Bahnschrift Light Condensed" panose="020B0502040204020203" pitchFamily="34" charset="0"/>
              </a:rPr>
              <a:t>збирають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групи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інвесторів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використовують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їх</a:t>
            </a:r>
            <a:r>
              <a:rPr lang="ru-RU" dirty="0">
                <a:latin typeface="Bahnschrift Light Condensed" panose="020B0502040204020203" pitchFamily="34" charset="0"/>
              </a:rPr>
              <a:t> для </a:t>
            </a:r>
            <a:r>
              <a:rPr lang="ru-RU" dirty="0" err="1">
                <a:latin typeface="Bahnschrift Light Condensed" panose="020B0502040204020203" pitchFamily="34" charset="0"/>
              </a:rPr>
              <a:t>купівлі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короткострокових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фінансових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інструментів</a:t>
            </a:r>
            <a:r>
              <a:rPr lang="ru-RU" dirty="0">
                <a:latin typeface="Bahnschrift Light Condensed" panose="020B0502040204020203" pitchFamily="34" charset="0"/>
              </a:rPr>
              <a:t> грошового ринку. </a:t>
            </a:r>
            <a:r>
              <a:rPr lang="ru-RU" dirty="0" err="1">
                <a:latin typeface="Bahnschrift Light Condensed" panose="020B0502040204020203" pitchFamily="34" charset="0"/>
              </a:rPr>
              <a:t>Фонди</a:t>
            </a:r>
            <a:r>
              <a:rPr lang="ru-RU" dirty="0">
                <a:latin typeface="Bahnschrift Light Condensed" panose="020B0502040204020203" pitchFamily="34" charset="0"/>
              </a:rPr>
              <a:t> грошового ринку </a:t>
            </a:r>
            <a:r>
              <a:rPr lang="ru-RU" dirty="0" err="1">
                <a:latin typeface="Bahnschrift Light Condensed" panose="020B0502040204020203" pitchFamily="34" charset="0"/>
              </a:rPr>
              <a:t>можуть</a:t>
            </a:r>
            <a:r>
              <a:rPr lang="ru-RU" dirty="0">
                <a:latin typeface="Bahnschrift Light Condensed" panose="020B0502040204020203" pitchFamily="34" charset="0"/>
              </a:rPr>
              <a:t> бути </a:t>
            </a:r>
            <a:r>
              <a:rPr lang="ru-RU" dirty="0" err="1">
                <a:latin typeface="Bahnschrift Light Condensed" panose="020B0502040204020203" pitchFamily="34" charset="0"/>
              </a:rPr>
              <a:t>корисні</a:t>
            </a:r>
            <a:r>
              <a:rPr lang="ru-RU" dirty="0">
                <a:latin typeface="Bahnschrift Light Condensed" panose="020B0502040204020203" pitchFamily="34" charset="0"/>
              </a:rPr>
              <a:t> для тих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яким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кошти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можуть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знадобитися</a:t>
            </a:r>
            <a:r>
              <a:rPr lang="ru-RU" dirty="0">
                <a:latin typeface="Bahnschrift Light Condensed" panose="020B0502040204020203" pitchFamily="34" charset="0"/>
              </a:rPr>
              <a:t> через короткий час. На </a:t>
            </a:r>
            <a:r>
              <a:rPr lang="ru-RU" dirty="0" err="1">
                <a:latin typeface="Bahnschrift Light Condensed" panose="020B0502040204020203" pitchFamily="34" charset="0"/>
              </a:rPr>
              <a:t>відміну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банківських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депозитів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які</a:t>
            </a:r>
            <a:r>
              <a:rPr lang="ru-RU" dirty="0">
                <a:latin typeface="Bahnschrift Light Condensed" panose="020B0502040204020203" pitchFamily="34" charset="0"/>
              </a:rPr>
              <a:t> не </a:t>
            </a:r>
            <a:r>
              <a:rPr lang="ru-RU" dirty="0" err="1">
                <a:latin typeface="Bahnschrift Light Condensed" panose="020B0502040204020203" pitchFamily="34" charset="0"/>
              </a:rPr>
              <a:t>можна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реалізувати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протягом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щонайменше</a:t>
            </a:r>
            <a:r>
              <a:rPr lang="ru-RU" dirty="0">
                <a:latin typeface="Bahnschrift Light Condensed" panose="020B0502040204020203" pitchFamily="34" charset="0"/>
              </a:rPr>
              <a:t> 6 </a:t>
            </a:r>
            <a:r>
              <a:rPr lang="ru-RU" dirty="0" err="1">
                <a:latin typeface="Bahnschrift Light Condensed" panose="020B0502040204020203" pitchFamily="34" charset="0"/>
              </a:rPr>
              <a:t>місяців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папери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фондів</a:t>
            </a:r>
            <a:r>
              <a:rPr lang="ru-RU" dirty="0">
                <a:latin typeface="Bahnschrift Light Condensed" panose="020B0502040204020203" pitchFamily="34" charset="0"/>
              </a:rPr>
              <a:t> грошового ринку </a:t>
            </a:r>
            <a:r>
              <a:rPr lang="ru-RU" dirty="0" err="1">
                <a:latin typeface="Bahnschrift Light Condensed" panose="020B0502040204020203" pitchFamily="34" charset="0"/>
              </a:rPr>
              <a:t>можна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продати</a:t>
            </a:r>
            <a:r>
              <a:rPr lang="ru-RU" dirty="0">
                <a:latin typeface="Bahnschrift Light Condensed" panose="020B0502040204020203" pitchFamily="34" charset="0"/>
              </a:rPr>
              <a:t> в будь-</a:t>
            </a:r>
            <a:r>
              <a:rPr lang="ru-RU" dirty="0" err="1">
                <a:latin typeface="Bahnschrift Light Condensed" panose="020B0502040204020203" pitchFamily="34" charset="0"/>
              </a:rPr>
              <a:t>який</a:t>
            </a:r>
            <a:r>
              <a:rPr lang="ru-RU" dirty="0">
                <a:latin typeface="Bahnschrift Light Condensed" panose="020B0502040204020203" pitchFamily="34" charset="0"/>
              </a:rPr>
              <a:t> момент.</a:t>
            </a:r>
          </a:p>
          <a:p>
            <a:pPr indent="-450000" algn="just"/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969327"/>
            <a:ext cx="5551055" cy="2170546"/>
          </a:xfrm>
        </p:spPr>
        <p:txBody>
          <a:bodyPr>
            <a:normAutofit fontScale="92500" lnSpcReduction="10000"/>
          </a:bodyPr>
          <a:lstStyle/>
          <a:p>
            <a:pPr indent="457200" algn="just"/>
            <a:r>
              <a:rPr lang="ru-RU" sz="1800" dirty="0">
                <a:latin typeface="Bahnschrift Light Condensed" panose="020B0502040204020203" pitchFamily="34" charset="0"/>
              </a:rPr>
              <a:t>На </a:t>
            </a:r>
            <a:r>
              <a:rPr lang="ru-RU" sz="1800" dirty="0" err="1">
                <a:latin typeface="Bahnschrift Light Condensed" panose="020B0502040204020203" pitchFamily="34" charset="0"/>
              </a:rPr>
              <a:t>даний</a:t>
            </a:r>
            <a:r>
              <a:rPr lang="ru-RU" sz="1800" dirty="0">
                <a:latin typeface="Bahnschrift Light Condensed" panose="020B0502040204020203" pitchFamily="34" charset="0"/>
              </a:rPr>
              <a:t> час у </a:t>
            </a:r>
            <a:r>
              <a:rPr lang="ru-RU" sz="1800" dirty="0" err="1">
                <a:latin typeface="Bahnschrift Light Condensed" panose="020B0502040204020203" pitchFamily="34" charset="0"/>
              </a:rPr>
              <a:t>світі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існує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величезна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кількість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взаємних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фондів</a:t>
            </a:r>
            <a:r>
              <a:rPr lang="ru-RU" sz="1800" dirty="0">
                <a:latin typeface="Bahnschrift Light Condensed" panose="020B0502040204020203" pitchFamily="34" charset="0"/>
              </a:rPr>
              <a:t>. Зараз </a:t>
            </a:r>
            <a:r>
              <a:rPr lang="ru-RU" sz="1800" dirty="0" err="1">
                <a:latin typeface="Bahnschrift Light Condensed" panose="020B0502040204020203" pitchFamily="34" charset="0"/>
              </a:rPr>
              <a:t>тільки</a:t>
            </a:r>
            <a:r>
              <a:rPr lang="ru-RU" sz="1800" dirty="0">
                <a:latin typeface="Bahnschrift Light Condensed" panose="020B0502040204020203" pitchFamily="34" charset="0"/>
              </a:rPr>
              <a:t> у США </a:t>
            </a:r>
            <a:r>
              <a:rPr lang="ru-RU" sz="1800" dirty="0" err="1">
                <a:latin typeface="Bahnschrift Light Condensed" panose="020B0502040204020203" pitchFamily="34" charset="0"/>
              </a:rPr>
              <a:t>їх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нараховується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більш</a:t>
            </a:r>
            <a:r>
              <a:rPr lang="ru-RU" sz="1800" dirty="0">
                <a:latin typeface="Bahnschrift Light Condensed" panose="020B0502040204020203" pitchFamily="34" charset="0"/>
              </a:rPr>
              <a:t> 8000, </a:t>
            </a:r>
            <a:r>
              <a:rPr lang="ru-RU" sz="1800" dirty="0" err="1">
                <a:latin typeface="Bahnschrift Light Condensed" panose="020B0502040204020203" pitchFamily="34" charset="0"/>
              </a:rPr>
              <a:t>сумарна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вартість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їх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активів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складає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близько</a:t>
            </a:r>
            <a:r>
              <a:rPr lang="ru-RU" sz="1800" dirty="0">
                <a:latin typeface="Bahnschrift Light Condensed" panose="020B0502040204020203" pitchFamily="34" charset="0"/>
              </a:rPr>
              <a:t> 7 </a:t>
            </a:r>
            <a:r>
              <a:rPr lang="ru-RU" sz="1800" dirty="0" err="1">
                <a:latin typeface="Bahnschrift Light Condensed" panose="020B0502040204020203" pitchFamily="34" charset="0"/>
              </a:rPr>
              <a:t>трл</a:t>
            </a:r>
            <a:r>
              <a:rPr lang="ru-RU" sz="1800" dirty="0">
                <a:latin typeface="Bahnschrift Light Condensed" panose="020B0502040204020203" pitchFamily="34" charset="0"/>
              </a:rPr>
              <a:t>. </a:t>
            </a:r>
            <a:r>
              <a:rPr lang="ru-RU" sz="1800" dirty="0" err="1">
                <a:latin typeface="Bahnschrift Light Condensed" panose="020B0502040204020203" pitchFamily="34" charset="0"/>
              </a:rPr>
              <a:t>доларів</a:t>
            </a:r>
            <a:r>
              <a:rPr lang="ru-RU" sz="1800" dirty="0">
                <a:latin typeface="Bahnschrift Light Condensed" panose="020B0502040204020203" pitchFamily="34" charset="0"/>
              </a:rPr>
              <a:t> США і, </a:t>
            </a:r>
            <a:r>
              <a:rPr lang="ru-RU" sz="1800" dirty="0" err="1">
                <a:latin typeface="Bahnschrift Light Condensed" panose="020B0502040204020203" pitchFamily="34" charset="0"/>
              </a:rPr>
              <a:t>можливо</a:t>
            </a:r>
            <a:r>
              <a:rPr lang="ru-RU" sz="1800" dirty="0">
                <a:latin typeface="Bahnschrift Light Condensed" panose="020B0502040204020203" pitchFamily="34" charset="0"/>
              </a:rPr>
              <a:t>, до моменту </a:t>
            </a:r>
            <a:r>
              <a:rPr lang="ru-RU" sz="1800" dirty="0" err="1">
                <a:latin typeface="Bahnschrift Light Condensed" panose="020B0502040204020203" pitchFamily="34" charset="0"/>
              </a:rPr>
              <a:t>видання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нього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посібника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це</a:t>
            </a:r>
            <a:r>
              <a:rPr lang="ru-RU" sz="1800" dirty="0">
                <a:latin typeface="Bahnschrift Light Condensed" panose="020B0502040204020203" pitchFamily="34" charset="0"/>
              </a:rPr>
              <a:t> число </a:t>
            </a:r>
            <a:r>
              <a:rPr lang="ru-RU" sz="1800" dirty="0" err="1">
                <a:latin typeface="Bahnschrift Light Condensed" panose="020B0502040204020203" pitchFamily="34" charset="0"/>
              </a:rPr>
              <a:t>значно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зміниться</a:t>
            </a:r>
            <a:r>
              <a:rPr lang="ru-RU" sz="1800" dirty="0">
                <a:latin typeface="Bahnschrift Light Condensed" panose="020B0502040204020203" pitchFamily="34" charset="0"/>
              </a:rPr>
              <a:t> у </a:t>
            </a:r>
            <a:r>
              <a:rPr lang="ru-RU" sz="1800" dirty="0" err="1">
                <a:latin typeface="Bahnschrift Light Condensed" panose="020B0502040204020203" pitchFamily="34" charset="0"/>
              </a:rPr>
              <a:t>більший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бік</a:t>
            </a:r>
            <a:r>
              <a:rPr lang="ru-RU" sz="1800" dirty="0">
                <a:latin typeface="Bahnschrift Light Condensed" panose="020B0502040204020203" pitchFamily="34" charset="0"/>
              </a:rPr>
              <a:t>. Для </a:t>
            </a:r>
            <a:r>
              <a:rPr lang="ru-RU" sz="1800" dirty="0" err="1">
                <a:latin typeface="Bahnschrift Light Condensed" panose="020B0502040204020203" pitchFamily="34" charset="0"/>
              </a:rPr>
              <a:t>полегшення</a:t>
            </a:r>
            <a:r>
              <a:rPr lang="ru-RU" sz="1800" dirty="0">
                <a:latin typeface="Bahnschrift Light Condensed" panose="020B0502040204020203" pitchFamily="34" charset="0"/>
              </a:rPr>
              <a:t> проблем </a:t>
            </a:r>
            <a:r>
              <a:rPr lang="ru-RU" sz="1800" dirty="0" err="1">
                <a:latin typeface="Bahnschrift Light Condensed" panose="020B0502040204020203" pitchFamily="34" charset="0"/>
              </a:rPr>
              <a:t>вибору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інвестора</a:t>
            </a:r>
            <a:r>
              <a:rPr lang="ru-RU" sz="1800" dirty="0">
                <a:latin typeface="Bahnschrift Light Condensed" panose="020B0502040204020203" pitchFamily="34" charset="0"/>
              </a:rPr>
              <a:t>, </a:t>
            </a:r>
            <a:r>
              <a:rPr lang="ru-RU" sz="1800" dirty="0" err="1">
                <a:latin typeface="Bahnschrift Light Condensed" panose="020B0502040204020203" pitchFamily="34" charset="0"/>
              </a:rPr>
              <a:t>що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має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намір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вкласти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свої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гроші</a:t>
            </a:r>
            <a:r>
              <a:rPr lang="ru-RU" sz="1800" dirty="0">
                <a:latin typeface="Bahnschrift Light Condensed" panose="020B0502040204020203" pitchFamily="34" charset="0"/>
              </a:rPr>
              <a:t> у </a:t>
            </a:r>
            <a:r>
              <a:rPr lang="ru-RU" sz="1800" dirty="0" err="1">
                <a:latin typeface="Bahnschrift Light Condensed" panose="020B0502040204020203" pitchFamily="34" charset="0"/>
              </a:rPr>
              <a:t>взаємний</a:t>
            </a:r>
            <a:r>
              <a:rPr lang="ru-RU" sz="1800" dirty="0">
                <a:latin typeface="Bahnschrift Light Condensed" panose="020B0502040204020203" pitchFamily="34" charset="0"/>
              </a:rPr>
              <a:t> фонд, </a:t>
            </a:r>
            <a:r>
              <a:rPr lang="ru-RU" sz="1800" dirty="0" err="1">
                <a:latin typeface="Bahnschrift Light Condensed" panose="020B0502040204020203" pitchFamily="34" charset="0"/>
              </a:rPr>
              <a:t>ці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фонди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підрозділяються</a:t>
            </a:r>
            <a:r>
              <a:rPr lang="ru-RU" sz="1800" dirty="0">
                <a:latin typeface="Bahnschrift Light Condensed" panose="020B0502040204020203" pitchFamily="34" charset="0"/>
              </a:rPr>
              <a:t> на </a:t>
            </a:r>
            <a:r>
              <a:rPr lang="ru-RU" sz="1800" dirty="0" err="1">
                <a:latin typeface="Bahnschrift Light Condensed" panose="020B0502040204020203" pitchFamily="34" charset="0"/>
              </a:rPr>
              <a:t>кілька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типів</a:t>
            </a:r>
            <a:r>
              <a:rPr lang="ru-RU" sz="1800" dirty="0">
                <a:latin typeface="Bahnschrift Light Condensed" panose="020B0502040204020203" pitchFamily="34" charset="0"/>
              </a:rPr>
              <a:t> і </a:t>
            </a:r>
            <a:r>
              <a:rPr lang="ru-RU" sz="1800" dirty="0" err="1">
                <a:latin typeface="Bahnschrift Light Condensed" panose="020B0502040204020203" pitchFamily="34" charset="0"/>
              </a:rPr>
              <a:t>підтипів</a:t>
            </a:r>
            <a:r>
              <a:rPr lang="ru-RU" sz="1800" dirty="0">
                <a:latin typeface="Bahnschrift Light Condensed" panose="020B0502040204020203" pitchFamily="34" charset="0"/>
              </a:rPr>
              <a:t>, у </a:t>
            </a:r>
            <a:r>
              <a:rPr lang="ru-RU" sz="1800" dirty="0" err="1">
                <a:latin typeface="Bahnschrift Light Condensed" panose="020B0502040204020203" pitchFamily="34" charset="0"/>
              </a:rPr>
              <a:t>залежності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від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ступеня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ризику</a:t>
            </a:r>
            <a:r>
              <a:rPr lang="ru-RU" sz="1800" dirty="0">
                <a:latin typeface="Bahnschrift Light Condensed" panose="020B0502040204020203" pitchFamily="34" charset="0"/>
              </a:rPr>
              <a:t>, </a:t>
            </a:r>
            <a:r>
              <a:rPr lang="ru-RU" sz="1800" dirty="0" err="1">
                <a:latin typeface="Bahnschrift Light Condensed" panose="020B0502040204020203" pitchFamily="34" charset="0"/>
              </a:rPr>
              <a:t>прибутковості</a:t>
            </a:r>
            <a:r>
              <a:rPr lang="ru-RU" sz="1800" dirty="0">
                <a:latin typeface="Bahnschrift Light Condensed" panose="020B0502040204020203" pitchFamily="34" charset="0"/>
              </a:rPr>
              <a:t>, </a:t>
            </a:r>
            <a:r>
              <a:rPr lang="ru-RU" sz="1800" dirty="0" err="1">
                <a:latin typeface="Bahnschrift Light Condensed" panose="020B0502040204020203" pitchFamily="34" charset="0"/>
              </a:rPr>
              <a:t>переваги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вибору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цінних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паперів</a:t>
            </a:r>
            <a:r>
              <a:rPr lang="ru-RU" sz="1800" dirty="0">
                <a:latin typeface="Bahnschrift Light Condensed" panose="020B0502040204020203" pitchFamily="34" charset="0"/>
              </a:rPr>
              <a:t> і т.д.</a:t>
            </a:r>
            <a:endParaRPr lang="en-US" sz="1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7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92364"/>
            <a:ext cx="8600947" cy="6765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35834"/>
            <a:ext cx="10992381" cy="781766"/>
          </a:xfrm>
        </p:spPr>
        <p:txBody>
          <a:bodyPr>
            <a:noAutofit/>
          </a:bodyPr>
          <a:lstStyle/>
          <a:p>
            <a:pPr indent="457200" algn="just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3.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Інвестиційні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фонди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закритого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 типу (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closed-end funds)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2346036"/>
            <a:ext cx="8405091" cy="367607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Насамперед слід зазначити, що це не різновид взаємних фондів, це зовсім інше поняття, а саме різновид інвестиційних фондів, що існує паралельно з різними видами взаємних фондів. На відміну від взаємних фондів, що можуть випускати практично необмежене число акцій, кількість акцій закритого фонду суворо обмежена і спочатку розміщується у ході первинного розподілу (</a:t>
            </a:r>
            <a:r>
              <a:rPr lang="en-US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IPO-Initial Public Offering), </a:t>
            </a:r>
            <a:r>
              <a:rPr lang="ru-RU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після чого торгуються на біржі точнісінько так само, як і акції будь-якої акціонерної компанії. Вартість акцій закритого фонду визначається не загальною вартістю активів фонду (як акції взаємних фондів), а попитом та пропозицією на його акції на ринку. Тому акції закритих фондів продаються або з премією, або з дисконтом (що трапляється частіше) до чистої вартості активів у розрахунку на одну акцію. </a:t>
            </a:r>
            <a:endParaRPr lang="en-US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6" b="99167" l="0" r="8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-267855"/>
            <a:ext cx="61976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508" y="178816"/>
            <a:ext cx="9162473" cy="1308239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Bahnschrift Light Condensed" panose="020B0502040204020203" pitchFamily="34" charset="0"/>
              </a:rPr>
              <a:t>Пайові</a:t>
            </a:r>
            <a:r>
              <a:rPr lang="ru-RU" sz="3200" b="1" dirty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інвестиційні</a:t>
            </a:r>
            <a:r>
              <a:rPr lang="ru-RU" sz="3200" b="1" dirty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трасти</a:t>
            </a:r>
            <a:r>
              <a:rPr lang="ru-RU" sz="3200" b="1" dirty="0">
                <a:latin typeface="Bahnschrift Light Condensed" panose="020B0502040204020203" pitchFamily="34" charset="0"/>
              </a:rPr>
              <a:t> (</a:t>
            </a:r>
            <a:r>
              <a:rPr lang="en-US" sz="3200" b="1" dirty="0">
                <a:latin typeface="Bahnschrift Light Condensed" panose="020B0502040204020203" pitchFamily="34" charset="0"/>
              </a:rPr>
              <a:t>Unit Investment Trust, UIT)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109" y="1634837"/>
            <a:ext cx="9725891" cy="177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err="1" smtClean="0">
                <a:latin typeface="Bahnschrift Light Condensed" panose="020B0502040204020203" pitchFamily="34" charset="0"/>
              </a:rPr>
              <a:t>Це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різновид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закритих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фондів</a:t>
            </a:r>
            <a:r>
              <a:rPr lang="ru-RU" dirty="0" smtClean="0">
                <a:latin typeface="Bahnschrift Light Condensed" panose="020B0502040204020203" pitchFamily="34" charset="0"/>
              </a:rPr>
              <a:t> з </a:t>
            </a:r>
            <a:r>
              <a:rPr lang="ru-RU" dirty="0" err="1" smtClean="0">
                <a:latin typeface="Bahnschrift Light Condensed" panose="020B0502040204020203" pitchFamily="34" charset="0"/>
              </a:rPr>
              <a:t>тією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лише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різницею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що</a:t>
            </a:r>
            <a:r>
              <a:rPr lang="ru-RU" dirty="0" smtClean="0">
                <a:latin typeface="Bahnschrift Light Condensed" panose="020B0502040204020203" pitchFamily="34" charset="0"/>
              </a:rPr>
              <a:t> портфель </a:t>
            </a:r>
            <a:r>
              <a:rPr lang="ru-RU" dirty="0" err="1" smtClean="0">
                <a:latin typeface="Bahnschrift Light Condensed" panose="020B0502040204020203" pitchFamily="34" charset="0"/>
              </a:rPr>
              <a:t>цінних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паперів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трастів</a:t>
            </a:r>
            <a:r>
              <a:rPr lang="ru-RU" dirty="0" smtClean="0">
                <a:latin typeface="Bahnschrift Light Condensed" panose="020B0502040204020203" pitchFamily="34" charset="0"/>
              </a:rPr>
              <a:t> не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призначений</a:t>
            </a:r>
            <a:r>
              <a:rPr lang="ru-RU" dirty="0" smtClean="0">
                <a:latin typeface="Bahnschrift Light Condensed" panose="020B0502040204020203" pitchFamily="34" charset="0"/>
              </a:rPr>
              <a:t> для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керування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Портфелі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цих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фондів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звичайно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складаються</a:t>
            </a:r>
            <a:r>
              <a:rPr lang="ru-RU" dirty="0" smtClean="0">
                <a:latin typeface="Bahnschrift Light Condensed" panose="020B0502040204020203" pitchFamily="34" charset="0"/>
              </a:rPr>
              <a:t> з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державних</a:t>
            </a:r>
            <a:r>
              <a:rPr lang="ru-RU" dirty="0" smtClean="0">
                <a:latin typeface="Bahnschrift Light Condensed" panose="020B0502040204020203" pitchFamily="34" charset="0"/>
              </a:rPr>
              <a:t> і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корпоративних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облігацій</a:t>
            </a:r>
            <a:r>
              <a:rPr lang="ru-RU" dirty="0" smtClean="0">
                <a:latin typeface="Bahnschrift Light Condensed" panose="020B0502040204020203" pitchFamily="34" charset="0"/>
              </a:rPr>
              <a:t>, при </a:t>
            </a:r>
            <a:r>
              <a:rPr lang="ru-RU" dirty="0" err="1" smtClean="0">
                <a:latin typeface="Bahnschrift Light Condensed" panose="020B0502040204020203" pitchFamily="34" charset="0"/>
              </a:rPr>
              <a:t>цьому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перевага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віддається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неоподатковуваним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муніципальним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облігаціям</a:t>
            </a:r>
            <a:r>
              <a:rPr lang="ru-RU" dirty="0" smtClean="0">
                <a:latin typeface="Bahnschrift Light Condensed" panose="020B0502040204020203" pitchFamily="34" charset="0"/>
              </a:rPr>
              <a:t>. Один раз створивши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свій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інвестиційний</a:t>
            </a:r>
            <a:r>
              <a:rPr lang="ru-RU" dirty="0" smtClean="0">
                <a:latin typeface="Bahnschrift Light Condensed" panose="020B0502040204020203" pitchFamily="34" charset="0"/>
              </a:rPr>
              <a:t> портфель,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трастові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фонди</a:t>
            </a:r>
            <a:r>
              <a:rPr lang="ru-RU" dirty="0" smtClean="0">
                <a:latin typeface="Bahnschrift Light Condensed" panose="020B0502040204020203" pitchFamily="34" charset="0"/>
              </a:rPr>
              <a:t> не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мають</a:t>
            </a:r>
            <a:r>
              <a:rPr lang="ru-RU" dirty="0" smtClean="0">
                <a:latin typeface="Bahnschrift Light Condensed" panose="020B0502040204020203" pitchFamily="34" charset="0"/>
              </a:rPr>
              <a:t> права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змінювати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його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продаючи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чи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купуючи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цінні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папери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04145"/>
            <a:ext cx="10594109" cy="255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i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Виняток складають випадки, коли закінчується термін дії паперів, що входять до складу портфеля, або папери достроково відзиваються емітентом, або можливі заміни у портфелі спеціально обумовлені у проспектах фонду. Так, наприклад, існують пайові інвестиційні трасти, що використовують стратегію інвестування так звану «</a:t>
            </a:r>
            <a:r>
              <a:rPr lang="en-US" i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Dogs of the Dow», </a:t>
            </a:r>
            <a:r>
              <a:rPr lang="ru-RU" i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яка полягає в тому, щоб придбати 10 найбільш високоприбуткових акцій, що входять до складу «</a:t>
            </a:r>
            <a:r>
              <a:rPr lang="en-US" i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Dow Jones Industrial Average», </a:t>
            </a:r>
            <a:r>
              <a:rPr lang="ru-RU" i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утримувати їх протягом року, а потім повторити розрахунок і при необхідності зробити заміни у «десятці». Зрозуміло, що у такому фонді склад портфеля в більшій чи меншій мірі буде змінюватися щороку. </a:t>
            </a:r>
            <a:endParaRPr lang="en-US" i="1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4294910"/>
            <a:ext cx="4987636" cy="92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2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1393" r="-1715" b="1755"/>
          <a:stretch/>
        </p:blipFill>
        <p:spPr>
          <a:xfrm>
            <a:off x="5818908" y="2390645"/>
            <a:ext cx="6493164" cy="446735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973048"/>
              </p:ext>
            </p:extLst>
          </p:nvPr>
        </p:nvGraphicFramePr>
        <p:xfrm>
          <a:off x="155720" y="2544417"/>
          <a:ext cx="972026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98198"/>
            <a:ext cx="11071794" cy="1402611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1.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Міжнародні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фондові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інвестори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особливості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їх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діяльності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061" y="1659835"/>
            <a:ext cx="11058939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000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Міжнародні</a:t>
            </a:r>
            <a:r>
              <a:rPr lang="ru-RU" sz="2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фінансові</a:t>
            </a:r>
            <a:r>
              <a:rPr lang="ru-RU" sz="2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організації</a:t>
            </a:r>
            <a:r>
              <a:rPr lang="ru-RU" sz="2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(МФО)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створюються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шляхом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об’єднання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фінансових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ресурсів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країнами-учасницями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вирішення</a:t>
            </a:r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визначених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завдань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галузі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світової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економіки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Цими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завданнями</a:t>
            </a:r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можуть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бути:</a:t>
            </a:r>
            <a:endParaRPr lang="en-U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174" y="1444140"/>
            <a:ext cx="5480834" cy="822960"/>
          </a:xfrm>
        </p:spPr>
        <p:txBody>
          <a:bodyPr/>
          <a:lstStyle/>
          <a:p>
            <a:pPr algn="ctr"/>
            <a:r>
              <a:rPr lang="ru-RU" b="1" dirty="0" err="1">
                <a:latin typeface="Bahnschrift Light Condensed" panose="020B0502040204020203" pitchFamily="34" charset="0"/>
              </a:rPr>
              <a:t>Міжнародний</a:t>
            </a:r>
            <a:r>
              <a:rPr lang="ru-RU" b="1" dirty="0">
                <a:latin typeface="Bahnschrift Light Condensed" panose="020B0502040204020203" pitchFamily="34" charset="0"/>
              </a:rPr>
              <a:t> банк </a:t>
            </a:r>
            <a:r>
              <a:rPr lang="ru-RU" b="1" dirty="0" err="1">
                <a:latin typeface="Bahnschrift Light Condensed" panose="020B0502040204020203" pitchFamily="34" charset="0"/>
              </a:rPr>
              <a:t>реконструкції</a:t>
            </a:r>
            <a:r>
              <a:rPr lang="ru-RU" b="1" dirty="0">
                <a:latin typeface="Bahnschrift Light Condensed" panose="020B0502040204020203" pitchFamily="34" charset="0"/>
              </a:rPr>
              <a:t> и </a:t>
            </a:r>
            <a:r>
              <a:rPr lang="ru-RU" b="1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b="1" dirty="0">
                <a:latin typeface="Bahnschrift Light Condensed" panose="020B0502040204020203" pitchFamily="34" charset="0"/>
              </a:rPr>
              <a:t> (</a:t>
            </a:r>
            <a:r>
              <a:rPr lang="ru-RU" b="1" dirty="0" err="1">
                <a:latin typeface="Bahnschrift Light Condensed" panose="020B0502040204020203" pitchFamily="34" charset="0"/>
              </a:rPr>
              <a:t>світовий</a:t>
            </a:r>
            <a:r>
              <a:rPr lang="ru-RU" b="1" dirty="0">
                <a:latin typeface="Bahnschrift Light Condensed" panose="020B0502040204020203" pitchFamily="34" charset="0"/>
              </a:rPr>
              <a:t> банк)</a:t>
            </a:r>
            <a:endParaRPr lang="en-US" b="1" dirty="0">
              <a:latin typeface="Bahnschrift Light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174" y="2558301"/>
            <a:ext cx="5480834" cy="3751059"/>
          </a:xfrm>
        </p:spPr>
        <p:txBody>
          <a:bodyPr>
            <a:normAutofit fontScale="85000" lnSpcReduction="20000"/>
          </a:bodyPr>
          <a:lstStyle/>
          <a:p>
            <a:pPr indent="450000" algn="just"/>
            <a:r>
              <a:rPr lang="ru-RU" dirty="0">
                <a:latin typeface="Bahnschrift Light Condensed" panose="020B0502040204020203" pitchFamily="34" charset="0"/>
              </a:rPr>
              <a:t>МБРР, </a:t>
            </a:r>
            <a:r>
              <a:rPr lang="ru-RU" dirty="0" err="1">
                <a:latin typeface="Bahnschrift Light Condensed" panose="020B0502040204020203" pitchFamily="34" charset="0"/>
              </a:rPr>
              <a:t>більш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відомий</a:t>
            </a:r>
            <a:r>
              <a:rPr lang="ru-RU" dirty="0">
                <a:latin typeface="Bahnschrift Light Condensed" panose="020B0502040204020203" pitchFamily="34" charset="0"/>
              </a:rPr>
              <a:t> як </a:t>
            </a:r>
            <a:r>
              <a:rPr lang="ru-RU" dirty="0" err="1">
                <a:latin typeface="Bahnschrift Light Condensed" panose="020B0502040204020203" pitchFamily="34" charset="0"/>
              </a:rPr>
              <a:t>Світовий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або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Всесвітній</a:t>
            </a:r>
            <a:r>
              <a:rPr lang="ru-RU" dirty="0">
                <a:latin typeface="Bahnschrift Light Condensed" panose="020B0502040204020203" pitchFamily="34" charset="0"/>
              </a:rPr>
              <a:t> банк, </a:t>
            </a:r>
            <a:r>
              <a:rPr lang="ru-RU" dirty="0" err="1">
                <a:latin typeface="Bahnschrift Light Condensed" panose="020B0502040204020203" pitchFamily="34" charset="0"/>
              </a:rPr>
              <a:t>був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створений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smtClean="0">
                <a:latin typeface="Bahnschrift Light Condensed" panose="020B0502040204020203" pitchFamily="34" charset="0"/>
              </a:rPr>
              <a:t>у 1944 </a:t>
            </a:r>
            <a:r>
              <a:rPr lang="ru-RU" dirty="0" err="1">
                <a:latin typeface="Bahnschrift Light Condensed" panose="020B0502040204020203" pitchFamily="34" charset="0"/>
              </a:rPr>
              <a:t>році</a:t>
            </a:r>
            <a:r>
              <a:rPr lang="ru-RU" dirty="0">
                <a:latin typeface="Bahnschrift Light Condensed" panose="020B0502040204020203" pitchFamily="34" charset="0"/>
              </a:rPr>
              <a:t> з метою </a:t>
            </a:r>
            <a:r>
              <a:rPr lang="ru-RU" dirty="0" err="1">
                <a:latin typeface="Bahnschrift Light Condensed" panose="020B0502040204020203" pitchFamily="34" charset="0"/>
              </a:rPr>
              <a:t>надання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допомоги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відновленні</a:t>
            </a:r>
            <a:r>
              <a:rPr lang="ru-RU" dirty="0">
                <a:latin typeface="Bahnschrift Light Condensed" panose="020B0502040204020203" pitchFamily="34" charset="0"/>
              </a:rPr>
              <a:t> й </a:t>
            </a:r>
            <a:r>
              <a:rPr lang="ru-RU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економіки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західноєвропейських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господарство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яких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було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підірване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smtClean="0">
                <a:latin typeface="Bahnschrift Light Condensed" panose="020B0502040204020203" pitchFamily="34" charset="0"/>
              </a:rPr>
              <a:t>Другою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світовою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війною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Світовий</a:t>
            </a:r>
            <a:r>
              <a:rPr lang="ru-RU" dirty="0">
                <a:latin typeface="Bahnschrift Light Condensed" panose="020B0502040204020203" pitchFamily="34" charset="0"/>
              </a:rPr>
              <a:t> банк як </a:t>
            </a:r>
            <a:r>
              <a:rPr lang="ru-RU" dirty="0" err="1">
                <a:latin typeface="Bahnschrift Light Condensed" panose="020B0502040204020203" pitchFamily="34" charset="0"/>
              </a:rPr>
              <a:t>спеціалізований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інститут</a:t>
            </a:r>
            <a:r>
              <a:rPr lang="ru-RU" dirty="0">
                <a:latin typeface="Bahnschrift Light Condensed" panose="020B0502040204020203" pitchFamily="34" charset="0"/>
              </a:rPr>
              <a:t> ООН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надає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країнам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розвиваються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фінансову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допомогу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виступає</a:t>
            </a:r>
            <a:r>
              <a:rPr lang="ru-RU" dirty="0">
                <a:latin typeface="Bahnschrift Light Condensed" panose="020B0502040204020203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</a:rPr>
              <a:t>ролі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радника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smtClean="0">
                <a:latin typeface="Bahnschrift Light Condensed" panose="020B0502040204020203" pitchFamily="34" charset="0"/>
              </a:rPr>
              <a:t>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розробці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програм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їхнього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економічного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координує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промислово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розвинутих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сприяє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міжнародних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економічних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організацій</a:t>
            </a:r>
            <a:r>
              <a:rPr lang="ru-RU" dirty="0" smtClean="0">
                <a:latin typeface="Bahnschrift Light Condensed" panose="020B0502040204020203" pitchFamily="34" charset="0"/>
              </a:rPr>
              <a:t>.</a:t>
            </a:r>
          </a:p>
          <a:p>
            <a:pPr indent="450000" algn="just"/>
            <a:r>
              <a:rPr lang="ru-RU" dirty="0">
                <a:latin typeface="Bahnschrift Light Condensed" panose="020B0502040204020203" pitchFamily="34" charset="0"/>
              </a:rPr>
              <a:t>Членами МБРР </a:t>
            </a:r>
            <a:r>
              <a:rPr lang="ru-RU" dirty="0" err="1">
                <a:latin typeface="Bahnschrift Light Condensed" panose="020B0502040204020203" pitchFamily="34" charset="0"/>
              </a:rPr>
              <a:t>можуть</a:t>
            </a:r>
            <a:r>
              <a:rPr lang="ru-RU" dirty="0">
                <a:latin typeface="Bahnschrift Light Condensed" panose="020B0502040204020203" pitchFamily="34" charset="0"/>
              </a:rPr>
              <a:t> бути </a:t>
            </a:r>
            <a:r>
              <a:rPr lang="ru-RU" dirty="0" err="1">
                <a:latin typeface="Bahnschrift Light Condensed" panose="020B0502040204020203" pitchFamily="34" charset="0"/>
              </a:rPr>
              <a:t>країни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вступили в МВФ,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оскільки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зобов’язані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проводити</a:t>
            </a:r>
            <a:r>
              <a:rPr lang="ru-RU" dirty="0">
                <a:latin typeface="Bahnschrift Light Condensed" panose="020B0502040204020203" pitchFamily="34" charset="0"/>
              </a:rPr>
              <a:t> валютно-</a:t>
            </a:r>
            <a:r>
              <a:rPr lang="ru-RU" dirty="0" err="1">
                <a:latin typeface="Bahnschrift Light Condensed" panose="020B0502040204020203" pitchFamily="34" charset="0"/>
              </a:rPr>
              <a:t>фінансову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політику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відповідає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smtClean="0">
                <a:latin typeface="Bahnschrift Light Condensed" panose="020B0502040204020203" pitchFamily="34" charset="0"/>
              </a:rPr>
              <a:t>Статуту МВФ</a:t>
            </a:r>
            <a:r>
              <a:rPr lang="ru-RU" dirty="0">
                <a:latin typeface="Bahnschrift Light Condensed" panose="020B0502040204020203" pitchFamily="34" charset="0"/>
              </a:rPr>
              <a:t>. Членами МБРР є 180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однак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завдяки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системі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розподілу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голосів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ведучу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>
                <a:latin typeface="Bahnschrift Light Condensed" panose="020B0502040204020203" pitchFamily="34" charset="0"/>
              </a:rPr>
              <a:t>роль у Байку </a:t>
            </a:r>
            <a:r>
              <a:rPr lang="ru-RU" dirty="0" err="1">
                <a:latin typeface="Bahnschrift Light Condensed" panose="020B0502040204020203" pitchFamily="34" charset="0"/>
              </a:rPr>
              <a:t>грає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група</a:t>
            </a:r>
            <a:r>
              <a:rPr lang="ru-RU" dirty="0">
                <a:latin typeface="Bahnschrift Light Condensed" panose="020B0502040204020203" pitchFamily="34" charset="0"/>
              </a:rPr>
              <a:t> з 10 </a:t>
            </a:r>
            <a:r>
              <a:rPr lang="ru-RU" dirty="0" err="1">
                <a:latin typeface="Bahnschrift Light Condensed" panose="020B0502040204020203" pitchFamily="34" charset="0"/>
              </a:rPr>
              <a:t>найбільш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розвинутих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чолі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зі</a:t>
            </a:r>
            <a:r>
              <a:rPr lang="ru-RU" dirty="0" smtClean="0">
                <a:latin typeface="Bahnschrift Light Condensed" panose="020B0502040204020203" pitchFamily="34" charset="0"/>
              </a:rPr>
              <a:t> США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Рішення</a:t>
            </a:r>
            <a:r>
              <a:rPr lang="ru-RU" dirty="0">
                <a:latin typeface="Bahnschrift Light Condensed" panose="020B0502040204020203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</a:rPr>
              <a:t>Раді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керуючих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приймаються</a:t>
            </a:r>
            <a:r>
              <a:rPr lang="ru-RU" dirty="0">
                <a:latin typeface="Bahnschrift Light Condensed" panose="020B0502040204020203" pitchFamily="34" charset="0"/>
              </a:rPr>
              <a:t> простою </a:t>
            </a:r>
            <a:r>
              <a:rPr lang="ru-RU" dirty="0" err="1">
                <a:latin typeface="Bahnschrift Light Condensed" panose="020B0502040204020203" pitchFamily="34" charset="0"/>
              </a:rPr>
              <a:t>більшістю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голосів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</a:p>
          <a:p>
            <a:pPr indent="450000" algn="just"/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0887" y="1466985"/>
            <a:ext cx="5816799" cy="822960"/>
          </a:xfrm>
        </p:spPr>
        <p:txBody>
          <a:bodyPr/>
          <a:lstStyle/>
          <a:p>
            <a:pPr algn="ctr"/>
            <a:r>
              <a:rPr lang="ru-RU" b="1" dirty="0" err="1">
                <a:latin typeface="Bahnschrift Light Condensed" panose="020B0502040204020203" pitchFamily="34" charset="0"/>
              </a:rPr>
              <a:t>Міжнародна</a:t>
            </a:r>
            <a:r>
              <a:rPr lang="ru-RU" b="1" dirty="0">
                <a:latin typeface="Bahnschrift Light Condensed" panose="020B0502040204020203" pitchFamily="34" charset="0"/>
              </a:rPr>
              <a:t> </a:t>
            </a:r>
            <a:r>
              <a:rPr lang="ru-RU" b="1" dirty="0" err="1">
                <a:latin typeface="Bahnschrift Light Condensed" panose="020B0502040204020203" pitchFamily="34" charset="0"/>
              </a:rPr>
              <a:t>асоціація</a:t>
            </a:r>
            <a:r>
              <a:rPr lang="ru-RU" b="1" dirty="0">
                <a:latin typeface="Bahnschrift Light Condensed" panose="020B0502040204020203" pitchFamily="34" charset="0"/>
              </a:rPr>
              <a:t> </a:t>
            </a:r>
            <a:r>
              <a:rPr lang="ru-RU" b="1" dirty="0" err="1">
                <a:latin typeface="Bahnschrift Light Condensed" panose="020B0502040204020203" pitchFamily="34" charset="0"/>
              </a:rPr>
              <a:t>розвитку</a:t>
            </a:r>
            <a:endParaRPr lang="en-US" b="1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0888" y="2558302"/>
            <a:ext cx="5816798" cy="3444934"/>
          </a:xfrm>
        </p:spPr>
        <p:txBody>
          <a:bodyPr>
            <a:normAutofit fontScale="92500" lnSpcReduction="10000"/>
          </a:bodyPr>
          <a:lstStyle/>
          <a:p>
            <a:pPr indent="450000" algn="just"/>
            <a:r>
              <a:rPr lang="ru-RU" dirty="0">
                <a:latin typeface="Bahnschrift Light Condensed" panose="020B0502040204020203" pitchFamily="34" charset="0"/>
              </a:rPr>
              <a:t>У той час як МБРР,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запозичає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</a:t>
            </a:r>
            <a:r>
              <a:rPr lang="ru-RU" dirty="0">
                <a:latin typeface="Bahnschrift Light Condensed" panose="020B0502040204020203" pitchFamily="34" charset="0"/>
              </a:rPr>
              <a:t> в основному на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фінансових</a:t>
            </a:r>
            <a:r>
              <a:rPr lang="ru-RU" dirty="0" smtClean="0">
                <a:latin typeface="Bahnschrift Light Condensed" panose="020B0502040204020203" pitchFamily="34" charset="0"/>
              </a:rPr>
              <a:t> ринках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надає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позики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трохи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більш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пільгових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ніж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звичайні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комерційні</a:t>
            </a:r>
            <a:r>
              <a:rPr lang="ru-RU" dirty="0" smtClean="0">
                <a:latin typeface="Bahnschrift Light Condensed" panose="020B0502040204020203" pitchFamily="34" charset="0"/>
              </a:rPr>
              <a:t> банки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умовах</a:t>
            </a:r>
            <a:r>
              <a:rPr lang="ru-RU" dirty="0">
                <a:latin typeface="Bahnschrift Light Condensed" panose="020B0502040204020203" pitchFamily="34" charset="0"/>
              </a:rPr>
              <a:t> (в основному </a:t>
            </a:r>
            <a:r>
              <a:rPr lang="ru-RU" dirty="0" err="1">
                <a:latin typeface="Bahnschrift Light Condensed" panose="020B0502040204020203" pitchFamily="34" charset="0"/>
              </a:rPr>
              <a:t>країнам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відповідають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визначеним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вимогам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smtClean="0">
                <a:latin typeface="Bahnschrift Light Condensed" panose="020B0502040204020203" pitchFamily="34" charset="0"/>
              </a:rPr>
              <a:t>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саме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повертають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кредити</a:t>
            </a:r>
            <a:r>
              <a:rPr lang="ru-RU" dirty="0">
                <a:latin typeface="Bahnschrift Light Condensed" panose="020B0502040204020203" pitchFamily="34" charset="0"/>
              </a:rPr>
              <a:t>), то МАР,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отримує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свій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</a:t>
            </a:r>
            <a:r>
              <a:rPr lang="ru-RU" dirty="0">
                <a:latin typeface="Bahnschrift Light Condensed" panose="020B0502040204020203" pitchFamily="34" charset="0"/>
              </a:rPr>
              <a:t> з </a:t>
            </a:r>
            <a:r>
              <a:rPr lang="ru-RU" dirty="0" err="1">
                <a:latin typeface="Bahnschrift Light Condensed" panose="020B0502040204020203" pitchFamily="34" charset="0"/>
              </a:rPr>
              <a:t>інших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джерел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надає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безвідсоткові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найбіднішим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країнам</a:t>
            </a:r>
            <a:r>
              <a:rPr lang="ru-RU" dirty="0">
                <a:latin typeface="Bahnschrift Light Condensed" panose="020B0502040204020203" pitchFamily="34" charset="0"/>
              </a:rPr>
              <a:t>. МАР </a:t>
            </a:r>
            <a:r>
              <a:rPr lang="ru-RU" dirty="0" err="1">
                <a:latin typeface="Bahnschrift Light Condensed" panose="020B0502040204020203" pitchFamily="34" charset="0"/>
              </a:rPr>
              <a:t>має</a:t>
            </a:r>
            <a:r>
              <a:rPr lang="ru-RU" dirty="0">
                <a:latin typeface="Bahnschrift Light Condensed" panose="020B0502040204020203" pitchFamily="34" charset="0"/>
              </a:rPr>
              <a:t> три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основні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джерела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фінансування</a:t>
            </a:r>
            <a:r>
              <a:rPr lang="ru-RU" dirty="0">
                <a:latin typeface="Bahnschrift Light Condensed" panose="020B0502040204020203" pitchFamily="34" charset="0"/>
              </a:rPr>
              <a:t>: </a:t>
            </a:r>
            <a:r>
              <a:rPr lang="ru-RU" dirty="0" err="1">
                <a:latin typeface="Bahnschrift Light Condensed" panose="020B0502040204020203" pitchFamily="34" charset="0"/>
              </a:rPr>
              <a:t>прибутки</a:t>
            </a:r>
            <a:r>
              <a:rPr lang="ru-RU" dirty="0">
                <a:latin typeface="Bahnschrift Light Condensed" panose="020B0502040204020203" pitchFamily="34" charset="0"/>
              </a:rPr>
              <a:t> МБРР, </a:t>
            </a:r>
            <a:r>
              <a:rPr lang="ru-RU" dirty="0" err="1">
                <a:latin typeface="Bahnschrift Light Condensed" panose="020B0502040204020203" pitchFamily="34" charset="0"/>
              </a:rPr>
              <a:t>внески</a:t>
            </a:r>
            <a:r>
              <a:rPr lang="ru-RU" dirty="0">
                <a:latin typeface="Bahnschrift Light Condensed" panose="020B0502040204020203" pitchFamily="34" charset="0"/>
              </a:rPr>
              <a:t> держав-</a:t>
            </a:r>
            <a:r>
              <a:rPr lang="ru-RU" dirty="0" err="1">
                <a:latin typeface="Bahnschrift Light Condensed" panose="020B0502040204020203" pitchFamily="34" charset="0"/>
              </a:rPr>
              <a:t>членів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внески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заможних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краї-членів</a:t>
            </a:r>
            <a:r>
              <a:rPr lang="ru-RU" dirty="0">
                <a:latin typeface="Bahnschrift Light Condensed" panose="020B0502040204020203" pitchFamily="34" charset="0"/>
              </a:rPr>
              <a:t>. А </a:t>
            </a:r>
            <a:r>
              <a:rPr lang="ru-RU" dirty="0" err="1">
                <a:latin typeface="Bahnschrift Light Condensed" panose="020B0502040204020203" pitchFamily="34" charset="0"/>
              </a:rPr>
              <a:t>також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повернення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раніше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наданих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кредитів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</a:p>
          <a:p>
            <a:pPr indent="450000" algn="just"/>
            <a:r>
              <a:rPr lang="ru-RU" dirty="0" err="1">
                <a:latin typeface="Bahnschrift Light Condensed" panose="020B0502040204020203" pitchFamily="34" charset="0"/>
              </a:rPr>
              <a:t>Кожен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профінансований</a:t>
            </a:r>
            <a:r>
              <a:rPr lang="ru-RU" dirty="0">
                <a:latin typeface="Bahnschrift Light Condensed" panose="020B0502040204020203" pitchFamily="34" charset="0"/>
              </a:rPr>
              <a:t> МАР проект </a:t>
            </a:r>
            <a:r>
              <a:rPr lang="ru-RU" dirty="0" err="1">
                <a:latin typeface="Bahnschrift Light Condensed" panose="020B0502040204020203" pitchFamily="34" charset="0"/>
              </a:rPr>
              <a:t>піддається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політико-економічній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експертизі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>
                <a:latin typeface="Bahnschrift Light Condensed" panose="020B0502040204020203" pitchFamily="34" charset="0"/>
              </a:rPr>
              <a:t>з метою </a:t>
            </a:r>
            <a:r>
              <a:rPr lang="ru-RU" dirty="0" err="1">
                <a:latin typeface="Bahnschrift Light Condensed" panose="020B0502040204020203" pitchFamily="34" charset="0"/>
              </a:rPr>
              <a:t>найбільш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ефективного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використання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фінансової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допомоги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2330" y="298174"/>
            <a:ext cx="10783957" cy="854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Якщо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довоєнні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роки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існував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Банк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міжнародних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розрахунків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Базелі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Швейцарія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), то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тепер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функціонує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ціла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система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міжнародних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валютно-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кредитних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організацій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як глобального, так і </a:t>
            </a:r>
            <a:r>
              <a:rPr lang="ru-RU" sz="2000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регіонального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характеру.</a:t>
            </a:r>
            <a:endParaRPr lang="en-US" sz="20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70" y="1365606"/>
            <a:ext cx="5901697" cy="53511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8" y="585382"/>
            <a:ext cx="4754880" cy="8229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latin typeface="Bahnschrift Light Condensed" panose="020B0502040204020203" pitchFamily="34" charset="0"/>
              </a:rPr>
              <a:t>Міжнародна</a:t>
            </a:r>
            <a:r>
              <a:rPr lang="ru-RU" sz="3200" b="1" dirty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фінансова</a:t>
            </a:r>
            <a:r>
              <a:rPr lang="ru-RU" sz="3200" b="1" dirty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корпорація</a:t>
            </a:r>
            <a:endParaRPr lang="en-US" sz="3200" b="1" dirty="0">
              <a:latin typeface="Bahnschrift Light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4128" y="2274037"/>
            <a:ext cx="4754880" cy="3341572"/>
          </a:xfrm>
        </p:spPr>
        <p:txBody>
          <a:bodyPr>
            <a:normAutofit fontScale="92500" lnSpcReduction="20000"/>
          </a:bodyPr>
          <a:lstStyle/>
          <a:p>
            <a:pPr indent="-450000" algn="just"/>
            <a:r>
              <a:rPr lang="ru-RU" dirty="0">
                <a:latin typeface="Bahnschrift Light Condensed" panose="020B0502040204020203" pitchFamily="34" charset="0"/>
              </a:rPr>
              <a:t>МФК </a:t>
            </a:r>
            <a:r>
              <a:rPr lang="ru-RU" dirty="0" err="1">
                <a:latin typeface="Bahnschrift Light Condensed" panose="020B0502040204020203" pitchFamily="34" charset="0"/>
              </a:rPr>
              <a:t>була</a:t>
            </a:r>
            <a:r>
              <a:rPr lang="ru-RU" dirty="0">
                <a:latin typeface="Bahnschrift Light Condensed" panose="020B0502040204020203" pitchFamily="34" charset="0"/>
              </a:rPr>
              <a:t> створена з метою </a:t>
            </a:r>
            <a:r>
              <a:rPr lang="ru-RU" dirty="0" err="1">
                <a:latin typeface="Bahnschrift Light Condensed" panose="020B0502040204020203" pitchFamily="34" charset="0"/>
              </a:rPr>
              <a:t>мобілізації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національного</a:t>
            </a:r>
            <a:r>
              <a:rPr lang="ru-RU" dirty="0">
                <a:latin typeface="Bahnschrift Light Condensed" panose="020B0502040204020203" pitchFamily="34" charset="0"/>
              </a:rPr>
              <a:t> й </a:t>
            </a:r>
            <a:r>
              <a:rPr lang="ru-RU" dirty="0" err="1">
                <a:latin typeface="Bahnschrift Light Condensed" panose="020B0502040204020203" pitchFamily="34" charset="0"/>
              </a:rPr>
              <a:t>іноземного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капіталу</a:t>
            </a:r>
            <a:r>
              <a:rPr lang="ru-RU" dirty="0">
                <a:latin typeface="Bahnschrift Light Condensed" panose="020B0502040204020203" pitchFamily="34" charset="0"/>
              </a:rPr>
              <a:t> для </a:t>
            </a:r>
            <a:r>
              <a:rPr lang="ru-RU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</a:rPr>
              <a:t> приватного сектора у </a:t>
            </a:r>
            <a:r>
              <a:rPr lang="ru-RU" dirty="0" err="1">
                <a:latin typeface="Bahnschrift Light Condensed" panose="020B0502040204020203" pitchFamily="34" charset="0"/>
              </a:rPr>
              <a:t>країнах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розвиваються</a:t>
            </a:r>
            <a:r>
              <a:rPr lang="ru-RU" dirty="0">
                <a:latin typeface="Bahnschrift Light Condensed" panose="020B0502040204020203" pitchFamily="34" charset="0"/>
              </a:rPr>
              <a:t>. МФК </a:t>
            </a:r>
            <a:r>
              <a:rPr lang="ru-RU" dirty="0" err="1">
                <a:latin typeface="Bahnschrift Light Condensed" panose="020B0502040204020203" pitchFamily="34" charset="0"/>
              </a:rPr>
              <a:t>кредитує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також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державні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підприємства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працюють</a:t>
            </a:r>
            <a:r>
              <a:rPr lang="ru-RU" dirty="0">
                <a:latin typeface="Bahnschrift Light Condensed" panose="020B0502040204020203" pitchFamily="34" charset="0"/>
              </a:rPr>
              <a:t> як </a:t>
            </a:r>
            <a:r>
              <a:rPr lang="ru-RU" dirty="0" err="1">
                <a:latin typeface="Bahnschrift Light Condensed" panose="020B0502040204020203" pitchFamily="34" charset="0"/>
              </a:rPr>
              <a:t>самостійні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акціонерні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компанії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endParaRPr lang="ru-RU" dirty="0" smtClean="0">
              <a:latin typeface="Bahnschrift Light Condensed" panose="020B0502040204020203" pitchFamily="34" charset="0"/>
            </a:endParaRPr>
          </a:p>
          <a:p>
            <a:pPr indent="-450000" algn="just"/>
            <a:r>
              <a:rPr lang="ru-RU" dirty="0" err="1" smtClean="0">
                <a:latin typeface="Bahnschrift Light Condensed" panose="020B0502040204020203" pitchFamily="34" charset="0"/>
              </a:rPr>
              <a:t>Кредити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направляються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реалізацію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високорентабельних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проектів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найбільш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розвинутих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країнах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які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розвиваються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пов'язано</a:t>
            </a:r>
            <a:r>
              <a:rPr lang="ru-RU" dirty="0">
                <a:latin typeface="Bahnschrift Light Condensed" panose="020B0502040204020203" pitchFamily="34" charset="0"/>
              </a:rPr>
              <a:t> з </a:t>
            </a:r>
            <a:r>
              <a:rPr lang="ru-RU" dirty="0" err="1">
                <a:latin typeface="Bahnschrift Light Condensed" panose="020B0502040204020203" pitchFamily="34" charset="0"/>
              </a:rPr>
              <a:t>високою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вартістю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кредитів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Джерелами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фінансування</a:t>
            </a:r>
            <a:r>
              <a:rPr lang="ru-RU" dirty="0">
                <a:latin typeface="Bahnschrift Light Condensed" panose="020B0502040204020203" pitchFamily="34" charset="0"/>
              </a:rPr>
              <a:t> МФК є </a:t>
            </a:r>
            <a:r>
              <a:rPr lang="ru-RU" dirty="0" err="1">
                <a:latin typeface="Bahnschrift Light Condensed" panose="020B0502040204020203" pitchFamily="34" charset="0"/>
              </a:rPr>
              <a:t>внески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членів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статутний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капітал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кредити</a:t>
            </a:r>
            <a:r>
              <a:rPr lang="ru-RU" dirty="0">
                <a:latin typeface="Bahnschrift Light Condensed" panose="020B0502040204020203" pitchFamily="34" charset="0"/>
              </a:rPr>
              <a:t> МБРР, </a:t>
            </a:r>
            <a:r>
              <a:rPr lang="ru-RU" dirty="0" err="1">
                <a:latin typeface="Bahnschrift Light Condensed" panose="020B0502040204020203" pitchFamily="34" charset="0"/>
              </a:rPr>
              <a:t>відрахування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прибутків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кошти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повернутих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кредитів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кошти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залучені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міжнародних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фінансових</a:t>
            </a:r>
            <a:r>
              <a:rPr lang="ru-RU" dirty="0">
                <a:latin typeface="Bahnschrift Light Condensed" panose="020B0502040204020203" pitchFamily="34" charset="0"/>
              </a:rPr>
              <a:t> ринках. 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8513" y="542646"/>
            <a:ext cx="5220451" cy="8229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latin typeface="Bahnschrift Light Condensed" panose="020B0502040204020203" pitchFamily="34" charset="0"/>
              </a:rPr>
              <a:t>Міжнародний</a:t>
            </a:r>
            <a:r>
              <a:rPr lang="ru-RU" sz="3200" b="1" dirty="0">
                <a:latin typeface="Bahnschrift Light Condensed" panose="020B0502040204020203" pitchFamily="34" charset="0"/>
              </a:rPr>
              <a:t> центр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із</a:t>
            </a:r>
            <a:r>
              <a:rPr lang="ru-RU" sz="3200" b="1" dirty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 smtClean="0">
                <a:latin typeface="Bahnschrift Light Condensed" panose="020B0502040204020203" pitchFamily="34" charset="0"/>
              </a:rPr>
              <a:t>розв’язання</a:t>
            </a:r>
            <a:r>
              <a:rPr lang="ru-RU" sz="3200" b="1" dirty="0" smtClean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інвестиційних</a:t>
            </a:r>
            <a:r>
              <a:rPr lang="ru-RU" sz="3200" b="1" dirty="0">
                <a:latin typeface="Bahnschrift Light Condensed" panose="020B0502040204020203" pitchFamily="34" charset="0"/>
              </a:rPr>
              <a:t> </a:t>
            </a:r>
            <a:r>
              <a:rPr lang="ru-RU" sz="3200" b="1" dirty="0" err="1">
                <a:latin typeface="Bahnschrift Light Condensed" panose="020B0502040204020203" pitchFamily="34" charset="0"/>
              </a:rPr>
              <a:t>конфліктів</a:t>
            </a:r>
            <a:endParaRPr lang="en-US" sz="3200" b="1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9826" y="2276061"/>
            <a:ext cx="5039138" cy="3339548"/>
          </a:xfrm>
        </p:spPr>
        <p:txBody>
          <a:bodyPr>
            <a:normAutofit fontScale="92500" lnSpcReduction="10000"/>
          </a:bodyPr>
          <a:lstStyle/>
          <a:p>
            <a:pPr indent="-450000" algn="just"/>
            <a:r>
              <a:rPr lang="ru-RU" dirty="0" err="1">
                <a:latin typeface="Bahnschrift Light Condensed" panose="020B0502040204020203" pitchFamily="34" charset="0"/>
              </a:rPr>
              <a:t>Головним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завданням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Міжнародного</a:t>
            </a:r>
            <a:r>
              <a:rPr lang="ru-RU" dirty="0">
                <a:latin typeface="Bahnschrift Light Condensed" panose="020B0502040204020203" pitchFamily="34" charset="0"/>
              </a:rPr>
              <a:t> центру </a:t>
            </a:r>
            <a:r>
              <a:rPr lang="ru-RU" dirty="0" err="1">
                <a:latin typeface="Bahnschrift Light Condensed" panose="020B0502040204020203" pitchFamily="34" charset="0"/>
              </a:rPr>
              <a:t>із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розв'язання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конфліктів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створеного</a:t>
            </a:r>
            <a:r>
              <a:rPr lang="ru-RU" dirty="0">
                <a:latin typeface="Bahnschrift Light Condensed" panose="020B0502040204020203" pitchFamily="34" charset="0"/>
              </a:rPr>
              <a:t> у 1966 </a:t>
            </a:r>
            <a:r>
              <a:rPr lang="ru-RU" dirty="0" err="1">
                <a:latin typeface="Bahnschrift Light Condensed" panose="020B0502040204020203" pitchFamily="34" charset="0"/>
              </a:rPr>
              <a:t>році</a:t>
            </a:r>
            <a:r>
              <a:rPr lang="ru-RU" dirty="0">
                <a:latin typeface="Bahnschrift Light Condensed" panose="020B0502040204020203" pitchFamily="34" charset="0"/>
              </a:rPr>
              <a:t>, є </a:t>
            </a:r>
            <a:r>
              <a:rPr lang="ru-RU" dirty="0" err="1">
                <a:latin typeface="Bahnschrift Light Condensed" panose="020B0502040204020203" pitchFamily="34" charset="0"/>
              </a:rPr>
              <a:t>посередництво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розв'язанні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суперечок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між</a:t>
            </a:r>
            <a:r>
              <a:rPr lang="ru-RU" dirty="0">
                <a:latin typeface="Bahnschrift Light Condensed" panose="020B0502040204020203" pitchFamily="34" charset="0"/>
              </a:rPr>
              <a:t> урядами й </a:t>
            </a:r>
            <a:r>
              <a:rPr lang="ru-RU" dirty="0" err="1">
                <a:latin typeface="Bahnschrift Light Condensed" panose="020B0502040204020203" pitchFamily="34" charset="0"/>
              </a:rPr>
              <a:t>іноземними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інвесторами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</a:p>
          <a:p>
            <a:pPr indent="-450000" algn="just"/>
            <a:r>
              <a:rPr lang="ru-RU" dirty="0">
                <a:latin typeface="Bahnschrift Light Condensed" panose="020B0502040204020203" pitchFamily="34" charset="0"/>
              </a:rPr>
              <a:t>МЦРІК </a:t>
            </a:r>
            <a:r>
              <a:rPr lang="ru-RU" dirty="0" err="1">
                <a:latin typeface="Bahnschrift Light Condensed" panose="020B0502040204020203" pitchFamily="34" charset="0"/>
              </a:rPr>
              <a:t>створений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відповідно</a:t>
            </a:r>
            <a:r>
              <a:rPr lang="ru-RU" dirty="0">
                <a:latin typeface="Bahnschrift Light Condensed" panose="020B0502040204020203" pitchFamily="34" charset="0"/>
              </a:rPr>
              <a:t> до </a:t>
            </a:r>
            <a:r>
              <a:rPr lang="ru-RU" dirty="0" err="1">
                <a:latin typeface="Bahnschrift Light Condensed" panose="020B0502040204020203" pitchFamily="34" charset="0"/>
              </a:rPr>
              <a:t>Конвенції</a:t>
            </a:r>
            <a:r>
              <a:rPr lang="ru-RU" dirty="0">
                <a:latin typeface="Bahnschrift Light Condensed" panose="020B0502040204020203" pitchFamily="34" charset="0"/>
              </a:rPr>
              <a:t> про </a:t>
            </a:r>
            <a:r>
              <a:rPr lang="ru-RU" dirty="0" err="1">
                <a:latin typeface="Bahnschrift Light Condensed" panose="020B0502040204020203" pitchFamily="34" charset="0"/>
              </a:rPr>
              <a:t>урегулювання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суперечок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між</a:t>
            </a:r>
            <a:r>
              <a:rPr lang="ru-RU" dirty="0">
                <a:latin typeface="Bahnschrift Light Condensed" panose="020B0502040204020203" pitchFamily="34" charset="0"/>
              </a:rPr>
              <a:t> державами й резидентами </a:t>
            </a:r>
            <a:r>
              <a:rPr lang="ru-RU" dirty="0" err="1">
                <a:latin typeface="Bahnschrift Light Condensed" panose="020B0502040204020203" pitchFamily="34" charset="0"/>
              </a:rPr>
              <a:t>інших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 (</a:t>
            </a:r>
            <a:r>
              <a:rPr lang="en-US" dirty="0">
                <a:latin typeface="Bahnschrift Light Condensed" panose="020B0502040204020203" pitchFamily="34" charset="0"/>
              </a:rPr>
              <a:t>Convention on the Settlement of Investment Disputes between States and Nationals of Other States), </a:t>
            </a:r>
            <a:r>
              <a:rPr lang="ru-RU" dirty="0" err="1">
                <a:latin typeface="Bahnschrift Light Condensed" panose="020B0502040204020203" pitchFamily="34" charset="0"/>
              </a:rPr>
              <a:t>підписаної</a:t>
            </a:r>
            <a:r>
              <a:rPr lang="ru-RU" dirty="0">
                <a:latin typeface="Bahnschrift Light Condensed" panose="020B0502040204020203" pitchFamily="34" charset="0"/>
              </a:rPr>
              <a:t> на той момент 139 </a:t>
            </a:r>
            <a:r>
              <a:rPr lang="ru-RU" dirty="0" err="1">
                <a:latin typeface="Bahnschrift Light Condensed" panose="020B0502040204020203" pitchFamily="34" charset="0"/>
              </a:rPr>
              <a:t>країнами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Звертання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сторін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сперечаються</a:t>
            </a:r>
            <a:r>
              <a:rPr lang="ru-RU" dirty="0">
                <a:latin typeface="Bahnschrift Light Condensed" panose="020B0502040204020203" pitchFamily="34" charset="0"/>
              </a:rPr>
              <a:t>, за </a:t>
            </a:r>
            <a:r>
              <a:rPr lang="ru-RU" dirty="0" err="1">
                <a:latin typeface="Bahnschrift Light Condensed" panose="020B0502040204020203" pitchFamily="34" charset="0"/>
              </a:rPr>
              <a:t>допомогою</a:t>
            </a:r>
            <a:r>
              <a:rPr lang="ru-RU" dirty="0">
                <a:latin typeface="Bahnschrift Light Condensed" panose="020B0502040204020203" pitchFamily="34" charset="0"/>
              </a:rPr>
              <a:t> до МЦРІК є </a:t>
            </a:r>
            <a:r>
              <a:rPr lang="ru-RU" dirty="0" err="1">
                <a:latin typeface="Bahnschrift Light Condensed" panose="020B0502040204020203" pitchFamily="34" charset="0"/>
              </a:rPr>
              <a:t>цілком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добровільним</a:t>
            </a:r>
            <a:r>
              <a:rPr lang="ru-RU" dirty="0">
                <a:latin typeface="Bahnschrift Light Condensed" panose="020B0502040204020203" pitchFamily="34" charset="0"/>
              </a:rPr>
              <a:t>. За час </a:t>
            </a:r>
            <a:r>
              <a:rPr lang="ru-RU" dirty="0" err="1">
                <a:latin typeface="Bahnschrift Light Condensed" panose="020B0502040204020203" pitchFamily="34" charset="0"/>
              </a:rPr>
              <a:t>діяльності</a:t>
            </a:r>
            <a:r>
              <a:rPr lang="ru-RU" dirty="0">
                <a:latin typeface="Bahnschrift Light Condensed" panose="020B0502040204020203" pitchFamily="34" charset="0"/>
              </a:rPr>
              <a:t> МЦРІК </a:t>
            </a:r>
            <a:r>
              <a:rPr lang="ru-RU" dirty="0" err="1">
                <a:latin typeface="Bahnschrift Light Condensed" panose="020B0502040204020203" pitchFamily="34" charset="0"/>
              </a:rPr>
              <a:t>зафіксовано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більш</a:t>
            </a:r>
            <a:r>
              <a:rPr lang="ru-RU" dirty="0">
                <a:latin typeface="Bahnschrift Light Condensed" panose="020B0502040204020203" pitchFamily="34" charset="0"/>
              </a:rPr>
              <a:t> 40 </a:t>
            </a:r>
            <a:r>
              <a:rPr lang="ru-RU" dirty="0" err="1">
                <a:latin typeface="Bahnschrift Light Condensed" panose="020B0502040204020203" pitchFamily="34" charset="0"/>
              </a:rPr>
              <a:t>звертань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</a:p>
          <a:p>
            <a:pPr indent="-450000" algn="just"/>
            <a:endParaRPr lang="en-US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36" y="1674396"/>
            <a:ext cx="6340559" cy="487619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43930"/>
              </p:ext>
            </p:extLst>
          </p:nvPr>
        </p:nvGraphicFramePr>
        <p:xfrm>
          <a:off x="5715000" y="1001229"/>
          <a:ext cx="6192078" cy="565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9" y="2718019"/>
            <a:ext cx="4389120" cy="3762294"/>
          </a:xfrm>
        </p:spPr>
        <p:txBody>
          <a:bodyPr>
            <a:normAutofit/>
          </a:bodyPr>
          <a:lstStyle/>
          <a:p>
            <a:pPr indent="457200" algn="just"/>
            <a:r>
              <a:rPr lang="ru-RU" sz="1800" dirty="0" err="1">
                <a:latin typeface="Bahnschrift Light Condensed" panose="020B0502040204020203" pitchFamily="34" charset="0"/>
              </a:rPr>
              <a:t>Міжнародний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валютний</a:t>
            </a:r>
            <a:r>
              <a:rPr lang="ru-RU" sz="1800" dirty="0">
                <a:latin typeface="Bahnschrift Light Condensed" panose="020B0502040204020203" pitchFamily="34" charset="0"/>
              </a:rPr>
              <a:t> фонд (МВФ) почав свою </a:t>
            </a:r>
            <a:r>
              <a:rPr lang="ru-RU" sz="1800" dirty="0" err="1">
                <a:latin typeface="Bahnschrift Light Condensed" panose="020B0502040204020203" pitchFamily="34" charset="0"/>
              </a:rPr>
              <a:t>діяльність</a:t>
            </a:r>
            <a:r>
              <a:rPr lang="ru-RU" sz="1800" dirty="0">
                <a:latin typeface="Bahnschrift Light Condensed" panose="020B0502040204020203" pitchFamily="34" charset="0"/>
              </a:rPr>
              <a:t> у 1946 </a:t>
            </a:r>
            <a:r>
              <a:rPr lang="ru-RU" sz="1800" dirty="0" err="1">
                <a:latin typeface="Bahnschrift Light Condensed" panose="020B0502040204020203" pitchFamily="34" charset="0"/>
              </a:rPr>
              <a:t>році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після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ратифікації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договорів</a:t>
            </a:r>
            <a:r>
              <a:rPr lang="ru-RU" sz="1800" dirty="0">
                <a:latin typeface="Bahnschrift Light Condensed" panose="020B0502040204020203" pitchFamily="34" charset="0"/>
              </a:rPr>
              <a:t>, </a:t>
            </a:r>
            <a:r>
              <a:rPr lang="ru-RU" sz="1800" dirty="0" err="1">
                <a:latin typeface="Bahnschrift Light Condensed" panose="020B0502040204020203" pitchFamily="34" charset="0"/>
              </a:rPr>
              <a:t>розроблених</a:t>
            </a:r>
            <a:r>
              <a:rPr lang="ru-RU" sz="1800" dirty="0">
                <a:latin typeface="Bahnschrift Light Condensed" panose="020B0502040204020203" pitchFamily="34" charset="0"/>
              </a:rPr>
              <a:t> на </a:t>
            </a:r>
            <a:r>
              <a:rPr lang="ru-RU" sz="1800" dirty="0" err="1">
                <a:latin typeface="Bahnschrift Light Condensed" panose="020B0502040204020203" pitchFamily="34" charset="0"/>
              </a:rPr>
              <a:t>Бреттон-Вудській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конференції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Організації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Об'єднаних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Націй</a:t>
            </a:r>
            <a:r>
              <a:rPr lang="ru-RU" sz="1800" dirty="0">
                <a:latin typeface="Bahnschrift Light Condensed" panose="020B0502040204020203" pitchFamily="34" charset="0"/>
              </a:rPr>
              <a:t> з валютно-</a:t>
            </a:r>
            <a:r>
              <a:rPr lang="ru-RU" sz="1800" dirty="0" err="1">
                <a:latin typeface="Bahnschrift Light Condensed" panose="020B0502040204020203" pitchFamily="34" charset="0"/>
              </a:rPr>
              <a:t>фінансових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питань</a:t>
            </a:r>
            <a:r>
              <a:rPr lang="ru-RU" sz="1800" dirty="0">
                <a:latin typeface="Bahnschrift Light Condensed" panose="020B0502040204020203" pitchFamily="34" charset="0"/>
              </a:rPr>
              <a:t> (1944 </a:t>
            </a:r>
            <a:r>
              <a:rPr lang="en-US" sz="1800" dirty="0">
                <a:latin typeface="Bahnschrift Light Condensed" panose="020B0502040204020203" pitchFamily="34" charset="0"/>
              </a:rPr>
              <a:t>p.). </a:t>
            </a:r>
            <a:r>
              <a:rPr lang="ru-RU" sz="1800" dirty="0">
                <a:latin typeface="Bahnschrift Light Condensed" panose="020B0502040204020203" pitchFamily="34" charset="0"/>
              </a:rPr>
              <a:t>МВФ входить у систему </a:t>
            </a:r>
            <a:r>
              <a:rPr lang="ru-RU" sz="1800" dirty="0" err="1">
                <a:latin typeface="Bahnschrift Light Condensed" panose="020B0502040204020203" pitchFamily="34" charset="0"/>
              </a:rPr>
              <a:t>Організації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Об'єднаних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Націй</a:t>
            </a:r>
            <a:r>
              <a:rPr lang="ru-RU" sz="1800" dirty="0">
                <a:latin typeface="Bahnschrift Light Condensed" panose="020B0502040204020203" pitchFamily="34" charset="0"/>
              </a:rPr>
              <a:t> як </a:t>
            </a:r>
            <a:r>
              <a:rPr lang="ru-RU" sz="1800" dirty="0" err="1">
                <a:latin typeface="Bahnschrift Light Condensed" panose="020B0502040204020203" pitchFamily="34" charset="0"/>
              </a:rPr>
              <a:t>спеціалізована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установа</a:t>
            </a:r>
            <a:r>
              <a:rPr lang="ru-RU" sz="1800" dirty="0">
                <a:latin typeface="Bahnschrift Light Condensed" panose="020B0502040204020203" pitchFamily="34" charset="0"/>
              </a:rPr>
              <a:t>. </a:t>
            </a:r>
            <a:r>
              <a:rPr lang="ru-RU" sz="1800" dirty="0" err="1">
                <a:latin typeface="Bahnschrift Light Condensed" panose="020B0502040204020203" pitchFamily="34" charset="0"/>
              </a:rPr>
              <a:t>Уданий</a:t>
            </a:r>
            <a:r>
              <a:rPr lang="ru-RU" sz="1800" dirty="0">
                <a:latin typeface="Bahnschrift Light Condensed" panose="020B0502040204020203" pitchFamily="34" charset="0"/>
              </a:rPr>
              <a:t> час членами МВФ є </a:t>
            </a:r>
            <a:r>
              <a:rPr lang="ru-RU" sz="1800" dirty="0" err="1">
                <a:latin typeface="Bahnschrift Light Condensed" panose="020B0502040204020203" pitchFamily="34" charset="0"/>
              </a:rPr>
              <a:t>близько</a:t>
            </a:r>
            <a:r>
              <a:rPr lang="ru-RU" sz="1800" dirty="0">
                <a:latin typeface="Bahnschrift Light Condensed" panose="020B0502040204020203" pitchFamily="34" charset="0"/>
              </a:rPr>
              <a:t> 180 </a:t>
            </a:r>
            <a:r>
              <a:rPr lang="ru-RU" sz="1800" dirty="0" err="1">
                <a:latin typeface="Bahnschrift Light Condensed" panose="020B0502040204020203" pitchFamily="34" charset="0"/>
              </a:rPr>
              <a:t>країн</a:t>
            </a:r>
            <a:r>
              <a:rPr lang="ru-RU" sz="1800" dirty="0">
                <a:latin typeface="Bahnschrift Light Condensed" panose="020B0502040204020203" pitchFamily="34" charset="0"/>
              </a:rPr>
              <a:t>, </a:t>
            </a:r>
            <a:r>
              <a:rPr lang="ru-RU" sz="1800" dirty="0" err="1">
                <a:latin typeface="Bahnschrift Light Condensed" panose="020B0502040204020203" pitchFamily="34" charset="0"/>
              </a:rPr>
              <a:t>включаючії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всі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колишні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союзні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республіки</a:t>
            </a:r>
            <a:r>
              <a:rPr lang="ru-RU" sz="1800" dirty="0">
                <a:latin typeface="Bahnschrift Light Condensed" panose="020B0502040204020203" pitchFamily="34" charset="0"/>
              </a:rPr>
              <a:t>. </a:t>
            </a:r>
            <a:r>
              <a:rPr lang="ru-RU" sz="1800" dirty="0" err="1">
                <a:latin typeface="Bahnschrift Light Condensed" panose="020B0502040204020203" pitchFamily="34" charset="0"/>
              </a:rPr>
              <a:t>Кожна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країна</a:t>
            </a:r>
            <a:r>
              <a:rPr lang="ru-RU" sz="1800" dirty="0">
                <a:latin typeface="Bahnschrift Light Condensed" panose="020B0502040204020203" pitchFamily="34" charset="0"/>
              </a:rPr>
              <a:t>-член </a:t>
            </a:r>
            <a:r>
              <a:rPr lang="ru-RU" sz="1800" dirty="0" err="1">
                <a:latin typeface="Bahnschrift Light Condensed" panose="020B0502040204020203" pitchFamily="34" charset="0"/>
              </a:rPr>
              <a:t>має</a:t>
            </a:r>
            <a:r>
              <a:rPr lang="ru-RU" sz="1800" dirty="0">
                <a:latin typeface="Bahnschrift Light Condensed" panose="020B0502040204020203" pitchFamily="34" charset="0"/>
              </a:rPr>
              <a:t> 250 </a:t>
            </a:r>
            <a:r>
              <a:rPr lang="ru-RU" sz="1800" dirty="0" err="1">
                <a:latin typeface="Bahnschrift Light Condensed" panose="020B0502040204020203" pitchFamily="34" charset="0"/>
              </a:rPr>
              <a:t>голосів</a:t>
            </a:r>
            <a:r>
              <a:rPr lang="ru-RU" sz="1800" dirty="0">
                <a:latin typeface="Bahnschrift Light Condensed" panose="020B0502040204020203" pitchFamily="34" charset="0"/>
              </a:rPr>
              <a:t> + 1 голос за </a:t>
            </a:r>
            <a:r>
              <a:rPr lang="ru-RU" sz="1800" dirty="0" err="1">
                <a:latin typeface="Bahnschrift Light Condensed" panose="020B0502040204020203" pitchFamily="34" charset="0"/>
              </a:rPr>
              <a:t>кожну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частину</a:t>
            </a:r>
            <a:r>
              <a:rPr lang="ru-RU" sz="1800" dirty="0">
                <a:latin typeface="Bahnschrift Light Condensed" panose="020B0502040204020203" pitchFamily="34" charset="0"/>
              </a:rPr>
              <a:t> </a:t>
            </a:r>
            <a:r>
              <a:rPr lang="ru-RU" sz="1800" dirty="0" err="1">
                <a:latin typeface="Bahnschrift Light Condensed" panose="020B0502040204020203" pitchFamily="34" charset="0"/>
              </a:rPr>
              <a:t>квоти</a:t>
            </a:r>
            <a:r>
              <a:rPr lang="ru-RU" sz="1800" dirty="0">
                <a:latin typeface="Bahnschrift Light Condensed" panose="020B0502040204020203" pitchFamily="34" charset="0"/>
              </a:rPr>
              <a:t>, яка </a:t>
            </a:r>
            <a:r>
              <a:rPr lang="ru-RU" sz="1800" dirty="0" err="1">
                <a:latin typeface="Bahnschrift Light Condensed" panose="020B0502040204020203" pitchFamily="34" charset="0"/>
              </a:rPr>
              <a:t>дорівнює</a:t>
            </a:r>
            <a:r>
              <a:rPr lang="ru-RU" sz="1800" dirty="0">
                <a:latin typeface="Bahnschrift Light Condensed" panose="020B0502040204020203" pitchFamily="34" charset="0"/>
              </a:rPr>
              <a:t> 100 тис. СДР. </a:t>
            </a:r>
            <a:endParaRPr lang="en-US" sz="1800" dirty="0"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4129" y="536713"/>
            <a:ext cx="4389120" cy="126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atin typeface="Bahnschrift Light Condensed" panose="020B0502040204020203" pitchFamily="34" charset="0"/>
              </a:rPr>
              <a:t>Міжнародний валютний фонд </a:t>
            </a:r>
            <a:endParaRPr lang="en-US" sz="2800" b="1">
              <a:latin typeface="Bahnschrift Ligh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4336" y="553968"/>
            <a:ext cx="5695121" cy="447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Цілями МВФ є:</a:t>
            </a:r>
            <a:endParaRPr lang="en-US" sz="2800" b="1" i="1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4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46" y="345610"/>
            <a:ext cx="4754880" cy="822960"/>
          </a:xfrm>
        </p:spPr>
        <p:txBody>
          <a:bodyPr/>
          <a:lstStyle/>
          <a:p>
            <a:pPr algn="ctr"/>
            <a:r>
              <a:rPr lang="ru-RU" b="1" dirty="0" err="1">
                <a:latin typeface="Bahnschrift Light Condensed" panose="020B0502040204020203" pitchFamily="34" charset="0"/>
              </a:rPr>
              <a:t>Європейський</a:t>
            </a:r>
            <a:r>
              <a:rPr lang="ru-RU" b="1" dirty="0">
                <a:latin typeface="Bahnschrift Light Condensed" panose="020B0502040204020203" pitchFamily="34" charset="0"/>
              </a:rPr>
              <a:t> банк </a:t>
            </a:r>
            <a:r>
              <a:rPr lang="ru-RU" b="1" dirty="0" err="1">
                <a:latin typeface="Bahnschrift Light Condensed" panose="020B0502040204020203" pitchFamily="34" charset="0"/>
              </a:rPr>
              <a:t>реконструкції</a:t>
            </a:r>
            <a:r>
              <a:rPr lang="ru-RU" b="1" dirty="0">
                <a:latin typeface="Bahnschrift Light Condensed" panose="020B0502040204020203" pitchFamily="34" charset="0"/>
              </a:rPr>
              <a:t> та </a:t>
            </a:r>
            <a:r>
              <a:rPr lang="ru-RU" b="1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b="1" dirty="0">
                <a:latin typeface="Bahnschrift Light Condensed" panose="020B0502040204020203" pitchFamily="34" charset="0"/>
              </a:rPr>
              <a:t> </a:t>
            </a:r>
            <a:endParaRPr lang="en-US" b="1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" b="96627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2900218"/>
            <a:ext cx="12062691" cy="422217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786" y="1380490"/>
            <a:ext cx="5791200" cy="3898669"/>
          </a:xfrm>
        </p:spPr>
        <p:txBody>
          <a:bodyPr>
            <a:normAutofit fontScale="77500" lnSpcReduction="20000"/>
          </a:bodyPr>
          <a:lstStyle/>
          <a:p>
            <a:pPr indent="-450000" algn="just"/>
            <a:r>
              <a:rPr lang="ru-RU" dirty="0" err="1">
                <a:latin typeface="Bahnschrift Light Condensed" panose="020B0502040204020203" pitchFamily="34" charset="0"/>
              </a:rPr>
              <a:t>Європейський</a:t>
            </a:r>
            <a:r>
              <a:rPr lang="ru-RU" dirty="0">
                <a:latin typeface="Bahnschrift Light Condensed" panose="020B0502040204020203" pitchFamily="34" charset="0"/>
              </a:rPr>
              <a:t> банк </a:t>
            </a:r>
            <a:r>
              <a:rPr lang="ru-RU" dirty="0" err="1">
                <a:latin typeface="Bahnschrift Light Condensed" panose="020B0502040204020203" pitchFamily="34" charset="0"/>
              </a:rPr>
              <a:t>реконструкції</a:t>
            </a:r>
            <a:r>
              <a:rPr lang="ru-RU" dirty="0">
                <a:latin typeface="Bahnschrift Light Condensed" panose="020B0502040204020203" pitchFamily="34" charset="0"/>
              </a:rPr>
              <a:t> та </a:t>
            </a:r>
            <a:r>
              <a:rPr lang="ru-RU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</a:rPr>
              <a:t> (ЄБРР) — </a:t>
            </a:r>
            <a:r>
              <a:rPr lang="ru-RU" dirty="0" err="1">
                <a:latin typeface="Bahnschrift Light Condensed" panose="020B0502040204020203" pitchFamily="34" charset="0"/>
              </a:rPr>
              <a:t>міжнародна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організація</a:t>
            </a:r>
            <a:r>
              <a:rPr lang="ru-RU" dirty="0">
                <a:latin typeface="Bahnschrift Light Condensed" panose="020B0502040204020203" pitchFamily="34" charset="0"/>
              </a:rPr>
              <a:t>, створена на </a:t>
            </a:r>
            <a:r>
              <a:rPr lang="ru-RU" dirty="0" err="1">
                <a:latin typeface="Bahnschrift Light Condensed" panose="020B0502040204020203" pitchFamily="34" charset="0"/>
              </a:rPr>
              <a:t>підставі</a:t>
            </a:r>
            <a:r>
              <a:rPr lang="ru-RU" dirty="0">
                <a:latin typeface="Bahnschrift Light Condensed" panose="020B0502040204020203" pitchFamily="34" charset="0"/>
              </a:rPr>
              <a:t> Угоди </a:t>
            </a:r>
            <a:r>
              <a:rPr lang="ru-RU" dirty="0" err="1">
                <a:latin typeface="Bahnschrift Light Condensed" panose="020B0502040204020203" pitchFamily="34" charset="0"/>
              </a:rPr>
              <a:t>від</a:t>
            </a:r>
            <a:r>
              <a:rPr lang="ru-RU" dirty="0">
                <a:latin typeface="Bahnschrift Light Condensed" panose="020B0502040204020203" pitchFamily="34" charset="0"/>
              </a:rPr>
              <a:t> 29 </a:t>
            </a:r>
            <a:r>
              <a:rPr lang="ru-RU" dirty="0" err="1">
                <a:latin typeface="Bahnschrift Light Condensed" panose="020B0502040204020203" pitchFamily="34" charset="0"/>
              </a:rPr>
              <a:t>травня</a:t>
            </a:r>
            <a:r>
              <a:rPr lang="ru-RU" dirty="0">
                <a:latin typeface="Bahnschrift Light Condensed" panose="020B0502040204020203" pitchFamily="34" charset="0"/>
              </a:rPr>
              <a:t> 1990 року. </a:t>
            </a:r>
            <a:r>
              <a:rPr lang="ru-RU" dirty="0" err="1">
                <a:latin typeface="Bahnschrift Light Condensed" panose="020B0502040204020203" pitchFamily="34" charset="0"/>
              </a:rPr>
              <a:t>Засновниками</a:t>
            </a:r>
            <a:r>
              <a:rPr lang="ru-RU" dirty="0">
                <a:latin typeface="Bahnschrift Light Condensed" panose="020B0502040204020203" pitchFamily="34" charset="0"/>
              </a:rPr>
              <a:t> ЄБРР </a:t>
            </a:r>
            <a:r>
              <a:rPr lang="ru-RU" dirty="0" err="1">
                <a:latin typeface="Bahnschrift Light Condensed" panose="020B0502040204020203" pitchFamily="34" charset="0"/>
              </a:rPr>
              <a:t>були</a:t>
            </a:r>
            <a:r>
              <a:rPr lang="ru-RU" dirty="0">
                <a:latin typeface="Bahnschrift Light Condensed" panose="020B0502040204020203" pitchFamily="34" charset="0"/>
              </a:rPr>
              <a:t> 40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 — </a:t>
            </a:r>
            <a:r>
              <a:rPr lang="ru-RU" dirty="0" err="1">
                <a:latin typeface="Bahnschrift Light Condensed" panose="020B0502040204020203" pitchFamily="34" charset="0"/>
              </a:rPr>
              <a:t>усі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європейські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країни</a:t>
            </a:r>
            <a:r>
              <a:rPr lang="ru-RU" dirty="0">
                <a:latin typeface="Bahnschrift Light Condensed" panose="020B0502040204020203" pitchFamily="34" charset="0"/>
              </a:rPr>
              <a:t> (</a:t>
            </a:r>
            <a:r>
              <a:rPr lang="ru-RU" dirty="0" err="1">
                <a:latin typeface="Bahnschrift Light Condensed" panose="020B0502040204020203" pitchFamily="34" charset="0"/>
              </a:rPr>
              <a:t>крім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Албанії</a:t>
            </a:r>
            <a:r>
              <a:rPr lang="ru-RU" dirty="0">
                <a:latin typeface="Bahnschrift Light Condensed" panose="020B0502040204020203" pitchFamily="34" charset="0"/>
              </a:rPr>
              <a:t>), США, Канада, Мексика, Марокко, </a:t>
            </a:r>
            <a:r>
              <a:rPr lang="ru-RU" dirty="0" err="1">
                <a:latin typeface="Bahnschrift Light Condensed" panose="020B0502040204020203" pitchFamily="34" charset="0"/>
              </a:rPr>
              <a:t>Єгипет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Ізраїль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Японія</a:t>
            </a:r>
            <a:r>
              <a:rPr lang="ru-RU" dirty="0">
                <a:latin typeface="Bahnschrift Light Condensed" panose="020B0502040204020203" pitchFamily="34" charset="0"/>
              </a:rPr>
              <a:t>, Нова </a:t>
            </a:r>
            <a:r>
              <a:rPr lang="ru-RU" dirty="0" err="1">
                <a:latin typeface="Bahnschrift Light Condensed" panose="020B0502040204020203" pitchFamily="34" charset="0"/>
              </a:rPr>
              <a:t>Зеландія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Австралія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Південна</a:t>
            </a:r>
            <a:r>
              <a:rPr lang="ru-RU" dirty="0">
                <a:latin typeface="Bahnschrift Light Condensed" panose="020B0502040204020203" pitchFamily="34" charset="0"/>
              </a:rPr>
              <a:t> Корея, а </a:t>
            </a:r>
            <a:r>
              <a:rPr lang="ru-RU" dirty="0" err="1">
                <a:latin typeface="Bahnschrift Light Condensed" panose="020B0502040204020203" pitchFamily="34" charset="0"/>
              </a:rPr>
              <a:t>також</a:t>
            </a:r>
            <a:r>
              <a:rPr lang="ru-RU" dirty="0">
                <a:latin typeface="Bahnschrift Light Condensed" panose="020B0502040204020203" pitchFamily="34" charset="0"/>
              </a:rPr>
              <a:t> ЄЕС і </a:t>
            </a:r>
            <a:r>
              <a:rPr lang="ru-RU" dirty="0" err="1">
                <a:latin typeface="Bahnschrift Light Condensed" panose="020B0502040204020203" pitchFamily="34" charset="0"/>
              </a:rPr>
              <a:t>Європейський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інвестиційний</a:t>
            </a:r>
            <a:r>
              <a:rPr lang="ru-RU" dirty="0">
                <a:latin typeface="Bahnschrift Light Condensed" panose="020B0502040204020203" pitchFamily="34" charset="0"/>
              </a:rPr>
              <a:t> банк (ЄІБ). </a:t>
            </a:r>
          </a:p>
          <a:p>
            <a:pPr indent="-450000" algn="just"/>
            <a:r>
              <a:rPr lang="ru-RU" b="1" dirty="0">
                <a:latin typeface="Bahnschrift Light Condensed" panose="020B0502040204020203" pitchFamily="34" charset="0"/>
              </a:rPr>
              <a:t>Головне </a:t>
            </a:r>
            <a:r>
              <a:rPr lang="ru-RU" b="1" dirty="0" err="1">
                <a:latin typeface="Bahnschrift Light Condensed" panose="020B0502040204020203" pitchFamily="34" charset="0"/>
              </a:rPr>
              <a:t>завдання</a:t>
            </a:r>
            <a:r>
              <a:rPr lang="ru-RU" b="1" dirty="0">
                <a:latin typeface="Bahnschrift Light Condensed" panose="020B0502040204020203" pitchFamily="34" charset="0"/>
              </a:rPr>
              <a:t> ЄБРР </a:t>
            </a:r>
            <a:r>
              <a:rPr lang="ru-RU" dirty="0">
                <a:latin typeface="Bahnschrift Light Condensed" panose="020B0502040204020203" pitchFamily="34" charset="0"/>
              </a:rPr>
              <a:t>— </a:t>
            </a:r>
            <a:r>
              <a:rPr lang="ru-RU" dirty="0" err="1">
                <a:latin typeface="Bahnschrift Light Condensed" panose="020B0502040204020203" pitchFamily="34" charset="0"/>
              </a:rPr>
              <a:t>сприяти</a:t>
            </a:r>
            <a:r>
              <a:rPr lang="ru-RU" dirty="0">
                <a:latin typeface="Bahnschrift Light Condensed" panose="020B0502040204020203" pitchFamily="34" charset="0"/>
              </a:rPr>
              <a:t> переходу </a:t>
            </a:r>
            <a:r>
              <a:rPr lang="ru-RU" dirty="0" err="1">
                <a:latin typeface="Bahnschrift Light Condensed" panose="020B0502040204020203" pitchFamily="34" charset="0"/>
              </a:rPr>
              <a:t>європейських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постсоціалістичних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 до </a:t>
            </a:r>
            <a:r>
              <a:rPr lang="ru-RU" dirty="0" err="1">
                <a:latin typeface="Bahnschrift Light Condensed" panose="020B0502040204020203" pitchFamily="34" charset="0"/>
              </a:rPr>
              <a:t>відкритої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орієнтованої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ринок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економіки</a:t>
            </a:r>
            <a:r>
              <a:rPr lang="ru-RU" dirty="0">
                <a:latin typeface="Bahnschrift Light Condensed" panose="020B0502040204020203" pitchFamily="34" charset="0"/>
              </a:rPr>
              <a:t>, а </a:t>
            </a:r>
            <a:r>
              <a:rPr lang="ru-RU" dirty="0" err="1">
                <a:latin typeface="Bahnschrift Light Condensed" panose="020B0502040204020203" pitchFamily="34" charset="0"/>
              </a:rPr>
              <a:t>також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приватної</a:t>
            </a:r>
            <a:r>
              <a:rPr lang="ru-RU" dirty="0">
                <a:latin typeface="Bahnschrift Light Condensed" panose="020B0502040204020203" pitchFamily="34" charset="0"/>
              </a:rPr>
              <a:t> и </a:t>
            </a:r>
            <a:r>
              <a:rPr lang="ru-RU" dirty="0" err="1">
                <a:latin typeface="Bahnschrift Light Condensed" panose="020B0502040204020203" pitchFamily="34" charset="0"/>
              </a:rPr>
              <a:t>підприємницької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ініціативи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endParaRPr lang="ru-RU" dirty="0" smtClean="0">
              <a:latin typeface="Bahnschrift Light Condensed" panose="020B0502040204020203" pitchFamily="34" charset="0"/>
            </a:endParaRPr>
          </a:p>
          <a:p>
            <a:pPr indent="-450000" algn="just"/>
            <a:r>
              <a:rPr lang="ru-RU" dirty="0">
                <a:latin typeface="Bahnschrift Light Condensed" panose="020B0502040204020203" pitchFamily="34" charset="0"/>
              </a:rPr>
              <a:t>У </a:t>
            </a:r>
            <a:r>
              <a:rPr lang="ru-RU" dirty="0" err="1">
                <a:latin typeface="Bahnschrift Light Condensed" panose="020B0502040204020203" pitchFamily="34" charset="0"/>
              </a:rPr>
              <a:t>своїй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діяльності</a:t>
            </a:r>
            <a:r>
              <a:rPr lang="ru-RU" dirty="0">
                <a:latin typeface="Bahnschrift Light Condensed" panose="020B0502040204020203" pitchFamily="34" charset="0"/>
              </a:rPr>
              <a:t> ЄБРР </a:t>
            </a:r>
            <a:r>
              <a:rPr lang="ru-RU" dirty="0" err="1">
                <a:latin typeface="Bahnschrift Light Condensed" panose="020B0502040204020203" pitchFamily="34" charset="0"/>
              </a:rPr>
              <a:t>використовує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такі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форми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операцій</a:t>
            </a:r>
            <a:r>
              <a:rPr lang="ru-RU" dirty="0">
                <a:latin typeface="Bahnschrift Light Condensed" panose="020B0502040204020203" pitchFamily="34" charset="0"/>
              </a:rPr>
              <a:t> для </a:t>
            </a:r>
            <a:r>
              <a:rPr lang="ru-RU" dirty="0" err="1">
                <a:latin typeface="Bahnschrift Light Condensed" panose="020B0502040204020203" pitchFamily="34" charset="0"/>
              </a:rPr>
              <a:t>підприємств</a:t>
            </a:r>
            <a:r>
              <a:rPr lang="ru-RU" dirty="0">
                <a:latin typeface="Bahnschrift Light Condensed" panose="020B0502040204020203" pitchFamily="34" charset="0"/>
              </a:rPr>
              <a:t> приватного і державного </a:t>
            </a:r>
            <a:r>
              <a:rPr lang="ru-RU" dirty="0" err="1">
                <a:latin typeface="Bahnschrift Light Condensed" panose="020B0502040204020203" pitchFamily="34" charset="0"/>
              </a:rPr>
              <a:t>секторів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переходять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ринкові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методи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господарювання</a:t>
            </a:r>
            <a:r>
              <a:rPr lang="ru-RU" dirty="0">
                <a:latin typeface="Bahnschrift Light Condensed" panose="020B0502040204020203" pitchFamily="34" charset="0"/>
              </a:rPr>
              <a:t>: </a:t>
            </a:r>
            <a:r>
              <a:rPr lang="ru-RU" dirty="0" err="1">
                <a:latin typeface="Bahnschrift Light Condensed" panose="020B0502040204020203" pitchFamily="34" charset="0"/>
              </a:rPr>
              <a:t>надання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кредитів</a:t>
            </a:r>
            <a:r>
              <a:rPr lang="ru-RU" dirty="0">
                <a:latin typeface="Bahnschrift Light Condensed" panose="020B0502040204020203" pitchFamily="34" charset="0"/>
              </a:rPr>
              <a:t> (</a:t>
            </a:r>
            <a:r>
              <a:rPr lang="ru-RU" dirty="0" err="1">
                <a:latin typeface="Bahnschrift Light Condensed" panose="020B0502040204020203" pitchFamily="34" charset="0"/>
              </a:rPr>
              <a:t>включаючи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спільне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фінансування</a:t>
            </a:r>
            <a:r>
              <a:rPr lang="ru-RU" dirty="0">
                <a:latin typeface="Bahnschrift Light Condensed" panose="020B0502040204020203" pitchFamily="34" charset="0"/>
              </a:rPr>
              <a:t>) на </a:t>
            </a:r>
            <a:r>
              <a:rPr lang="ru-RU" dirty="0" err="1">
                <a:latin typeface="Bahnschrift Light Condensed" panose="020B0502040204020203" pitchFamily="34" charset="0"/>
              </a:rPr>
              <a:t>розвиток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виробництва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інвестування</a:t>
            </a:r>
            <a:r>
              <a:rPr lang="ru-RU" dirty="0">
                <a:latin typeface="Bahnschrift Light Condensed" panose="020B0502040204020203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</a:rPr>
              <a:t>капітал</a:t>
            </a:r>
            <a:r>
              <a:rPr lang="ru-RU" dirty="0">
                <a:latin typeface="Bahnschrift Light Condensed" panose="020B0502040204020203" pitchFamily="34" charset="0"/>
              </a:rPr>
              <a:t>; </a:t>
            </a:r>
            <a:r>
              <a:rPr lang="ru-RU" dirty="0" err="1">
                <a:latin typeface="Bahnschrift Light Condensed" panose="020B0502040204020203" pitchFamily="34" charset="0"/>
              </a:rPr>
              <a:t>гарантоване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розміщення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цінних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паперів</a:t>
            </a:r>
            <a:r>
              <a:rPr lang="ru-RU" dirty="0">
                <a:latin typeface="Bahnschrift Light Condensed" panose="020B0502040204020203" pitchFamily="34" charset="0"/>
              </a:rPr>
              <a:t>; </a:t>
            </a:r>
            <a:r>
              <a:rPr lang="ru-RU" dirty="0" err="1">
                <a:latin typeface="Bahnschrift Light Condensed" panose="020B0502040204020203" pitchFamily="34" charset="0"/>
              </a:rPr>
              <a:t>полегшення</a:t>
            </a:r>
            <a:r>
              <a:rPr lang="ru-RU" dirty="0">
                <a:latin typeface="Bahnschrift Light Condensed" panose="020B0502040204020203" pitchFamily="34" charset="0"/>
              </a:rPr>
              <a:t> доступу на ринки </a:t>
            </a:r>
            <a:r>
              <a:rPr lang="ru-RU" dirty="0" err="1">
                <a:latin typeface="Bahnschrift Light Condensed" panose="020B0502040204020203" pitchFamily="34" charset="0"/>
              </a:rPr>
              <a:t>капіталу</a:t>
            </a:r>
            <a:r>
              <a:rPr lang="ru-RU" dirty="0">
                <a:latin typeface="Bahnschrift Light Condensed" panose="020B0502040204020203" pitchFamily="34" charset="0"/>
              </a:rPr>
              <a:t> шляхом </a:t>
            </a:r>
            <a:r>
              <a:rPr lang="ru-RU" dirty="0" err="1">
                <a:latin typeface="Bahnschrift Light Condensed" panose="020B0502040204020203" pitchFamily="34" charset="0"/>
              </a:rPr>
              <a:t>надання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гарантій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сприяння</a:t>
            </a:r>
            <a:r>
              <a:rPr lang="ru-RU" dirty="0">
                <a:latin typeface="Bahnschrift Light Condensed" panose="020B0502040204020203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</a:rPr>
              <a:t>інших</a:t>
            </a:r>
            <a:r>
              <a:rPr lang="ru-RU" dirty="0">
                <a:latin typeface="Bahnschrift Light Condensed" panose="020B0502040204020203" pitchFamily="34" charset="0"/>
              </a:rPr>
              <a:t> формах; </a:t>
            </a:r>
            <a:r>
              <a:rPr lang="ru-RU" dirty="0" err="1">
                <a:latin typeface="Bahnschrift Light Condensed" panose="020B0502040204020203" pitchFamily="34" charset="0"/>
              </a:rPr>
              <a:t>розміщення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ресурсів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спеціальних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фондів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відповідно</a:t>
            </a:r>
            <a:r>
              <a:rPr lang="ru-RU" dirty="0">
                <a:latin typeface="Bahnschrift Light Condensed" panose="020B0502040204020203" pitchFamily="34" charset="0"/>
              </a:rPr>
              <a:t> до </a:t>
            </a:r>
            <a:r>
              <a:rPr lang="ru-RU" dirty="0" err="1">
                <a:latin typeface="Bahnschrift Light Condensed" panose="020B0502040204020203" pitchFamily="34" charset="0"/>
              </a:rPr>
              <a:t>угод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визначають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їх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використання</a:t>
            </a:r>
            <a:r>
              <a:rPr lang="ru-RU" dirty="0">
                <a:latin typeface="Bahnschrift Light Condensed" panose="020B0502040204020203" pitchFamily="34" charset="0"/>
              </a:rPr>
              <a:t>; </a:t>
            </a:r>
          </a:p>
          <a:p>
            <a:pPr indent="-450000" algn="just"/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9796" y="468429"/>
            <a:ext cx="4754880" cy="822960"/>
          </a:xfrm>
        </p:spPr>
        <p:txBody>
          <a:bodyPr/>
          <a:lstStyle/>
          <a:p>
            <a:pPr algn="ctr"/>
            <a:r>
              <a:rPr lang="ru-RU" b="1" dirty="0">
                <a:latin typeface="Bahnschrift Light Condensed" panose="020B0502040204020203" pitchFamily="34" charset="0"/>
              </a:rPr>
              <a:t>Банк </a:t>
            </a:r>
            <a:r>
              <a:rPr lang="ru-RU" b="1" dirty="0" err="1">
                <a:latin typeface="Bahnschrift Light Condensed" panose="020B0502040204020203" pitchFamily="34" charset="0"/>
              </a:rPr>
              <a:t>міжнародних</a:t>
            </a:r>
            <a:r>
              <a:rPr lang="ru-RU" b="1" dirty="0">
                <a:latin typeface="Bahnschrift Light Condensed" panose="020B0502040204020203" pitchFamily="34" charset="0"/>
              </a:rPr>
              <a:t> </a:t>
            </a:r>
            <a:r>
              <a:rPr lang="ru-RU" b="1" dirty="0" err="1">
                <a:latin typeface="Bahnschrift Light Condensed" panose="020B0502040204020203" pitchFamily="34" charset="0"/>
              </a:rPr>
              <a:t>розрахунків</a:t>
            </a:r>
            <a:r>
              <a:rPr lang="ru-RU" b="1" dirty="0">
                <a:latin typeface="Bahnschrift Light Condensed" panose="020B0502040204020203" pitchFamily="34" charset="0"/>
              </a:rPr>
              <a:t> </a:t>
            </a:r>
            <a:endParaRPr lang="en-US" b="1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29796" y="1462261"/>
            <a:ext cx="5055803" cy="3341572"/>
          </a:xfrm>
        </p:spPr>
        <p:txBody>
          <a:bodyPr>
            <a:normAutofit fontScale="77500" lnSpcReduction="20000"/>
          </a:bodyPr>
          <a:lstStyle/>
          <a:p>
            <a:pPr indent="-450000" algn="just"/>
            <a:r>
              <a:rPr lang="ru-RU" dirty="0">
                <a:latin typeface="Bahnschrift Light Condensed" panose="020B0502040204020203" pitchFamily="34" charset="0"/>
              </a:rPr>
              <a:t>Банк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</a:rPr>
              <a:t>, членами </a:t>
            </a:r>
            <a:r>
              <a:rPr lang="ru-RU" dirty="0" err="1">
                <a:latin typeface="Bahnschrift Light Condensed" panose="020B0502040204020203" pitchFamily="34" charset="0"/>
              </a:rPr>
              <a:t>якого</a:t>
            </a:r>
            <a:r>
              <a:rPr lang="ru-RU" dirty="0">
                <a:latin typeface="Bahnschrift Light Condensed" panose="020B0502040204020203" pitchFamily="34" charset="0"/>
              </a:rPr>
              <a:t> є 29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різних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</a:rPr>
              <a:t>. БМР є банком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Майже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всі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європейські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центральні</a:t>
            </a:r>
            <a:r>
              <a:rPr lang="ru-RU" dirty="0">
                <a:latin typeface="Bahnschrift Light Condensed" panose="020B0502040204020203" pitchFamily="34" charset="0"/>
              </a:rPr>
              <a:t> банки, а </a:t>
            </a:r>
            <a:r>
              <a:rPr lang="ru-RU" dirty="0" err="1">
                <a:latin typeface="Bahnschrift Light Condensed" panose="020B0502040204020203" pitchFamily="34" charset="0"/>
              </a:rPr>
              <a:t>також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центральні</a:t>
            </a:r>
            <a:r>
              <a:rPr lang="ru-RU" dirty="0">
                <a:latin typeface="Bahnschrift Light Condensed" panose="020B0502040204020203" pitchFamily="34" charset="0"/>
              </a:rPr>
              <a:t> банки США, </a:t>
            </a:r>
            <a:r>
              <a:rPr lang="ru-RU" dirty="0" err="1">
                <a:latin typeface="Bahnschrift Light Condensed" panose="020B0502040204020203" pitchFamily="34" charset="0"/>
              </a:rPr>
              <a:t>Канади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Японії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Австралії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Південної</a:t>
            </a:r>
            <a:r>
              <a:rPr lang="ru-RU" dirty="0">
                <a:latin typeface="Bahnschrift Light Condensed" panose="020B0502040204020203" pitchFamily="34" charset="0"/>
              </a:rPr>
              <a:t> Африки </a:t>
            </a:r>
            <a:r>
              <a:rPr lang="ru-RU" dirty="0" err="1">
                <a:latin typeface="Bahnschrift Light Condensed" panose="020B0502040204020203" pitchFamily="34" charset="0"/>
              </a:rPr>
              <a:t>приймають</a:t>
            </a:r>
            <a:r>
              <a:rPr lang="ru-RU" dirty="0">
                <a:latin typeface="Bahnschrift Light Condensed" panose="020B0502040204020203" pitchFamily="34" charset="0"/>
              </a:rPr>
              <a:t> участь </a:t>
            </a:r>
            <a:r>
              <a:rPr lang="ru-RU" dirty="0" err="1">
                <a:latin typeface="Bahnschrift Light Condensed" panose="020B0502040204020203" pitchFamily="34" charset="0"/>
              </a:rPr>
              <a:t>чи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тісно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пов'язані</a:t>
            </a:r>
            <a:r>
              <a:rPr lang="ru-RU" dirty="0">
                <a:latin typeface="Bahnschrift Light Condensed" panose="020B0502040204020203" pitchFamily="34" charset="0"/>
              </a:rPr>
              <a:t> з </a:t>
            </a:r>
            <a:r>
              <a:rPr lang="ru-RU" dirty="0" err="1">
                <a:latin typeface="Bahnschrift Light Condensed" panose="020B0502040204020203" pitchFamily="34" charset="0"/>
              </a:rPr>
              <a:t>різноманітною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діяльністю</a:t>
            </a:r>
            <a:r>
              <a:rPr lang="ru-RU" dirty="0">
                <a:latin typeface="Bahnschrift Light Condensed" panose="020B0502040204020203" pitchFamily="34" charset="0"/>
              </a:rPr>
              <a:t> БМР. БМР </a:t>
            </a:r>
            <a:r>
              <a:rPr lang="ru-RU" dirty="0" err="1">
                <a:latin typeface="Bahnschrift Light Condensed" panose="020B0502040204020203" pitchFamily="34" charset="0"/>
              </a:rPr>
              <a:t>допомагає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центральним</a:t>
            </a:r>
            <a:r>
              <a:rPr lang="ru-RU" dirty="0">
                <a:latin typeface="Bahnschrift Light Condensed" panose="020B0502040204020203" pitchFamily="34" charset="0"/>
              </a:rPr>
              <a:t> банкам у </a:t>
            </a:r>
            <a:r>
              <a:rPr lang="ru-RU" dirty="0" err="1">
                <a:latin typeface="Bahnschrift Light Condensed" panose="020B0502040204020203" pitchFamily="34" charset="0"/>
              </a:rPr>
              <a:t>розміщенні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валютних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резервів</a:t>
            </a:r>
            <a:r>
              <a:rPr lang="ru-RU" dirty="0">
                <a:latin typeface="Bahnschrift Light Condensed" panose="020B0502040204020203" pitchFamily="34" charset="0"/>
              </a:rPr>
              <a:t>, служить форумом для </a:t>
            </a:r>
            <a:r>
              <a:rPr lang="ru-RU" dirty="0" err="1">
                <a:latin typeface="Bahnschrift Light Condensed" panose="020B0502040204020203" pitchFamily="34" charset="0"/>
              </a:rPr>
              <a:t>міжнародного</a:t>
            </a:r>
            <a:r>
              <a:rPr lang="ru-RU" dirty="0">
                <a:latin typeface="Bahnschrift Light Condensed" panose="020B0502040204020203" pitchFamily="34" charset="0"/>
              </a:rPr>
              <a:t> валютного </a:t>
            </a:r>
            <a:r>
              <a:rPr lang="ru-RU" dirty="0" err="1">
                <a:latin typeface="Bahnschrift Light Condensed" panose="020B0502040204020203" pitchFamily="34" charset="0"/>
              </a:rPr>
              <a:t>співробітництва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виступає</a:t>
            </a:r>
            <a:r>
              <a:rPr lang="ru-RU" dirty="0">
                <a:latin typeface="Bahnschrift Light Condensed" panose="020B0502040204020203" pitchFamily="34" charset="0"/>
              </a:rPr>
              <a:t> як агент </a:t>
            </a:r>
            <a:r>
              <a:rPr lang="ru-RU" dirty="0" err="1">
                <a:latin typeface="Bahnschrift Light Condensed" panose="020B0502040204020203" pitchFamily="34" charset="0"/>
              </a:rPr>
              <a:t>чи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довірена</a:t>
            </a:r>
            <a:r>
              <a:rPr lang="ru-RU" dirty="0">
                <a:latin typeface="Bahnschrift Light Condensed" panose="020B0502040204020203" pitchFamily="34" charset="0"/>
              </a:rPr>
              <a:t> особа при </a:t>
            </a:r>
            <a:r>
              <a:rPr lang="ru-RU" dirty="0" err="1">
                <a:latin typeface="Bahnschrift Light Condensed" panose="020B0502040204020203" pitchFamily="34" charset="0"/>
              </a:rPr>
              <a:t>здійсненні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міжнародних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кредитних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угод</a:t>
            </a:r>
            <a:r>
              <a:rPr lang="ru-RU" dirty="0">
                <a:latin typeface="Bahnschrift Light Condensed" panose="020B0502040204020203" pitchFamily="34" charset="0"/>
              </a:rPr>
              <a:t>, а </a:t>
            </a:r>
            <a:r>
              <a:rPr lang="ru-RU" dirty="0" err="1">
                <a:latin typeface="Bahnschrift Light Condensed" panose="020B0502040204020203" pitchFamily="34" charset="0"/>
              </a:rPr>
              <a:t>також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веде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великі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наукові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дослідження</a:t>
            </a:r>
            <a:r>
              <a:rPr lang="ru-RU" dirty="0" smtClean="0">
                <a:latin typeface="Bahnschrift Light Condensed" panose="020B0502040204020203" pitchFamily="34" charset="0"/>
              </a:rPr>
              <a:t>.</a:t>
            </a:r>
          </a:p>
          <a:p>
            <a:pPr indent="-450000" algn="just"/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Керуючи</a:t>
            </a:r>
            <a:r>
              <a:rPr lang="ru-RU" dirty="0">
                <a:latin typeface="Bahnschrift Light Condensed" panose="020B0502040204020203" pitchFamily="34" charset="0"/>
              </a:rPr>
              <a:t> резервами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</a:rPr>
              <a:t>, БМР </a:t>
            </a:r>
            <a:r>
              <a:rPr lang="ru-RU" dirty="0" err="1">
                <a:latin typeface="Bahnschrift Light Condensed" panose="020B0502040204020203" pitchFamily="34" charset="0"/>
              </a:rPr>
              <a:t>здійснює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традиційні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форми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інвестування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Кошти</a:t>
            </a:r>
            <a:r>
              <a:rPr lang="ru-RU" dirty="0">
                <a:latin typeface="Bahnschrift Light Condensed" panose="020B0502040204020203" pitchFamily="34" charset="0"/>
              </a:rPr>
              <a:t>, не </a:t>
            </a:r>
            <a:r>
              <a:rPr lang="ru-RU" dirty="0" err="1">
                <a:latin typeface="Bahnschrift Light Condensed" panose="020B0502040204020203" pitchFamily="34" charset="0"/>
              </a:rPr>
              <a:t>затребувані</a:t>
            </a:r>
            <a:r>
              <a:rPr lang="ru-RU" dirty="0">
                <a:latin typeface="Bahnschrift Light Condensed" panose="020B0502040204020203" pitchFamily="34" charset="0"/>
              </a:rPr>
              <a:t> для </a:t>
            </a:r>
            <a:r>
              <a:rPr lang="ru-RU" dirty="0" err="1">
                <a:latin typeface="Bahnschrift Light Condensed" panose="020B0502040204020203" pitchFamily="34" charset="0"/>
              </a:rPr>
              <a:t>кредитування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інших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центральних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розміщуються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світових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фінансових</a:t>
            </a:r>
            <a:r>
              <a:rPr lang="ru-RU" dirty="0">
                <a:latin typeface="Bahnschrift Light Condensed" panose="020B0502040204020203" pitchFamily="34" charset="0"/>
              </a:rPr>
              <a:t> ринках. </a:t>
            </a:r>
            <a:r>
              <a:rPr lang="ru-RU" dirty="0" err="1">
                <a:latin typeface="Bahnschrift Light Condensed" panose="020B0502040204020203" pitchFamily="34" charset="0"/>
              </a:rPr>
              <a:t>Основними</a:t>
            </a:r>
            <a:r>
              <a:rPr lang="ru-RU" dirty="0">
                <a:latin typeface="Bahnschrift Light Condensed" panose="020B0502040204020203" pitchFamily="34" charset="0"/>
              </a:rPr>
              <a:t> формами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</a:t>
            </a:r>
            <a:r>
              <a:rPr lang="ru-RU" dirty="0">
                <a:latin typeface="Bahnschrift Light Condensed" panose="020B0502040204020203" pitchFamily="34" charset="0"/>
              </a:rPr>
              <a:t> є </a:t>
            </a:r>
            <a:r>
              <a:rPr lang="ru-RU" dirty="0" err="1">
                <a:latin typeface="Bahnschrift Light Condensed" panose="020B0502040204020203" pitchFamily="34" charset="0"/>
              </a:rPr>
              <a:t>депозити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комерційних</a:t>
            </a:r>
            <a:r>
              <a:rPr lang="ru-RU" dirty="0">
                <a:latin typeface="Bahnschrift Light Condensed" panose="020B0502040204020203" pitchFamily="34" charset="0"/>
              </a:rPr>
              <a:t> банках і </a:t>
            </a:r>
            <a:r>
              <a:rPr lang="ru-RU" dirty="0" err="1">
                <a:latin typeface="Bahnschrift Light Condensed" panose="020B0502040204020203" pitchFamily="34" charset="0"/>
              </a:rPr>
              <a:t>купівля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короткострокових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цінних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паперів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включаючи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казначейські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векселі</a:t>
            </a:r>
            <a:r>
              <a:rPr lang="ru-RU" dirty="0">
                <a:latin typeface="Bahnschrift Light Condensed" panose="020B0502040204020203" pitchFamily="34" charset="0"/>
              </a:rPr>
              <a:t> США.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2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672" y="1265671"/>
            <a:ext cx="5534909" cy="51847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201" y="1995055"/>
            <a:ext cx="5210048" cy="4024745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Міжамериканській банк розвитку</a:t>
            </a:r>
            <a:r>
              <a:rPr lang="uk-UA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(</a:t>
            </a:r>
            <a:r>
              <a:rPr lang="uk-UA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МаБР</a:t>
            </a:r>
            <a:r>
              <a:rPr lang="uk-UA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, Вашингтон, створений у 1959 році). </a:t>
            </a:r>
            <a:r>
              <a:rPr lang="uk-UA" b="1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Африканський банк розвитку</a:t>
            </a:r>
            <a:r>
              <a:rPr lang="uk-UA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(</a:t>
            </a:r>
            <a:r>
              <a:rPr lang="uk-UA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АфБР</a:t>
            </a:r>
            <a:r>
              <a:rPr lang="uk-UA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, Абіджан, створений у 1963 році) </a:t>
            </a:r>
            <a:r>
              <a:rPr lang="uk-UA" b="1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Азіатський банк розвитку</a:t>
            </a:r>
            <a:r>
              <a:rPr lang="uk-UA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(</a:t>
            </a:r>
            <a:r>
              <a:rPr lang="uk-UA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АзБР</a:t>
            </a:r>
            <a:r>
              <a:rPr lang="uk-UA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, Маніла, створений у 1965 році) переслідують єдині цілі: довгострокове кредитування проектів розвитку відповідних регіонів, кредитування регіональних об'єднань.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Загальною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рисою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цих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істотний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вплив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діяльність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розвинутих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країн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яким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належить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значна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частина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капіталу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банків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і вони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складають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приблизно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1/3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членів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. У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регіональних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банках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розвитку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встановлено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єдиний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принцип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формування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ресурсів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залучення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позикових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коштів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соціальні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фонди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, проводиться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кредитна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політика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багато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чому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зразком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  <a:ea typeface="Calibri" panose="020F0502020204030204" pitchFamily="34" charset="0"/>
              </a:rPr>
              <a:t>групи</a:t>
            </a:r>
            <a:r>
              <a:rPr lang="ru-RU" dirty="0">
                <a:latin typeface="Bahnschrift Light Condensed" panose="020B0502040204020203" pitchFamily="34" charset="0"/>
                <a:ea typeface="Calibri" panose="020F0502020204030204" pitchFamily="34" charset="0"/>
              </a:rPr>
              <a:t> МБРР.</a:t>
            </a:r>
            <a:endParaRPr lang="en-US" dirty="0">
              <a:latin typeface="Bahnschrift Light Condensed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4128" y="341745"/>
            <a:ext cx="4389120" cy="127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mtClean="0">
                <a:latin typeface="Bahnschrift Light Condensed" panose="020B0502040204020203" pitchFamily="34" charset="0"/>
              </a:rPr>
              <a:t>Регіональні банки розвитку створені в 60-х </a:t>
            </a:r>
            <a:r>
              <a:rPr lang="en-US" smtClean="0">
                <a:latin typeface="Bahnschrift Light Condensed" panose="020B0502040204020203" pitchFamily="34" charset="0"/>
              </a:rPr>
              <a:t>pp. </a:t>
            </a:r>
            <a:r>
              <a:rPr lang="ru-RU" smtClean="0">
                <a:latin typeface="Bahnschrift Light Condensed" panose="020B0502040204020203" pitchFamily="34" charset="0"/>
              </a:rPr>
              <a:t>у Азії, Африці, Латинській Америці для вирішення специфічних проблем і розширення співробітництва країн цих регіонів, що розвиваються. </a:t>
            </a:r>
            <a:endParaRPr lang="en-US">
              <a:latin typeface="Bahnschrift Ligh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2709" y="424872"/>
            <a:ext cx="5424055" cy="47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До </a:t>
            </a:r>
            <a:r>
              <a:rPr lang="ru-RU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основних</a:t>
            </a:r>
            <a:r>
              <a:rPr lang="ru-RU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регіональних</a:t>
            </a:r>
            <a:r>
              <a:rPr lang="ru-RU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організацій</a:t>
            </a:r>
            <a:r>
              <a:rPr lang="ru-RU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ЄС </a:t>
            </a:r>
            <a:r>
              <a:rPr lang="ru-RU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відносяться</a:t>
            </a:r>
            <a:r>
              <a:rPr lang="ru-RU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: </a:t>
            </a:r>
            <a:endParaRPr lang="en-US" b="1" i="1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395855" y="1076181"/>
            <a:ext cx="3796145" cy="1371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0"/>
            <a:ext cx="8192655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680166"/>
          </a:xfrm>
        </p:spPr>
        <p:txBody>
          <a:bodyPr>
            <a:noAutofit/>
          </a:bodyPr>
          <a:lstStyle/>
          <a:p>
            <a:pPr indent="457200" algn="just"/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2. Інвестиційні фонди на міжнародному інвестиційному ринку. Інвестиційні фонди відкритого типу.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28800"/>
            <a:ext cx="11074400" cy="1099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000" b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Інвестиційний</a:t>
            </a:r>
            <a:r>
              <a:rPr lang="ru-RU" sz="20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фонд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являє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собою вид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інвестиційної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компанії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отримує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гроші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своїх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вкладників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їх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імені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розміщує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ці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гроші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різноманітні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цінні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папери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Купуючи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частку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інвестиційному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фонді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інвестор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стає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співвласником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цього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фонду (гак само як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він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стає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співвласником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підприємства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випадку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купівлі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акцій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). </a:t>
            </a:r>
            <a:endParaRPr lang="en-US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8364" y="3805382"/>
            <a:ext cx="8543636" cy="2604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000" b="1" i="1" dirty="0" smtClean="0">
                <a:latin typeface="Bahnschrift Light Condensed" panose="020B0502040204020203" pitchFamily="34" charset="0"/>
              </a:rPr>
              <a:t>При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цьому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він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отримує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 доступ до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переваг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,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характерних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 для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інвестиційних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b="1" i="1" dirty="0" err="1" smtClean="0">
                <a:latin typeface="Bahnschrift Light Condensed" panose="020B0502040204020203" pitchFamily="34" charset="0"/>
              </a:rPr>
              <a:t>фондів</a:t>
            </a:r>
            <a:r>
              <a:rPr lang="ru-RU" sz="2000" b="1" i="1" dirty="0" smtClean="0">
                <a:latin typeface="Bahnschrift Light Condensed" panose="020B0502040204020203" pitchFamily="34" charset="0"/>
              </a:rPr>
              <a:t>: </a:t>
            </a:r>
          </a:p>
          <a:p>
            <a:pPr indent="457200" algn="just"/>
            <a:r>
              <a:rPr lang="ru-RU" dirty="0" smtClean="0">
                <a:latin typeface="Bahnschrift Light Condensed" panose="020B0502040204020203" pitchFamily="34" charset="0"/>
              </a:rPr>
              <a:t>1.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Диверсифікованість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тобто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можливість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інвестувати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одночасно</a:t>
            </a:r>
            <a:r>
              <a:rPr lang="ru-RU" dirty="0" smtClean="0">
                <a:latin typeface="Bahnschrift Light Condensed" panose="020B0502040204020203" pitchFamily="34" charset="0"/>
              </a:rPr>
              <a:t> 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велику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кількість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цінних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паперів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</a:p>
          <a:p>
            <a:pPr indent="457200" algn="just"/>
            <a:r>
              <a:rPr lang="ru-RU" dirty="0" err="1" smtClean="0">
                <a:latin typeface="Bahnschrift Light Condensed" panose="020B0502040204020203" pitchFamily="34" charset="0"/>
              </a:rPr>
              <a:t>Професійний</a:t>
            </a:r>
            <a:r>
              <a:rPr lang="ru-RU" dirty="0" smtClean="0">
                <a:latin typeface="Bahnschrift Light Condensed" panose="020B0502040204020203" pitchFamily="34" charset="0"/>
              </a:rPr>
              <a:t> менеджмент, представлений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звичайно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досить</a:t>
            </a:r>
            <a:r>
              <a:rPr lang="ru-RU" dirty="0" smtClean="0">
                <a:latin typeface="Bahnschrift Light Condensed" panose="020B0502040204020203" pitchFamily="34" charset="0"/>
              </a:rPr>
              <a:t> великою </a:t>
            </a:r>
            <a:r>
              <a:rPr lang="ru-RU" dirty="0" err="1" smtClean="0">
                <a:latin typeface="Bahnschrift Light Condensed" panose="020B0502040204020203" pitchFamily="34" charset="0"/>
              </a:rPr>
              <a:t>групою</a:t>
            </a:r>
            <a:r>
              <a:rPr lang="ru-RU" dirty="0" smtClean="0">
                <a:latin typeface="Bahnschrift Light Condensed" panose="020B0502040204020203" pitchFamily="34" charset="0"/>
              </a:rPr>
              <a:t> людей,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включаючи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керуючого</a:t>
            </a:r>
            <a:r>
              <a:rPr lang="ru-RU" dirty="0" smtClean="0">
                <a:latin typeface="Bahnschrift Light Condensed" panose="020B0502040204020203" pitchFamily="34" charset="0"/>
              </a:rPr>
              <a:t> фондом,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безліччю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асистентів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дослідників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аналітиків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трейдерів</a:t>
            </a:r>
            <a:r>
              <a:rPr lang="ru-RU" dirty="0" smtClean="0">
                <a:latin typeface="Bahnschrift Light Condensed" panose="020B0502040204020203" pitchFamily="34" charset="0"/>
              </a:rPr>
              <a:t>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що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постійно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стежать</a:t>
            </a:r>
            <a:r>
              <a:rPr lang="ru-RU" dirty="0" smtClean="0">
                <a:latin typeface="Bahnschrift Light Condensed" panose="020B0502040204020203" pitchFamily="34" charset="0"/>
              </a:rPr>
              <a:t> за станом ринку і при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необхідності</a:t>
            </a:r>
            <a:r>
              <a:rPr lang="ru-RU" dirty="0" smtClean="0">
                <a:latin typeface="Bahnschrift Light Condensed" panose="020B0502040204020203" pitchFamily="34" charset="0"/>
              </a:rPr>
              <a:t> оперативно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вносять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зміни</a:t>
            </a:r>
            <a:r>
              <a:rPr lang="ru-RU" dirty="0" smtClean="0">
                <a:latin typeface="Bahnschrift Light Condensed" panose="020B0502040204020203" pitchFamily="34" charset="0"/>
              </a:rPr>
              <a:t> до складу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інвестиційного</a:t>
            </a:r>
            <a:r>
              <a:rPr lang="ru-RU" dirty="0" smtClean="0">
                <a:latin typeface="Bahnschrift Light Condensed" panose="020B0502040204020203" pitchFamily="34" charset="0"/>
              </a:rPr>
              <a:t> портфеля. </a:t>
            </a:r>
          </a:p>
          <a:p>
            <a:pPr indent="457200" algn="just"/>
            <a:r>
              <a:rPr lang="ru-RU" dirty="0" smtClean="0">
                <a:latin typeface="Bahnschrift Light Condensed" panose="020B0502040204020203" pitchFamily="34" charset="0"/>
              </a:rPr>
              <a:t>Початкова величина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необхідних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може</a:t>
            </a:r>
            <a:r>
              <a:rPr lang="ru-RU" dirty="0" smtClean="0">
                <a:latin typeface="Bahnschrift Light Condensed" panose="020B0502040204020203" pitchFamily="34" charset="0"/>
              </a:rPr>
              <a:t> бути </a:t>
            </a:r>
            <a:r>
              <a:rPr lang="ru-RU" dirty="0" err="1" smtClean="0">
                <a:latin typeface="Bahnschrift Light Condensed" panose="020B0502040204020203" pitchFamily="34" charset="0"/>
              </a:rPr>
              <a:t>дуже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мізерною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Вкладання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вільних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коштів</a:t>
            </a:r>
            <a:r>
              <a:rPr lang="ru-RU" dirty="0" smtClean="0">
                <a:latin typeface="Bahnschrift Light Condensed" panose="020B0502040204020203" pitchFamily="34" charset="0"/>
              </a:rPr>
              <a:t> в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різного</a:t>
            </a:r>
            <a:r>
              <a:rPr lang="ru-RU" dirty="0" smtClean="0">
                <a:latin typeface="Bahnschrift Light Condensed" panose="020B0502040204020203" pitchFamily="34" charset="0"/>
              </a:rPr>
              <a:t> виду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фонди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найбільш</a:t>
            </a:r>
            <a:r>
              <a:rPr lang="ru-RU" dirty="0" smtClean="0">
                <a:latin typeface="Bahnschrift Light Condensed" panose="020B0502040204020203" pitchFamily="34" charset="0"/>
              </a:rPr>
              <a:t> широко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розповсюджена</a:t>
            </a:r>
            <a:r>
              <a:rPr lang="ru-RU" dirty="0" smtClean="0">
                <a:latin typeface="Bahnschrift Light Condensed" panose="020B0502040204020203" pitchFamily="34" charset="0"/>
              </a:rPr>
              <a:t> форма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власного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інвестування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Існують</a:t>
            </a:r>
            <a:r>
              <a:rPr lang="ru-RU" dirty="0" smtClean="0">
                <a:latin typeface="Bahnschrift Light Condensed" panose="020B0502040204020203" pitchFamily="34" charset="0"/>
              </a:rPr>
              <a:t> два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основні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види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інвестиційних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фондів</a:t>
            </a:r>
            <a:r>
              <a:rPr lang="ru-RU" dirty="0" smtClean="0">
                <a:latin typeface="Bahnschrift Light Condensed" panose="020B0502040204020203" pitchFamily="34" charset="0"/>
              </a:rPr>
              <a:t> — «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відкриті</a:t>
            </a:r>
            <a:r>
              <a:rPr lang="ru-RU" dirty="0" smtClean="0">
                <a:latin typeface="Bahnschrift Light Condensed" panose="020B0502040204020203" pitchFamily="34" charset="0"/>
              </a:rPr>
              <a:t>» та «</a:t>
            </a:r>
            <a:r>
              <a:rPr lang="ru-RU" dirty="0" err="1" smtClean="0">
                <a:latin typeface="Bahnschrift Light Condensed" panose="020B0502040204020203" pitchFamily="34" charset="0"/>
              </a:rPr>
              <a:t>закриті</a:t>
            </a:r>
            <a:r>
              <a:rPr lang="ru-RU" dirty="0" smtClean="0">
                <a:latin typeface="Bahnschrift Light Condensed" panose="020B0502040204020203" pitchFamily="34" charset="0"/>
              </a:rPr>
              <a:t>». 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491" y="2257506"/>
            <a:ext cx="4729757" cy="3762294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>
                <a:latin typeface="Bahnschrift Light Condensed" panose="020B0502040204020203" pitchFamily="34" charset="0"/>
              </a:rPr>
              <a:t>В </a:t>
            </a:r>
            <a:r>
              <a:rPr lang="ru-RU" dirty="0" err="1">
                <a:latin typeface="Bahnschrift Light Condensed" panose="020B0502040204020203" pitchFamily="34" charset="0"/>
              </a:rPr>
              <a:t>інвестиційній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компанії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відкритого</a:t>
            </a:r>
            <a:r>
              <a:rPr lang="ru-RU" dirty="0">
                <a:latin typeface="Bahnschrift Light Condensed" panose="020B0502040204020203" pitchFamily="34" charset="0"/>
              </a:rPr>
              <a:t> типу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купують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безпосередньо</a:t>
            </a:r>
            <a:r>
              <a:rPr lang="ru-RU" dirty="0">
                <a:latin typeface="Bahnschrift Light Condensed" panose="020B0502040204020203" pitchFamily="34" charset="0"/>
              </a:rPr>
              <a:t> у </a:t>
            </a:r>
            <a:r>
              <a:rPr lang="ru-RU" dirty="0" err="1">
                <a:latin typeface="Bahnschrift Light Condensed" panose="020B0502040204020203" pitchFamily="34" charset="0"/>
              </a:rPr>
              <a:t>самої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компанії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їй</a:t>
            </a:r>
            <a:r>
              <a:rPr lang="ru-RU" dirty="0">
                <a:latin typeface="Bahnschrift Light Condensed" panose="020B0502040204020203" pitchFamily="34" charset="0"/>
              </a:rPr>
              <a:t> же </a:t>
            </a:r>
            <a:r>
              <a:rPr lang="ru-RU" dirty="0" err="1">
                <a:latin typeface="Bahnschrift Light Condensed" panose="020B0502040204020203" pitchFamily="34" charset="0"/>
              </a:rPr>
              <a:t>продають</a:t>
            </a:r>
            <a:r>
              <a:rPr lang="ru-RU" dirty="0">
                <a:latin typeface="Bahnschrift Light Condensed" panose="020B0502040204020203" pitchFamily="34" charset="0"/>
              </a:rPr>
              <a:t> (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цього</a:t>
            </a:r>
            <a:r>
              <a:rPr lang="ru-RU" dirty="0">
                <a:latin typeface="Bahnschrift Light Condensed" panose="020B0502040204020203" pitchFamily="34" charset="0"/>
              </a:rPr>
              <a:t> виду </a:t>
            </a:r>
            <a:r>
              <a:rPr lang="ru-RU" dirty="0" err="1">
                <a:latin typeface="Bahnschrift Light Condensed" panose="020B0502040204020203" pitchFamily="34" charset="0"/>
              </a:rPr>
              <a:t>компаній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або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взаємних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фондів</a:t>
            </a:r>
            <a:r>
              <a:rPr lang="ru-RU" dirty="0">
                <a:latin typeface="Bahnschrift Light Condensed" panose="020B0502040204020203" pitchFamily="34" charset="0"/>
              </a:rPr>
              <a:t> не </a:t>
            </a:r>
            <a:r>
              <a:rPr lang="ru-RU" dirty="0" err="1">
                <a:latin typeface="Bahnschrift Light Condensed" panose="020B0502040204020203" pitchFamily="34" charset="0"/>
              </a:rPr>
              <a:t>продаються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біржі</a:t>
            </a:r>
            <a:r>
              <a:rPr lang="ru-RU" dirty="0">
                <a:latin typeface="Bahnschrift Light Condensed" panose="020B0502040204020203" pitchFamily="34" charset="0"/>
              </a:rPr>
              <a:t>). Коли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купує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такої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компанії</a:t>
            </a:r>
            <a:r>
              <a:rPr lang="ru-RU" dirty="0">
                <a:latin typeface="Bahnschrift Light Condensed" panose="020B0502040204020203" pitchFamily="34" charset="0"/>
              </a:rPr>
              <a:t>, то </a:t>
            </a:r>
            <a:r>
              <a:rPr lang="ru-RU" dirty="0" err="1">
                <a:latin typeface="Bahnschrift Light Condensed" panose="020B0502040204020203" pitchFamily="34" charset="0"/>
              </a:rPr>
              <a:t>компанія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робить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новий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випуск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своїх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цінних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паперів</a:t>
            </a:r>
            <a:r>
              <a:rPr lang="ru-RU" dirty="0">
                <a:latin typeface="Bahnschrift Light Condensed" panose="020B0502040204020203" pitchFamily="34" charset="0"/>
              </a:rPr>
              <a:t> і </a:t>
            </a:r>
            <a:r>
              <a:rPr lang="ru-RU" dirty="0" err="1">
                <a:latin typeface="Bahnschrift Light Condensed" panose="020B0502040204020203" pitchFamily="34" charset="0"/>
              </a:rPr>
              <a:t>виконує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замовлення</a:t>
            </a:r>
            <a:r>
              <a:rPr lang="ru-RU" dirty="0">
                <a:latin typeface="Bahnschrift Light Condensed" panose="020B0502040204020203" pitchFamily="34" charset="0"/>
              </a:rPr>
              <a:t> з </a:t>
            </a:r>
            <a:r>
              <a:rPr lang="ru-RU" dirty="0" err="1">
                <a:latin typeface="Bahnschrift Light Condensed" panose="020B0502040204020203" pitchFamily="34" charset="0"/>
              </a:rPr>
              <a:t>цього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випуску</a:t>
            </a:r>
            <a:r>
              <a:rPr lang="ru-RU" dirty="0">
                <a:latin typeface="Bahnschrift Light Condensed" panose="020B0502040204020203" pitchFamily="34" charset="0"/>
              </a:rPr>
              <a:t>. Таким чином, </a:t>
            </a:r>
            <a:r>
              <a:rPr lang="ru-RU" dirty="0" err="1">
                <a:latin typeface="Bahnschrift Light Condensed" panose="020B0502040204020203" pitchFamily="34" charset="0"/>
              </a:rPr>
              <a:t>кількість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акцій</a:t>
            </a:r>
            <a:r>
              <a:rPr lang="ru-RU" dirty="0">
                <a:latin typeface="Bahnschrift Light Condensed" panose="020B0502040204020203" pitchFamily="34" charset="0"/>
              </a:rPr>
              <a:t>, яку </a:t>
            </a:r>
            <a:r>
              <a:rPr lang="ru-RU" dirty="0" err="1">
                <a:latin typeface="Bahnschrift Light Condensed" panose="020B0502040204020203" pitchFamily="34" charset="0"/>
              </a:rPr>
              <a:t>може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випускати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взаємний</a:t>
            </a:r>
            <a:r>
              <a:rPr lang="ru-RU" dirty="0">
                <a:latin typeface="Bahnschrift Light Condensed" panose="020B0502040204020203" pitchFamily="34" charset="0"/>
              </a:rPr>
              <a:t> фонд, не </a:t>
            </a:r>
            <a:r>
              <a:rPr lang="ru-RU" dirty="0" err="1">
                <a:latin typeface="Bahnschrift Light Condensed" panose="020B0502040204020203" pitchFamily="34" charset="0"/>
              </a:rPr>
              <a:t>обмежена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endParaRPr lang="ru-RU" dirty="0" smtClean="0">
              <a:latin typeface="Bahnschrift Light Condensed" panose="020B0502040204020203" pitchFamily="34" charset="0"/>
            </a:endParaRPr>
          </a:p>
          <a:p>
            <a:pPr indent="457200" algn="just"/>
            <a:r>
              <a:rPr lang="ru-RU" dirty="0" err="1" smtClean="0">
                <a:latin typeface="Bahnschrift Light Condensed" panose="020B0502040204020203" pitchFamily="34" charset="0"/>
              </a:rPr>
              <a:t>Єдине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обмеження</a:t>
            </a:r>
            <a:r>
              <a:rPr lang="ru-RU" dirty="0">
                <a:latin typeface="Bahnschrift Light Condensed" panose="020B0502040204020203" pitchFamily="34" charset="0"/>
              </a:rPr>
              <a:t> — </a:t>
            </a:r>
            <a:r>
              <a:rPr lang="ru-RU" dirty="0" err="1">
                <a:latin typeface="Bahnschrift Light Condensed" panose="020B0502040204020203" pitchFamily="34" charset="0"/>
              </a:rPr>
              <a:t>об'єм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попиту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інвесторів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r>
              <a:rPr lang="ru-RU" dirty="0" err="1">
                <a:latin typeface="Bahnschrift Light Condensed" panose="020B0502040204020203" pitchFamily="34" charset="0"/>
              </a:rPr>
              <a:t>Якщо</a:t>
            </a:r>
            <a:r>
              <a:rPr lang="ru-RU" dirty="0">
                <a:latin typeface="Bahnschrift Light Condensed" panose="020B0502040204020203" pitchFamily="34" charset="0"/>
              </a:rPr>
              <a:t> ж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має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намір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продати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належні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йому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цінні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папери</a:t>
            </a:r>
            <a:r>
              <a:rPr lang="ru-RU" dirty="0">
                <a:latin typeface="Bahnschrift Light Condensed" panose="020B0502040204020203" pitchFamily="34" charset="0"/>
              </a:rPr>
              <a:t>, </a:t>
            </a:r>
            <a:r>
              <a:rPr lang="ru-RU" dirty="0" err="1">
                <a:latin typeface="Bahnschrift Light Condensed" panose="020B0502040204020203" pitchFamily="34" charset="0"/>
              </a:rPr>
              <a:t>він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продає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їх</a:t>
            </a:r>
            <a:r>
              <a:rPr lang="ru-RU" dirty="0">
                <a:latin typeface="Bahnschrift Light Condensed" panose="020B0502040204020203" pitchFamily="34" charset="0"/>
              </a:rPr>
              <a:t> самому фонду, при </a:t>
            </a:r>
            <a:r>
              <a:rPr lang="ru-RU" dirty="0" err="1">
                <a:latin typeface="Bahnschrift Light Condensed" panose="020B0502040204020203" pitchFamily="34" charset="0"/>
              </a:rPr>
              <a:t>цьому</a:t>
            </a:r>
            <a:r>
              <a:rPr lang="ru-RU" dirty="0">
                <a:latin typeface="Bahnschrift Light Condensed" panose="020B0502040204020203" pitchFamily="34" charset="0"/>
              </a:rPr>
              <a:t> фонд </a:t>
            </a:r>
            <a:r>
              <a:rPr lang="ru-RU" dirty="0" err="1">
                <a:latin typeface="Bahnschrift Light Condensed" panose="020B0502040204020203" pitchFamily="34" charset="0"/>
              </a:rPr>
              <a:t>зобов'язаний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сплатити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інвестору</a:t>
            </a:r>
            <a:r>
              <a:rPr lang="ru-RU" dirty="0">
                <a:latin typeface="Bahnschrift Light Condensed" panose="020B0502040204020203" pitchFamily="34" charset="0"/>
              </a:rPr>
              <a:t> суму, </a:t>
            </a:r>
            <a:r>
              <a:rPr lang="ru-RU" dirty="0" err="1">
                <a:latin typeface="Bahnschrift Light Condensed" panose="020B0502040204020203" pitchFamily="34" charset="0"/>
              </a:rPr>
              <a:t>рівну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вартості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чистих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активів</a:t>
            </a:r>
            <a:r>
              <a:rPr lang="ru-RU" dirty="0">
                <a:latin typeface="Bahnschrift Light Condensed" panose="020B0502040204020203" pitchFamily="34" charset="0"/>
              </a:rPr>
              <a:t> фонду, </a:t>
            </a:r>
            <a:r>
              <a:rPr lang="ru-RU" dirty="0" err="1">
                <a:latin typeface="Bahnschrift Light Condensed" panose="020B0502040204020203" pitchFamily="34" charset="0"/>
              </a:rPr>
              <a:t>що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припадають</a:t>
            </a:r>
            <a:r>
              <a:rPr lang="ru-RU" dirty="0">
                <a:latin typeface="Bahnschrift Light Condensed" panose="020B0502040204020203" pitchFamily="34" charset="0"/>
              </a:rPr>
              <a:t> на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інвестора</a:t>
            </a:r>
            <a:r>
              <a:rPr lang="ru-RU" dirty="0">
                <a:latin typeface="Bahnschrift Light Condensed" panose="020B0502040204020203" pitchFamily="34" charset="0"/>
              </a:rPr>
              <a:t>, і </a:t>
            </a:r>
            <a:r>
              <a:rPr lang="ru-RU" dirty="0" err="1">
                <a:latin typeface="Bahnschrift Light Condensed" panose="020B0502040204020203" pitchFamily="34" charset="0"/>
              </a:rPr>
              <a:t>анулювати</a:t>
            </a:r>
            <a:r>
              <a:rPr lang="ru-RU" dirty="0">
                <a:latin typeface="Bahnschrift Light Condensed" panose="020B0502040204020203" pitchFamily="34" charset="0"/>
              </a:rPr>
              <a:t> </a:t>
            </a:r>
            <a:r>
              <a:rPr lang="ru-RU" dirty="0" err="1">
                <a:latin typeface="Bahnschrift Light Condensed" panose="020B0502040204020203" pitchFamily="34" charset="0"/>
              </a:rPr>
              <a:t>акції</a:t>
            </a:r>
            <a:r>
              <a:rPr lang="ru-RU" dirty="0">
                <a:latin typeface="Bahnschrift Light Condensed" panose="020B0502040204020203" pitchFamily="34" charset="0"/>
              </a:rPr>
              <a:t>. 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36" y="2115129"/>
            <a:ext cx="6696364" cy="41933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128" y="489527"/>
            <a:ext cx="4389120" cy="1468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000" b="1" dirty="0" err="1" smtClean="0">
                <a:latin typeface="Bahnschrift Light Condensed" panose="020B0502040204020203" pitchFamily="34" charset="0"/>
              </a:rPr>
              <a:t>Інвестиційні</a:t>
            </a:r>
            <a:r>
              <a:rPr lang="ru-RU" sz="2000" b="1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b="1" dirty="0" err="1" smtClean="0">
                <a:latin typeface="Bahnschrift Light Condensed" panose="020B0502040204020203" pitchFamily="34" charset="0"/>
              </a:rPr>
              <a:t>фонди</a:t>
            </a:r>
            <a:r>
              <a:rPr lang="ru-RU" sz="2000" b="1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b="1" dirty="0" err="1" smtClean="0">
                <a:latin typeface="Bahnschrift Light Condensed" panose="020B0502040204020203" pitchFamily="34" charset="0"/>
              </a:rPr>
              <a:t>відкритого</a:t>
            </a:r>
            <a:r>
              <a:rPr lang="ru-RU" sz="2000" b="1" dirty="0" smtClean="0">
                <a:latin typeface="Bahnschrift Light Condensed" panose="020B0502040204020203" pitchFamily="34" charset="0"/>
              </a:rPr>
              <a:t> типу </a:t>
            </a:r>
          </a:p>
          <a:p>
            <a:pPr indent="457200" algn="just"/>
            <a:r>
              <a:rPr lang="ru-RU" dirty="0" err="1" smtClean="0">
                <a:latin typeface="Bahnschrift Light Condensed" panose="020B0502040204020203" pitchFamily="34" charset="0"/>
              </a:rPr>
              <a:t>Взаємний</a:t>
            </a:r>
            <a:r>
              <a:rPr lang="ru-RU" dirty="0" smtClean="0">
                <a:latin typeface="Bahnschrift Light Condensed" panose="020B0502040204020203" pitchFamily="34" charset="0"/>
              </a:rPr>
              <a:t> фонд, </a:t>
            </a:r>
            <a:r>
              <a:rPr lang="ru-RU" dirty="0" err="1" smtClean="0">
                <a:latin typeface="Bahnschrift Light Condensed" panose="020B0502040204020203" pitchFamily="34" charset="0"/>
              </a:rPr>
              <a:t>інвестиційна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компанія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відкритого</a:t>
            </a:r>
            <a:r>
              <a:rPr lang="ru-RU" dirty="0" smtClean="0">
                <a:latin typeface="Bahnschrift Light Condensed" panose="020B0502040204020203" pitchFamily="34" charset="0"/>
              </a:rPr>
              <a:t> типу, фонд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відкритого</a:t>
            </a:r>
            <a:r>
              <a:rPr lang="ru-RU" dirty="0" smtClean="0">
                <a:latin typeface="Bahnschrift Light Condensed" panose="020B0502040204020203" pitchFamily="34" charset="0"/>
              </a:rPr>
              <a:t> типу — </a:t>
            </a:r>
            <a:r>
              <a:rPr lang="ru-RU" dirty="0" err="1" smtClean="0">
                <a:latin typeface="Bahnschrift Light Condensed" panose="020B0502040204020203" pitchFamily="34" charset="0"/>
              </a:rPr>
              <a:t>всі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ці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різні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назви</a:t>
            </a:r>
            <a:r>
              <a:rPr lang="ru-RU" dirty="0" smtClean="0">
                <a:latin typeface="Bahnschrift Light Condensed" panose="020B0502040204020203" pitchFamily="34" charset="0"/>
              </a:rPr>
              <a:t> по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суті</a:t>
            </a:r>
            <a:r>
              <a:rPr lang="ru-RU" dirty="0" smtClean="0">
                <a:latin typeface="Bahnschrift Light Condensed" panose="020B0502040204020203" pitchFamily="34" charset="0"/>
              </a:rPr>
              <a:t> є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синонімами</a:t>
            </a:r>
            <a:r>
              <a:rPr lang="ru-RU" dirty="0" smtClean="0">
                <a:latin typeface="Bahnschrift Light Condensed" panose="020B0502040204020203" pitchFamily="34" charset="0"/>
              </a:rPr>
              <a:t> й </a:t>
            </a:r>
            <a:r>
              <a:rPr lang="ru-RU" dirty="0" err="1" smtClean="0">
                <a:latin typeface="Bahnschrift Light Condensed" panose="020B0502040204020203" pitchFamily="34" charset="0"/>
              </a:rPr>
              <a:t>означають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dirty="0" err="1" smtClean="0">
                <a:latin typeface="Bahnschrift Light Condensed" panose="020B0502040204020203" pitchFamily="34" charset="0"/>
              </a:rPr>
              <a:t>майже</a:t>
            </a:r>
            <a:r>
              <a:rPr lang="ru-RU" dirty="0" smtClean="0">
                <a:latin typeface="Bahnschrift Light Condensed" panose="020B0502040204020203" pitchFamily="34" charset="0"/>
              </a:rPr>
              <a:t> те ж </a:t>
            </a:r>
            <a:r>
              <a:rPr lang="ru-RU" dirty="0" err="1" smtClean="0">
                <a:latin typeface="Bahnschrift Light Condensed" panose="020B0502040204020203" pitchFamily="34" charset="0"/>
              </a:rPr>
              <a:t>саме</a:t>
            </a:r>
            <a:r>
              <a:rPr lang="ru-RU" dirty="0" smtClean="0">
                <a:latin typeface="Bahnschrift Light Condensed" panose="020B0502040204020203" pitchFamily="34" charset="0"/>
              </a:rPr>
              <a:t>. 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757381"/>
            <a:ext cx="5338618" cy="98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Існують</a:t>
            </a:r>
            <a:r>
              <a:rPr lang="ru-RU" sz="2000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два </a:t>
            </a:r>
            <a:r>
              <a:rPr lang="ru-RU" sz="2000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основні</a:t>
            </a:r>
            <a:r>
              <a:rPr lang="ru-RU" sz="2000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типи</a:t>
            </a:r>
            <a:r>
              <a:rPr lang="ru-RU" sz="2000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взаємних</a:t>
            </a:r>
            <a:r>
              <a:rPr lang="ru-RU" sz="2000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фондів</a:t>
            </a:r>
            <a:r>
              <a:rPr lang="ru-RU" sz="2000" b="1" i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: </a:t>
            </a:r>
            <a:endParaRPr lang="en-US" sz="2000" b="1" i="1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6073" y="2410691"/>
            <a:ext cx="5781963" cy="1145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Bahnschrift Light Condensed" panose="020B0502040204020203" pitchFamily="34" charset="0"/>
              </a:rPr>
              <a:t>фонди з навантаженням (</a:t>
            </a:r>
            <a:r>
              <a:rPr lang="en-US" smtClean="0">
                <a:latin typeface="Bahnschrift Light Condensed" panose="020B0502040204020203" pitchFamily="34" charset="0"/>
              </a:rPr>
              <a:t>Load Funds), </a:t>
            </a:r>
            <a:r>
              <a:rPr lang="ru-RU" smtClean="0">
                <a:latin typeface="Bahnschrift Light Condensed" panose="020B0502040204020203" pitchFamily="34" charset="0"/>
              </a:rPr>
              <a:t>що стягують комісійні при продажу своїх акцій (звичайно 3-8%). Іноді такі фонди називають «із перепусткою на вхід»; </a:t>
            </a:r>
            <a:endParaRPr lang="en-US">
              <a:latin typeface="Bahnschrift Light Condensed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53018" y="4036291"/>
            <a:ext cx="5726546" cy="1052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Bahnschrift Light Condensed" panose="020B0502040204020203" pitchFamily="34" charset="0"/>
              </a:rPr>
              <a:t>фонди без навантаження (No-Load Funds), що не стягують зборів за продаж своїх акцій. </a:t>
            </a:r>
            <a:endParaRPr lang="en-US">
              <a:latin typeface="Bahnschrift Light Condensed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55709" y="1930400"/>
            <a:ext cx="40362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13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2149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Bahnschrift Condensed</vt:lpstr>
      <vt:lpstr>Bahnschrift Light Condensed</vt:lpstr>
      <vt:lpstr>Calibri</vt:lpstr>
      <vt:lpstr>Tw Cen MT</vt:lpstr>
      <vt:lpstr>Tw Cen MT Condensed</vt:lpstr>
      <vt:lpstr>Wingdings 3</vt:lpstr>
      <vt:lpstr>Интеграл</vt:lpstr>
      <vt:lpstr>Міжнародна інвестиційна інфрастуктура </vt:lpstr>
      <vt:lpstr>1. Міжнародні фондові інвестори та особливості їх діяльності.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Інвестиційні фонди на міжнародному інвестиційному ринку. Інвестиційні фонди відкритого типу. </vt:lpstr>
      <vt:lpstr>Презентация PowerPoint</vt:lpstr>
      <vt:lpstr>Презентация PowerPoint</vt:lpstr>
      <vt:lpstr>3. Інвестиційні фонди закритого типу (closed-end funds) </vt:lpstr>
      <vt:lpstr>Пайові інвестиційні трасти (Unit Investment Trust, UIT)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інвестиційна інфрастуктура </dc:title>
  <dc:creator>User</dc:creator>
  <cp:lastModifiedBy>User</cp:lastModifiedBy>
  <cp:revision>23</cp:revision>
  <dcterms:created xsi:type="dcterms:W3CDTF">2023-02-16T13:33:40Z</dcterms:created>
  <dcterms:modified xsi:type="dcterms:W3CDTF">2023-02-16T14:47:53Z</dcterms:modified>
</cp:coreProperties>
</file>