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77" r:id="rId18"/>
    <p:sldId id="288" r:id="rId19"/>
    <p:sldId id="289" r:id="rId20"/>
    <p:sldId id="273" r:id="rId21"/>
    <p:sldId id="290" r:id="rId22"/>
    <p:sldId id="292" r:id="rId23"/>
    <p:sldId id="291" r:id="rId24"/>
    <p:sldId id="274" r:id="rId25"/>
    <p:sldId id="293" r:id="rId26"/>
    <p:sldId id="276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428805774278221E-2"/>
          <c:y val="0.1030861220472441"/>
          <c:w val="0.65960252624671911"/>
          <c:h val="0.64555880905511809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продажу №1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Рік 1-2</c:v>
                </c:pt>
                <c:pt idx="1">
                  <c:v>Бюро №3</c:v>
                </c:pt>
                <c:pt idx="2">
                  <c:v>Сервіс №2</c:v>
                </c:pt>
                <c:pt idx="3">
                  <c:v>Товар №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Рік 1-2</c:v>
                </c:pt>
                <c:pt idx="1">
                  <c:v>Бюро №3</c:v>
                </c:pt>
                <c:pt idx="2">
                  <c:v>Сервіс №2</c:v>
                </c:pt>
                <c:pt idx="3">
                  <c:v>Товар №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веб контент 3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Рік 1-2</c:v>
                </c:pt>
                <c:pt idx="1">
                  <c:v>Бюро №3</c:v>
                </c:pt>
                <c:pt idx="2">
                  <c:v>Сервіс №2</c:v>
                </c:pt>
                <c:pt idx="3">
                  <c:v>Товар № 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0000384"/>
        <c:axId val="130001920"/>
        <c:axId val="128899264"/>
      </c:bar3DChart>
      <c:catAx>
        <c:axId val="130000384"/>
        <c:scaling>
          <c:orientation val="minMax"/>
        </c:scaling>
        <c:delete val="0"/>
        <c:axPos val="b"/>
        <c:majorTickMark val="out"/>
        <c:minorTickMark val="none"/>
        <c:tickLblPos val="nextTo"/>
        <c:crossAx val="130001920"/>
        <c:crosses val="autoZero"/>
        <c:auto val="1"/>
        <c:lblAlgn val="ctr"/>
        <c:lblOffset val="100"/>
        <c:noMultiLvlLbl val="0"/>
      </c:catAx>
      <c:valAx>
        <c:axId val="1300019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0000384"/>
        <c:crosses val="autoZero"/>
        <c:crossBetween val="between"/>
      </c:valAx>
      <c:serAx>
        <c:axId val="128899264"/>
        <c:scaling>
          <c:orientation val="minMax"/>
        </c:scaling>
        <c:delete val="0"/>
        <c:axPos val="b"/>
        <c:majorTickMark val="out"/>
        <c:minorTickMark val="none"/>
        <c:tickLblPos val="nextTo"/>
        <c:crossAx val="130001920"/>
        <c:crosses val="autoZero"/>
      </c:serAx>
    </c:plotArea>
    <c:legend>
      <c:legendPos val="r"/>
      <c:layout>
        <c:manualLayout>
          <c:xMode val="edge"/>
          <c:yMode val="edge"/>
          <c:x val="0.70742191601049864"/>
          <c:y val="0.12417002952755904"/>
          <c:w val="0.28216141732283467"/>
          <c:h val="0.4641599409448818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Demographic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navis-stella.com/445424241/447639030" TargetMode="External"/><Relationship Id="rId3" Type="http://schemas.openxmlformats.org/officeDocument/2006/relationships/hyperlink" Target="https://en.wikipedia.org/wiki/Multinational_corporation" TargetMode="External"/><Relationship Id="rId7" Type="http://schemas.openxmlformats.org/officeDocument/2006/relationships/hyperlink" Target="https://sb1.com.ua/vyhid-na-mizhnarodni-rynky-dlya-ukrayinskogo-biznesu/" TargetMode="External"/><Relationship Id="rId2" Type="http://schemas.openxmlformats.org/officeDocument/2006/relationships/hyperlink" Target="https://uk.wikipedia.org/wiki/%D0%93%D0%BB%D0%BE%D0%B1%D0%B0%D0%BB%D1%96%D0%B7%D0%B0%D1%86%D1%96%D1%8F_%D0%B5%D0%BA%D0%BE%D0%BD%D0%BE%D0%BC%D1%96%D0%BA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nfmanagement.kpi.ua/proc/article/view/201146" TargetMode="External"/><Relationship Id="rId5" Type="http://schemas.openxmlformats.org/officeDocument/2006/relationships/hyperlink" Target="https://dictionary.cambridge.org/dictionary/english/corporation" TargetMode="External"/><Relationship Id="rId4" Type="http://schemas.openxmlformats.org/officeDocument/2006/relationships/hyperlink" Target="https://thelawdictionary.org/multinational-corporation-mnc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merce.gov/" TargetMode="External"/><Relationship Id="rId2" Type="http://schemas.openxmlformats.org/officeDocument/2006/relationships/hyperlink" Target="https://www.trade.gov/international-market-researc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elp.com/biz/perfect-laundry-new-york-city-brooklyn" TargetMode="External"/><Relationship Id="rId5" Type="http://schemas.openxmlformats.org/officeDocument/2006/relationships/hyperlink" Target="https://eur-lex.europa.eu/legal-content/EN/TXT/?qid=1550831538650&amp;uri=CELEX:32018R0644" TargetMode="External"/><Relationship Id="rId4" Type="http://schemas.openxmlformats.org/officeDocument/2006/relationships/hyperlink" Target="https://europa.eu/youreurope/business/selling-in-eu/selling-goods-services/parcel-services/index_en.htm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67136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Міжнародні компанії в умовах глобалізації Рева Д.С. Лекція </a:t>
            </a:r>
            <a:r>
              <a:rPr lang="en-US" b="1" dirty="0" smtClean="0">
                <a:solidFill>
                  <a:schemeClr val="tx1"/>
                </a:solidFill>
              </a:rPr>
              <a:t>3</a:t>
            </a:r>
            <a:r>
              <a:rPr lang="uk-UA" b="1" dirty="0" smtClean="0">
                <a:solidFill>
                  <a:schemeClr val="tx1"/>
                </a:solidFill>
              </a:rPr>
              <a:t>:</a:t>
            </a:r>
          </a:p>
          <a:p>
            <a:r>
              <a:rPr lang="uk-UA" b="1" dirty="0">
                <a:solidFill>
                  <a:schemeClr val="tx1"/>
                </a:solidFill>
              </a:rPr>
              <a:t>Вплив міжнародних компаній на відношення до навколишньої природи і зміна відношення суспільства до вашого </a:t>
            </a:r>
            <a:r>
              <a:rPr lang="uk-UA" b="1" dirty="0" smtClean="0">
                <a:solidFill>
                  <a:schemeClr val="tx1"/>
                </a:solidFill>
              </a:rPr>
              <a:t>бренду.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2619723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Міжнародні компанії в умовах глобалізації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u="sng" dirty="0" smtClean="0"/>
              <a:t>Рева Денис Сергійович </a:t>
            </a:r>
            <a:r>
              <a:rPr lang="ru-RU" dirty="0"/>
              <a:t/>
            </a:r>
            <a:br>
              <a:rPr lang="ru-RU" dirty="0"/>
            </a:br>
            <a:r>
              <a:rPr lang="uk-UA" dirty="0" smtClean="0"/>
              <a:t>Денне відділення - 02.2023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42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Ш</a:t>
            </a:r>
            <a:r>
              <a:rPr lang="uk-UA" dirty="0" smtClean="0"/>
              <a:t>лях стагнації фірми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Наслідки: </a:t>
            </a:r>
          </a:p>
          <a:p>
            <a:r>
              <a:rPr lang="uk-UA" dirty="0"/>
              <a:t>полишення симбіотичного розвитку </a:t>
            </a:r>
            <a:r>
              <a:rPr lang="uk-UA" dirty="0" smtClean="0"/>
              <a:t>ринку</a:t>
            </a:r>
          </a:p>
          <a:p>
            <a:r>
              <a:rPr lang="uk-UA" dirty="0"/>
              <a:t>залишитись у рамках однієї </a:t>
            </a:r>
            <a:r>
              <a:rPr lang="uk-UA" dirty="0" smtClean="0"/>
              <a:t>країни</a:t>
            </a:r>
          </a:p>
          <a:p>
            <a:r>
              <a:rPr lang="uk-UA" dirty="0"/>
              <a:t>працювати лише у вже відомих </a:t>
            </a:r>
            <a:r>
              <a:rPr lang="uk-UA" dirty="0" smtClean="0"/>
              <a:t>рамках</a:t>
            </a:r>
          </a:p>
          <a:p>
            <a:r>
              <a:rPr lang="uk-UA" dirty="0"/>
              <a:t>збільшується ризик субсидіарного заміщення компанії імпортом компаній </a:t>
            </a:r>
            <a:r>
              <a:rPr lang="uk-UA" dirty="0" smtClean="0"/>
              <a:t>конкурентів</a:t>
            </a:r>
          </a:p>
          <a:p>
            <a:r>
              <a:rPr lang="uk-UA" dirty="0" smtClean="0"/>
              <a:t>Клієнтів </a:t>
            </a:r>
            <a:r>
              <a:rPr lang="uk-UA" dirty="0"/>
              <a:t>не будуть влаштовувати якість чи моральна новизна компанії у рецесії</a:t>
            </a:r>
            <a:endParaRPr lang="ru-RU" dirty="0"/>
          </a:p>
        </p:txBody>
      </p:sp>
      <p:sp>
        <p:nvSpPr>
          <p:cNvPr id="4" name="Двойная стрелка вверх/вниз 3"/>
          <p:cNvSpPr/>
          <p:nvPr/>
        </p:nvSpPr>
        <p:spPr>
          <a:xfrm>
            <a:off x="7956376" y="476672"/>
            <a:ext cx="720080" cy="1440160"/>
          </a:xfrm>
          <a:prstGeom prst="up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980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Збільшення </a:t>
            </a:r>
            <a:r>
              <a:rPr lang="uk-UA" dirty="0"/>
              <a:t>присутності товарів і послуг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внести корективи у власній галузі. </a:t>
            </a:r>
            <a:endParaRPr lang="ru-RU" dirty="0"/>
          </a:p>
          <a:p>
            <a:r>
              <a:rPr lang="uk-UA" dirty="0"/>
              <a:t>критеріальну, боротьбу якості товарів і </a:t>
            </a:r>
            <a:r>
              <a:rPr lang="uk-UA" dirty="0" smtClean="0"/>
              <a:t>послуг</a:t>
            </a:r>
          </a:p>
          <a:p>
            <a:r>
              <a:rPr lang="uk-UA" dirty="0"/>
              <a:t>неціновою конкуренцією на ринку </a:t>
            </a:r>
            <a:endParaRPr lang="uk-UA" dirty="0" smtClean="0"/>
          </a:p>
          <a:p>
            <a:r>
              <a:rPr lang="uk-UA" dirty="0"/>
              <a:t>нижчі ціни на товари </a:t>
            </a:r>
            <a:r>
              <a:rPr lang="uk-UA" dirty="0" smtClean="0"/>
              <a:t>чи </a:t>
            </a:r>
            <a:r>
              <a:rPr lang="uk-UA" dirty="0"/>
              <a:t>послуги відповідного зразку </a:t>
            </a:r>
            <a:endParaRPr lang="uk-UA" dirty="0" smtClean="0"/>
          </a:p>
          <a:p>
            <a:r>
              <a:rPr lang="uk-UA" dirty="0"/>
              <a:t>якість замість низької ціни. </a:t>
            </a:r>
            <a:endParaRPr lang="ru-RU" dirty="0"/>
          </a:p>
          <a:p>
            <a:endParaRPr lang="ru-RU" dirty="0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6012160" y="4581128"/>
            <a:ext cx="2592288" cy="13681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люс 4"/>
          <p:cNvSpPr/>
          <p:nvPr/>
        </p:nvSpPr>
        <p:spPr>
          <a:xfrm>
            <a:off x="6602252" y="4509120"/>
            <a:ext cx="1440160" cy="1512168"/>
          </a:xfrm>
          <a:prstGeom prst="mathPl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399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dirty="0" smtClean="0"/>
              <a:t>Аналіз ринку. 2 Відношення </a:t>
            </a:r>
            <a:r>
              <a:rPr lang="uk-UA" dirty="0"/>
              <a:t>бізнесу до виходу на міжнародні ринки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Відношення бізнесу до виходу на міжнародні ринки.</a:t>
            </a:r>
            <a:endParaRPr lang="ru-RU" dirty="0"/>
          </a:p>
          <a:p>
            <a:r>
              <a:rPr lang="en-US" dirty="0"/>
              <a:t>SWOT </a:t>
            </a:r>
            <a:endParaRPr lang="uk-UA" dirty="0" smtClean="0"/>
          </a:p>
          <a:p>
            <a:r>
              <a:rPr lang="en-US" dirty="0"/>
              <a:t>PESTEL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6500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SWOT - («СВОТ</a:t>
            </a:r>
            <a:r>
              <a:rPr lang="uk-UA" dirty="0" smtClean="0"/>
              <a:t>»):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сильні сторони кампанії (</a:t>
            </a:r>
            <a:r>
              <a:rPr lang="uk-UA" dirty="0" err="1"/>
              <a:t>Strengths</a:t>
            </a:r>
            <a:r>
              <a:rPr lang="uk-UA" dirty="0"/>
              <a:t>)</a:t>
            </a:r>
            <a:endParaRPr lang="ru-RU" dirty="0"/>
          </a:p>
          <a:p>
            <a:r>
              <a:rPr lang="uk-UA" dirty="0"/>
              <a:t>слабкі (</a:t>
            </a:r>
            <a:r>
              <a:rPr lang="uk-UA" dirty="0" err="1"/>
              <a:t>Weaknesses</a:t>
            </a:r>
            <a:r>
              <a:rPr lang="uk-UA" dirty="0"/>
              <a:t>) сторони бізнес планування,</a:t>
            </a:r>
            <a:endParaRPr lang="ru-RU" dirty="0"/>
          </a:p>
          <a:p>
            <a:r>
              <a:rPr lang="uk-UA" dirty="0"/>
              <a:t>можливості (</a:t>
            </a:r>
            <a:r>
              <a:rPr lang="uk-UA" dirty="0" err="1"/>
              <a:t>Opportunities</a:t>
            </a:r>
            <a:r>
              <a:rPr lang="uk-UA" dirty="0"/>
              <a:t>), що відкриваються при його реалізації,</a:t>
            </a:r>
            <a:endParaRPr lang="ru-RU" dirty="0"/>
          </a:p>
          <a:p>
            <a:r>
              <a:rPr lang="uk-UA" dirty="0"/>
              <a:t>загрози (</a:t>
            </a:r>
            <a:r>
              <a:rPr lang="uk-UA" dirty="0" err="1"/>
              <a:t>Threats</a:t>
            </a:r>
            <a:r>
              <a:rPr lang="uk-UA" dirty="0"/>
              <a:t>), пов'язані з його здійсненням.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691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uk-UA" dirty="0"/>
              <a:t>PESTELI - («ПЕСТЕЛ(І</a:t>
            </a:r>
            <a:r>
              <a:rPr lang="uk-UA" dirty="0" smtClean="0"/>
              <a:t>)»):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/>
              <a:t>Political</a:t>
            </a:r>
            <a:r>
              <a:rPr lang="uk-UA" dirty="0"/>
              <a:t>, </a:t>
            </a:r>
            <a:r>
              <a:rPr lang="uk-UA" dirty="0" err="1"/>
              <a:t>economic</a:t>
            </a:r>
            <a:r>
              <a:rPr lang="uk-UA" dirty="0"/>
              <a:t>, socio-</a:t>
            </a:r>
            <a:r>
              <a:rPr lang="uk-UA" dirty="0" err="1"/>
              <a:t>cultural</a:t>
            </a:r>
            <a:r>
              <a:rPr lang="uk-UA" dirty="0"/>
              <a:t> </a:t>
            </a:r>
            <a:r>
              <a:rPr lang="uk-UA" dirty="0" err="1"/>
              <a:t>and</a:t>
            </a:r>
            <a:r>
              <a:rPr lang="uk-UA" dirty="0"/>
              <a:t> </a:t>
            </a:r>
            <a:r>
              <a:rPr lang="uk-UA" dirty="0" err="1"/>
              <a:t>technological</a:t>
            </a:r>
            <a:r>
              <a:rPr lang="uk-UA" dirty="0"/>
              <a:t>, </a:t>
            </a:r>
            <a:r>
              <a:rPr lang="uk-UA" dirty="0" err="1"/>
              <a:t>legal</a:t>
            </a:r>
            <a:r>
              <a:rPr lang="uk-UA" dirty="0"/>
              <a:t> </a:t>
            </a:r>
            <a:r>
              <a:rPr lang="uk-UA" dirty="0" err="1"/>
              <a:t>and</a:t>
            </a:r>
            <a:r>
              <a:rPr lang="uk-UA" dirty="0"/>
              <a:t> </a:t>
            </a:r>
            <a:r>
              <a:rPr lang="uk-UA" dirty="0" err="1"/>
              <a:t>environmental</a:t>
            </a:r>
            <a:r>
              <a:rPr lang="uk-UA" dirty="0"/>
              <a:t> </a:t>
            </a:r>
            <a:r>
              <a:rPr lang="uk-UA" dirty="0" err="1"/>
              <a:t>factors</a:t>
            </a:r>
            <a:r>
              <a:rPr lang="uk-UA" dirty="0"/>
              <a:t> </a:t>
            </a:r>
            <a:r>
              <a:rPr lang="uk-UA" dirty="0" smtClean="0"/>
              <a:t>–</a:t>
            </a:r>
          </a:p>
          <a:p>
            <a:r>
              <a:rPr lang="uk-UA" dirty="0" smtClean="0"/>
              <a:t> </a:t>
            </a:r>
            <a:r>
              <a:rPr lang="uk-UA" dirty="0"/>
              <a:t>політичні</a:t>
            </a:r>
            <a:r>
              <a:rPr lang="uk-UA" dirty="0" smtClean="0"/>
              <a:t>,</a:t>
            </a:r>
          </a:p>
          <a:p>
            <a:r>
              <a:rPr lang="uk-UA" dirty="0" smtClean="0"/>
              <a:t> </a:t>
            </a:r>
            <a:r>
              <a:rPr lang="uk-UA" dirty="0"/>
              <a:t>економічні, </a:t>
            </a:r>
            <a:endParaRPr lang="uk-UA" dirty="0" smtClean="0"/>
          </a:p>
          <a:p>
            <a:r>
              <a:rPr lang="uk-UA" dirty="0" smtClean="0"/>
              <a:t>соціокультурні </a:t>
            </a:r>
            <a:r>
              <a:rPr lang="uk-UA" dirty="0"/>
              <a:t>та технологічні</a:t>
            </a:r>
            <a:r>
              <a:rPr lang="uk-UA" dirty="0" smtClean="0"/>
              <a:t>,</a:t>
            </a:r>
          </a:p>
          <a:p>
            <a:r>
              <a:rPr lang="uk-UA" dirty="0" smtClean="0"/>
              <a:t> </a:t>
            </a:r>
            <a:r>
              <a:rPr lang="uk-UA" dirty="0"/>
              <a:t>правові та </a:t>
            </a:r>
            <a:endParaRPr lang="uk-UA" dirty="0" smtClean="0"/>
          </a:p>
          <a:p>
            <a:r>
              <a:rPr lang="uk-UA" dirty="0" smtClean="0"/>
              <a:t>екологічні </a:t>
            </a:r>
            <a:r>
              <a:rPr lang="uk-UA" dirty="0"/>
              <a:t>фактори.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6103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</a:t>
            </a:r>
            <a:r>
              <a:rPr lang="uk-UA" dirty="0" smtClean="0"/>
              <a:t>аріації </a:t>
            </a:r>
            <a:r>
              <a:rPr lang="uk-UA" dirty="0"/>
              <a:t>цього тестування ринку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uk-UA" b="1" dirty="0" err="1"/>
              <a:t>Ethics</a:t>
            </a:r>
            <a:r>
              <a:rPr lang="uk-UA" b="1" dirty="0"/>
              <a:t> and </a:t>
            </a:r>
            <a:r>
              <a:rPr lang="uk-UA" b="1" dirty="0">
                <a:hlinkClick r:id="rId2" tooltip="Demographic"/>
              </a:rPr>
              <a:t>demographic</a:t>
            </a:r>
            <a:r>
              <a:rPr lang="uk-UA" b="1" dirty="0"/>
              <a:t> factors -</a:t>
            </a:r>
            <a:r>
              <a:rPr lang="uk-UA" dirty="0"/>
              <a:t> етичні та демографічні фактори.</a:t>
            </a:r>
            <a:endParaRPr lang="ru-RU" dirty="0"/>
          </a:p>
          <a:p>
            <a:pPr lvl="0"/>
            <a:r>
              <a:rPr lang="uk-UA" b="1" dirty="0" err="1"/>
              <a:t>Intercultural</a:t>
            </a:r>
            <a:r>
              <a:rPr lang="uk-UA" b="1" dirty="0"/>
              <a:t> </a:t>
            </a:r>
            <a:r>
              <a:rPr lang="uk-UA" b="1" dirty="0" err="1"/>
              <a:t>factors</a:t>
            </a:r>
            <a:r>
              <a:rPr lang="uk-UA" b="1" dirty="0"/>
              <a:t>, </a:t>
            </a:r>
            <a:r>
              <a:rPr lang="uk-UA" b="1" dirty="0" err="1"/>
              <a:t>popular</a:t>
            </a:r>
            <a:r>
              <a:rPr lang="uk-UA" b="1" dirty="0"/>
              <a:t> </a:t>
            </a:r>
            <a:r>
              <a:rPr lang="uk-UA" b="1" dirty="0" err="1"/>
              <a:t>in</a:t>
            </a:r>
            <a:r>
              <a:rPr lang="uk-UA" b="1" dirty="0"/>
              <a:t> </a:t>
            </a:r>
            <a:r>
              <a:rPr lang="uk-UA" b="1" dirty="0" err="1"/>
              <a:t>the</a:t>
            </a:r>
            <a:r>
              <a:rPr lang="uk-UA" b="1" dirty="0"/>
              <a:t> </a:t>
            </a:r>
            <a:r>
              <a:rPr lang="uk-UA" b="1" dirty="0" err="1"/>
              <a:t>United</a:t>
            </a:r>
            <a:r>
              <a:rPr lang="uk-UA" b="1" dirty="0"/>
              <a:t> </a:t>
            </a:r>
            <a:r>
              <a:rPr lang="uk-UA" b="1" dirty="0" err="1"/>
              <a:t>States</a:t>
            </a:r>
            <a:r>
              <a:rPr lang="uk-UA" b="1" dirty="0"/>
              <a:t> </a:t>
            </a:r>
            <a:r>
              <a:rPr lang="uk-UA" b="1" dirty="0" err="1"/>
              <a:t>since</a:t>
            </a:r>
            <a:r>
              <a:rPr lang="uk-UA" b="1" dirty="0"/>
              <a:t> </a:t>
            </a:r>
            <a:r>
              <a:rPr lang="uk-UA" b="1" dirty="0" err="1"/>
              <a:t>the</a:t>
            </a:r>
            <a:r>
              <a:rPr lang="uk-UA" b="1" dirty="0"/>
              <a:t> mid-2000s - </a:t>
            </a:r>
            <a:r>
              <a:rPr lang="uk-UA" dirty="0"/>
              <a:t>міжкультурні фактори, популярні в США з середини 2000-х років. </a:t>
            </a:r>
            <a:endParaRPr lang="ru-RU" dirty="0"/>
          </a:p>
          <a:p>
            <a:pPr lvl="0"/>
            <a:r>
              <a:rPr lang="uk-UA" dirty="0" err="1"/>
              <a:t>Information</a:t>
            </a:r>
            <a:r>
              <a:rPr lang="uk-UA" dirty="0"/>
              <a:t>, </a:t>
            </a:r>
            <a:r>
              <a:rPr lang="uk-UA" dirty="0" err="1"/>
              <a:t>infrastructure</a:t>
            </a:r>
            <a:r>
              <a:rPr lang="uk-UA" dirty="0"/>
              <a:t>, </a:t>
            </a:r>
            <a:r>
              <a:rPr lang="uk-UA" dirty="0" err="1"/>
              <a:t>physical</a:t>
            </a:r>
            <a:r>
              <a:rPr lang="uk-UA" dirty="0"/>
              <a:t> </a:t>
            </a:r>
            <a:r>
              <a:rPr lang="uk-UA" dirty="0" err="1"/>
              <a:t>environment</a:t>
            </a:r>
            <a:r>
              <a:rPr lang="uk-UA" dirty="0"/>
              <a:t> </a:t>
            </a:r>
            <a:r>
              <a:rPr lang="uk-UA" dirty="0" err="1"/>
              <a:t>and</a:t>
            </a:r>
            <a:r>
              <a:rPr lang="uk-UA" dirty="0"/>
              <a:t> </a:t>
            </a:r>
            <a:r>
              <a:rPr lang="uk-UA" dirty="0" err="1"/>
              <a:t>time</a:t>
            </a:r>
            <a:r>
              <a:rPr lang="uk-UA" dirty="0"/>
              <a:t> </a:t>
            </a:r>
            <a:r>
              <a:rPr lang="uk-UA" dirty="0" err="1"/>
              <a:t>aspects</a:t>
            </a:r>
            <a:r>
              <a:rPr lang="uk-UA" dirty="0"/>
              <a:t> </a:t>
            </a:r>
            <a:r>
              <a:rPr lang="uk-UA" dirty="0" err="1"/>
              <a:t>in</a:t>
            </a:r>
            <a:r>
              <a:rPr lang="uk-UA" dirty="0"/>
              <a:t> a </a:t>
            </a:r>
            <a:r>
              <a:rPr lang="uk-UA" dirty="0" err="1"/>
              <a:t>military</a:t>
            </a:r>
            <a:r>
              <a:rPr lang="uk-UA" dirty="0"/>
              <a:t> </a:t>
            </a:r>
            <a:r>
              <a:rPr lang="uk-UA" dirty="0" err="1"/>
              <a:t>context</a:t>
            </a:r>
            <a:r>
              <a:rPr lang="uk-UA" b="1" dirty="0"/>
              <a:t> - </a:t>
            </a:r>
            <a:r>
              <a:rPr lang="uk-UA" dirty="0"/>
              <a:t>інформація, інфраструктура, фізичне середовище та часові аспекти у військовому контексті.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9051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pPr lvl="0"/>
            <a:r>
              <a:rPr lang="uk-UA" b="1" dirty="0"/>
              <a:t>Відношення співробітників і контрагентів до виходу на міжнародні ринки вашого бізнесу.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r>
              <a:rPr lang="uk-UA" dirty="0"/>
              <a:t>Для розробки співпраці у міжнародних відносинах перше за бажання потрібна команда. Беручі до уваги, що ринок вже є досліджений, і ви знайшли потенційних покупців. </a:t>
            </a:r>
            <a:endParaRPr lang="uk-UA" dirty="0" smtClean="0"/>
          </a:p>
          <a:p>
            <a:r>
              <a:rPr lang="uk-UA" dirty="0" err="1"/>
              <a:t>Різно-галузевість</a:t>
            </a:r>
            <a:r>
              <a:rPr lang="uk-UA" dirty="0"/>
              <a:t> праці вашого персоналу має покривати всі аспекти діяльності та життєздатності </a:t>
            </a:r>
            <a:r>
              <a:rPr lang="uk-UA" dirty="0" smtClean="0"/>
              <a:t>підприємства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6222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uk-UA" dirty="0" smtClean="0"/>
              <a:t>Аспекти діяльності: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61248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uk-UA" dirty="0"/>
              <a:t>Юридичні клопотання та адвокатські послуги.</a:t>
            </a:r>
            <a:endParaRPr lang="ru-RU" dirty="0"/>
          </a:p>
          <a:p>
            <a:pPr lvl="0"/>
            <a:r>
              <a:rPr lang="uk-UA" dirty="0"/>
              <a:t>Клопотання бухгалтерської направленості. </a:t>
            </a:r>
            <a:endParaRPr lang="ru-RU" dirty="0"/>
          </a:p>
          <a:p>
            <a:pPr lvl="0"/>
            <a:r>
              <a:rPr lang="uk-UA" dirty="0"/>
              <a:t>Оформлення бюрократичних завдань, вчасна подача документації на ліцензування. </a:t>
            </a:r>
            <a:endParaRPr lang="ru-RU" dirty="0"/>
          </a:p>
          <a:p>
            <a:pPr lvl="0"/>
            <a:r>
              <a:rPr lang="uk-UA" dirty="0"/>
              <a:t>Ведення медіа. </a:t>
            </a:r>
            <a:endParaRPr lang="ru-RU" dirty="0"/>
          </a:p>
          <a:p>
            <a:pPr lvl="0"/>
            <a:r>
              <a:rPr lang="uk-UA" dirty="0"/>
              <a:t>Ведення клієнтської підтримки. </a:t>
            </a:r>
            <a:endParaRPr lang="ru-RU" dirty="0"/>
          </a:p>
          <a:p>
            <a:pPr lvl="0"/>
            <a:r>
              <a:rPr lang="uk-UA" dirty="0"/>
              <a:t>Спілкування у банку. </a:t>
            </a:r>
            <a:endParaRPr lang="ru-RU" dirty="0"/>
          </a:p>
          <a:p>
            <a:pPr lvl="0"/>
            <a:r>
              <a:rPr lang="uk-UA" dirty="0"/>
              <a:t>Вивчення мови країни оперування. </a:t>
            </a:r>
            <a:endParaRPr lang="ru-RU" dirty="0"/>
          </a:p>
          <a:p>
            <a:pPr lvl="0"/>
            <a:r>
              <a:rPr lang="uk-UA" dirty="0"/>
              <a:t>Підбор місцевих у персонал компанії для подолання культурного бар’єру. </a:t>
            </a:r>
            <a:endParaRPr lang="ru-RU" dirty="0"/>
          </a:p>
          <a:p>
            <a:pPr lvl="0"/>
            <a:r>
              <a:rPr lang="uk-UA" dirty="0"/>
              <a:t>Пошук нових клієнтів та продаж сервісу і товарів та послуг.</a:t>
            </a:r>
            <a:endParaRPr lang="ru-RU" dirty="0"/>
          </a:p>
          <a:p>
            <a:pPr lvl="0"/>
            <a:r>
              <a:rPr lang="uk-UA" dirty="0" err="1"/>
              <a:t>Ребрендінг</a:t>
            </a:r>
            <a:r>
              <a:rPr lang="uk-UA" dirty="0"/>
              <a:t> існуючих ресурсів / маркетинг.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7326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Значення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Кожен із пунктів може бути доповнений. Кожного року частина компаній відмирає та з’являються нові</a:t>
            </a:r>
            <a:r>
              <a:rPr lang="uk-UA" dirty="0" smtClean="0"/>
              <a:t>.</a:t>
            </a:r>
          </a:p>
          <a:p>
            <a:r>
              <a:rPr lang="uk-UA" dirty="0" smtClean="0"/>
              <a:t>Ваш </a:t>
            </a:r>
            <a:r>
              <a:rPr lang="uk-UA" dirty="0"/>
              <a:t>сервіс має йти із ногою із інноваціями та вчасно замінювати морально застарілі продукти.</a:t>
            </a:r>
            <a:endParaRPr lang="ru-RU" dirty="0"/>
          </a:p>
        </p:txBody>
      </p:sp>
      <p:sp>
        <p:nvSpPr>
          <p:cNvPr id="5" name="Равно 4"/>
          <p:cNvSpPr/>
          <p:nvPr/>
        </p:nvSpPr>
        <p:spPr>
          <a:xfrm>
            <a:off x="3449034" y="4862318"/>
            <a:ext cx="1872208" cy="1368152"/>
          </a:xfrm>
          <a:prstGeom prst="mathEqua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1403648" y="5114346"/>
            <a:ext cx="2160240" cy="864096"/>
          </a:xfrm>
          <a:prstGeom prst="striped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Штриховая стрелка вправо 6"/>
          <p:cNvSpPr/>
          <p:nvPr/>
        </p:nvSpPr>
        <p:spPr>
          <a:xfrm rot="10800000">
            <a:off x="5436096" y="5114346"/>
            <a:ext cx="2160240" cy="864096"/>
          </a:xfrm>
          <a:prstGeom prst="striped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6468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Наслідки.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позитивний </a:t>
            </a:r>
          </a:p>
          <a:p>
            <a:r>
              <a:rPr lang="uk-UA" dirty="0" smtClean="0"/>
              <a:t>негативний </a:t>
            </a:r>
          </a:p>
          <a:p>
            <a:pPr marL="0" indent="0">
              <a:buNone/>
            </a:pPr>
            <a:r>
              <a:rPr lang="uk-UA" dirty="0"/>
              <a:t>Є дві ситуації наслідків. Або експансія фірми спрацювала, і ваш бізнес зазнає успіху і визнання, або у вас не вийшло розвитись вчасно і кампанія зазнала краху, негативного фінансового балансу.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6380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Контакти: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Викладач: </a:t>
            </a:r>
            <a:endParaRPr lang="ru-RU" dirty="0"/>
          </a:p>
          <a:p>
            <a:r>
              <a:rPr lang="uk-UA" dirty="0"/>
              <a:t>Рева Денис Сергійович</a:t>
            </a:r>
            <a:endParaRPr lang="ru-RU" dirty="0"/>
          </a:p>
          <a:p>
            <a:r>
              <a:rPr lang="uk-UA" dirty="0"/>
              <a:t>ЗУМ: 304 604 9820 </a:t>
            </a:r>
          </a:p>
          <a:p>
            <a:pPr lvl="1"/>
            <a:r>
              <a:rPr lang="uk-UA" dirty="0"/>
              <a:t>Пароль: 4</a:t>
            </a:r>
            <a:r>
              <a:rPr lang="en-US" dirty="0" err="1"/>
              <a:t>RMj</a:t>
            </a:r>
            <a:r>
              <a:rPr lang="ru-RU" dirty="0"/>
              <a:t>39</a:t>
            </a:r>
          </a:p>
          <a:p>
            <a:r>
              <a:rPr lang="uk-UA" dirty="0"/>
              <a:t>Контакт: 068-695-50-97</a:t>
            </a:r>
            <a:endParaRPr lang="ru-RU" dirty="0"/>
          </a:p>
          <a:p>
            <a:r>
              <a:rPr lang="uk-UA" dirty="0"/>
              <a:t>denrevaukr@gmail.com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100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*</a:t>
            </a:r>
            <a:r>
              <a:rPr lang="uk-UA" dirty="0"/>
              <a:t> Права людей і права компаній, юридична складова.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*Питання для самоперевірки студента: </a:t>
            </a:r>
            <a:endParaRPr lang="ru-RU" dirty="0"/>
          </a:p>
          <a:p>
            <a:pPr lvl="0"/>
            <a:r>
              <a:rPr lang="uk-UA" i="1" dirty="0"/>
              <a:t>Скільки існує прав людей? </a:t>
            </a:r>
            <a:endParaRPr lang="ru-RU" dirty="0"/>
          </a:p>
          <a:p>
            <a:pPr lvl="0"/>
            <a:r>
              <a:rPr lang="uk-UA" i="1" dirty="0"/>
              <a:t>Із скількома правами людей ви асоціюєте себе? </a:t>
            </a:r>
            <a:endParaRPr lang="ru-RU" dirty="0"/>
          </a:p>
          <a:p>
            <a:pPr lvl="0"/>
            <a:r>
              <a:rPr lang="uk-UA" i="1" dirty="0"/>
              <a:t>Із скількома правами людей ви готові асоціювати ваших клієнтів? </a:t>
            </a:r>
            <a:endParaRPr lang="ru-RU" dirty="0"/>
          </a:p>
          <a:p>
            <a:pPr lvl="0"/>
            <a:r>
              <a:rPr lang="uk-UA" i="1" dirty="0"/>
              <a:t>Чи існують лицемірне враження про ваш бізнес, де у Вас має бути більше прав ніж у ваших клієнтів? Якщо так, то чому і чи варто вам далі прослуховувати цю дисципліну?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6407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8229600" cy="1008112"/>
          </a:xfrm>
        </p:spPr>
        <p:txBody>
          <a:bodyPr>
            <a:normAutofit/>
          </a:bodyPr>
          <a:lstStyle/>
          <a:p>
            <a:pPr lvl="0"/>
            <a:r>
              <a:rPr lang="uk-UA" sz="2800" dirty="0" smtClean="0"/>
              <a:t>5. </a:t>
            </a:r>
            <a:r>
              <a:rPr lang="uk-UA" sz="2800" b="1" dirty="0"/>
              <a:t>Практичне завдання – індивідуальна підготовка до галузевого відкриття.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399" y="881336"/>
            <a:ext cx="9034652" cy="5976664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Строк виконання 10-12 хвилин, із часом на вичитку умов задачі. </a:t>
            </a:r>
            <a:endParaRPr lang="ru-RU" dirty="0"/>
          </a:p>
          <a:p>
            <a:r>
              <a:rPr lang="uk-UA" dirty="0"/>
              <a:t>. Розробіть назву нової компанії. </a:t>
            </a:r>
            <a:endParaRPr lang="ru-RU" dirty="0"/>
          </a:p>
          <a:p>
            <a:r>
              <a:rPr lang="uk-UA" dirty="0"/>
              <a:t>2. Розробіть 2 нових продукта і 2 нових сервіса для вашої компанії. </a:t>
            </a:r>
            <a:endParaRPr lang="ru-RU" dirty="0"/>
          </a:p>
          <a:p>
            <a:r>
              <a:rPr lang="uk-UA" dirty="0"/>
              <a:t>3. Придумайте креативну назву бренду і під бренду ваших 4-х (2 продукта і 2-сервіса).</a:t>
            </a:r>
            <a:endParaRPr lang="ru-RU" dirty="0"/>
          </a:p>
          <a:p>
            <a:r>
              <a:rPr lang="uk-UA" dirty="0"/>
              <a:t>Далі</a:t>
            </a:r>
            <a:r>
              <a:rPr lang="uk-UA" dirty="0" smtClean="0"/>
              <a:t>:</a:t>
            </a:r>
          </a:p>
          <a:p>
            <a:r>
              <a:rPr lang="uk-UA" dirty="0"/>
              <a:t>1. Будь ласка напишіть індивідуально на парі 10 пунктів для початку бізнесу, якщо у вас його ще не має (3 пункти) і 7 пунктів ваші кроки по експансії на закордонний ринок. </a:t>
            </a:r>
            <a:endParaRPr lang="ru-RU" dirty="0"/>
          </a:p>
          <a:p>
            <a:r>
              <a:rPr lang="uk-UA" dirty="0"/>
              <a:t>2.  Будь ласка напишіть індивідуально на парі 10 пунктів для початку бізнесу, якщо у вас вже є юридична реєстрація в Україні, або у іншій країні і ви бажаєте розширити його на інші ринки. </a:t>
            </a:r>
            <a:endParaRPr lang="ru-RU" dirty="0"/>
          </a:p>
          <a:p>
            <a:r>
              <a:rPr lang="uk-UA" dirty="0"/>
              <a:t>3. Окремо опишіть від 1-го до 3-х пунктів логістику, як в середині іншої країни по бізнесу так і власну між двома країнами. </a:t>
            </a:r>
            <a:endParaRPr lang="ru-RU" dirty="0"/>
          </a:p>
          <a:p>
            <a:r>
              <a:rPr lang="uk-UA" dirty="0"/>
              <a:t>Висновок. Результати міні кейсів (практичного завдання) зачитуються у вигляді короткої презентації студентами по 2 хвилини на кожного. </a:t>
            </a:r>
            <a:endParaRPr lang="ru-RU" dirty="0"/>
          </a:p>
          <a:p>
            <a:r>
              <a:rPr lang="uk-UA" dirty="0"/>
              <a:t>Команда спілкується про плюси і недоліки експансії. </a:t>
            </a:r>
            <a:endParaRPr lang="ru-RU" dirty="0"/>
          </a:p>
          <a:p>
            <a:r>
              <a:rPr lang="uk-UA" dirty="0"/>
              <a:t>Виставляються оцінки.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50874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uk-UA" dirty="0"/>
              <a:t>Література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892480" cy="594928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uk-UA" dirty="0" smtClean="0"/>
              <a:t>Стаття </a:t>
            </a:r>
            <a:r>
              <a:rPr lang="uk-UA" dirty="0"/>
              <a:t>«Про глобалізацію економіки». Режим перегляду: </a:t>
            </a:r>
            <a:r>
              <a:rPr lang="en-US" dirty="0"/>
              <a:t>URL</a:t>
            </a:r>
            <a:r>
              <a:rPr lang="ru-RU" dirty="0"/>
              <a:t>: </a:t>
            </a:r>
            <a:r>
              <a:rPr lang="uk-UA" dirty="0" err="1"/>
              <a:t>Вікі</a:t>
            </a:r>
            <a:r>
              <a:rPr lang="uk-UA" dirty="0"/>
              <a:t> – </a:t>
            </a:r>
            <a:r>
              <a:rPr lang="uk-UA" u="sng" dirty="0">
                <a:hlinkClick r:id="rId2"/>
              </a:rPr>
              <a:t>https://uk.wikipedia.org/wiki/%D0%93%D0%BB%D0%BE%D0%B1%D0%B0%D0%BB%D1%96%D0%B7%D0%B0%D1%86%D1%96%D1%8F_%D0%B5%D0%BA%D0%BE%D0%BD%D0%BE%D0%BC%D1%96%D0%BA%D0%B8</a:t>
            </a:r>
            <a:r>
              <a:rPr lang="uk-UA" dirty="0"/>
              <a:t> </a:t>
            </a:r>
            <a:endParaRPr lang="ru-RU" dirty="0"/>
          </a:p>
          <a:p>
            <a:pPr lvl="0"/>
            <a:r>
              <a:rPr lang="uk-UA" dirty="0"/>
              <a:t>Стаття «Про корпорації». Режим перегляду: </a:t>
            </a:r>
            <a:r>
              <a:rPr lang="en-US" dirty="0"/>
              <a:t>URL</a:t>
            </a:r>
            <a:r>
              <a:rPr lang="ru-RU" dirty="0"/>
              <a:t>: </a:t>
            </a:r>
            <a:r>
              <a:rPr lang="uk-UA" dirty="0" err="1"/>
              <a:t>Вікі</a:t>
            </a:r>
            <a:r>
              <a:rPr lang="uk-UA" dirty="0"/>
              <a:t> –</a:t>
            </a:r>
            <a:endParaRPr lang="ru-RU" dirty="0"/>
          </a:p>
          <a:p>
            <a:r>
              <a:rPr lang="uk-UA" u="sng" dirty="0">
                <a:hlinkClick r:id="rId3"/>
              </a:rPr>
              <a:t>https://en.wikipedia.org/wiki/Multinational_corporation</a:t>
            </a:r>
            <a:r>
              <a:rPr lang="uk-UA" dirty="0"/>
              <a:t> </a:t>
            </a:r>
            <a:endParaRPr lang="ru-RU" dirty="0"/>
          </a:p>
          <a:p>
            <a:pPr lvl="0"/>
            <a:r>
              <a:rPr lang="uk-UA" dirty="0"/>
              <a:t>Статут розміру корпорації – визначення. Режим перегляду </a:t>
            </a:r>
            <a:r>
              <a:rPr lang="en-US" dirty="0"/>
              <a:t>URL</a:t>
            </a:r>
            <a:r>
              <a:rPr lang="ru-RU" dirty="0"/>
              <a:t>:</a:t>
            </a:r>
          </a:p>
          <a:p>
            <a:r>
              <a:rPr lang="uk-UA" u="sng" dirty="0">
                <a:hlinkClick r:id="rId4"/>
              </a:rPr>
              <a:t>https://thelawdictionary.org/multinational-corporation-mnc/</a:t>
            </a:r>
            <a:r>
              <a:rPr lang="uk-UA" dirty="0"/>
              <a:t> </a:t>
            </a:r>
            <a:endParaRPr lang="ru-RU" dirty="0"/>
          </a:p>
          <a:p>
            <a:pPr lvl="0"/>
            <a:r>
              <a:rPr lang="uk-UA" dirty="0"/>
              <a:t>Словник </a:t>
            </a:r>
            <a:r>
              <a:rPr lang="uk-UA" dirty="0" err="1"/>
              <a:t>кембрідж</a:t>
            </a:r>
            <a:r>
              <a:rPr lang="uk-UA" dirty="0"/>
              <a:t> про корпорації. Режим перегляду </a:t>
            </a:r>
            <a:r>
              <a:rPr lang="en-US" dirty="0"/>
              <a:t>URL</a:t>
            </a:r>
            <a:r>
              <a:rPr lang="ru-RU" dirty="0"/>
              <a:t>:</a:t>
            </a:r>
          </a:p>
          <a:p>
            <a:r>
              <a:rPr lang="uk-UA" u="sng" dirty="0">
                <a:hlinkClick r:id="rId5"/>
              </a:rPr>
              <a:t>https://dictionary.cambridge.org/dictionary/english/corporation</a:t>
            </a:r>
            <a:r>
              <a:rPr lang="uk-UA" dirty="0"/>
              <a:t> </a:t>
            </a:r>
            <a:endParaRPr lang="ru-RU" dirty="0"/>
          </a:p>
          <a:p>
            <a:pPr lvl="0"/>
            <a:r>
              <a:rPr lang="uk-UA" dirty="0"/>
              <a:t>К. С. </a:t>
            </a:r>
            <a:r>
              <a:rPr lang="uk-UA" dirty="0" err="1"/>
              <a:t>Бушило</a:t>
            </a:r>
            <a:r>
              <a:rPr lang="uk-UA" dirty="0"/>
              <a:t>, «Оптимізація процесу виходу підприємства на зовнішній ринок», 2020-04-22, Тези: Розділ Секція 2. Менеджмент міжнародного бізнесу в умовах глобалізації. Режим перегляду URL: </a:t>
            </a:r>
            <a:r>
              <a:rPr lang="uk-UA" u="sng" dirty="0">
                <a:hlinkClick r:id="rId6"/>
              </a:rPr>
              <a:t>http://confmanagement.kpi.ua/proc/article/view/201146</a:t>
            </a:r>
            <a:r>
              <a:rPr lang="uk-UA" dirty="0"/>
              <a:t> </a:t>
            </a:r>
            <a:endParaRPr lang="ru-RU" b="1" dirty="0"/>
          </a:p>
          <a:p>
            <a:pPr lvl="0"/>
            <a:r>
              <a:rPr lang="uk-UA" dirty="0"/>
              <a:t>Цей веб сайт є комерційним і не академічним, але його реклама на сторінці №1 показує загально освітні постулати рівня 10-11 класу школи про глобалізацію: </a:t>
            </a:r>
            <a:r>
              <a:rPr lang="uk-UA" u="sng" dirty="0">
                <a:hlinkClick r:id="rId7"/>
              </a:rPr>
              <a:t>https://sb1.com.ua/vyhid-na-mizhnarodni-rynky-dlya-ukrayinskogo-biznesu/</a:t>
            </a:r>
            <a:r>
              <a:rPr lang="uk-UA" dirty="0"/>
              <a:t> . (цей проєкт </a:t>
            </a:r>
            <a:r>
              <a:rPr lang="uk-UA" u="sng" dirty="0"/>
              <a:t>не рекомендую</a:t>
            </a:r>
            <a:r>
              <a:rPr lang="uk-UA" dirty="0"/>
              <a:t> для участі). </a:t>
            </a:r>
            <a:endParaRPr lang="ru-RU" dirty="0"/>
          </a:p>
          <a:p>
            <a:pPr lvl="0"/>
            <a:r>
              <a:rPr lang="uk-UA" dirty="0"/>
              <a:t>Права людини Землі. </a:t>
            </a:r>
            <a:r>
              <a:rPr lang="uk-UA" u="sng" dirty="0">
                <a:hlinkClick r:id="rId8"/>
              </a:rPr>
              <a:t>https://navis-stella.com/445424241/447639030</a:t>
            </a:r>
            <a:r>
              <a:rPr lang="uk-UA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92286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uk-UA" sz="3200" i="1" dirty="0"/>
              <a:t>Кіно для перегляду по темі глобалізація економіки у біржі акцій і цінних паперів: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 fontScale="92500" lnSpcReduction="10000"/>
          </a:bodyPr>
          <a:lstStyle/>
          <a:p>
            <a:r>
              <a:rPr lang="uk-UA" i="1" dirty="0"/>
              <a:t>«</a:t>
            </a:r>
            <a:r>
              <a:rPr lang="en-US" i="1" dirty="0"/>
              <a:t>The Social </a:t>
            </a:r>
            <a:r>
              <a:rPr lang="en-US" i="1" dirty="0" smtClean="0"/>
              <a:t>Network</a:t>
            </a:r>
            <a:r>
              <a:rPr lang="uk-UA" i="1" dirty="0" smtClean="0"/>
              <a:t>»</a:t>
            </a:r>
            <a:endParaRPr lang="ru-RU" dirty="0"/>
          </a:p>
          <a:p>
            <a:pPr marL="0" indent="0">
              <a:buNone/>
            </a:pPr>
            <a:r>
              <a:rPr lang="en-US" i="1" dirty="0"/>
              <a:t>The Social Network 2010 ‧ Drama/Costume drama ‧ 2 hours</a:t>
            </a:r>
            <a:endParaRPr lang="ru-RU" i="1" dirty="0"/>
          </a:p>
          <a:p>
            <a:pPr marL="0" indent="0">
              <a:buNone/>
            </a:pPr>
            <a:r>
              <a:rPr lang="en-US" i="1" dirty="0"/>
              <a:t>Screenplay by	Aaron </a:t>
            </a:r>
            <a:r>
              <a:rPr lang="en-US" i="1" dirty="0" err="1"/>
              <a:t>Sorkin</a:t>
            </a:r>
            <a:endParaRPr lang="ru-RU" i="1" dirty="0"/>
          </a:p>
          <a:p>
            <a:pPr marL="0" indent="0">
              <a:buNone/>
            </a:pPr>
            <a:r>
              <a:rPr lang="en-US" i="1" dirty="0"/>
              <a:t>Based on	The Accidental Billionaires by Ben </a:t>
            </a:r>
            <a:r>
              <a:rPr lang="en-US" i="1" dirty="0" err="1"/>
              <a:t>Mezrich</a:t>
            </a:r>
            <a:endParaRPr lang="ru-RU" i="1" dirty="0"/>
          </a:p>
          <a:p>
            <a:pPr marL="0" indent="0">
              <a:buNone/>
            </a:pPr>
            <a:r>
              <a:rPr lang="en-US" i="1" dirty="0"/>
              <a:t>Produced by	Scott </a:t>
            </a:r>
            <a:r>
              <a:rPr lang="en-US" i="1" dirty="0" err="1"/>
              <a:t>Rudin</a:t>
            </a:r>
            <a:r>
              <a:rPr lang="en-US" i="1" dirty="0"/>
              <a:t> Dana </a:t>
            </a:r>
            <a:r>
              <a:rPr lang="en-US" i="1" dirty="0" err="1"/>
              <a:t>Brunetti</a:t>
            </a:r>
            <a:r>
              <a:rPr lang="en-US" i="1" dirty="0"/>
              <a:t> Michael De Luca </a:t>
            </a:r>
            <a:r>
              <a:rPr lang="en-US" i="1" dirty="0" err="1"/>
              <a:t>Ceán</a:t>
            </a:r>
            <a:r>
              <a:rPr lang="en-US" i="1" dirty="0"/>
              <a:t> Chaffin</a:t>
            </a:r>
            <a:endParaRPr lang="ru-RU" i="1" dirty="0"/>
          </a:p>
          <a:p>
            <a:pPr marL="0" indent="0">
              <a:buNone/>
            </a:pPr>
            <a:r>
              <a:rPr lang="en-US" i="1" dirty="0"/>
              <a:t>Starring	Jesse Eisenberg Andrew Garfield Justin Timberlake </a:t>
            </a:r>
            <a:r>
              <a:rPr lang="en-US" i="1" dirty="0" err="1"/>
              <a:t>Armie</a:t>
            </a:r>
            <a:r>
              <a:rPr lang="en-US" i="1" dirty="0"/>
              <a:t> Hammer Max </a:t>
            </a:r>
            <a:r>
              <a:rPr lang="en-US" i="1" dirty="0" err="1"/>
              <a:t>Minghella</a:t>
            </a:r>
            <a:r>
              <a:rPr lang="en-US" i="1" dirty="0"/>
              <a:t>»</a:t>
            </a:r>
            <a:endParaRPr lang="ru-RU" i="1" dirty="0"/>
          </a:p>
          <a:p>
            <a:pPr marL="0" indent="0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5937972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Висновок.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Виставляються </a:t>
            </a:r>
            <a:r>
              <a:rPr lang="uk-UA" dirty="0" smtClean="0"/>
              <a:t>оцінки</a:t>
            </a:r>
            <a:r>
              <a:rPr lang="uk-UA" dirty="0"/>
              <a:t> </a:t>
            </a:r>
            <a:r>
              <a:rPr lang="uk-UA" dirty="0" smtClean="0"/>
              <a:t>за міні завдання та відповіді на парі.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000431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/>
              <a:t>Цікаві ресурси для знайомлення по законодавству: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i="1" u="sng" dirty="0">
                <a:hlinkClick r:id="rId2"/>
              </a:rPr>
              <a:t>https://www.trade.gov/international-market-research</a:t>
            </a:r>
            <a:endParaRPr lang="ru-RU" dirty="0"/>
          </a:p>
          <a:p>
            <a:r>
              <a:rPr lang="uk-UA" i="1" u="sng" dirty="0">
                <a:hlinkClick r:id="rId3"/>
              </a:rPr>
              <a:t>https://www.commerce.gov/</a:t>
            </a:r>
            <a:endParaRPr lang="ru-RU" dirty="0"/>
          </a:p>
          <a:p>
            <a:r>
              <a:rPr lang="en-US" i="1" u="sng" dirty="0">
                <a:hlinkClick r:id="rId4"/>
              </a:rPr>
              <a:t>https</a:t>
            </a:r>
            <a:r>
              <a:rPr lang="uk-UA" i="1" u="sng" dirty="0">
                <a:hlinkClick r:id="rId4"/>
              </a:rPr>
              <a:t>://</a:t>
            </a:r>
            <a:r>
              <a:rPr lang="en-US" i="1" u="sng" dirty="0" err="1">
                <a:hlinkClick r:id="rId4"/>
              </a:rPr>
              <a:t>europa</a:t>
            </a:r>
            <a:r>
              <a:rPr lang="uk-UA" i="1" u="sng" dirty="0">
                <a:hlinkClick r:id="rId4"/>
              </a:rPr>
              <a:t>.</a:t>
            </a:r>
            <a:r>
              <a:rPr lang="en-US" i="1" u="sng" dirty="0" err="1">
                <a:hlinkClick r:id="rId4"/>
              </a:rPr>
              <a:t>eu</a:t>
            </a:r>
            <a:r>
              <a:rPr lang="uk-UA" i="1" u="sng" dirty="0">
                <a:hlinkClick r:id="rId4"/>
              </a:rPr>
              <a:t>/</a:t>
            </a:r>
            <a:r>
              <a:rPr lang="en-US" i="1" u="sng" dirty="0" err="1">
                <a:hlinkClick r:id="rId4"/>
              </a:rPr>
              <a:t>youreurope</a:t>
            </a:r>
            <a:r>
              <a:rPr lang="uk-UA" i="1" u="sng" dirty="0">
                <a:hlinkClick r:id="rId4"/>
              </a:rPr>
              <a:t>/</a:t>
            </a:r>
            <a:r>
              <a:rPr lang="en-US" i="1" u="sng" dirty="0">
                <a:hlinkClick r:id="rId4"/>
              </a:rPr>
              <a:t>business</a:t>
            </a:r>
            <a:r>
              <a:rPr lang="uk-UA" i="1" u="sng" dirty="0">
                <a:hlinkClick r:id="rId4"/>
              </a:rPr>
              <a:t>/</a:t>
            </a:r>
            <a:r>
              <a:rPr lang="en-US" i="1" u="sng" dirty="0">
                <a:hlinkClick r:id="rId4"/>
              </a:rPr>
              <a:t>selling</a:t>
            </a:r>
            <a:r>
              <a:rPr lang="uk-UA" i="1" u="sng" dirty="0">
                <a:hlinkClick r:id="rId4"/>
              </a:rPr>
              <a:t>-</a:t>
            </a:r>
            <a:r>
              <a:rPr lang="en-US" i="1" u="sng" dirty="0">
                <a:hlinkClick r:id="rId4"/>
              </a:rPr>
              <a:t>in</a:t>
            </a:r>
            <a:r>
              <a:rPr lang="uk-UA" i="1" u="sng" dirty="0">
                <a:hlinkClick r:id="rId4"/>
              </a:rPr>
              <a:t>-</a:t>
            </a:r>
            <a:r>
              <a:rPr lang="en-US" i="1" u="sng" dirty="0" err="1">
                <a:hlinkClick r:id="rId4"/>
              </a:rPr>
              <a:t>eu</a:t>
            </a:r>
            <a:r>
              <a:rPr lang="uk-UA" i="1" u="sng" dirty="0">
                <a:hlinkClick r:id="rId4"/>
              </a:rPr>
              <a:t>/</a:t>
            </a:r>
            <a:r>
              <a:rPr lang="en-US" i="1" u="sng" dirty="0">
                <a:hlinkClick r:id="rId4"/>
              </a:rPr>
              <a:t>selling</a:t>
            </a:r>
            <a:r>
              <a:rPr lang="uk-UA" i="1" u="sng" dirty="0">
                <a:hlinkClick r:id="rId4"/>
              </a:rPr>
              <a:t>-</a:t>
            </a:r>
            <a:r>
              <a:rPr lang="en-US" i="1" u="sng" dirty="0">
                <a:hlinkClick r:id="rId4"/>
              </a:rPr>
              <a:t>goods</a:t>
            </a:r>
            <a:r>
              <a:rPr lang="uk-UA" i="1" u="sng" dirty="0">
                <a:hlinkClick r:id="rId4"/>
              </a:rPr>
              <a:t>-</a:t>
            </a:r>
            <a:r>
              <a:rPr lang="en-US" i="1" u="sng" dirty="0">
                <a:hlinkClick r:id="rId4"/>
              </a:rPr>
              <a:t>services</a:t>
            </a:r>
            <a:r>
              <a:rPr lang="uk-UA" i="1" u="sng" dirty="0">
                <a:hlinkClick r:id="rId4"/>
              </a:rPr>
              <a:t>/</a:t>
            </a:r>
            <a:r>
              <a:rPr lang="en-US" i="1" u="sng" dirty="0">
                <a:hlinkClick r:id="rId4"/>
              </a:rPr>
              <a:t>parcel</a:t>
            </a:r>
            <a:r>
              <a:rPr lang="uk-UA" i="1" u="sng" dirty="0">
                <a:hlinkClick r:id="rId4"/>
              </a:rPr>
              <a:t>-</a:t>
            </a:r>
            <a:r>
              <a:rPr lang="en-US" i="1" u="sng" dirty="0">
                <a:hlinkClick r:id="rId4"/>
              </a:rPr>
              <a:t>services</a:t>
            </a:r>
            <a:r>
              <a:rPr lang="uk-UA" i="1" u="sng" dirty="0">
                <a:hlinkClick r:id="rId4"/>
              </a:rPr>
              <a:t>/</a:t>
            </a:r>
            <a:r>
              <a:rPr lang="en-US" i="1" u="sng" dirty="0">
                <a:hlinkClick r:id="rId4"/>
              </a:rPr>
              <a:t>index</a:t>
            </a:r>
            <a:r>
              <a:rPr lang="uk-UA" i="1" u="sng" dirty="0">
                <a:hlinkClick r:id="rId4"/>
              </a:rPr>
              <a:t>_</a:t>
            </a:r>
            <a:r>
              <a:rPr lang="en-US" i="1" u="sng" dirty="0">
                <a:hlinkClick r:id="rId4"/>
              </a:rPr>
              <a:t>en</a:t>
            </a:r>
            <a:r>
              <a:rPr lang="uk-UA" i="1" u="sng" dirty="0">
                <a:hlinkClick r:id="rId4"/>
              </a:rPr>
              <a:t>.</a:t>
            </a:r>
            <a:r>
              <a:rPr lang="en-US" i="1" u="sng" dirty="0" err="1">
                <a:hlinkClick r:id="rId4"/>
              </a:rPr>
              <a:t>htm</a:t>
            </a:r>
            <a:r>
              <a:rPr lang="en-US" i="1" dirty="0"/>
              <a:t> </a:t>
            </a:r>
            <a:endParaRPr lang="ru-RU" dirty="0"/>
          </a:p>
          <a:p>
            <a:r>
              <a:rPr lang="en-US" i="1" u="sng" dirty="0">
                <a:hlinkClick r:id="rId5"/>
              </a:rPr>
              <a:t>https</a:t>
            </a:r>
            <a:r>
              <a:rPr lang="uk-UA" i="1" u="sng" dirty="0">
                <a:hlinkClick r:id="rId5"/>
              </a:rPr>
              <a:t>://</a:t>
            </a:r>
            <a:r>
              <a:rPr lang="en-US" i="1" u="sng" dirty="0" err="1">
                <a:hlinkClick r:id="rId5"/>
              </a:rPr>
              <a:t>eur</a:t>
            </a:r>
            <a:r>
              <a:rPr lang="uk-UA" i="1" u="sng" dirty="0">
                <a:hlinkClick r:id="rId5"/>
              </a:rPr>
              <a:t>-</a:t>
            </a:r>
            <a:r>
              <a:rPr lang="en-US" i="1" u="sng" dirty="0" err="1">
                <a:hlinkClick r:id="rId5"/>
              </a:rPr>
              <a:t>lex</a:t>
            </a:r>
            <a:r>
              <a:rPr lang="uk-UA" i="1" u="sng" dirty="0">
                <a:hlinkClick r:id="rId5"/>
              </a:rPr>
              <a:t>.</a:t>
            </a:r>
            <a:r>
              <a:rPr lang="en-US" i="1" u="sng" dirty="0" err="1">
                <a:hlinkClick r:id="rId5"/>
              </a:rPr>
              <a:t>europa</a:t>
            </a:r>
            <a:r>
              <a:rPr lang="uk-UA" i="1" u="sng" dirty="0">
                <a:hlinkClick r:id="rId5"/>
              </a:rPr>
              <a:t>.</a:t>
            </a:r>
            <a:r>
              <a:rPr lang="en-US" i="1" u="sng" dirty="0" err="1">
                <a:hlinkClick r:id="rId5"/>
              </a:rPr>
              <a:t>eu</a:t>
            </a:r>
            <a:r>
              <a:rPr lang="uk-UA" i="1" u="sng" dirty="0">
                <a:hlinkClick r:id="rId5"/>
              </a:rPr>
              <a:t>/</a:t>
            </a:r>
            <a:r>
              <a:rPr lang="en-US" i="1" u="sng" dirty="0">
                <a:hlinkClick r:id="rId5"/>
              </a:rPr>
              <a:t>legal</a:t>
            </a:r>
            <a:r>
              <a:rPr lang="uk-UA" i="1" u="sng" dirty="0">
                <a:hlinkClick r:id="rId5"/>
              </a:rPr>
              <a:t>-</a:t>
            </a:r>
            <a:r>
              <a:rPr lang="en-US" i="1" u="sng" dirty="0">
                <a:hlinkClick r:id="rId5"/>
              </a:rPr>
              <a:t>content</a:t>
            </a:r>
            <a:r>
              <a:rPr lang="uk-UA" i="1" u="sng" dirty="0">
                <a:hlinkClick r:id="rId5"/>
              </a:rPr>
              <a:t>/</a:t>
            </a:r>
            <a:r>
              <a:rPr lang="en-US" i="1" u="sng" dirty="0">
                <a:hlinkClick r:id="rId5"/>
              </a:rPr>
              <a:t>EN</a:t>
            </a:r>
            <a:r>
              <a:rPr lang="uk-UA" i="1" u="sng" dirty="0">
                <a:hlinkClick r:id="rId5"/>
              </a:rPr>
              <a:t>/</a:t>
            </a:r>
            <a:r>
              <a:rPr lang="en-US" i="1" u="sng" dirty="0">
                <a:hlinkClick r:id="rId5"/>
              </a:rPr>
              <a:t>TXT</a:t>
            </a:r>
            <a:r>
              <a:rPr lang="uk-UA" i="1" u="sng" dirty="0">
                <a:hlinkClick r:id="rId5"/>
              </a:rPr>
              <a:t>/?</a:t>
            </a:r>
            <a:r>
              <a:rPr lang="en-US" i="1" u="sng" dirty="0" err="1">
                <a:hlinkClick r:id="rId5"/>
              </a:rPr>
              <a:t>qid</a:t>
            </a:r>
            <a:r>
              <a:rPr lang="uk-UA" i="1" u="sng" dirty="0">
                <a:hlinkClick r:id="rId5"/>
              </a:rPr>
              <a:t>=1550831538650&amp;</a:t>
            </a:r>
            <a:r>
              <a:rPr lang="en-US" i="1" u="sng" dirty="0" err="1">
                <a:hlinkClick r:id="rId5"/>
              </a:rPr>
              <a:t>uri</a:t>
            </a:r>
            <a:r>
              <a:rPr lang="uk-UA" i="1" u="sng" dirty="0">
                <a:hlinkClick r:id="rId5"/>
              </a:rPr>
              <a:t>=</a:t>
            </a:r>
            <a:r>
              <a:rPr lang="en-US" i="1" u="sng" dirty="0">
                <a:hlinkClick r:id="rId5"/>
              </a:rPr>
              <a:t>CELEX</a:t>
            </a:r>
            <a:r>
              <a:rPr lang="uk-UA" i="1" u="sng" dirty="0">
                <a:hlinkClick r:id="rId5"/>
              </a:rPr>
              <a:t>:32018</a:t>
            </a:r>
            <a:r>
              <a:rPr lang="en-US" i="1" u="sng" dirty="0">
                <a:hlinkClick r:id="rId5"/>
              </a:rPr>
              <a:t>R</a:t>
            </a:r>
            <a:r>
              <a:rPr lang="uk-UA" i="1" u="sng" dirty="0">
                <a:hlinkClick r:id="rId5"/>
              </a:rPr>
              <a:t>0644</a:t>
            </a:r>
            <a:r>
              <a:rPr lang="en-US" i="1" dirty="0"/>
              <a:t> </a:t>
            </a:r>
            <a:endParaRPr lang="en-US" i="1" dirty="0" smtClean="0"/>
          </a:p>
          <a:p>
            <a:r>
              <a:rPr lang="en-US">
                <a:hlinkClick r:id="rId6"/>
              </a:rPr>
              <a:t>https</a:t>
            </a:r>
            <a:r>
              <a:rPr lang="en-US">
                <a:hlinkClick r:id="rId6"/>
              </a:rPr>
              <a:t>://</a:t>
            </a:r>
            <a:r>
              <a:rPr lang="en-US" smtClean="0">
                <a:hlinkClick r:id="rId6"/>
              </a:rPr>
              <a:t>www.yelp.com/biz/perfect-laundry-new-york-city-brooklyn</a:t>
            </a:r>
            <a:r>
              <a:rPr lang="en-US" smtClean="0"/>
              <a:t>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14161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pPr lvl="0"/>
            <a:r>
              <a:rPr lang="uk-UA" sz="4000" smtClean="0"/>
              <a:t>Кінець лекції №3</a:t>
            </a:r>
            <a:endParaRPr lang="ru-RU" sz="40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2590318"/>
            <a:ext cx="8229600" cy="19302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4000" i="1" dirty="0" smtClean="0"/>
              <a:t>Дякую за увагу!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632198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28800"/>
            <a:ext cx="8229600" cy="5429200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uk-UA" dirty="0"/>
              <a:t>Що таке транснаціональні компанії і роль у житті підприємця.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Відношення бізнесу до виходу на міжнародні ринки.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Відношення співробітників і контрагентів до виходу на міжнародні ринки вашого бізнесу.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Права людей і права компаній, юридична складова.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Практичне завдання – індивідуальна підготовка до галузевого відкриття. 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Висновки</a:t>
            </a:r>
            <a:r>
              <a:rPr lang="en-US" dirty="0"/>
              <a:t>.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Список </a:t>
            </a:r>
            <a:r>
              <a:rPr lang="uk-UA" dirty="0" smtClean="0"/>
              <a:t>літератури </a:t>
            </a:r>
            <a:r>
              <a:rPr lang="uk-UA" dirty="0"/>
              <a:t>для подальшого вивчення.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5549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/>
              <a:t>*Питання для самоперевірки студента: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/>
              <a:t>Що таке транснаціональні компанії і роль у житті підприємця?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909187775"/>
              </p:ext>
            </p:extLst>
          </p:nvPr>
        </p:nvGraphicFramePr>
        <p:xfrm>
          <a:off x="1619672" y="2636912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0990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b="1" dirty="0" smtClean="0"/>
              <a:t>1. Що </a:t>
            </a:r>
            <a:r>
              <a:rPr lang="uk-UA" b="1" dirty="0"/>
              <a:t>таке транснаціональні компанії і роль у житті підприємця</a:t>
            </a:r>
            <a:r>
              <a:rPr lang="uk-UA" b="1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u="sng" dirty="0"/>
              <a:t>«Термін «економічна глобалізація» означає процес дедалі більшої всесвітньої економічної інтеграції, головними рушійними силами якого є: </a:t>
            </a:r>
            <a:endParaRPr lang="uk-UA" u="sng" dirty="0" smtClean="0"/>
          </a:p>
          <a:p>
            <a:pPr lvl="0"/>
            <a:r>
              <a:rPr lang="uk-UA" dirty="0"/>
              <a:t>Лібералізація міжнародної торгівлі та руху капіталів, із можливістю вільного руху фінансів без втрати коштів за перекази. </a:t>
            </a:r>
            <a:endParaRPr lang="ru-RU" dirty="0"/>
          </a:p>
          <a:p>
            <a:pPr lvl="0"/>
            <a:r>
              <a:rPr lang="uk-UA" dirty="0"/>
              <a:t>Зростання темпів технологічного прогресу як у фінального споживача, так і на підприємстві під час виробництва продукції чи сервісу.</a:t>
            </a:r>
            <a:endParaRPr lang="ru-RU" dirty="0"/>
          </a:p>
          <a:p>
            <a:pPr lvl="0"/>
            <a:r>
              <a:rPr lang="uk-UA" dirty="0"/>
              <a:t>Формування інформаційного суспільства, обізнаного і приймаючого рішення.</a:t>
            </a:r>
            <a:endParaRPr lang="ru-RU" dirty="0"/>
          </a:p>
          <a:p>
            <a:pPr lvl="0"/>
            <a:r>
              <a:rPr lang="uk-UA" dirty="0"/>
              <a:t>Дерегулювання бізнес відношень» [1, </a:t>
            </a:r>
            <a:r>
              <a:rPr lang="en-US" dirty="0"/>
              <a:t>c</a:t>
            </a:r>
            <a:r>
              <a:rPr lang="uk-UA" dirty="0"/>
              <a:t>.1].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3895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1. Що таке транснаціональні компанії і роль у житті підприємця.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Транснаціональні компанії – це компанія, яка володіє капіталом як у країні походження, так і у іншій країні із відсотковою долею володіння активами та відсотковою участю у підприємницькій діяльності [2, </a:t>
            </a:r>
            <a:r>
              <a:rPr lang="en-US" dirty="0"/>
              <a:t>c</a:t>
            </a:r>
            <a:r>
              <a:rPr lang="uk-UA" dirty="0"/>
              <a:t>.1]. Ця доля участі може коливатись від найменшого 25% до 100% повноцінного володіння і оперування фірмою (і отримування прибутку від 25%) [3, </a:t>
            </a:r>
            <a:r>
              <a:rPr lang="en-US" dirty="0"/>
              <a:t>c</a:t>
            </a:r>
            <a:r>
              <a:rPr lang="uk-UA" dirty="0"/>
              <a:t>.1].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5576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таке корпорація?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Корпорація є одним із видів юридичних осіб, яку б можно було б зареєструвати закордоном і яка має свій статут на базі якого вона оперує, статутний капітал (устаткування у грошовому еквіваленті) і справедливу, законну відповідальність перед всіма учасниками бізнес взаємовідносин [4, </a:t>
            </a:r>
            <a:r>
              <a:rPr lang="en-US" dirty="0"/>
              <a:t>c</a:t>
            </a:r>
            <a:r>
              <a:rPr lang="uk-UA" dirty="0"/>
              <a:t>.1]. </a:t>
            </a:r>
            <a:endParaRPr lang="ru-RU" dirty="0"/>
          </a:p>
          <a:p>
            <a:endParaRPr lang="ru-RU" dirty="0"/>
          </a:p>
        </p:txBody>
      </p:sp>
      <p:sp>
        <p:nvSpPr>
          <p:cNvPr id="4" name="5-конечная звезда 3"/>
          <p:cNvSpPr/>
          <p:nvPr/>
        </p:nvSpPr>
        <p:spPr>
          <a:xfrm>
            <a:off x="6660232" y="4725144"/>
            <a:ext cx="2232248" cy="1944216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737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/>
              <a:t>*Питання для самоперевірки студента: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uk-UA" dirty="0"/>
              <a:t>Хто має право відкрити корпорацію? </a:t>
            </a:r>
            <a:endParaRPr lang="ru-RU" dirty="0"/>
          </a:p>
          <a:p>
            <a:pPr lvl="0"/>
            <a:r>
              <a:rPr lang="uk-UA" dirty="0"/>
              <a:t>Що таке відповідальність? </a:t>
            </a:r>
            <a:endParaRPr lang="ru-RU" dirty="0"/>
          </a:p>
          <a:p>
            <a:pPr lvl="0"/>
            <a:r>
              <a:rPr lang="uk-UA" dirty="0"/>
              <a:t>Хто несе відповідальність за подання податків та у який термін вони мають бути оформлені? </a:t>
            </a:r>
            <a:endParaRPr lang="ru-RU" dirty="0"/>
          </a:p>
          <a:p>
            <a:pPr lvl="0"/>
            <a:r>
              <a:rPr lang="uk-UA" dirty="0"/>
              <a:t>Якщо компанія зареєстрована закордоном, то чи може ця компанія оперувати у межах іншої країни? Куди йдуть кошти прибутку від операційної діяльності (продаж)</a:t>
            </a:r>
            <a:r>
              <a:rPr lang="ru-RU" dirty="0"/>
              <a:t> – </a:t>
            </a:r>
            <a:r>
              <a:rPr lang="uk-UA" dirty="0"/>
              <a:t>до якої країни і на яких умовах?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6297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Ринки збуту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uk-UA" dirty="0"/>
              <a:t>Кожне підприємство прагне досягти збільшення ринку збуту. </a:t>
            </a:r>
            <a:endParaRPr lang="uk-UA" dirty="0" smtClean="0"/>
          </a:p>
          <a:p>
            <a:r>
              <a:rPr lang="uk-UA" dirty="0"/>
              <a:t>Більша життєздатність означатиме більше можливостей обізнаності із брендом компанії та із персоналом працівників підприємства. </a:t>
            </a:r>
            <a:endParaRPr lang="uk-UA" dirty="0" smtClean="0"/>
          </a:p>
          <a:p>
            <a:r>
              <a:rPr lang="uk-UA" dirty="0"/>
              <a:t>П</a:t>
            </a:r>
            <a:r>
              <a:rPr lang="uk-UA" dirty="0" smtClean="0"/>
              <a:t>озитивного </a:t>
            </a:r>
            <a:r>
              <a:rPr lang="uk-UA" dirty="0"/>
              <a:t>фінансового залишку балансу у </a:t>
            </a:r>
            <a:r>
              <a:rPr lang="uk-UA" dirty="0" smtClean="0"/>
              <a:t>фірмі</a:t>
            </a:r>
          </a:p>
          <a:p>
            <a:r>
              <a:rPr lang="uk-UA" dirty="0"/>
              <a:t>М</a:t>
            </a:r>
            <a:r>
              <a:rPr lang="uk-UA" dirty="0" smtClean="0"/>
              <a:t>ожливості </a:t>
            </a:r>
            <a:r>
              <a:rPr lang="uk-UA" dirty="0"/>
              <a:t>збільшення і зарплатного і бонусних фондів компанії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16610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1341</Words>
  <Application>Microsoft Office PowerPoint</Application>
  <PresentationFormat>Экран (4:3)</PresentationFormat>
  <Paragraphs>140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Міжнародні компанії в умовах глобалізації  Рева Денис Сергійович  Денне відділення - 02.2023</vt:lpstr>
      <vt:lpstr>Контакти:</vt:lpstr>
      <vt:lpstr>План</vt:lpstr>
      <vt:lpstr>*Питання для самоперевірки студента: </vt:lpstr>
      <vt:lpstr>1. Що таке транснаціональні компанії і роль у житті підприємця.</vt:lpstr>
      <vt:lpstr>1. Що таке транснаціональні компанії і роль у житті підприємця.</vt:lpstr>
      <vt:lpstr>Що таке корпорація?</vt:lpstr>
      <vt:lpstr>*Питання для самоперевірки студента: </vt:lpstr>
      <vt:lpstr>Ринки збуту</vt:lpstr>
      <vt:lpstr>Шлях стагнації фірми</vt:lpstr>
      <vt:lpstr>Збільшення присутності товарів і послуг </vt:lpstr>
      <vt:lpstr>Аналіз ринку. 2 Відношення бізнесу до виходу на міжнародні ринки.</vt:lpstr>
      <vt:lpstr>SWOT - («СВОТ»):</vt:lpstr>
      <vt:lpstr>PESTELI - («ПЕСТЕЛ(І)»):</vt:lpstr>
      <vt:lpstr>Варіації цього тестування ринку</vt:lpstr>
      <vt:lpstr>Відношення співробітників і контрагентів до виходу на міжнародні ринки вашого бізнесу. </vt:lpstr>
      <vt:lpstr>Аспекти діяльності:</vt:lpstr>
      <vt:lpstr>Значення</vt:lpstr>
      <vt:lpstr>Наслідки.</vt:lpstr>
      <vt:lpstr>* Права людей і права компаній, юридична складова.</vt:lpstr>
      <vt:lpstr>5. Практичне завдання – індивідуальна підготовка до галузевого відкриття. </vt:lpstr>
      <vt:lpstr>Література:</vt:lpstr>
      <vt:lpstr>Кіно для перегляду по темі глобалізація економіки у біржі акцій і цінних паперів: </vt:lpstr>
      <vt:lpstr>Висновок. </vt:lpstr>
      <vt:lpstr>Цікаві ресурси для знайомлення по законодавству: </vt:lpstr>
      <vt:lpstr>Кінець лекції №3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Ділові переговори та етика бізнесу. Викладачі: Денисов К.В., Рева Денис Сергійович  Заочне відділення - 02.2023</dc:title>
  <dc:creator>Den</dc:creator>
  <cp:lastModifiedBy>Den</cp:lastModifiedBy>
  <cp:revision>41</cp:revision>
  <dcterms:created xsi:type="dcterms:W3CDTF">2023-01-31T16:20:54Z</dcterms:created>
  <dcterms:modified xsi:type="dcterms:W3CDTF">2023-03-02T09:47:00Z</dcterms:modified>
</cp:coreProperties>
</file>