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91" r:id="rId7"/>
    <p:sldId id="292" r:id="rId8"/>
    <p:sldId id="261" r:id="rId9"/>
    <p:sldId id="262" r:id="rId10"/>
    <p:sldId id="263" r:id="rId11"/>
    <p:sldId id="288" r:id="rId12"/>
    <p:sldId id="293" r:id="rId13"/>
    <p:sldId id="289" r:id="rId14"/>
    <p:sldId id="294" r:id="rId15"/>
    <p:sldId id="295" r:id="rId16"/>
    <p:sldId id="296" r:id="rId17"/>
    <p:sldId id="297" r:id="rId18"/>
    <p:sldId id="264" r:id="rId19"/>
    <p:sldId id="265" r:id="rId20"/>
    <p:sldId id="266" r:id="rId21"/>
    <p:sldId id="290" r:id="rId22"/>
    <p:sldId id="267" r:id="rId23"/>
    <p:sldId id="298" r:id="rId24"/>
    <p:sldId id="299" r:id="rId25"/>
    <p:sldId id="301" r:id="rId26"/>
    <p:sldId id="302" r:id="rId27"/>
    <p:sldId id="303" r:id="rId28"/>
    <p:sldId id="304" r:id="rId29"/>
    <p:sldId id="306" r:id="rId30"/>
    <p:sldId id="305" r:id="rId31"/>
    <p:sldId id="307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564" y="2812165"/>
            <a:ext cx="7848872" cy="3240360"/>
          </a:xfrm>
        </p:spPr>
        <p:txBody>
          <a:bodyPr>
            <a:noAutofit/>
          </a:bodyPr>
          <a:lstStyle/>
          <a:p>
            <a:r>
              <a:rPr lang="uk-UA" sz="3600" dirty="0">
                <a:solidFill>
                  <a:srgbClr val="002060"/>
                </a:solidFill>
              </a:rPr>
              <a:t> </a:t>
            </a:r>
            <a:r>
              <a:rPr lang="uk-UA" sz="3600" u="sng" dirty="0">
                <a:solidFill>
                  <a:srgbClr val="002060"/>
                </a:solidFill>
              </a:rPr>
              <a:t>Тема</a:t>
            </a:r>
            <a:r>
              <a:rPr lang="uk-UA" sz="36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uk-UA" sz="3600" dirty="0" smtClean="0">
                <a:solidFill>
                  <a:srgbClr val="002060"/>
                </a:solidFill>
              </a:rPr>
              <a:t>«</a:t>
            </a:r>
            <a:r>
              <a:rPr lang="uk-UA" sz="3600" dirty="0">
                <a:solidFill>
                  <a:srgbClr val="002060"/>
                </a:solidFill>
              </a:rPr>
              <a:t>Етіологія та класифікація порушень мовлення</a:t>
            </a:r>
            <a:r>
              <a:rPr lang="uk-UA" sz="3600" dirty="0" smtClean="0">
                <a:solidFill>
                  <a:srgbClr val="002060"/>
                </a:solidFill>
              </a:rPr>
              <a:t>»</a:t>
            </a:r>
            <a:endParaRPr lang="uk-UA" sz="36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6552728" cy="1080120"/>
          </a:xfrm>
        </p:spPr>
        <p:txBody>
          <a:bodyPr>
            <a:noAutofit/>
          </a:bodyPr>
          <a:lstStyle/>
          <a:p>
            <a:r>
              <a:rPr lang="uk-UA" sz="5400" b="1" u="sng" dirty="0" smtClean="0">
                <a:solidFill>
                  <a:srgbClr val="C00000"/>
                </a:solidFill>
              </a:rPr>
              <a:t>ЛОГОПЕДІЯ</a:t>
            </a:r>
            <a:endParaRPr lang="uk-UA" sz="4000" dirty="0">
              <a:solidFill>
                <a:srgbClr val="C00000"/>
              </a:solidFill>
            </a:endParaRPr>
          </a:p>
        </p:txBody>
      </p:sp>
      <p:sp>
        <p:nvSpPr>
          <p:cNvPr id="4" name="AutoShape 2" descr="Картинки по запросу лого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5013"/>
            <a:ext cx="2124744" cy="2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09539"/>
            <a:ext cx="7056784" cy="167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901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68952" cy="511256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Процес розвитку особистості характеризується єдністю і взаємодією системи біологічних і соціальних факторів, які ведуть до єдиної мети - формуванню людини.</a:t>
            </a:r>
          </a:p>
          <a:p>
            <a:pPr marL="0" indent="0" algn="ctr">
              <a:buNone/>
            </a:pPr>
            <a:endParaRPr lang="uk-UA" sz="1400" b="1" dirty="0" smtClean="0"/>
          </a:p>
          <a:p>
            <a:r>
              <a:rPr lang="uk-UA" b="1" dirty="0" err="1" smtClean="0"/>
              <a:t>Л.С.Виготський</a:t>
            </a:r>
            <a:r>
              <a:rPr lang="uk-UA" b="1" dirty="0" smtClean="0"/>
              <a:t> розробив </a:t>
            </a:r>
            <a:r>
              <a:rPr lang="uk-UA" b="1" dirty="0" smtClean="0">
                <a:solidFill>
                  <a:srgbClr val="C00000"/>
                </a:solidFill>
              </a:rPr>
              <a:t>теорію складної структури аномального розвитку дитини з дефектом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Ця теорія відкинула уявлення про ізольоване випадання однієї функції внаслідок ураження якого-небудь аналізатора або захворювання дитини. Дефект аналізатора або інтелектуальний дефект викликає ряд відхилень, створює цілісну складну картину  аномального розвитку.</a:t>
            </a:r>
            <a:endParaRPr lang="uk-UA" dirty="0" smtClean="0"/>
          </a:p>
          <a:p>
            <a:r>
              <a:rPr lang="uk-UA" b="1" dirty="0" smtClean="0"/>
              <a:t> Складність структури аномального розвитку полягає в наявності </a:t>
            </a:r>
            <a:r>
              <a:rPr lang="uk-UA" b="1" i="1" dirty="0" smtClean="0">
                <a:solidFill>
                  <a:srgbClr val="C00000"/>
                </a:solidFill>
              </a:rPr>
              <a:t>первинного дефекту</a:t>
            </a:r>
            <a:r>
              <a:rPr lang="uk-UA" b="1" i="1" dirty="0" smtClean="0"/>
              <a:t>,</a:t>
            </a:r>
            <a:r>
              <a:rPr lang="uk-UA" b="1" dirty="0" smtClean="0"/>
              <a:t> викликаного біологічним фактором, і </a:t>
            </a:r>
            <a:r>
              <a:rPr lang="uk-UA" b="1" i="1" dirty="0" smtClean="0">
                <a:solidFill>
                  <a:srgbClr val="C00000"/>
                </a:solidFill>
              </a:rPr>
              <a:t>вторинних порушень</a:t>
            </a:r>
            <a:r>
              <a:rPr lang="uk-UA" b="1" i="1" dirty="0" smtClean="0"/>
              <a:t>,</a:t>
            </a:r>
            <a:r>
              <a:rPr lang="uk-UA" b="1" dirty="0" smtClean="0"/>
              <a:t> що виникають під впливом первинного дефекту в ході подальшого аномального розвитку.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2" y="332656"/>
            <a:ext cx="8830791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dirty="0" smtClean="0">
                <a:solidFill>
                  <a:srgbClr val="C00000"/>
                </a:solidFill>
              </a:rPr>
              <a:t>  Розмежування «первинних» і «вторинних» мовленнєвих порушень</a:t>
            </a:r>
            <a:r>
              <a:rPr lang="uk-UA" sz="2800" dirty="0" smtClean="0">
                <a:solidFill>
                  <a:srgbClr val="C00000"/>
                </a:solidFill>
              </a:rPr>
              <a:t>.</a:t>
            </a:r>
            <a:endParaRPr lang="uk-UA" sz="28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561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67064"/>
            <a:ext cx="8503920" cy="4830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C00000"/>
                </a:solidFill>
              </a:rPr>
              <a:t>Метою</a:t>
            </a:r>
            <a:r>
              <a:rPr lang="uk-UA" b="1" dirty="0" smtClean="0"/>
              <a:t> аналізу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 є </a:t>
            </a:r>
            <a:r>
              <a:rPr lang="uk-UA" b="1" dirty="0" smtClean="0">
                <a:solidFill>
                  <a:srgbClr val="C00000"/>
                </a:solidFill>
              </a:rPr>
              <a:t>з'ясування структури дефекту і наукове обґрунтування напряму і змісту досліджень </a:t>
            </a:r>
            <a:r>
              <a:rPr lang="uk-UA" b="1" dirty="0" err="1" smtClean="0">
                <a:solidFill>
                  <a:srgbClr val="C00000"/>
                </a:solidFill>
              </a:rPr>
              <a:t>мовної</a:t>
            </a:r>
            <a:r>
              <a:rPr lang="uk-UA" b="1" dirty="0" smtClean="0">
                <a:solidFill>
                  <a:srgbClr val="C00000"/>
                </a:solidFill>
              </a:rPr>
              <a:t> патології </a:t>
            </a:r>
            <a:r>
              <a:rPr lang="uk-UA" b="1" dirty="0" smtClean="0"/>
              <a:t>в дитячому віці.</a:t>
            </a:r>
          </a:p>
          <a:p>
            <a:pPr marL="0" indent="0" algn="ctr">
              <a:buNone/>
            </a:pPr>
            <a:endParaRPr lang="uk-UA" b="1" dirty="0" smtClean="0"/>
          </a:p>
          <a:p>
            <a:r>
              <a:rPr lang="uk-UA" b="1" dirty="0" smtClean="0"/>
              <a:t>Принципи аналізу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 становлять основу їх класифікації та розробки науково обґрунтованих шляхів і методів попередження, подолання і корекції.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7713" y="365792"/>
            <a:ext cx="8830791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Принципи аналізу</a:t>
            </a:r>
          </a:p>
          <a:p>
            <a:r>
              <a:rPr lang="uk-UA" sz="3200" b="1" dirty="0" smtClean="0">
                <a:solidFill>
                  <a:srgbClr val="C00000"/>
                </a:solidFill>
              </a:rPr>
              <a:t>мовленнєвих порушень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45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44151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8965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Одним з перших дослідників, які сформулювали принципи аналізу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порушень, адекватних засобів логопедії як педагогічної науки, була </a:t>
            </a:r>
            <a:r>
              <a:rPr lang="uk-UA" b="1" dirty="0" smtClean="0">
                <a:solidFill>
                  <a:srgbClr val="C00000"/>
                </a:solidFill>
              </a:rPr>
              <a:t>Р.Е. Левина. </a:t>
            </a:r>
            <a:endParaRPr lang="uk-UA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b="1" dirty="0" smtClean="0"/>
              <a:t>Нею виділені </a:t>
            </a:r>
            <a:r>
              <a:rPr lang="uk-UA" b="1" dirty="0" smtClean="0">
                <a:solidFill>
                  <a:srgbClr val="C00000"/>
                </a:solidFill>
              </a:rPr>
              <a:t>три принципи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розвитку,</a:t>
            </a:r>
          </a:p>
          <a:p>
            <a:r>
              <a:rPr lang="uk-UA" b="1" dirty="0" smtClean="0"/>
              <a:t>системного підходу,</a:t>
            </a:r>
          </a:p>
          <a:p>
            <a:r>
              <a:rPr lang="uk-UA" b="1" dirty="0" smtClean="0"/>
              <a:t>розгляду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 у взаємозв'язку мовлення з іншими сторонами психічного розвитку дитини.</a:t>
            </a:r>
          </a:p>
          <a:p>
            <a:pPr marL="0" indent="0" algn="ctr">
              <a:buNone/>
            </a:pPr>
            <a:r>
              <a:rPr lang="uk-UA" b="1" dirty="0" smtClean="0"/>
              <a:t>Ці принципи залишаються </a:t>
            </a:r>
            <a:r>
              <a:rPr lang="uk-UA" b="1" dirty="0" smtClean="0">
                <a:solidFill>
                  <a:srgbClr val="C00000"/>
                </a:solidFill>
              </a:rPr>
              <a:t>провідними </a:t>
            </a:r>
            <a:r>
              <a:rPr lang="uk-UA" b="1" dirty="0" smtClean="0"/>
              <a:t>в логопедії при аналізі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7713" y="365792"/>
            <a:ext cx="8830791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Принципи аналізу</a:t>
            </a:r>
          </a:p>
          <a:p>
            <a:r>
              <a:rPr lang="uk-UA" sz="3200" b="1" dirty="0" smtClean="0">
                <a:solidFill>
                  <a:srgbClr val="C00000"/>
                </a:solidFill>
              </a:rPr>
              <a:t>мовленнєвих порушень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45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3090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75928" cy="4830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передбачає </a:t>
            </a:r>
            <a:r>
              <a:rPr lang="uk-UA" b="1" dirty="0">
                <a:solidFill>
                  <a:srgbClr val="C00000"/>
                </a:solidFill>
              </a:rPr>
              <a:t>еволюційно-динамічний аналіз </a:t>
            </a:r>
            <a:r>
              <a:rPr lang="uk-UA" b="1" dirty="0"/>
              <a:t>виникнення </a:t>
            </a:r>
            <a:r>
              <a:rPr lang="uk-UA" b="1" dirty="0" smtClean="0"/>
              <a:t>дефекту.</a:t>
            </a:r>
          </a:p>
          <a:p>
            <a:pPr marL="0" indent="442913" algn="ctr">
              <a:buNone/>
            </a:pPr>
            <a:r>
              <a:rPr lang="uk-UA" b="1" dirty="0" smtClean="0"/>
              <a:t>Важливий </a:t>
            </a:r>
            <a:r>
              <a:rPr lang="uk-UA" b="1" dirty="0"/>
              <a:t>не тільки опис </a:t>
            </a:r>
            <a:r>
              <a:rPr lang="uk-UA" b="1" dirty="0" err="1"/>
              <a:t>мовного</a:t>
            </a:r>
            <a:r>
              <a:rPr lang="uk-UA" b="1" dirty="0"/>
              <a:t> дефекту, але і динамічний аналіз його </a:t>
            </a:r>
            <a:r>
              <a:rPr lang="uk-UA" b="1" dirty="0" smtClean="0"/>
              <a:t>виникнення.</a:t>
            </a:r>
          </a:p>
          <a:p>
            <a:pPr marL="0" indent="0">
              <a:buNone/>
            </a:pPr>
            <a:endParaRPr lang="uk-UA" sz="1800" b="1" dirty="0" smtClean="0"/>
          </a:p>
          <a:p>
            <a:pPr marL="0" indent="0" algn="ctr">
              <a:buNone/>
            </a:pPr>
            <a:r>
              <a:rPr lang="uk-UA" sz="2400" b="1" dirty="0" smtClean="0"/>
              <a:t>У </a:t>
            </a:r>
            <a:r>
              <a:rPr lang="uk-UA" sz="2400" b="1" dirty="0"/>
              <a:t>дітей, нервово-психічні функції яких знаходяться в процесі безперервного розвитку і дозрівання, необхідно оцінити не тільки безпосередні результати первинного дефекту, але і його відстрочений вплив на формування </a:t>
            </a:r>
            <a:r>
              <a:rPr lang="uk-UA" sz="2400" b="1" dirty="0" err="1"/>
              <a:t>мовних</a:t>
            </a:r>
            <a:r>
              <a:rPr lang="uk-UA" sz="2400" b="1" dirty="0"/>
              <a:t> і пізнавальних функцій.</a:t>
            </a:r>
            <a:endParaRPr lang="uk-UA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95936" y="332656"/>
            <a:ext cx="5014367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 smtClean="0">
                <a:solidFill>
                  <a:srgbClr val="C00000"/>
                </a:solidFill>
              </a:rPr>
              <a:t>Принцип </a:t>
            </a:r>
            <a:r>
              <a:rPr lang="uk-UA" sz="3600" b="1" dirty="0">
                <a:solidFill>
                  <a:srgbClr val="C00000"/>
                </a:solidFill>
              </a:rPr>
              <a:t>розвитку </a:t>
            </a:r>
            <a:endParaRPr lang="uk-UA" sz="36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478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6470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647936" cy="48302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 smtClean="0"/>
              <a:t>При аналізі </a:t>
            </a:r>
            <a:r>
              <a:rPr lang="uk-UA" b="1" dirty="0" err="1" smtClean="0"/>
              <a:t>мовного</a:t>
            </a:r>
            <a:r>
              <a:rPr lang="uk-UA" b="1" dirty="0" smtClean="0"/>
              <a:t> порушення важливе значення має оцінка </a:t>
            </a:r>
            <a:r>
              <a:rPr lang="uk-UA" b="1" dirty="0" smtClean="0">
                <a:solidFill>
                  <a:srgbClr val="C00000"/>
                </a:solidFill>
              </a:rPr>
              <a:t>діяльності</a:t>
            </a:r>
            <a:r>
              <a:rPr lang="uk-UA" b="1" dirty="0" smtClean="0"/>
              <a:t> дитини.</a:t>
            </a:r>
            <a:endParaRPr lang="uk-UA" dirty="0" smtClean="0"/>
          </a:p>
          <a:p>
            <a:r>
              <a:rPr lang="uk-UA" b="1" dirty="0" smtClean="0"/>
              <a:t>У дитини </a:t>
            </a:r>
            <a:r>
              <a:rPr lang="uk-UA" b="1" dirty="0" smtClean="0">
                <a:solidFill>
                  <a:srgbClr val="C00000"/>
                </a:solidFill>
              </a:rPr>
              <a:t>першого року</a:t>
            </a:r>
            <a:r>
              <a:rPr lang="uk-UA" b="1" dirty="0" smtClean="0"/>
              <a:t> життя провідна форма діяльності - </a:t>
            </a:r>
            <a:r>
              <a:rPr lang="uk-UA" b="1" dirty="0" err="1" smtClean="0">
                <a:solidFill>
                  <a:srgbClr val="C00000"/>
                </a:solidFill>
              </a:rPr>
              <a:t>емоційно</a:t>
            </a:r>
            <a:r>
              <a:rPr lang="uk-UA" b="1" dirty="0" smtClean="0">
                <a:solidFill>
                  <a:srgbClr val="C00000"/>
                </a:solidFill>
              </a:rPr>
              <a:t>-позитивне спілкування </a:t>
            </a:r>
            <a:r>
              <a:rPr lang="uk-UA" b="1" dirty="0" smtClean="0"/>
              <a:t>з дорослим, яке є основою для формування передумов </a:t>
            </a:r>
            <a:r>
              <a:rPr lang="uk-UA" b="1" dirty="0" err="1" smtClean="0"/>
              <a:t>мовного</a:t>
            </a:r>
            <a:r>
              <a:rPr lang="uk-UA" b="1" dirty="0" smtClean="0"/>
              <a:t> спілкування</a:t>
            </a:r>
            <a:r>
              <a:rPr lang="uk-UA" dirty="0" smtClean="0"/>
              <a:t>. </a:t>
            </a:r>
          </a:p>
          <a:p>
            <a:r>
              <a:rPr lang="uk-UA" b="1" dirty="0" smtClean="0"/>
              <a:t>У дитини </a:t>
            </a:r>
            <a:r>
              <a:rPr lang="uk-UA" b="1" dirty="0" smtClean="0">
                <a:solidFill>
                  <a:srgbClr val="C00000"/>
                </a:solidFill>
              </a:rPr>
              <a:t>другого року </a:t>
            </a:r>
            <a:r>
              <a:rPr lang="uk-UA" b="1" dirty="0" smtClean="0"/>
              <a:t>життя провідною формою  діяльності, що стимулю</a:t>
            </a:r>
            <a:r>
              <a:rPr lang="uk-UA" b="1" dirty="0"/>
              <a:t>є</a:t>
            </a:r>
            <a:r>
              <a:rPr lang="uk-UA" b="1" dirty="0" smtClean="0"/>
              <a:t> його мовленнєвий розвиток, є </a:t>
            </a:r>
            <a:r>
              <a:rPr lang="uk-UA" b="1" dirty="0" smtClean="0">
                <a:solidFill>
                  <a:srgbClr val="C00000"/>
                </a:solidFill>
              </a:rPr>
              <a:t>предметно-дієве спілкування</a:t>
            </a:r>
            <a:r>
              <a:rPr lang="uk-UA" b="1" dirty="0" smtClean="0"/>
              <a:t> з дорослим. </a:t>
            </a:r>
          </a:p>
          <a:p>
            <a:r>
              <a:rPr lang="uk-UA" b="1" dirty="0" smtClean="0"/>
              <a:t>З </a:t>
            </a:r>
            <a:r>
              <a:rPr lang="uk-UA" b="1" dirty="0" smtClean="0">
                <a:solidFill>
                  <a:srgbClr val="C00000"/>
                </a:solidFill>
              </a:rPr>
              <a:t>трьох років </a:t>
            </a:r>
            <a:r>
              <a:rPr lang="uk-UA" b="1" dirty="0" smtClean="0"/>
              <a:t>життя провідною формою діяльності стає </a:t>
            </a:r>
            <a:r>
              <a:rPr lang="uk-UA" b="1" dirty="0" smtClean="0">
                <a:solidFill>
                  <a:srgbClr val="C00000"/>
                </a:solidFill>
              </a:rPr>
              <a:t>гра</a:t>
            </a:r>
            <a:r>
              <a:rPr lang="uk-UA" b="1" dirty="0" smtClean="0"/>
              <a:t> в процесі якої</a:t>
            </a:r>
            <a:br>
              <a:rPr lang="uk-UA" b="1" dirty="0" smtClean="0"/>
            </a:br>
            <a:r>
              <a:rPr lang="uk-UA" b="1" dirty="0" smtClean="0"/>
              <a:t>відбувається інтенсивний розвиток мови. 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95936" y="332656"/>
            <a:ext cx="5014367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 smtClean="0">
                <a:solidFill>
                  <a:srgbClr val="C00000"/>
                </a:solidFill>
              </a:rPr>
              <a:t>Принцип </a:t>
            </a:r>
            <a:r>
              <a:rPr lang="uk-UA" sz="3600" b="1" dirty="0">
                <a:solidFill>
                  <a:srgbClr val="C00000"/>
                </a:solidFill>
              </a:rPr>
              <a:t>розвитку </a:t>
            </a:r>
            <a:endParaRPr lang="uk-UA" sz="36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478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7515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099861" cy="4542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ґрунтується </a:t>
            </a:r>
            <a:r>
              <a:rPr lang="uk-UA" b="1" dirty="0"/>
              <a:t>на</a:t>
            </a:r>
            <a:r>
              <a:rPr lang="ru-RU" b="1" dirty="0"/>
              <a:t> </a:t>
            </a:r>
            <a:r>
              <a:rPr lang="uk-UA" b="1" dirty="0"/>
              <a:t>системній будові і системній взаємодії різних компонентів </a:t>
            </a:r>
            <a:r>
              <a:rPr lang="uk-UA" b="1" dirty="0" smtClean="0"/>
              <a:t>мови:</a:t>
            </a:r>
          </a:p>
          <a:p>
            <a:r>
              <a:rPr lang="uk-UA" b="1" dirty="0" smtClean="0"/>
              <a:t>звукової  сторони,</a:t>
            </a:r>
          </a:p>
          <a:p>
            <a:r>
              <a:rPr lang="uk-UA" b="1" dirty="0" smtClean="0"/>
              <a:t>фонематичних  процесів,</a:t>
            </a:r>
          </a:p>
          <a:p>
            <a:r>
              <a:rPr lang="uk-UA" b="1" dirty="0" smtClean="0"/>
              <a:t>лексико-граматичної </a:t>
            </a:r>
            <a:r>
              <a:rPr lang="uk-UA" b="1" dirty="0"/>
              <a:t>будови.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95936" y="437800"/>
            <a:ext cx="5014367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 smtClean="0">
                <a:solidFill>
                  <a:srgbClr val="C00000"/>
                </a:solidFill>
              </a:rPr>
              <a:t>Принцип </a:t>
            </a:r>
            <a:r>
              <a:rPr lang="uk-UA" sz="3600" b="1" u="sng" dirty="0">
                <a:solidFill>
                  <a:srgbClr val="C00000"/>
                </a:solidFill>
              </a:rPr>
              <a:t>системного </a:t>
            </a:r>
            <a:r>
              <a:rPr lang="uk-UA" sz="3600" b="1" u="sng" dirty="0" smtClean="0">
                <a:solidFill>
                  <a:srgbClr val="C00000"/>
                </a:solidFill>
              </a:rPr>
              <a:t>підходу</a:t>
            </a:r>
            <a:endParaRPr lang="uk-UA" sz="36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478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9284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902296"/>
          </a:xfrm>
        </p:spPr>
        <p:txBody>
          <a:bodyPr>
            <a:normAutofit/>
          </a:bodyPr>
          <a:lstStyle/>
          <a:p>
            <a:r>
              <a:rPr lang="uk-UA" b="1" dirty="0" smtClean="0"/>
              <a:t>Всі психічні процеси у дитини - пам'ять, увага, уява, мислення, цілеспрямована поведінка - розвиваються з прямою участю мови. (Л.С. Виготський, А.Р. Лурія, А.В. Запорожець та ін.).</a:t>
            </a:r>
          </a:p>
          <a:p>
            <a:r>
              <a:rPr lang="uk-UA" b="1" dirty="0" smtClean="0"/>
              <a:t>У дитини з вадами мовлення за відсутності відповідних корекційних заходів може сповільнюватися темп його інтелектуального розвитку. 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95936" y="509808"/>
            <a:ext cx="5014367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 smtClean="0">
                <a:solidFill>
                  <a:srgbClr val="C00000"/>
                </a:solidFill>
              </a:rPr>
              <a:t>Принцип взаємозв'язку</a:t>
            </a:r>
            <a:endParaRPr lang="uk-UA" sz="36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478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431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496944" cy="4902296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При аналізі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 логопеду треба враховувати і особливості загального стану здоров'я дитини, його рухової сфери, зору, слуху та інтелекту, темпераменту, його конституцію.</a:t>
            </a:r>
          </a:p>
          <a:p>
            <a:r>
              <a:rPr lang="uk-UA" b="1" dirty="0" smtClean="0"/>
              <a:t>Багато видів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порушень, особливо невротичного характеру, виникають у дітей з вродженою дитячої нервовістю (невропатією).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94137" y="581816"/>
            <a:ext cx="5014367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b="1" dirty="0" smtClean="0">
                <a:solidFill>
                  <a:srgbClr val="C00000"/>
                </a:solidFill>
              </a:rPr>
              <a:t>Принцип взаємозв'язку</a:t>
            </a:r>
            <a:endParaRPr lang="uk-UA" sz="36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478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6911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712968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b="1" dirty="0" smtClean="0"/>
              <a:t>логопедія оперує двома такими класифікаціями: </a:t>
            </a:r>
            <a:r>
              <a:rPr lang="uk-UA" b="1" dirty="0" smtClean="0">
                <a:solidFill>
                  <a:srgbClr val="C00000"/>
                </a:solidFill>
              </a:rPr>
              <a:t>клініко-педагогічною</a:t>
            </a:r>
            <a:r>
              <a:rPr lang="uk-UA" b="1" dirty="0" smtClean="0"/>
              <a:t> та </a:t>
            </a:r>
            <a:r>
              <a:rPr lang="uk-UA" b="1" dirty="0" smtClean="0">
                <a:solidFill>
                  <a:srgbClr val="C00000"/>
                </a:solidFill>
              </a:rPr>
              <a:t>психолого-педагогічною</a:t>
            </a:r>
            <a:r>
              <a:rPr lang="uk-UA" b="1" dirty="0" smtClean="0"/>
              <a:t> які включають </a:t>
            </a:r>
            <a:r>
              <a:rPr lang="uk-UA" b="1" dirty="0" smtClean="0">
                <a:solidFill>
                  <a:srgbClr val="C00000"/>
                </a:solidFill>
              </a:rPr>
              <a:t>2 групи порушень</a:t>
            </a:r>
            <a:r>
              <a:rPr lang="uk-UA" b="1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uk-UA" sz="900" b="1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uk-UA" b="1" u="sng" dirty="0" smtClean="0">
                <a:solidFill>
                  <a:srgbClr val="C00000"/>
                </a:solidFill>
              </a:rPr>
              <a:t>порушення усного мовлення</a:t>
            </a:r>
            <a:r>
              <a:rPr lang="uk-UA" b="1" u="sng" dirty="0" smtClean="0"/>
              <a:t>:</a:t>
            </a:r>
          </a:p>
          <a:p>
            <a:pPr marL="625475" indent="-273050"/>
            <a:r>
              <a:rPr lang="uk-UA" b="1" u="sng" dirty="0" smtClean="0"/>
              <a:t>фонаційні або зовнішні</a:t>
            </a:r>
            <a:r>
              <a:rPr lang="uk-UA" b="1" dirty="0" smtClean="0"/>
              <a:t>: афонія, </a:t>
            </a:r>
            <a:r>
              <a:rPr lang="uk-UA" b="1" dirty="0" err="1" smtClean="0"/>
              <a:t>дисфонія</a:t>
            </a:r>
            <a:r>
              <a:rPr lang="uk-UA" b="1" dirty="0" smtClean="0"/>
              <a:t>, </a:t>
            </a:r>
            <a:r>
              <a:rPr lang="uk-UA" b="1" dirty="0" err="1" smtClean="0"/>
              <a:t>дислалія</a:t>
            </a:r>
            <a:r>
              <a:rPr lang="uk-UA" b="1" dirty="0" smtClean="0"/>
              <a:t>, дизартрія, </a:t>
            </a:r>
            <a:r>
              <a:rPr lang="uk-UA" b="1" dirty="0" err="1" smtClean="0"/>
              <a:t>ринолалія</a:t>
            </a:r>
            <a:r>
              <a:rPr lang="uk-UA" b="1" dirty="0" smtClean="0"/>
              <a:t>, заїкання, </a:t>
            </a:r>
            <a:r>
              <a:rPr lang="uk-UA" b="1" dirty="0" err="1" smtClean="0"/>
              <a:t>тахілалія</a:t>
            </a:r>
            <a:r>
              <a:rPr lang="uk-UA" b="1" dirty="0" smtClean="0"/>
              <a:t>, </a:t>
            </a:r>
            <a:r>
              <a:rPr lang="uk-UA" b="1" dirty="0" err="1" smtClean="0"/>
              <a:t>брадилалія</a:t>
            </a:r>
            <a:r>
              <a:rPr lang="uk-UA" b="1" dirty="0" smtClean="0"/>
              <a:t>,</a:t>
            </a:r>
          </a:p>
          <a:p>
            <a:pPr marL="625475" indent="-273050"/>
            <a:r>
              <a:rPr lang="uk-UA" b="1" u="sng" dirty="0" smtClean="0"/>
              <a:t>структурно-семантичні</a:t>
            </a:r>
            <a:r>
              <a:rPr lang="uk-UA" b="1" dirty="0" smtClean="0"/>
              <a:t>: алалія, афазія .</a:t>
            </a:r>
          </a:p>
          <a:p>
            <a:pPr marL="514350" indent="-514350">
              <a:buSzPct val="100000"/>
              <a:buFont typeface="+mj-lt"/>
              <a:buAutoNum type="arabicPeriod" startAt="2"/>
            </a:pPr>
            <a:r>
              <a:rPr lang="uk-UA" b="1" u="sng" dirty="0" err="1" smtClean="0">
                <a:solidFill>
                  <a:srgbClr val="C00000"/>
                </a:solidFill>
              </a:rPr>
              <a:t>порушеня</a:t>
            </a:r>
            <a:r>
              <a:rPr lang="uk-UA" b="1" u="sng" dirty="0" smtClean="0">
                <a:solidFill>
                  <a:srgbClr val="C00000"/>
                </a:solidFill>
              </a:rPr>
              <a:t> писемного мовлення</a:t>
            </a:r>
            <a:r>
              <a:rPr lang="uk-UA" b="1" dirty="0" smtClean="0"/>
              <a:t>:</a:t>
            </a:r>
          </a:p>
          <a:p>
            <a:pPr marL="628650" indent="-268288"/>
            <a:r>
              <a:rPr lang="uk-UA" b="1" u="sng" dirty="0" smtClean="0"/>
              <a:t>порушення письма</a:t>
            </a:r>
            <a:r>
              <a:rPr lang="uk-UA" b="1" dirty="0" smtClean="0"/>
              <a:t>: аграфія, </a:t>
            </a:r>
            <a:r>
              <a:rPr lang="uk-UA" b="1" dirty="0" err="1" smtClean="0"/>
              <a:t>дисграфія</a:t>
            </a:r>
            <a:r>
              <a:rPr lang="uk-UA" b="1" dirty="0" smtClean="0"/>
              <a:t>, </a:t>
            </a:r>
            <a:r>
              <a:rPr lang="uk-UA" b="1" dirty="0" err="1" smtClean="0"/>
              <a:t>дизорфографія</a:t>
            </a:r>
            <a:r>
              <a:rPr lang="uk-UA" b="1" dirty="0" smtClean="0"/>
              <a:t>,</a:t>
            </a:r>
          </a:p>
          <a:p>
            <a:pPr marL="628650" indent="-268288"/>
            <a:r>
              <a:rPr lang="uk-UA" b="1" u="sng" dirty="0" smtClean="0"/>
              <a:t>порушення читання</a:t>
            </a:r>
            <a:r>
              <a:rPr lang="uk-UA" b="1" dirty="0" smtClean="0"/>
              <a:t>: алексія, </a:t>
            </a:r>
            <a:r>
              <a:rPr lang="uk-UA" b="1" dirty="0" err="1" smtClean="0"/>
              <a:t>дислексія</a:t>
            </a:r>
            <a:r>
              <a:rPr lang="uk-UA" b="1" dirty="0" smtClean="0"/>
              <a:t> . </a:t>
            </a:r>
          </a:p>
          <a:p>
            <a:pPr marL="0" indent="0">
              <a:lnSpc>
                <a:spcPct val="120000"/>
              </a:lnSpc>
              <a:buNone/>
            </a:pPr>
            <a:endParaRPr lang="uk-UA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016661"/>
            <a:ext cx="3368696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87624" y="293784"/>
            <a:ext cx="7992888" cy="758952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</a:rPr>
              <a:t>Клініко- </a:t>
            </a:r>
            <a:r>
              <a:rPr lang="uk-UA" sz="2800" b="1" dirty="0">
                <a:solidFill>
                  <a:srgbClr val="C00000"/>
                </a:solidFill>
              </a:rPr>
              <a:t>та </a:t>
            </a:r>
            <a:r>
              <a:rPr lang="uk-UA" sz="2800" b="1" dirty="0" smtClean="0">
                <a:solidFill>
                  <a:srgbClr val="C00000"/>
                </a:solidFill>
              </a:rPr>
              <a:t>психолого-педагогічна </a:t>
            </a:r>
            <a:r>
              <a:rPr lang="uk-UA" sz="2800" b="1" dirty="0">
                <a:solidFill>
                  <a:srgbClr val="C00000"/>
                </a:solidFill>
              </a:rPr>
              <a:t>класифікації мовленнєвих розладів.</a:t>
            </a:r>
            <a:endParaRPr lang="uk-UA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26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926288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Клініко-педагогічна</a:t>
            </a:r>
            <a:r>
              <a:rPr lang="uk-UA" b="1" dirty="0" smtClean="0"/>
              <a:t> – диференціація різних порушень мовлення з метою вироблення диференційованих шляхів діагностики та корекції різних порушень мовленнєвого розвитку.</a:t>
            </a:r>
            <a:endParaRPr lang="uk-UA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Психолого-педагогічна</a:t>
            </a:r>
            <a:r>
              <a:rPr lang="uk-UA" b="1" dirty="0" smtClean="0"/>
              <a:t> – групування різних порушень мовлення за схожістю вияву з метою уніфікації корекційно-виховної роботи при колективних формах логопедичної роботи.</a:t>
            </a:r>
          </a:p>
          <a:p>
            <a:pPr marL="0" indent="0">
              <a:buNone/>
            </a:pPr>
            <a:r>
              <a:rPr lang="uk-UA" b="1" dirty="0" smtClean="0"/>
              <a:t>Тому у практиці логопедичної роботи закріпилась традиція </a:t>
            </a:r>
            <a:r>
              <a:rPr lang="uk-UA" b="1" dirty="0" smtClean="0">
                <a:solidFill>
                  <a:srgbClr val="C00000"/>
                </a:solidFill>
              </a:rPr>
              <a:t>паралельного використання обох класифікацій</a:t>
            </a:r>
            <a:r>
              <a:rPr lang="uk-UA" dirty="0" smtClean="0"/>
              <a:t>. </a:t>
            </a:r>
            <a:endParaRPr lang="uk-UA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320017" y="581816"/>
            <a:ext cx="4840216" cy="7589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ЗАВДАННЯ КЛАСИФІКАЦІЙ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631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65792"/>
            <a:ext cx="8064896" cy="75895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 1.Причини (</a:t>
            </a:r>
            <a:r>
              <a:rPr lang="uk-UA" sz="3200" b="1" dirty="0" err="1" smtClean="0">
                <a:solidFill>
                  <a:srgbClr val="C00000"/>
                </a:solidFill>
              </a:rPr>
              <a:t>етіологiя</a:t>
            </a:r>
            <a:r>
              <a:rPr lang="uk-UA" sz="3200" b="1" dirty="0" smtClean="0">
                <a:solidFill>
                  <a:srgbClr val="C00000"/>
                </a:solidFill>
              </a:rPr>
              <a:t>)  мовленнєвих порушень  у дітей.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968552"/>
          </a:xfrm>
        </p:spPr>
        <p:txBody>
          <a:bodyPr>
            <a:normAutofit fontScale="85000" lnSpcReduction="20000"/>
          </a:bodyPr>
          <a:lstStyle/>
          <a:p>
            <a:pPr marL="0" indent="442913">
              <a:buNone/>
            </a:pPr>
            <a:r>
              <a:rPr lang="uk-UA" b="1" dirty="0" smtClean="0"/>
              <a:t>Наука про порушення розвитку мовлення, їхнє подолання й попередження за допомогою спеціального корекційного навчання й виховання – називається </a:t>
            </a:r>
            <a:r>
              <a:rPr lang="uk-UA" b="1" dirty="0" smtClean="0">
                <a:solidFill>
                  <a:srgbClr val="C00000"/>
                </a:solidFill>
              </a:rPr>
              <a:t>логопедією</a:t>
            </a:r>
            <a:r>
              <a:rPr lang="uk-UA" b="1" dirty="0" smtClean="0"/>
              <a:t>.</a:t>
            </a:r>
            <a:endParaRPr lang="uk-UA" dirty="0" smtClean="0"/>
          </a:p>
          <a:p>
            <a:pPr marL="0" indent="442913">
              <a:buNone/>
            </a:pPr>
            <a:r>
              <a:rPr lang="uk-UA" b="1" dirty="0" smtClean="0"/>
              <a:t>В основі методів логопедичної науки лежать принципи:</a:t>
            </a:r>
          </a:p>
          <a:p>
            <a:r>
              <a:rPr lang="uk-UA" b="1" dirty="0" smtClean="0"/>
              <a:t>розвитку,</a:t>
            </a:r>
          </a:p>
          <a:p>
            <a:r>
              <a:rPr lang="uk-UA" b="1" dirty="0" smtClean="0"/>
              <a:t>системного підходу,</a:t>
            </a:r>
          </a:p>
          <a:p>
            <a:r>
              <a:rPr lang="uk-UA" b="1" dirty="0" smtClean="0"/>
              <a:t>розгляду </a:t>
            </a:r>
            <a:r>
              <a:rPr lang="uk-UA" b="1" dirty="0" err="1" smtClean="0"/>
              <a:t>мовних</a:t>
            </a:r>
            <a:r>
              <a:rPr lang="uk-UA" b="1" dirty="0" smtClean="0"/>
              <a:t> порушень у взаємозв'язку мовлення з іншими сторонами психічного розвитку.</a:t>
            </a:r>
          </a:p>
          <a:p>
            <a:pPr marL="0" indent="442913">
              <a:buNone/>
            </a:pPr>
            <a:r>
              <a:rPr lang="uk-UA" b="1" dirty="0" smtClean="0"/>
              <a:t>Логопедія підрозділяється на:</a:t>
            </a:r>
          </a:p>
          <a:p>
            <a:r>
              <a:rPr lang="uk-UA" b="1" dirty="0" smtClean="0"/>
              <a:t>дошкільну,</a:t>
            </a:r>
          </a:p>
          <a:p>
            <a:r>
              <a:rPr lang="uk-UA" b="1" dirty="0" smtClean="0"/>
              <a:t>шкільну, </a:t>
            </a:r>
          </a:p>
          <a:p>
            <a:r>
              <a:rPr lang="uk-UA" b="1" dirty="0" smtClean="0"/>
              <a:t>логопедію дорослих.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77272"/>
            <a:ext cx="3744418" cy="88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7490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712968" cy="496855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 У </a:t>
            </a:r>
            <a:r>
              <a:rPr lang="uk-UA" sz="2400" b="1" dirty="0" smtClean="0">
                <a:solidFill>
                  <a:srgbClr val="C00000"/>
                </a:solidFill>
              </a:rPr>
              <a:t>клініко-педагогічній</a:t>
            </a:r>
            <a:r>
              <a:rPr lang="uk-UA" sz="2400" b="1" dirty="0" smtClean="0"/>
              <a:t> класифікації відсутній механізм для зручного групування мовленнєвих патологій для організації колективного навчання дітей з порушеннями мовленнєвого розвитку, </a:t>
            </a:r>
            <a:endParaRPr lang="uk-UA" sz="2400" dirty="0" smtClean="0"/>
          </a:p>
          <a:p>
            <a:r>
              <a:rPr lang="uk-UA" sz="2400" b="1" dirty="0" smtClean="0"/>
              <a:t>У </a:t>
            </a:r>
            <a:r>
              <a:rPr lang="uk-UA" sz="2400" b="1" dirty="0" smtClean="0">
                <a:solidFill>
                  <a:srgbClr val="C00000"/>
                </a:solidFill>
              </a:rPr>
              <a:t>психолого-педагогічну</a:t>
            </a:r>
            <a:r>
              <a:rPr lang="uk-UA" sz="2400" b="1" dirty="0" smtClean="0"/>
              <a:t> не завжди вписуються порушення, що визначені клініко-педагогічною класифікацією, яка передусім розроблялася для потреб дошкільної та шкільної освіти. Мова йде про таке порушення як афазія (у </a:t>
            </a:r>
            <a:r>
              <a:rPr lang="uk-UA" sz="2400" b="1" dirty="0" err="1" smtClean="0"/>
              <a:t>т.ч</a:t>
            </a:r>
            <a:r>
              <a:rPr lang="uk-UA" sz="2400" b="1" dirty="0" smtClean="0"/>
              <a:t>. дитяча афазія).</a:t>
            </a:r>
          </a:p>
          <a:p>
            <a:r>
              <a:rPr lang="uk-UA" sz="2000" b="1" dirty="0" smtClean="0"/>
              <a:t>Окремі порушення мовлення (наприклад, затримка мовленнєвого розвитку, системні порушення мовлення у дітей з розумовою відсталістю, ЗПР, ДЦП, порушеннями зору тощо), взагалі випадають з обох класифікацій. </a:t>
            </a:r>
            <a:endParaRPr lang="uk-UA" sz="20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31840" y="417556"/>
            <a:ext cx="5961668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Слабкі місця класифікацій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5040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4363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12968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 smtClean="0"/>
              <a:t> 1. Ціла низка порушень мовленнєвого розвитку різного </a:t>
            </a:r>
            <a:r>
              <a:rPr lang="uk-UA" sz="2000" b="1" dirty="0" err="1" smtClean="0"/>
              <a:t>генезу</a:t>
            </a:r>
            <a:r>
              <a:rPr lang="uk-UA" sz="2000" b="1" dirty="0" smtClean="0"/>
              <a:t> не включені до жодної класифікації (порушення мовлення при розумовій відсталості, вадах слуху, ЗПР, ДЦП, РДА). </a:t>
            </a:r>
          </a:p>
          <a:p>
            <a:pPr marL="0" indent="0">
              <a:buNone/>
            </a:pPr>
            <a:r>
              <a:rPr lang="uk-UA" sz="2000" b="1" dirty="0" smtClean="0"/>
              <a:t>2. Порушення мовленнєвого розвитку, що на сьогодні позначається як ЗНМ нез’ясованої етіології, має отримати повноцінне психолого-педагогічне обґрунтування, власну дефініцію і на цій основі повинне бути виділене в окрему нозологію та бути включеним до клініко-педагогічної класифікації. </a:t>
            </a:r>
          </a:p>
          <a:p>
            <a:pPr marL="0" indent="0">
              <a:buNone/>
            </a:pPr>
            <a:r>
              <a:rPr lang="uk-UA" sz="2000" b="1" dirty="0" smtClean="0"/>
              <a:t>3. Варто вирішити питання про включення до психолого-педагогічної класифікацій як окремих нозологічних груп затримки мовленнєвого розвитку, так і системних порушень мовлення.</a:t>
            </a:r>
            <a:endParaRPr lang="uk-UA" sz="2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31840" y="188640"/>
            <a:ext cx="5961668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Проблеми класифікацій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5040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3963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5799512"/>
            <a:ext cx="8136904" cy="5098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800" b="1" dirty="0" smtClean="0">
                <a:solidFill>
                  <a:srgbClr val="C00000"/>
                </a:solidFill>
              </a:rPr>
              <a:t>Порушення</a:t>
            </a:r>
            <a:r>
              <a:rPr lang="uk-UA" sz="1800" b="1" dirty="0" smtClean="0"/>
              <a:t> </a:t>
            </a:r>
            <a:r>
              <a:rPr lang="uk-UA" sz="1800" b="1" dirty="0" smtClean="0">
                <a:solidFill>
                  <a:srgbClr val="C00000"/>
                </a:solidFill>
              </a:rPr>
              <a:t>писемного мовлення </a:t>
            </a:r>
            <a:r>
              <a:rPr lang="uk-UA" sz="1800" b="1" dirty="0" smtClean="0"/>
              <a:t>за цією класифікацією розглядаються як </a:t>
            </a:r>
            <a:r>
              <a:rPr lang="uk-UA" sz="1800" b="1" dirty="0" smtClean="0">
                <a:solidFill>
                  <a:srgbClr val="C00000"/>
                </a:solidFill>
              </a:rPr>
              <a:t>вторинні наслідки порушень усного мовлення</a:t>
            </a:r>
            <a:r>
              <a:rPr lang="uk-UA" sz="1800" b="1" dirty="0" smtClean="0"/>
              <a:t>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uk-UA" sz="1200" b="1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uk-UA" sz="12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90852" y="404664"/>
            <a:ext cx="5961668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Психолого-педагогічна класифікація 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5040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13790"/>
              </p:ext>
            </p:extLst>
          </p:nvPr>
        </p:nvGraphicFramePr>
        <p:xfrm>
          <a:off x="179512" y="1568544"/>
          <a:ext cx="8784976" cy="42367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872338"/>
                <a:gridCol w="3912638"/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порушення засобів спілкування</a:t>
                      </a:r>
                      <a:endParaRPr lang="uk-UA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порушення застосування засобів спілкування</a:t>
                      </a:r>
                      <a:endParaRPr lang="uk-UA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uk-UA" sz="18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Фонетико-фонематичний недорозвиток </a:t>
                      </a:r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(ФФНМ) — порушення процесів формування вимовної системи рідного мовлення у дітей з різноманітними </a:t>
                      </a:r>
                      <a:r>
                        <a:rPr kumimoji="0" lang="uk-UA" sz="18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мовними</a:t>
                      </a:r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розладами внаслідок дефектів сприймання і вимови фонем.</a:t>
                      </a:r>
                    </a:p>
                    <a:p>
                      <a:r>
                        <a:rPr kumimoji="0" lang="uk-UA" sz="1800" b="1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Загальний недорозвиток мовлення (</a:t>
                      </a:r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ЗНМ) — різноманітні складні мовленнєві розлади, при яких порушено формування всіх компонентів мовленнєвої системи, які відносяться до звукової та складової сторони.</a:t>
                      </a:r>
                    </a:p>
                    <a:p>
                      <a:endParaRPr lang="uk-UA" sz="14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uk-UA" sz="18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заїкання, яке розглядається як порушення комунікативної функції мовлення при правильно сформованих засобах спілкування. Можливий комбінований дефект, при якому заїкання розглядається в поєднанні із загальним недорозвитком мовлення.</a:t>
                      </a:r>
                      <a:endParaRPr lang="uk-UA" sz="1400" b="1" u="none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739" y="5660154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098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dirty="0" smtClean="0"/>
              <a:t>спирається на традиційну для логопедії взаємодію з медициною.</a:t>
            </a:r>
          </a:p>
          <a:p>
            <a:pPr marL="0" indent="0" algn="ctr">
              <a:buNone/>
            </a:pPr>
            <a:r>
              <a:rPr lang="uk-UA" sz="2800" b="1" dirty="0" smtClean="0"/>
              <a:t>Провідна роль відводиться </a:t>
            </a:r>
            <a:r>
              <a:rPr lang="uk-UA" sz="2800" b="1" dirty="0" smtClean="0">
                <a:solidFill>
                  <a:srgbClr val="C00000"/>
                </a:solidFill>
              </a:rPr>
              <a:t>психолого-лінгвістичним</a:t>
            </a:r>
            <a:r>
              <a:rPr lang="uk-UA" sz="2800" b="1" dirty="0" smtClean="0"/>
              <a:t> </a:t>
            </a:r>
            <a:r>
              <a:rPr lang="uk-UA" sz="2800" b="1" dirty="0" smtClean="0">
                <a:solidFill>
                  <a:srgbClr val="C00000"/>
                </a:solidFill>
              </a:rPr>
              <a:t>критеріям</a:t>
            </a:r>
            <a:r>
              <a:rPr lang="uk-UA" sz="2800" b="1" dirty="0" smtClean="0"/>
              <a:t>.</a:t>
            </a:r>
          </a:p>
          <a:p>
            <a:pPr marL="0" indent="0" algn="ctr">
              <a:buNone/>
            </a:pPr>
            <a:endParaRPr lang="uk-UA" sz="700" b="1" dirty="0" smtClean="0"/>
          </a:p>
          <a:p>
            <a:pPr marL="0" indent="442913">
              <a:buNone/>
            </a:pPr>
            <a:r>
              <a:rPr lang="uk-UA" sz="2200" b="1" dirty="0" smtClean="0"/>
              <a:t>Картина мовленнєвого порушення описується в термінах та поняттях, що направляють увагу логопеда на те явище, яке повинно стати об’єктом логопедичної допомоги.</a:t>
            </a:r>
          </a:p>
          <a:p>
            <a:pPr marL="0" indent="442913">
              <a:buNone/>
            </a:pPr>
            <a:r>
              <a:rPr lang="uk-UA" sz="2200" b="1" dirty="0" smtClean="0"/>
              <a:t>Клінічним критеріям відводиться роль уточнюючих. Вони орієнтовані на пояснення анатомо-фізіологічного компоненту порушення і причину</a:t>
            </a:r>
            <a:br>
              <a:rPr lang="uk-UA" sz="2200" b="1" dirty="0" smtClean="0"/>
            </a:br>
            <a:r>
              <a:rPr lang="uk-UA" sz="2200" b="1" dirty="0" smtClean="0"/>
              <a:t>його виникнення.</a:t>
            </a:r>
            <a:endParaRPr lang="uk-UA" sz="22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90852" y="404664"/>
            <a:ext cx="5961668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Клініко-педагогічна класифікація 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5040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739" y="5660154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3750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824536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фонаційного (зовнішнього) оформлення висловлювання, які називають порушеннями вимовної сторони мовлення;</a:t>
            </a:r>
            <a:endParaRPr lang="uk-UA" sz="2800" dirty="0" smtClean="0"/>
          </a:p>
          <a:p>
            <a:r>
              <a:rPr lang="uk-UA" sz="2800" b="1" dirty="0" smtClean="0"/>
              <a:t>структурно-семантичного (внутрішнього) оформлення висловлювання, яке в логопедії називають системним або поліморфним порушенням мовлення.</a:t>
            </a:r>
            <a:endParaRPr lang="uk-UA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75856" y="581816"/>
            <a:ext cx="5961668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rgbClr val="C00000"/>
                </a:solidFill>
              </a:rPr>
              <a:t> 1. </a:t>
            </a:r>
            <a:r>
              <a:rPr lang="uk-UA" sz="4000" b="1" dirty="0" smtClean="0">
                <a:solidFill>
                  <a:srgbClr val="C00000"/>
                </a:solidFill>
              </a:rPr>
              <a:t>Порушення усного мовлення  </a:t>
            </a:r>
            <a:endParaRPr lang="uk-UA" sz="4000" dirty="0">
              <a:solidFill>
                <a:srgbClr val="C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5040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739" y="5660154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1899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640960" cy="4824536"/>
          </a:xfrm>
        </p:spPr>
        <p:txBody>
          <a:bodyPr>
            <a:noAutofit/>
          </a:bodyPr>
          <a:lstStyle/>
          <a:p>
            <a:r>
              <a:rPr lang="ru-RU" sz="2800" b="1" dirty="0" err="1"/>
              <a:t>Дисфонія</a:t>
            </a:r>
            <a:r>
              <a:rPr lang="ru-RU" sz="2800" b="1" dirty="0"/>
              <a:t> (</a:t>
            </a:r>
            <a:r>
              <a:rPr lang="ru-RU" sz="2800" b="1" dirty="0" err="1"/>
              <a:t>афонія</a:t>
            </a:r>
            <a:r>
              <a:rPr lang="ru-RU" sz="2800" b="1" dirty="0"/>
              <a:t>)</a:t>
            </a:r>
            <a:r>
              <a:rPr lang="ru-RU" sz="2800" dirty="0"/>
              <a:t> — </a:t>
            </a:r>
            <a:r>
              <a:rPr lang="ru-RU" sz="2800" dirty="0" err="1"/>
              <a:t>відсутність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розлади</a:t>
            </a:r>
            <a:r>
              <a:rPr lang="ru-RU" sz="2800" dirty="0"/>
              <a:t> </a:t>
            </a:r>
            <a:r>
              <a:rPr lang="ru-RU" sz="2800" dirty="0" err="1"/>
              <a:t>фонації</a:t>
            </a:r>
            <a:r>
              <a:rPr lang="ru-RU" sz="2800" dirty="0"/>
              <a:t> </a:t>
            </a:r>
            <a:r>
              <a:rPr lang="ru-RU" sz="2800" dirty="0" err="1"/>
              <a:t>внаслідок</a:t>
            </a:r>
            <a:r>
              <a:rPr lang="ru-RU" sz="2800" dirty="0"/>
              <a:t> </a:t>
            </a:r>
            <a:r>
              <a:rPr lang="ru-RU" sz="2800" dirty="0" err="1"/>
              <a:t>паталогічних</a:t>
            </a:r>
            <a:r>
              <a:rPr lang="ru-RU" sz="2800" dirty="0"/>
              <a:t> </a:t>
            </a:r>
            <a:r>
              <a:rPr lang="ru-RU" sz="2800" dirty="0" err="1"/>
              <a:t>змін</a:t>
            </a:r>
            <a:r>
              <a:rPr lang="ru-RU" sz="2800" dirty="0"/>
              <a:t> голосового </a:t>
            </a:r>
            <a:r>
              <a:rPr lang="ru-RU" sz="2800" dirty="0" err="1"/>
              <a:t>апарату</a:t>
            </a:r>
            <a:r>
              <a:rPr lang="ru-RU" sz="2800" dirty="0"/>
              <a:t>. </a:t>
            </a:r>
            <a:r>
              <a:rPr lang="ru-RU" sz="2800" dirty="0" err="1"/>
              <a:t>Проявляється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у </a:t>
            </a:r>
            <a:r>
              <a:rPr lang="ru-RU" sz="2800" dirty="0" err="1"/>
              <a:t>відсутності</a:t>
            </a:r>
            <a:r>
              <a:rPr lang="ru-RU" sz="2800" dirty="0"/>
              <a:t> </a:t>
            </a:r>
            <a:r>
              <a:rPr lang="ru-RU" sz="2800" dirty="0" err="1"/>
              <a:t>фонації</a:t>
            </a:r>
            <a:r>
              <a:rPr lang="ru-RU" sz="2800" dirty="0"/>
              <a:t> (</a:t>
            </a:r>
            <a:r>
              <a:rPr lang="ru-RU" sz="2800" dirty="0" err="1"/>
              <a:t>афонія</a:t>
            </a:r>
            <a:r>
              <a:rPr lang="ru-RU" sz="2800" dirty="0"/>
              <a:t>), </a:t>
            </a:r>
            <a:r>
              <a:rPr lang="ru-RU" sz="2800" dirty="0" err="1"/>
              <a:t>або</a:t>
            </a:r>
            <a:r>
              <a:rPr lang="ru-RU" sz="2800" dirty="0"/>
              <a:t> в </a:t>
            </a:r>
            <a:r>
              <a:rPr lang="ru-RU" sz="2800" dirty="0" err="1"/>
              <a:t>порушені</a:t>
            </a:r>
            <a:r>
              <a:rPr lang="ru-RU" sz="2800" dirty="0"/>
              <a:t> </a:t>
            </a:r>
            <a:r>
              <a:rPr lang="ru-RU" sz="2800" dirty="0" err="1"/>
              <a:t>сили</a:t>
            </a:r>
            <a:r>
              <a:rPr lang="ru-RU" sz="2800" dirty="0"/>
              <a:t>, </a:t>
            </a:r>
            <a:r>
              <a:rPr lang="ru-RU" sz="2800" dirty="0" err="1"/>
              <a:t>висоти</a:t>
            </a:r>
            <a:r>
              <a:rPr lang="ru-RU" sz="2800" dirty="0"/>
              <a:t> і тембру голосу (</a:t>
            </a:r>
            <a:r>
              <a:rPr lang="ru-RU" sz="2800" dirty="0" err="1"/>
              <a:t>дистонія</a:t>
            </a:r>
            <a:r>
              <a:rPr lang="ru-RU" sz="2800" dirty="0"/>
              <a:t>) ,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зумовлена</a:t>
            </a:r>
            <a:r>
              <a:rPr lang="ru-RU" sz="2800" dirty="0"/>
              <a:t> </a:t>
            </a:r>
            <a:r>
              <a:rPr lang="ru-RU" sz="2800" dirty="0" err="1"/>
              <a:t>органічними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функціональними</a:t>
            </a:r>
            <a:r>
              <a:rPr lang="ru-RU" sz="2800" dirty="0"/>
              <a:t> </a:t>
            </a:r>
            <a:r>
              <a:rPr lang="ru-RU" sz="2800" dirty="0" err="1"/>
              <a:t>розладами</a:t>
            </a:r>
            <a:r>
              <a:rPr lang="ru-RU" sz="2800" dirty="0"/>
              <a:t> </a:t>
            </a:r>
            <a:r>
              <a:rPr lang="ru-RU" sz="2800" dirty="0" err="1"/>
              <a:t>голосоутворюючого</a:t>
            </a:r>
            <a:r>
              <a:rPr lang="ru-RU" sz="2800" dirty="0"/>
              <a:t> </a:t>
            </a:r>
            <a:r>
              <a:rPr lang="ru-RU" sz="2800" dirty="0" err="1"/>
              <a:t>механізму</a:t>
            </a:r>
            <a:r>
              <a:rPr lang="ru-RU" sz="2800" dirty="0"/>
              <a:t> </a:t>
            </a:r>
            <a:r>
              <a:rPr lang="ru-RU" sz="2800" dirty="0" err="1"/>
              <a:t>центральної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периферичної</a:t>
            </a:r>
            <a:r>
              <a:rPr lang="ru-RU" sz="2800" dirty="0"/>
              <a:t> </a:t>
            </a:r>
            <a:r>
              <a:rPr lang="ru-RU" sz="2800" dirty="0" err="1"/>
              <a:t>локалізації</a:t>
            </a:r>
            <a:r>
              <a:rPr lang="ru-RU" sz="2800" dirty="0"/>
              <a:t> і </a:t>
            </a:r>
            <a:r>
              <a:rPr lang="ru-RU" sz="2800" dirty="0" err="1"/>
              <a:t>виникати</a:t>
            </a:r>
            <a:r>
              <a:rPr lang="ru-RU" sz="2800" dirty="0"/>
              <a:t> на будь-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етапі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дитини</a:t>
            </a:r>
            <a:r>
              <a:rPr lang="ru-RU" sz="2800" dirty="0"/>
              <a:t>. </a:t>
            </a:r>
            <a:r>
              <a:rPr lang="ru-RU" sz="2800" dirty="0" err="1"/>
              <a:t>Буває</a:t>
            </a:r>
            <a:r>
              <a:rPr lang="ru-RU" sz="2800" dirty="0"/>
              <a:t> </a:t>
            </a:r>
            <a:r>
              <a:rPr lang="ru-RU" sz="2800" dirty="0" err="1"/>
              <a:t>ізольованою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входить до складу </a:t>
            </a:r>
            <a:r>
              <a:rPr lang="ru-RU" sz="2800" dirty="0" err="1"/>
              <a:t>інших</a:t>
            </a:r>
            <a:r>
              <a:rPr lang="ru-RU" sz="2800" dirty="0"/>
              <a:t> </a:t>
            </a:r>
            <a:r>
              <a:rPr lang="ru-RU" sz="2800" dirty="0" err="1"/>
              <a:t>порушень</a:t>
            </a:r>
            <a:r>
              <a:rPr lang="ru-RU" sz="2800" dirty="0"/>
              <a:t> </a:t>
            </a:r>
            <a:r>
              <a:rPr lang="ru-RU" sz="2800" dirty="0" err="1"/>
              <a:t>мовлення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581816"/>
            <a:ext cx="797789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Розлади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фонаційного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висловлювання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</a:rPr>
              <a:t> </a:t>
            </a:r>
            <a:endParaRPr lang="uk-UA" sz="4000" dirty="0">
              <a:solidFill>
                <a:srgbClr val="C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48" y="5991525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0169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640960" cy="4824536"/>
          </a:xfrm>
        </p:spPr>
        <p:txBody>
          <a:bodyPr>
            <a:noAutofit/>
          </a:bodyPr>
          <a:lstStyle/>
          <a:p>
            <a:r>
              <a:rPr lang="uk-UA" sz="2400" b="1" dirty="0" err="1" smtClean="0"/>
              <a:t>Дислалія</a:t>
            </a:r>
            <a:r>
              <a:rPr lang="uk-UA" sz="2400" b="1" dirty="0" smtClean="0"/>
              <a:t> </a:t>
            </a:r>
            <a:r>
              <a:rPr lang="uk-UA" sz="2400" dirty="0" smtClean="0"/>
              <a:t>— порушення </a:t>
            </a:r>
            <a:r>
              <a:rPr lang="uk-UA" sz="2400" dirty="0" err="1" smtClean="0"/>
              <a:t>звуковимови</a:t>
            </a:r>
            <a:r>
              <a:rPr lang="uk-UA" sz="2400" dirty="0" smtClean="0"/>
              <a:t> при нормальному слуху і збереженій іннервації </a:t>
            </a:r>
            <a:r>
              <a:rPr lang="uk-UA" sz="2400" dirty="0" err="1" smtClean="0"/>
              <a:t>мовного</a:t>
            </a:r>
            <a:r>
              <a:rPr lang="uk-UA" sz="2400" dirty="0" smtClean="0"/>
              <a:t> апарату. Проявляється в неправильному звуковому оформленні мовлення: у викривленій вимові звуків, в замінах звуків або в їх змішуванні.</a:t>
            </a:r>
          </a:p>
          <a:p>
            <a:r>
              <a:rPr lang="uk-UA" sz="2400" b="1" dirty="0" smtClean="0"/>
              <a:t>Виділяють три форми </a:t>
            </a:r>
            <a:r>
              <a:rPr lang="uk-UA" sz="2400" b="1" dirty="0" err="1" smtClean="0"/>
              <a:t>дислалії</a:t>
            </a:r>
            <a:r>
              <a:rPr lang="uk-UA" sz="2400" b="1" dirty="0" smtClean="0"/>
              <a:t>:</a:t>
            </a:r>
            <a:endParaRPr lang="uk-UA" sz="24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581816"/>
            <a:ext cx="797789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Розлади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фонаційного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висловлювання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</a:rPr>
              <a:t> </a:t>
            </a:r>
            <a:endParaRPr lang="uk-UA" sz="4000" dirty="0">
              <a:solidFill>
                <a:srgbClr val="C00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48" y="5991525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43228"/>
              </p:ext>
            </p:extLst>
          </p:nvPr>
        </p:nvGraphicFramePr>
        <p:xfrm>
          <a:off x="179512" y="3933057"/>
          <a:ext cx="8820471" cy="275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9704"/>
                <a:gridCol w="1800200"/>
                <a:gridCol w="4510567"/>
              </a:tblGrid>
              <a:tr h="551050"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За видом дефекту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За кількістю звуків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8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станом артикуляційного апарату</a:t>
                      </a:r>
                      <a:endParaRPr lang="uk-UA" noProof="0" dirty="0"/>
                    </a:p>
                  </a:txBody>
                  <a:tcPr/>
                </a:tc>
              </a:tr>
              <a:tr h="211324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1" noProof="0" dirty="0" smtClean="0"/>
                        <a:t>акустико-фонематична,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1" noProof="0" dirty="0" err="1" smtClean="0"/>
                        <a:t>артикулярно</a:t>
                      </a:r>
                      <a:r>
                        <a:rPr lang="uk-UA" sz="1800" b="1" noProof="0" dirty="0" smtClean="0"/>
                        <a:t>-фонематична,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1" noProof="0" dirty="0" err="1" smtClean="0"/>
                        <a:t>артикулярно</a:t>
                      </a:r>
                      <a:r>
                        <a:rPr lang="uk-UA" sz="1800" b="1" noProof="0" dirty="0" smtClean="0"/>
                        <a:t>-фонетична.</a:t>
                      </a:r>
                      <a:endParaRPr lang="uk-UA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1" noProof="0" dirty="0" smtClean="0"/>
                        <a:t>проста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1" noProof="0" dirty="0" smtClean="0"/>
                        <a:t>складна</a:t>
                      </a:r>
                      <a:endParaRPr lang="uk-UA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1" noProof="0" dirty="0" smtClean="0"/>
                        <a:t>органічна або механічна </a:t>
                      </a:r>
                      <a:r>
                        <a:rPr lang="uk-UA" sz="1800" noProof="0" dirty="0" smtClean="0"/>
                        <a:t>(з ушкодженнями артикуляційного апарату)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uk-UA" sz="1800" b="1" noProof="0" dirty="0" smtClean="0"/>
                        <a:t>функціональна</a:t>
                      </a:r>
                      <a:r>
                        <a:rPr lang="uk-UA" sz="1800" noProof="0" dirty="0" smtClean="0"/>
                        <a:t> (не пов’язана з такими пошкодженнями)</a:t>
                      </a:r>
                    </a:p>
                    <a:p>
                      <a:pPr marL="895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noProof="0" dirty="0" smtClean="0"/>
                        <a:t>- моторна</a:t>
                      </a:r>
                    </a:p>
                    <a:p>
                      <a:pPr marL="8953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noProof="0" dirty="0" smtClean="0"/>
                        <a:t>- сенсорна.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4058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4824536"/>
          </a:xfrm>
        </p:spPr>
        <p:txBody>
          <a:bodyPr>
            <a:noAutofit/>
          </a:bodyPr>
          <a:lstStyle/>
          <a:p>
            <a:r>
              <a:rPr lang="ru-RU" sz="2400" b="1" dirty="0" err="1"/>
              <a:t>Ринолалія</a:t>
            </a:r>
            <a:r>
              <a:rPr lang="ru-RU" sz="2400" b="1" dirty="0"/>
              <a:t> </a:t>
            </a:r>
            <a:r>
              <a:rPr lang="ru-RU" sz="2400" dirty="0"/>
              <a:t>— </a:t>
            </a:r>
            <a:r>
              <a:rPr lang="ru-RU" sz="2400" dirty="0" err="1"/>
              <a:t>порушення</a:t>
            </a:r>
            <a:r>
              <a:rPr lang="ru-RU" sz="2400" dirty="0"/>
              <a:t> тембру голосу і </a:t>
            </a:r>
            <a:r>
              <a:rPr lang="ru-RU" sz="2400" dirty="0" err="1"/>
              <a:t>звуковимови</a:t>
            </a:r>
            <a:r>
              <a:rPr lang="ru-RU" sz="2400" dirty="0"/>
              <a:t>, </a:t>
            </a:r>
            <a:r>
              <a:rPr lang="ru-RU" sz="2400" dirty="0" err="1"/>
              <a:t>зумовлене</a:t>
            </a:r>
            <a:r>
              <a:rPr lang="ru-RU" sz="2400" dirty="0"/>
              <a:t> анатомо-</a:t>
            </a:r>
            <a:r>
              <a:rPr lang="ru-RU" sz="2400" dirty="0" err="1"/>
              <a:t>фізіологічними</a:t>
            </a:r>
            <a:r>
              <a:rPr lang="ru-RU" sz="2400" dirty="0"/>
              <a:t> дефектами </a:t>
            </a:r>
            <a:r>
              <a:rPr lang="ru-RU" sz="2400" dirty="0" err="1"/>
              <a:t>мовного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. </a:t>
            </a:r>
            <a:r>
              <a:rPr lang="ru-RU" sz="2400" dirty="0" err="1"/>
              <a:t>Проявляється</a:t>
            </a:r>
            <a:r>
              <a:rPr lang="ru-RU" sz="2400" dirty="0"/>
              <a:t> </a:t>
            </a:r>
            <a:r>
              <a:rPr lang="ru-RU" sz="2400" dirty="0" err="1"/>
              <a:t>патологічному</a:t>
            </a:r>
            <a:r>
              <a:rPr lang="ru-RU" sz="2400" dirty="0"/>
              <a:t> </a:t>
            </a:r>
            <a:r>
              <a:rPr lang="ru-RU" sz="2400" dirty="0" err="1"/>
              <a:t>змінені</a:t>
            </a:r>
            <a:r>
              <a:rPr lang="ru-RU" sz="2400" dirty="0"/>
              <a:t> тембру голосу,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виявляється</a:t>
            </a:r>
            <a:r>
              <a:rPr lang="ru-RU" sz="2400" dirty="0"/>
              <a:t> </a:t>
            </a:r>
            <a:r>
              <a:rPr lang="ru-RU" sz="2400" dirty="0" err="1"/>
              <a:t>занадто</a:t>
            </a:r>
            <a:r>
              <a:rPr lang="ru-RU" sz="2400" dirty="0"/>
              <a:t> </a:t>
            </a:r>
            <a:r>
              <a:rPr lang="ru-RU" sz="2400" dirty="0" err="1"/>
              <a:t>назалізованим</a:t>
            </a:r>
            <a:r>
              <a:rPr lang="ru-RU" sz="2400" dirty="0"/>
              <a:t> </a:t>
            </a:r>
            <a:r>
              <a:rPr lang="ru-RU" sz="2400" dirty="0" err="1"/>
              <a:t>внаслідок</a:t>
            </a:r>
            <a:r>
              <a:rPr lang="ru-RU" sz="2400" dirty="0"/>
              <a:t> того,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голосовидихуваний</a:t>
            </a:r>
            <a:r>
              <a:rPr lang="ru-RU" sz="2400" dirty="0"/>
              <a:t> </a:t>
            </a:r>
            <a:r>
              <a:rPr lang="ru-RU" sz="2400" dirty="0" err="1"/>
              <a:t>потік</a:t>
            </a:r>
            <a:r>
              <a:rPr lang="ru-RU" sz="2400" dirty="0"/>
              <a:t> </a:t>
            </a:r>
            <a:r>
              <a:rPr lang="ru-RU" sz="2400" dirty="0" err="1"/>
              <a:t>повітря</a:t>
            </a:r>
            <a:r>
              <a:rPr lang="ru-RU" sz="2400" dirty="0"/>
              <a:t> проходить у </a:t>
            </a:r>
            <a:r>
              <a:rPr lang="ru-RU" sz="2400" dirty="0" err="1"/>
              <a:t>порожнину</a:t>
            </a:r>
            <a:r>
              <a:rPr lang="ru-RU" sz="2400" dirty="0"/>
              <a:t> носа і в </a:t>
            </a:r>
            <a:r>
              <a:rPr lang="ru-RU" sz="2400" dirty="0" err="1"/>
              <a:t>ній</a:t>
            </a:r>
            <a:r>
              <a:rPr lang="ru-RU" sz="2400" dirty="0"/>
              <a:t> </a:t>
            </a:r>
            <a:r>
              <a:rPr lang="ru-RU" sz="2400" dirty="0" err="1"/>
              <a:t>отримує</a:t>
            </a:r>
            <a:r>
              <a:rPr lang="ru-RU" sz="2400" dirty="0"/>
              <a:t> резонанс. При </a:t>
            </a:r>
            <a:r>
              <a:rPr lang="ru-RU" sz="2400" dirty="0" err="1"/>
              <a:t>ринолалії</a:t>
            </a:r>
            <a:r>
              <a:rPr lang="ru-RU" sz="2400" dirty="0"/>
              <a:t> </a:t>
            </a:r>
            <a:r>
              <a:rPr lang="ru-RU" sz="2400" dirty="0" err="1"/>
              <a:t>спостерігається</a:t>
            </a:r>
            <a:r>
              <a:rPr lang="ru-RU" sz="2400" dirty="0"/>
              <a:t> </a:t>
            </a:r>
            <a:r>
              <a:rPr lang="ru-RU" sz="2400" dirty="0" err="1"/>
              <a:t>викривлена</a:t>
            </a:r>
            <a:r>
              <a:rPr lang="ru-RU" sz="2400" dirty="0"/>
              <a:t> </a:t>
            </a:r>
            <a:r>
              <a:rPr lang="ru-RU" sz="2400" dirty="0" err="1"/>
              <a:t>вимова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звуків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 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дефекті</a:t>
            </a:r>
            <a:r>
              <a:rPr lang="ru-RU" sz="2400" dirty="0"/>
              <a:t> часто </a:t>
            </a:r>
            <a:r>
              <a:rPr lang="ru-RU" sz="2400" dirty="0" err="1"/>
              <a:t>зустрічаються</a:t>
            </a:r>
            <a:r>
              <a:rPr lang="ru-RU" sz="2400" dirty="0"/>
              <a:t> і </a:t>
            </a:r>
            <a:r>
              <a:rPr lang="ru-RU" sz="2400" dirty="0" err="1"/>
              <a:t>просодичні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, </a:t>
            </a:r>
            <a:r>
              <a:rPr lang="ru-RU" sz="2400" dirty="0" err="1"/>
              <a:t>мовлення</a:t>
            </a:r>
            <a:r>
              <a:rPr lang="ru-RU" sz="2400" dirty="0"/>
              <a:t> </a:t>
            </a:r>
            <a:r>
              <a:rPr lang="ru-RU" sz="2400" dirty="0" err="1"/>
              <a:t>монотонне</a:t>
            </a:r>
            <a:r>
              <a:rPr lang="ru-RU" sz="2400" dirty="0"/>
              <a:t>, </a:t>
            </a:r>
            <a:r>
              <a:rPr lang="ru-RU" sz="2400" dirty="0" err="1" smtClean="0"/>
              <a:t>малозрозуміле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характеру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піднебінно-глоткового</a:t>
            </a:r>
            <a:r>
              <a:rPr lang="ru-RU" sz="2400" dirty="0"/>
              <a:t> </a:t>
            </a:r>
            <a:r>
              <a:rPr lang="ru-RU" sz="2400" dirty="0" err="1"/>
              <a:t>змикання</a:t>
            </a:r>
            <a:r>
              <a:rPr lang="ru-RU" sz="2400" dirty="0"/>
              <a:t>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ринолалії</a:t>
            </a:r>
            <a:r>
              <a:rPr lang="ru-RU" sz="2400" dirty="0"/>
              <a:t>: </a:t>
            </a:r>
            <a:r>
              <a:rPr lang="ru-RU" sz="2400" b="1" dirty="0" err="1">
                <a:solidFill>
                  <a:srgbClr val="C00000"/>
                </a:solidFill>
              </a:rPr>
              <a:t>відкриту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закриту</a:t>
            </a:r>
            <a:r>
              <a:rPr lang="ru-RU" sz="2400" b="1" dirty="0">
                <a:solidFill>
                  <a:srgbClr val="C00000"/>
                </a:solidFill>
              </a:rPr>
              <a:t> й </a:t>
            </a:r>
            <a:r>
              <a:rPr lang="ru-RU" sz="2400" b="1" dirty="0" err="1">
                <a:solidFill>
                  <a:srgbClr val="C00000"/>
                </a:solidFill>
              </a:rPr>
              <a:t>змішану</a:t>
            </a:r>
            <a:r>
              <a:rPr lang="ru-RU" sz="2400" dirty="0" smtClean="0"/>
              <a:t>.</a:t>
            </a:r>
            <a:endParaRPr lang="uk-UA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581816"/>
            <a:ext cx="797789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Розлади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фонаційного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висловлювання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</a:rPr>
              <a:t> </a:t>
            </a:r>
            <a:endParaRPr lang="uk-UA" sz="40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4196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13996" cy="4824536"/>
          </a:xfrm>
        </p:spPr>
        <p:txBody>
          <a:bodyPr>
            <a:noAutofit/>
          </a:bodyPr>
          <a:lstStyle/>
          <a:p>
            <a:r>
              <a:rPr lang="ru-RU" sz="2400" b="1" dirty="0" err="1"/>
              <a:t>Дизартрія</a:t>
            </a:r>
            <a:r>
              <a:rPr lang="ru-RU" sz="2400" b="1" dirty="0"/>
              <a:t> </a:t>
            </a:r>
            <a:r>
              <a:rPr lang="ru-RU" sz="2400" dirty="0" smtClean="0"/>
              <a:t>—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/>
              <a:t>вимовної</a:t>
            </a:r>
            <a:r>
              <a:rPr lang="ru-RU" sz="2400" dirty="0"/>
              <a:t> </a:t>
            </a:r>
            <a:r>
              <a:rPr lang="ru-RU" sz="2400" dirty="0" err="1"/>
              <a:t>сторони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, </a:t>
            </a:r>
            <a:r>
              <a:rPr lang="ru-RU" sz="2400" dirty="0" err="1"/>
              <a:t>зумовлене</a:t>
            </a:r>
            <a:r>
              <a:rPr lang="ru-RU" sz="2400" dirty="0"/>
              <a:t> </a:t>
            </a:r>
            <a:r>
              <a:rPr lang="ru-RU" sz="2400" dirty="0" err="1"/>
              <a:t>недостатньою</a:t>
            </a:r>
            <a:r>
              <a:rPr lang="ru-RU" sz="2400" dirty="0"/>
              <a:t> </a:t>
            </a:r>
            <a:r>
              <a:rPr lang="ru-RU" sz="2400" dirty="0" err="1"/>
              <a:t>іннервацією</a:t>
            </a:r>
            <a:r>
              <a:rPr lang="ru-RU" sz="2400" dirty="0"/>
              <a:t> </a:t>
            </a:r>
            <a:r>
              <a:rPr lang="ru-RU" sz="2400" dirty="0" err="1"/>
              <a:t>мовного</a:t>
            </a:r>
            <a:r>
              <a:rPr lang="ru-RU" sz="2400" dirty="0"/>
              <a:t> аппарату</a:t>
            </a:r>
            <a:r>
              <a:rPr lang="ru-RU" sz="2400" b="1" dirty="0" smtClean="0"/>
              <a:t>.</a:t>
            </a:r>
          </a:p>
          <a:p>
            <a:r>
              <a:rPr lang="ru-RU" sz="2400" b="1" dirty="0" err="1"/>
              <a:t>Брадилалія</a:t>
            </a:r>
            <a:r>
              <a:rPr lang="ru-RU" sz="2400" b="1" dirty="0"/>
              <a:t> (</a:t>
            </a:r>
            <a:r>
              <a:rPr lang="ru-RU" sz="2400" b="1" dirty="0" err="1"/>
              <a:t>брадифразія</a:t>
            </a:r>
            <a:r>
              <a:rPr lang="ru-RU" sz="2400" b="1" dirty="0"/>
              <a:t>)</a:t>
            </a:r>
            <a:r>
              <a:rPr lang="ru-RU" sz="2400" dirty="0"/>
              <a:t> — </a:t>
            </a:r>
            <a:r>
              <a:rPr lang="ru-RU" sz="2400" dirty="0" err="1"/>
              <a:t>патологічно</a:t>
            </a:r>
            <a:r>
              <a:rPr lang="ru-RU" sz="2400" dirty="0"/>
              <a:t> </a:t>
            </a:r>
            <a:r>
              <a:rPr lang="ru-RU" sz="2400" dirty="0" err="1"/>
              <a:t>уповільнений</a:t>
            </a:r>
            <a:r>
              <a:rPr lang="ru-RU" sz="2400" dirty="0"/>
              <a:t> темп </a:t>
            </a:r>
            <a:r>
              <a:rPr lang="ru-RU" sz="2400" dirty="0" err="1"/>
              <a:t>мовлення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як </a:t>
            </a:r>
            <a:r>
              <a:rPr lang="ru-RU" sz="2400" dirty="0" err="1"/>
              <a:t>самостійним</a:t>
            </a:r>
            <a:r>
              <a:rPr lang="ru-RU" sz="2400" dirty="0"/>
              <a:t> так і </a:t>
            </a:r>
            <a:r>
              <a:rPr lang="ru-RU" sz="2400" dirty="0" err="1"/>
              <a:t>спостерігатися</a:t>
            </a:r>
            <a:r>
              <a:rPr lang="ru-RU" sz="2400" dirty="0"/>
              <a:t> в </a:t>
            </a:r>
            <a:r>
              <a:rPr lang="ru-RU" sz="2400" dirty="0" err="1"/>
              <a:t>клініці</a:t>
            </a:r>
            <a:r>
              <a:rPr lang="ru-RU" sz="2400" dirty="0"/>
              <a:t> </a:t>
            </a:r>
            <a:r>
              <a:rPr lang="ru-RU" sz="2400" dirty="0" err="1"/>
              <a:t>деяких</a:t>
            </a:r>
            <a:r>
              <a:rPr lang="ru-RU" sz="2400" dirty="0"/>
              <a:t> форм </a:t>
            </a:r>
            <a:r>
              <a:rPr lang="ru-RU" sz="2400" dirty="0" err="1"/>
              <a:t>психічних</a:t>
            </a:r>
            <a:r>
              <a:rPr lang="ru-RU" sz="2400" dirty="0"/>
              <a:t> </a:t>
            </a:r>
            <a:r>
              <a:rPr lang="ru-RU" sz="2400" dirty="0" err="1"/>
              <a:t>захворювань</a:t>
            </a:r>
            <a:r>
              <a:rPr lang="ru-RU" sz="2400" dirty="0"/>
              <a:t>: при </a:t>
            </a:r>
            <a:r>
              <a:rPr lang="ru-RU" sz="2400" dirty="0" err="1"/>
              <a:t>олігофренії</a:t>
            </a:r>
            <a:r>
              <a:rPr lang="ru-RU" sz="2400" dirty="0"/>
              <a:t>, при </a:t>
            </a:r>
            <a:r>
              <a:rPr lang="ru-RU" sz="2400" dirty="0" err="1"/>
              <a:t>дистрофічних</a:t>
            </a:r>
            <a:r>
              <a:rPr lang="ru-RU" sz="2400" dirty="0"/>
              <a:t>, </a:t>
            </a:r>
            <a:r>
              <a:rPr lang="ru-RU" sz="2400" dirty="0" err="1"/>
              <a:t>органічних</a:t>
            </a:r>
            <a:r>
              <a:rPr lang="ru-RU" sz="2400" dirty="0"/>
              <a:t> </a:t>
            </a:r>
            <a:r>
              <a:rPr lang="ru-RU" sz="2400" dirty="0" err="1"/>
              <a:t>захворювань</a:t>
            </a:r>
            <a:r>
              <a:rPr lang="ru-RU" sz="2400" dirty="0"/>
              <a:t> </a:t>
            </a:r>
            <a:r>
              <a:rPr lang="ru-RU" sz="2400" dirty="0" err="1"/>
              <a:t>центральної</a:t>
            </a:r>
            <a:r>
              <a:rPr lang="ru-RU" sz="2400" dirty="0"/>
              <a:t> </a:t>
            </a:r>
            <a:r>
              <a:rPr lang="ru-RU" sz="2400" dirty="0" err="1"/>
              <a:t>нервової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, травмах, </a:t>
            </a:r>
            <a:r>
              <a:rPr lang="ru-RU" sz="2400" dirty="0" err="1"/>
              <a:t>пухлинах</a:t>
            </a:r>
            <a:r>
              <a:rPr lang="ru-RU" sz="2400" dirty="0"/>
              <a:t> головного </a:t>
            </a:r>
            <a:r>
              <a:rPr lang="ru-RU" sz="2400" dirty="0" err="1"/>
              <a:t>мозку</a:t>
            </a:r>
            <a:r>
              <a:rPr lang="ru-RU" sz="2400" dirty="0"/>
              <a:t> і т.п.</a:t>
            </a:r>
            <a:endParaRPr lang="uk-UA" sz="2400" dirty="0"/>
          </a:p>
          <a:p>
            <a:r>
              <a:rPr lang="ru-RU" sz="2400" b="1" dirty="0" err="1"/>
              <a:t>Тахілалія</a:t>
            </a:r>
            <a:r>
              <a:rPr lang="ru-RU" sz="2400" b="1" dirty="0"/>
              <a:t> (</a:t>
            </a:r>
            <a:r>
              <a:rPr lang="ru-RU" sz="2400" b="1" dirty="0" err="1"/>
              <a:t>тахіфразія</a:t>
            </a:r>
            <a:r>
              <a:rPr lang="ru-RU" sz="2400" b="1" dirty="0"/>
              <a:t>) </a:t>
            </a:r>
            <a:r>
              <a:rPr lang="ru-RU" sz="2400" dirty="0"/>
              <a:t>— </a:t>
            </a:r>
            <a:r>
              <a:rPr lang="ru-RU" sz="2400" dirty="0" err="1"/>
              <a:t>патологічно</a:t>
            </a:r>
            <a:r>
              <a:rPr lang="ru-RU" sz="2400" dirty="0"/>
              <a:t> </a:t>
            </a:r>
            <a:r>
              <a:rPr lang="ru-RU" sz="2400" dirty="0" err="1"/>
              <a:t>прискорений</a:t>
            </a:r>
            <a:r>
              <a:rPr lang="ru-RU" sz="2400" dirty="0"/>
              <a:t> темп </a:t>
            </a:r>
            <a:r>
              <a:rPr lang="ru-RU" sz="2400" dirty="0" err="1"/>
              <a:t>мовлення</a:t>
            </a:r>
            <a:r>
              <a:rPr lang="ru-RU" sz="2400" dirty="0"/>
              <a:t>.</a:t>
            </a:r>
            <a:endParaRPr lang="uk-UA" sz="2400" dirty="0"/>
          </a:p>
          <a:p>
            <a:r>
              <a:rPr lang="ru-RU" sz="2400" b="1" dirty="0" err="1"/>
              <a:t>Заїкання</a:t>
            </a:r>
            <a:r>
              <a:rPr lang="ru-RU" sz="2400" b="1" dirty="0"/>
              <a:t> </a:t>
            </a:r>
            <a:r>
              <a:rPr lang="ru-RU" sz="2400" dirty="0"/>
              <a:t>—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темпоритмічної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мовлення</a:t>
            </a:r>
            <a:r>
              <a:rPr lang="ru-RU" sz="2400" dirty="0"/>
              <a:t>, </a:t>
            </a:r>
            <a:r>
              <a:rPr lang="ru-RU" sz="2400" dirty="0" err="1"/>
              <a:t>зумовлене</a:t>
            </a:r>
            <a:r>
              <a:rPr lang="ru-RU" sz="2400" dirty="0"/>
              <a:t> </a:t>
            </a:r>
            <a:r>
              <a:rPr lang="ru-RU" sz="2400" dirty="0" err="1"/>
              <a:t>судомним</a:t>
            </a:r>
            <a:r>
              <a:rPr lang="ru-RU" sz="2400" dirty="0"/>
              <a:t> станом </a:t>
            </a:r>
            <a:r>
              <a:rPr lang="ru-RU" sz="2400" dirty="0" err="1"/>
              <a:t>мовного</a:t>
            </a:r>
            <a:r>
              <a:rPr lang="ru-RU" sz="2400" dirty="0"/>
              <a:t> </a:t>
            </a:r>
            <a:r>
              <a:rPr lang="ru-RU" sz="2400" dirty="0" err="1"/>
              <a:t>апарату</a:t>
            </a:r>
            <a:r>
              <a:rPr lang="ru-RU" sz="2400" dirty="0"/>
              <a:t>. </a:t>
            </a:r>
            <a:endParaRPr lang="uk-UA" sz="2400" dirty="0"/>
          </a:p>
          <a:p>
            <a:endParaRPr lang="uk-UA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581816"/>
            <a:ext cx="797789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Розлади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фонаційного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err="1">
                <a:solidFill>
                  <a:srgbClr val="C00000"/>
                </a:solidFill>
              </a:rPr>
              <a:t>висловлювання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</a:rPr>
              <a:t> </a:t>
            </a:r>
            <a:endParaRPr lang="uk-UA" sz="40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8005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913996" cy="4824536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Алалія </a:t>
            </a:r>
            <a:r>
              <a:rPr lang="uk-UA" sz="2400" dirty="0" smtClean="0"/>
              <a:t>— відсутність або недорозвиток мовлення внаслідок органічного ураження </a:t>
            </a:r>
            <a:r>
              <a:rPr lang="uk-UA" sz="2400" dirty="0" err="1" smtClean="0"/>
              <a:t>мовних</a:t>
            </a:r>
            <a:r>
              <a:rPr lang="uk-UA" sz="2400" dirty="0" smtClean="0"/>
              <a:t> зон кори головного мозку у внутрішньоутробному або ранньому періоді розвитку дитини.</a:t>
            </a:r>
          </a:p>
          <a:p>
            <a:r>
              <a:rPr lang="uk-UA" sz="2400" b="1" dirty="0" smtClean="0"/>
              <a:t>Афазія </a:t>
            </a:r>
            <a:r>
              <a:rPr lang="uk-UA" sz="2400" dirty="0" smtClean="0"/>
              <a:t>— повна або часткова втрата мовлення, обумовлена локальними ураженнями головного мозку. У дитини втрачається мовлення унаслідок черепно-мозкової травми, </a:t>
            </a:r>
            <a:r>
              <a:rPr lang="uk-UA" sz="2400" dirty="0" err="1" smtClean="0"/>
              <a:t>нейроінфекції</a:t>
            </a:r>
            <a:r>
              <a:rPr lang="uk-UA" sz="2400" dirty="0" smtClean="0"/>
              <a:t> або пухлин мозку після того, як мовлення було сформоване. Якщо таке порушення відбулося у віці до трьох років, то дослідники утримуються від діагнозу афазія. Якщо порушення виникли в більш старшому віці, говорять про афазію. На відміну від афазії дорослих існує дитяча, або рання афазія.</a:t>
            </a:r>
          </a:p>
          <a:p>
            <a:endParaRPr lang="uk-UA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58604" y="332656"/>
            <a:ext cx="797789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</a:t>
            </a:r>
            <a:r>
              <a:rPr lang="uk-UA" sz="3200" b="1" dirty="0" smtClean="0">
                <a:solidFill>
                  <a:srgbClr val="C00000"/>
                </a:solidFill>
              </a:rPr>
              <a:t>Розлади структурно-семантичного оформлення висловлювання 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7023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9072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u="sng" dirty="0" smtClean="0">
                <a:solidFill>
                  <a:srgbClr val="C00000"/>
                </a:solidFill>
              </a:rPr>
              <a:t>Центральний</a:t>
            </a:r>
            <a:r>
              <a:rPr lang="uk-UA" sz="1800" b="1" dirty="0" smtClean="0"/>
              <a:t>, якщо хвороботворний вплив зачепив той чи інший відділ центральної нервової системи і спричинив порушення мовлення.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b="1" dirty="0" smtClean="0">
                <a:solidFill>
                  <a:srgbClr val="C00000"/>
                </a:solidFill>
              </a:rPr>
              <a:t>Периферичний</a:t>
            </a:r>
            <a:r>
              <a:rPr lang="uk-UA" sz="1800" b="1" dirty="0" smtClean="0"/>
              <a:t>, коли виявляються аномалії в будові периферичного </a:t>
            </a:r>
            <a:r>
              <a:rPr lang="uk-UA" sz="1800" b="1" dirty="0" err="1" smtClean="0"/>
              <a:t>мовного</a:t>
            </a:r>
            <a:r>
              <a:rPr lang="uk-UA" sz="1800" b="1" dirty="0" smtClean="0"/>
              <a:t> апарату.</a:t>
            </a:r>
            <a:endParaRPr lang="uk-UA" sz="1800" dirty="0" smtClean="0"/>
          </a:p>
          <a:p>
            <a:pPr lvl="0"/>
            <a:r>
              <a:rPr lang="uk-UA" sz="1800" b="1" dirty="0" smtClean="0"/>
              <a:t>Одна з таких причин - це порушення у будові артикуляційного апарату: неправильний прикус, порушення у будові щелеп, укорочена під’язикова вуздечка, високе чи вузьке піднебіння, відсутність деяких зубів тощо.</a:t>
            </a:r>
            <a:endParaRPr lang="uk-UA" sz="1800" dirty="0" smtClean="0"/>
          </a:p>
          <a:p>
            <a:pPr lvl="0"/>
            <a:r>
              <a:rPr lang="uk-UA" sz="1800" b="1" dirty="0" smtClean="0"/>
              <a:t>Діти можуть копіювати неправильну </a:t>
            </a:r>
            <a:r>
              <a:rPr lang="uk-UA" sz="1800" b="1" dirty="0" err="1" smtClean="0"/>
              <a:t>звуковимову</a:t>
            </a:r>
            <a:r>
              <a:rPr lang="uk-UA" sz="1800" b="1" dirty="0" smtClean="0"/>
              <a:t> когось із рідних.</a:t>
            </a:r>
          </a:p>
          <a:p>
            <a:pPr marL="0" lvl="0" indent="0">
              <a:buNone/>
            </a:pPr>
            <a:r>
              <a:rPr lang="uk-UA" sz="1800" b="1" dirty="0" smtClean="0"/>
              <a:t>Причиною неправильної  </a:t>
            </a:r>
            <a:r>
              <a:rPr lang="uk-UA" sz="1800" b="1" dirty="0" err="1" smtClean="0"/>
              <a:t>звуковимови</a:t>
            </a:r>
            <a:r>
              <a:rPr lang="uk-UA" sz="1800" b="1" dirty="0" smtClean="0"/>
              <a:t> є:</a:t>
            </a:r>
          </a:p>
          <a:p>
            <a:pPr marL="0" lvl="0" indent="0">
              <a:buNone/>
            </a:pPr>
            <a:r>
              <a:rPr lang="uk-UA" sz="1800" b="1" dirty="0" smtClean="0"/>
              <a:t> - недоліки слухового сприймання звуків: це порушення пов’язане зі зниженням гостроти слуху дитини, його причини приховані в недоліках формування уявлень дитини про звуки рідної мови;</a:t>
            </a:r>
          </a:p>
          <a:p>
            <a:pPr marL="0" lvl="0" indent="0">
              <a:buNone/>
            </a:pPr>
            <a:r>
              <a:rPr lang="uk-UA" sz="1800" b="1" dirty="0" smtClean="0"/>
              <a:t>-  недостатності слухової уваги та слухового контролю.</a:t>
            </a:r>
            <a:endParaRPr lang="uk-UA" sz="1800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9552" y="509808"/>
            <a:ext cx="8568952" cy="75895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ХАРАКТЕР МОВЛЕНЕВИХ ПОРУШЕНЬ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74" y="205135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46231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5318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772816"/>
            <a:ext cx="8913996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При порушенні продуктивного виду відмічаються </a:t>
            </a:r>
            <a:r>
              <a:rPr lang="uk-UA" sz="2400" b="1" dirty="0" smtClean="0">
                <a:solidFill>
                  <a:srgbClr val="C00000"/>
                </a:solidFill>
              </a:rPr>
              <a:t>порушення письма.</a:t>
            </a:r>
          </a:p>
          <a:p>
            <a:pPr marL="0" indent="0" algn="ctr">
              <a:buNone/>
            </a:pPr>
            <a:endParaRPr lang="uk-UA" sz="2400" b="1" dirty="0" smtClean="0">
              <a:solidFill>
                <a:srgbClr val="C00000"/>
              </a:solidFill>
            </a:endParaRPr>
          </a:p>
          <a:p>
            <a:r>
              <a:rPr lang="uk-UA" sz="2400" b="1" dirty="0" err="1" smtClean="0"/>
              <a:t>Дисграфія</a:t>
            </a:r>
            <a:r>
              <a:rPr lang="uk-UA" sz="2400" b="1" dirty="0" smtClean="0"/>
              <a:t> </a:t>
            </a:r>
            <a:r>
              <a:rPr lang="uk-UA" sz="2400" dirty="0" smtClean="0"/>
              <a:t>— часткове специфічне порушення процесу письма. Проявляється в нестійкості оптико-просторового образу літери, в змішуванні або пропусках літер, у викривленнях </a:t>
            </a:r>
            <a:r>
              <a:rPr lang="uk-UA" sz="2400" dirty="0" err="1" smtClean="0"/>
              <a:t>звукоскладової</a:t>
            </a:r>
            <a:r>
              <a:rPr lang="uk-UA" sz="2400" dirty="0" smtClean="0"/>
              <a:t> структури слова і структури речень. У випадку не сформованості читання та письма (в ході навчання) говорять про </a:t>
            </a:r>
            <a:r>
              <a:rPr lang="uk-UA" sz="2400" b="1" dirty="0" smtClean="0"/>
              <a:t>алексію та аграфію</a:t>
            </a:r>
            <a:endParaRPr lang="uk-UA" sz="24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15816" y="404664"/>
            <a:ext cx="604867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2. </a:t>
            </a:r>
            <a:r>
              <a:rPr lang="uk-UA" sz="3200" b="1" dirty="0" smtClean="0">
                <a:solidFill>
                  <a:srgbClr val="C00000"/>
                </a:solidFill>
              </a:rPr>
              <a:t>Порушення писемного мовлення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1250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8341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913996" cy="46085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b="1" dirty="0" smtClean="0"/>
              <a:t>при порушення рецептивної письмової діяльності — </a:t>
            </a:r>
            <a:r>
              <a:rPr lang="uk-UA" sz="2400" b="1" dirty="0" smtClean="0">
                <a:solidFill>
                  <a:srgbClr val="C00000"/>
                </a:solidFill>
              </a:rPr>
              <a:t>розлади читання</a:t>
            </a:r>
          </a:p>
          <a:p>
            <a:pPr marL="0" indent="0" algn="ctr">
              <a:buNone/>
            </a:pPr>
            <a:endParaRPr lang="uk-UA" sz="2400" b="1" dirty="0" smtClean="0">
              <a:solidFill>
                <a:srgbClr val="C00000"/>
              </a:solidFill>
            </a:endParaRPr>
          </a:p>
          <a:p>
            <a:r>
              <a:rPr lang="uk-UA" sz="2400" b="1" dirty="0" err="1" smtClean="0"/>
              <a:t>Дислексія</a:t>
            </a:r>
            <a:r>
              <a:rPr lang="uk-UA" sz="2400" b="1" dirty="0" smtClean="0"/>
              <a:t> </a:t>
            </a:r>
            <a:r>
              <a:rPr lang="uk-UA" sz="2400" dirty="0" smtClean="0"/>
              <a:t>— часткове специфічне порушення процесу читання. Проявляється в утрудненнях впізнавання та розпізнавання літер; в ускладненнях злиття літер в склади і складів в слова, що призводить до неправильного відтворення звукової форми слова; в аграматизмі і спотворенні розуміння прочитаного.</a:t>
            </a:r>
          </a:p>
          <a:p>
            <a:endParaRPr lang="uk-UA" sz="2400" dirty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915816" y="404664"/>
            <a:ext cx="604867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solidFill>
                  <a:srgbClr val="C00000"/>
                </a:solidFill>
              </a:rPr>
              <a:t> 2. </a:t>
            </a:r>
            <a:r>
              <a:rPr lang="uk-UA" sz="3200" b="1" dirty="0" smtClean="0">
                <a:solidFill>
                  <a:srgbClr val="C00000"/>
                </a:solidFill>
              </a:rPr>
              <a:t>Порушення писемного мовлення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1250"/>
            <a:ext cx="3168352" cy="7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1769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2048" y="2463152"/>
            <a:ext cx="8503920" cy="1181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>
                <a:solidFill>
                  <a:srgbClr val="C00000"/>
                </a:solidFill>
              </a:rPr>
              <a:t>Дякую за увагу!</a:t>
            </a:r>
            <a:endParaRPr lang="uk-UA" sz="6000" b="1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25144"/>
            <a:ext cx="8428679" cy="199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55311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6552" y="1527048"/>
            <a:ext cx="8503920" cy="4998296"/>
          </a:xfrm>
        </p:spPr>
        <p:txBody>
          <a:bodyPr>
            <a:normAutofit fontScale="85000" lnSpcReduction="20000"/>
          </a:bodyPr>
          <a:lstStyle/>
          <a:p>
            <a:r>
              <a:rPr lang="uk-UA" sz="2400" b="1" dirty="0" smtClean="0"/>
              <a:t>різна внутрішньоутробна патологія, що приводить до порушення розвитку плода. Найбільш грубі дефекти мовлення виникають при порушенні розвитку плода в період від 4 тижнів до 4 місяців. Виникненню </a:t>
            </a:r>
            <a:r>
              <a:rPr lang="uk-UA" sz="2400" b="1" dirty="0" err="1" smtClean="0"/>
              <a:t>мовної</a:t>
            </a:r>
            <a:r>
              <a:rPr lang="uk-UA" sz="2400" b="1" dirty="0" smtClean="0"/>
              <a:t> патології сприяють токсикоз при вагітності, вірусні й ендокринні захворювання, травми, несумісність крові по резус-факторі й ін.</a:t>
            </a:r>
            <a:endParaRPr lang="uk-UA" sz="2400" dirty="0" smtClean="0"/>
          </a:p>
          <a:p>
            <a:r>
              <a:rPr lang="uk-UA" sz="2400" b="1" dirty="0" smtClean="0"/>
              <a:t>родова травма й асфіксія (недостатність кисневого постачання мозку внаслідок порушення подиху) під час пологів, які приводять до внутрічерепних крововиливів.</a:t>
            </a:r>
            <a:endParaRPr lang="uk-UA" sz="2400" dirty="0" smtClean="0"/>
          </a:p>
          <a:p>
            <a:r>
              <a:rPr lang="uk-UA" sz="2400" b="1" dirty="0" smtClean="0"/>
              <a:t>різні захворювання в перші роки життя дитини. Особливо пагубними для розвитку мовлення є часті </a:t>
            </a:r>
            <a:r>
              <a:rPr lang="uk-UA" sz="2400" b="1" dirty="0" err="1" smtClean="0"/>
              <a:t>інфекційно</a:t>
            </a:r>
            <a:r>
              <a:rPr lang="uk-UA" sz="2400" b="1" dirty="0" smtClean="0"/>
              <a:t>-вірусні захворювання, </a:t>
            </a:r>
            <a:r>
              <a:rPr lang="uk-UA" sz="2400" b="1" dirty="0" err="1" smtClean="0"/>
              <a:t>менінгоенцефаліти</a:t>
            </a:r>
            <a:r>
              <a:rPr lang="uk-UA" sz="2400" b="1" dirty="0" smtClean="0"/>
              <a:t> й ранні шлунково-кишкові розлади. - травми черепа, що супроводжуються струсом мозку, - спадкоємні фактори.</a:t>
            </a:r>
            <a:endParaRPr lang="uk-UA" sz="2400" dirty="0" smtClean="0"/>
          </a:p>
          <a:p>
            <a:r>
              <a:rPr lang="uk-UA" sz="2400" b="1" dirty="0" smtClean="0"/>
              <a:t>несприятливі соціально-побутові умови, що приводять до педагогічної занедбаності, вегетативної </a:t>
            </a:r>
            <a:r>
              <a:rPr lang="uk-UA" sz="2400" b="1" dirty="0" err="1" smtClean="0"/>
              <a:t>дисфункції</a:t>
            </a:r>
            <a:r>
              <a:rPr lang="uk-UA" sz="2400" b="1" dirty="0" smtClean="0"/>
              <a:t>, порушення емоційно-вольової сфери й дефіциту в розвитку мовлення.</a:t>
            </a:r>
            <a:endParaRPr lang="uk-UA" sz="2400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uk-UA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68288" y="260648"/>
            <a:ext cx="4840216" cy="7589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ФАКТОРИ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759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671064"/>
            <a:ext cx="8712968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b="1" dirty="0" smtClean="0"/>
              <a:t>Перший (</a:t>
            </a:r>
            <a:r>
              <a:rPr lang="uk-UA" sz="2000" b="1" dirty="0" smtClean="0">
                <a:solidFill>
                  <a:srgbClr val="C00000"/>
                </a:solidFill>
              </a:rPr>
              <a:t>1-2 роки життя</a:t>
            </a:r>
            <a:r>
              <a:rPr lang="uk-UA" sz="2000" b="1" dirty="0" smtClean="0"/>
              <a:t>), коли формуються передумови мови і починається мовленнєвий розвиток, складаються основи комунікативної поведінки і рушійною її силою стає потреба в спілкуванні.</a:t>
            </a:r>
          </a:p>
          <a:p>
            <a:pPr marL="0" indent="0" algn="just">
              <a:buNone/>
            </a:pPr>
            <a:r>
              <a:rPr lang="uk-UA" sz="2000" b="1" dirty="0" smtClean="0"/>
              <a:t>У цьому віці відбувається найбільш інтенсивний розвиток кіркових </a:t>
            </a:r>
            <a:r>
              <a:rPr lang="uk-UA" sz="2000" b="1" dirty="0" err="1" smtClean="0"/>
              <a:t>мовних</a:t>
            </a:r>
            <a:r>
              <a:rPr lang="uk-UA" sz="2000" b="1" dirty="0" smtClean="0"/>
              <a:t> зон, зокрема зони </a:t>
            </a:r>
            <a:r>
              <a:rPr lang="uk-UA" sz="2000" b="1" dirty="0" err="1" smtClean="0"/>
              <a:t>Брока</a:t>
            </a:r>
            <a:r>
              <a:rPr lang="uk-UA" sz="2000" b="1" dirty="0" smtClean="0"/>
              <a:t>, критичним періодом якого вважається вік дитини 14-18 місяців. Будь-які, навіть начебто незначні несприятливі чинники, які діють в цьому періоді, можуть відбитися на розвитку мовлення дитини.</a:t>
            </a:r>
            <a:endParaRPr lang="uk-UA" sz="1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940550" cy="7589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Критичні періоди в розвитку </a:t>
            </a:r>
            <a:r>
              <a:rPr lang="uk-UA" sz="3600" b="1" dirty="0" err="1" smtClean="0">
                <a:solidFill>
                  <a:srgbClr val="C00000"/>
                </a:solidFill>
              </a:rPr>
              <a:t>мовної</a:t>
            </a:r>
            <a:r>
              <a:rPr lang="uk-UA" sz="3600" b="1" dirty="0" smtClean="0">
                <a:solidFill>
                  <a:srgbClr val="C00000"/>
                </a:solidFill>
              </a:rPr>
              <a:t> функції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801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43072"/>
            <a:ext cx="8712968" cy="4854280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Другий критичний період (</a:t>
            </a:r>
            <a:r>
              <a:rPr lang="uk-UA" sz="2000" b="1" dirty="0" smtClean="0">
                <a:solidFill>
                  <a:srgbClr val="C00000"/>
                </a:solidFill>
              </a:rPr>
              <a:t>3 роки</a:t>
            </a:r>
            <a:r>
              <a:rPr lang="uk-UA" sz="2000" b="1" dirty="0" smtClean="0"/>
              <a:t>), коли </a:t>
            </a:r>
            <a:r>
              <a:rPr lang="uk-UA" sz="2000" b="1" dirty="0" err="1" smtClean="0"/>
              <a:t>інтенсивно</a:t>
            </a:r>
            <a:r>
              <a:rPr lang="uk-UA" sz="2000" b="1" dirty="0" smtClean="0"/>
              <a:t> розвивається зв'язкова мова, відбувається перехід від ситуаційної промови до контекстної, що вимагає великої узгодженості в роботі центральної нервової системи.</a:t>
            </a:r>
          </a:p>
          <a:p>
            <a:r>
              <a:rPr lang="uk-UA" sz="2000" b="1" dirty="0" smtClean="0"/>
              <a:t>Можуть виникати заїкання, </a:t>
            </a:r>
            <a:r>
              <a:rPr lang="uk-UA" sz="2000" b="1" dirty="0" err="1" smtClean="0"/>
              <a:t>мутизм</a:t>
            </a:r>
            <a:r>
              <a:rPr lang="uk-UA" sz="2000" b="1" dirty="0" smtClean="0"/>
              <a:t>, відставання </a:t>
            </a:r>
            <a:r>
              <a:rPr lang="uk-UA" sz="2000" b="1" dirty="0" err="1" smtClean="0"/>
              <a:t>мовного</a:t>
            </a:r>
            <a:r>
              <a:rPr lang="uk-UA" sz="2000" b="1" dirty="0" smtClean="0"/>
              <a:t> розвитку. Дитина відмовляється від </a:t>
            </a:r>
            <a:r>
              <a:rPr lang="uk-UA" sz="2000" b="1" dirty="0" err="1" smtClean="0"/>
              <a:t>мовного</a:t>
            </a:r>
            <a:r>
              <a:rPr lang="uk-UA" sz="2000" b="1" dirty="0" smtClean="0"/>
              <a:t> спілкування, з'являється реакція протесту на завищені до нього вимоги дорослих.</a:t>
            </a:r>
            <a:endParaRPr lang="uk-UA" sz="2000" dirty="0" smtClean="0"/>
          </a:p>
          <a:p>
            <a:r>
              <a:rPr lang="uk-UA" sz="2000" b="1" dirty="0" smtClean="0"/>
              <a:t>Заїкання, яке виникає на цьому етапі може бути обумовлено віковою нерівномірністю дозрівання окремих ланок </a:t>
            </a:r>
            <a:r>
              <a:rPr lang="uk-UA" sz="2000" b="1" dirty="0" err="1" smtClean="0"/>
              <a:t>мовної</a:t>
            </a:r>
            <a:r>
              <a:rPr lang="uk-UA" sz="2000" b="1" dirty="0" smtClean="0"/>
              <a:t> функціональної системи і різних психічних функцій.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940550" cy="7589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Критичні періоди в розвитку </a:t>
            </a:r>
            <a:r>
              <a:rPr lang="uk-UA" sz="3600" b="1" dirty="0" err="1" smtClean="0">
                <a:solidFill>
                  <a:srgbClr val="C00000"/>
                </a:solidFill>
              </a:rPr>
              <a:t>мовної</a:t>
            </a:r>
            <a:r>
              <a:rPr lang="uk-UA" sz="3600" b="1" dirty="0" smtClean="0">
                <a:solidFill>
                  <a:srgbClr val="C00000"/>
                </a:solidFill>
              </a:rPr>
              <a:t> функції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5129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43072"/>
            <a:ext cx="8712968" cy="4854280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Третій критичний період (</a:t>
            </a:r>
            <a:r>
              <a:rPr lang="uk-UA" sz="2000" b="1" dirty="0" smtClean="0">
                <a:solidFill>
                  <a:srgbClr val="C00000"/>
                </a:solidFill>
              </a:rPr>
              <a:t>6-7 років</a:t>
            </a:r>
            <a:r>
              <a:rPr lang="uk-UA" sz="2000" b="1" dirty="0" smtClean="0"/>
              <a:t>) - початок розвитку писемного мовлення. Зростає навантаження на центральну нервову систему дитини. При пред'явленні підвищених вимог можуть відбуватися «зриви» нервової діяльності з виникненням заїкання.</a:t>
            </a:r>
          </a:p>
          <a:p>
            <a:endParaRPr lang="uk-UA" sz="2000" dirty="0" smtClean="0"/>
          </a:p>
          <a:p>
            <a:r>
              <a:rPr lang="uk-UA" sz="2000" b="1" dirty="0" smtClean="0"/>
              <a:t>Будь-які порушення </a:t>
            </a:r>
            <a:r>
              <a:rPr lang="uk-UA" sz="2000" b="1" dirty="0" err="1" smtClean="0"/>
              <a:t>мовної</a:t>
            </a:r>
            <a:r>
              <a:rPr lang="uk-UA" sz="2000" b="1" dirty="0" smtClean="0"/>
              <a:t> функції, наявні у дитини, в ці критичні періоди проявляються найсильніше, крім того, можуть виникнути і нові </a:t>
            </a:r>
            <a:r>
              <a:rPr lang="uk-UA" sz="2000" b="1" dirty="0" err="1" smtClean="0"/>
              <a:t>мовні</a:t>
            </a:r>
            <a:r>
              <a:rPr lang="uk-UA" sz="2000" b="1" dirty="0" smtClean="0"/>
              <a:t> розлади. Логопед повинен добре знати критичні періоди в розвитку мовлення дитини і враховувати їх в своїй роботі.</a:t>
            </a:r>
            <a:endParaRPr lang="uk-UA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949280"/>
            <a:ext cx="3528392" cy="834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940550" cy="7589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Критичні періоди в розвитку </a:t>
            </a:r>
            <a:r>
              <a:rPr lang="uk-UA" sz="3600" b="1" dirty="0" err="1" smtClean="0">
                <a:solidFill>
                  <a:srgbClr val="C00000"/>
                </a:solidFill>
              </a:rPr>
              <a:t>мовної</a:t>
            </a:r>
            <a:r>
              <a:rPr lang="uk-UA" sz="3600" b="1" dirty="0" smtClean="0">
                <a:solidFill>
                  <a:srgbClr val="C00000"/>
                </a:solidFill>
              </a:rPr>
              <a:t> функції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01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b="1" dirty="0"/>
              <a:t> </a:t>
            </a:r>
            <a:r>
              <a:rPr lang="ru-RU" b="1" dirty="0"/>
              <a:t> </a:t>
            </a:r>
            <a:r>
              <a:rPr lang="uk-UA" b="1" dirty="0">
                <a:solidFill>
                  <a:srgbClr val="C00000"/>
                </a:solidFill>
              </a:rPr>
              <a:t>Біологічними</a:t>
            </a:r>
            <a:r>
              <a:rPr lang="uk-UA" b="1" dirty="0"/>
              <a:t> причинами розвитку мовленнєвих порушень є патогенні чинники, що впливають, головним чином, в період внутрішньоутробного розвитку і </a:t>
            </a:r>
            <a:r>
              <a:rPr lang="uk-UA" b="1" dirty="0" smtClean="0"/>
              <a:t>пологів (гіпоксія </a:t>
            </a:r>
            <a:r>
              <a:rPr lang="uk-UA" b="1" dirty="0"/>
              <a:t>плоду, родові травми</a:t>
            </a:r>
            <a:r>
              <a:rPr lang="uk-UA" b="1" dirty="0" smtClean="0"/>
              <a:t>), </a:t>
            </a:r>
            <a:r>
              <a:rPr lang="uk-UA" b="1" dirty="0"/>
              <a:t>а також в перші місяці </a:t>
            </a:r>
            <a:r>
              <a:rPr lang="uk-UA" b="1" dirty="0" smtClean="0"/>
              <a:t>життя (мозкові </a:t>
            </a:r>
            <a:r>
              <a:rPr lang="uk-UA" b="1" dirty="0"/>
              <a:t>інфекції, травми).</a:t>
            </a:r>
            <a:r>
              <a:rPr lang="ru-RU" b="1" dirty="0"/>
              <a:t> До них належать: </a:t>
            </a:r>
            <a:r>
              <a:rPr lang="ru-RU" b="1" dirty="0" err="1"/>
              <a:t>патологія</a:t>
            </a:r>
            <a:r>
              <a:rPr lang="ru-RU" b="1" dirty="0"/>
              <a:t> </a:t>
            </a:r>
            <a:r>
              <a:rPr lang="ru-RU" b="1" dirty="0" err="1"/>
              <a:t>вагітності</a:t>
            </a:r>
            <a:r>
              <a:rPr lang="ru-RU" b="1" dirty="0"/>
              <a:t> </a:t>
            </a:r>
            <a:r>
              <a:rPr lang="ru-RU" b="1" dirty="0" err="1"/>
              <a:t>матері</a:t>
            </a:r>
            <a:r>
              <a:rPr lang="ru-RU" b="1" dirty="0"/>
              <a:t>, </a:t>
            </a:r>
            <a:r>
              <a:rPr lang="ru-RU" b="1" dirty="0" err="1"/>
              <a:t>вживання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  час </a:t>
            </a:r>
            <a:r>
              <a:rPr lang="ru-RU" b="1" dirty="0" err="1"/>
              <a:t>вагітності</a:t>
            </a:r>
            <a:r>
              <a:rPr lang="ru-RU" b="1" dirty="0"/>
              <a:t> тютюну, </a:t>
            </a:r>
            <a:r>
              <a:rPr lang="ru-RU" b="1" dirty="0" err="1"/>
              <a:t>наркотиків</a:t>
            </a:r>
            <a:r>
              <a:rPr lang="ru-RU" b="1" dirty="0"/>
              <a:t>, </a:t>
            </a:r>
            <a:r>
              <a:rPr lang="ru-RU" b="1" dirty="0" err="1"/>
              <a:t>обмеженість</a:t>
            </a:r>
            <a:r>
              <a:rPr lang="ru-RU" b="1" dirty="0"/>
              <a:t> </a:t>
            </a:r>
            <a:r>
              <a:rPr lang="ru-RU" b="1" dirty="0" err="1"/>
              <a:t>спілкування</a:t>
            </a:r>
            <a:r>
              <a:rPr lang="ru-RU" b="1" dirty="0"/>
              <a:t> </a:t>
            </a:r>
            <a:r>
              <a:rPr lang="ru-RU" b="1" dirty="0" err="1"/>
              <a:t>дитини</a:t>
            </a:r>
            <a:r>
              <a:rPr lang="ru-RU" b="1" dirty="0"/>
              <a:t>, </a:t>
            </a:r>
            <a:r>
              <a:rPr lang="ru-RU" b="1" dirty="0" err="1"/>
              <a:t>педагогічна</a:t>
            </a:r>
            <a:r>
              <a:rPr lang="ru-RU" b="1" dirty="0"/>
              <a:t> </a:t>
            </a:r>
            <a:r>
              <a:rPr lang="ru-RU" b="1" dirty="0" err="1"/>
              <a:t>занедбаність</a:t>
            </a:r>
            <a:r>
              <a:rPr lang="ru-RU" b="1" dirty="0"/>
              <a:t> </a:t>
            </a:r>
            <a:r>
              <a:rPr lang="ru-RU" b="1" dirty="0" err="1"/>
              <a:t>тощо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Мовленнєві </a:t>
            </a:r>
            <a:r>
              <a:rPr lang="uk-UA" b="1" dirty="0"/>
              <a:t>порушення, виникнувши під впливом одного із  цих патогенних чинників </a:t>
            </a:r>
            <a:r>
              <a:rPr lang="uk-UA" b="1" dirty="0">
                <a:solidFill>
                  <a:srgbClr val="C00000"/>
                </a:solidFill>
              </a:rPr>
              <a:t>самі по собі не </a:t>
            </a:r>
            <a:r>
              <a:rPr lang="uk-UA" b="1" dirty="0" smtClean="0">
                <a:solidFill>
                  <a:srgbClr val="C00000"/>
                </a:solidFill>
              </a:rPr>
              <a:t>зникають </a:t>
            </a:r>
            <a:r>
              <a:rPr lang="uk-UA" b="1" dirty="0" smtClean="0"/>
              <a:t>і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/>
              <a:t>можуть негативно вплинути на </a:t>
            </a:r>
            <a:r>
              <a:rPr lang="uk-UA" b="1" dirty="0" smtClean="0"/>
              <a:t>весь подальший розвиток </a:t>
            </a:r>
            <a:r>
              <a:rPr lang="uk-UA" b="1" dirty="0"/>
              <a:t>дитини без спеціальної допомоги.</a:t>
            </a:r>
            <a:endParaRPr lang="uk-UA" dirty="0"/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uk-UA" b="1" dirty="0">
                <a:solidFill>
                  <a:srgbClr val="C00000"/>
                </a:solidFill>
              </a:rPr>
              <a:t>     Соціально – психологічні </a:t>
            </a:r>
            <a:r>
              <a:rPr lang="uk-UA" b="1" dirty="0"/>
              <a:t>чинники  пов’язані з психічним розвитком дітей. Негативну дію на мовленнєвий розвиток може накладати засвоєння дитиною одночасно двох </a:t>
            </a:r>
            <a:r>
              <a:rPr lang="uk-UA" b="1" dirty="0" err="1"/>
              <a:t>мовних</a:t>
            </a:r>
            <a:r>
              <a:rPr lang="uk-UA" b="1" dirty="0"/>
              <a:t> </a:t>
            </a:r>
            <a:r>
              <a:rPr lang="uk-UA" b="1" dirty="0" smtClean="0"/>
              <a:t>систем (вивчення </a:t>
            </a:r>
            <a:r>
              <a:rPr lang="uk-UA" b="1" dirty="0"/>
              <a:t>іноземної мови поряд із недостатнім рівнем володіння рідною мовою згідно вікових </a:t>
            </a:r>
            <a:r>
              <a:rPr lang="uk-UA" b="1" dirty="0" smtClean="0"/>
              <a:t>норм), </a:t>
            </a:r>
            <a:r>
              <a:rPr lang="uk-UA" b="1" dirty="0"/>
              <a:t>зайва стимуляція мовленнєвого розвитку дитини, неадекватний тип виховання дитини, педагогічна занедбаність, тобто відсутність належної уваги до розвитку мовлення дитини, мовленнєві дефекти оточуючих дитину </a:t>
            </a:r>
            <a:r>
              <a:rPr lang="uk-UA" b="1" dirty="0" smtClean="0"/>
              <a:t>людей.</a:t>
            </a:r>
          </a:p>
          <a:p>
            <a:endParaRPr lang="uk-UA" b="1" dirty="0"/>
          </a:p>
          <a:p>
            <a:r>
              <a:rPr lang="uk-UA" b="1" dirty="0" smtClean="0"/>
              <a:t>Не </a:t>
            </a:r>
            <a:r>
              <a:rPr lang="uk-UA" b="1" dirty="0"/>
              <a:t>всі порушення </a:t>
            </a:r>
            <a:r>
              <a:rPr lang="uk-UA" b="1" dirty="0" err="1"/>
              <a:t>звуковимови</a:t>
            </a:r>
            <a:r>
              <a:rPr lang="uk-UA" b="1" dirty="0"/>
              <a:t> можна вважати </a:t>
            </a:r>
            <a:r>
              <a:rPr lang="uk-UA" b="1" dirty="0">
                <a:solidFill>
                  <a:srgbClr val="C00000"/>
                </a:solidFill>
              </a:rPr>
              <a:t>патологічними</a:t>
            </a:r>
            <a:r>
              <a:rPr lang="uk-UA" b="1" dirty="0"/>
              <a:t>. </a:t>
            </a:r>
            <a:endParaRPr lang="uk-UA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437800"/>
            <a:ext cx="8743552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C00000"/>
                </a:solidFill>
              </a:rPr>
              <a:t>Причини </a:t>
            </a:r>
            <a:r>
              <a:rPr lang="ru-RU" sz="3200" b="1" dirty="0" err="1">
                <a:solidFill>
                  <a:srgbClr val="C00000"/>
                </a:solidFill>
              </a:rPr>
              <a:t>виникнення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мовленнєвих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порушень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endParaRPr lang="uk-UA" sz="3200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180" y="5677743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2047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968552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Практично кожна дитина молодшого дошкільного віку має певні порушення у вимові звуків.</a:t>
            </a:r>
          </a:p>
          <a:p>
            <a:r>
              <a:rPr lang="uk-UA" b="1" dirty="0" smtClean="0"/>
              <a:t>До п’яти років такі порушення вважаються природними, оскільки артикуляційний апарат дитини цього віку ще продовжує формуватися.</a:t>
            </a:r>
          </a:p>
          <a:p>
            <a:r>
              <a:rPr lang="uk-UA" b="1" dirty="0" smtClean="0"/>
              <a:t>Водночас збереження вад </a:t>
            </a:r>
            <a:r>
              <a:rPr lang="uk-UA" b="1" dirty="0" err="1" smtClean="0"/>
              <a:t>звуковимови</a:t>
            </a:r>
            <a:r>
              <a:rPr lang="uk-UA" b="1" dirty="0" smtClean="0"/>
              <a:t> після зазначеного терміну вважаються патологічними і потребують виправлення за допомогою спеціальних вправ і завдань, які добирає логопед.</a:t>
            </a:r>
          </a:p>
          <a:p>
            <a:r>
              <a:rPr lang="uk-UA" b="1" dirty="0" smtClean="0"/>
              <a:t>Слід пам'ятати, що порушення закріплюються, і діти, які мають вади </a:t>
            </a:r>
            <a:r>
              <a:rPr lang="uk-UA" b="1" dirty="0" err="1" smtClean="0"/>
              <a:t>звуковимови</a:t>
            </a:r>
            <a:r>
              <a:rPr lang="uk-UA" b="1" dirty="0" smtClean="0"/>
              <a:t>, на момент вступу до школи, потрапляють у групу ризику як схильні до </a:t>
            </a:r>
            <a:r>
              <a:rPr lang="uk-UA" b="1" dirty="0" err="1" smtClean="0"/>
              <a:t>дисграфії</a:t>
            </a:r>
            <a:r>
              <a:rPr lang="uk-UA" b="1" dirty="0" smtClean="0"/>
              <a:t> (порушення письма). Тому помітивши порушення вимови навіть кількох звуків ,слід обов’язково звернутися до логопеда.</a:t>
            </a:r>
            <a:endParaRPr lang="uk-U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0604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99592" y="404664"/>
            <a:ext cx="7951464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C00000"/>
                </a:solidFill>
              </a:rPr>
              <a:t>Причини </a:t>
            </a:r>
            <a:r>
              <a:rPr lang="ru-RU" sz="3200" b="1" dirty="0" err="1">
                <a:solidFill>
                  <a:srgbClr val="C00000"/>
                </a:solidFill>
              </a:rPr>
              <a:t>виникнення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мовленнєвих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порушень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endParaRPr lang="uk-U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303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252</TotalTime>
  <Words>1677</Words>
  <Application>Microsoft Office PowerPoint</Application>
  <PresentationFormat>Экран (4:3)</PresentationFormat>
  <Paragraphs>162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ЛОГОПЕДІЯ</vt:lpstr>
      <vt:lpstr> 1.Причини (етіологiя)  мовленнєвих порушень  у дітей.</vt:lpstr>
      <vt:lpstr>ХАРАКТЕР МОВЛЕНЕВИХ ПОРУШЕНЬ</vt:lpstr>
      <vt:lpstr>ФАКТОРИ</vt:lpstr>
      <vt:lpstr>Критичні періоди в розвитку мовної функції</vt:lpstr>
      <vt:lpstr>Критичні періоди в розвитку мовної функції</vt:lpstr>
      <vt:lpstr>Критичні періоди в розвитку мовної функції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Клініко- та психолого-педагогічна класифікації мовленнєвих розладів.</vt:lpstr>
      <vt:lpstr>ЗАВДАННЯ КЛАСИФІКАЦІЙ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ЛОГОПЕДІЯ  Розділ 1:  «Логопедія як спеціальна педагогічна наука»</dc:title>
  <dc:creator>ку</dc:creator>
  <cp:lastModifiedBy>RePack by Diakov</cp:lastModifiedBy>
  <cp:revision>66</cp:revision>
  <dcterms:created xsi:type="dcterms:W3CDTF">2020-01-18T07:40:30Z</dcterms:created>
  <dcterms:modified xsi:type="dcterms:W3CDTF">2020-01-29T17:09:23Z</dcterms:modified>
</cp:coreProperties>
</file>