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8" r:id="rId2"/>
    <p:sldId id="259" r:id="rId3"/>
    <p:sldId id="288" r:id="rId4"/>
    <p:sldId id="289" r:id="rId5"/>
    <p:sldId id="290" r:id="rId6"/>
    <p:sldId id="291" r:id="rId7"/>
    <p:sldId id="292" r:id="rId8"/>
    <p:sldId id="294" r:id="rId9"/>
    <p:sldId id="295" r:id="rId10"/>
    <p:sldId id="298" r:id="rId11"/>
    <p:sldId id="318" r:id="rId12"/>
    <p:sldId id="299" r:id="rId13"/>
    <p:sldId id="301" r:id="rId14"/>
    <p:sldId id="302" r:id="rId15"/>
    <p:sldId id="303" r:id="rId16"/>
    <p:sldId id="304" r:id="rId17"/>
    <p:sldId id="305" r:id="rId18"/>
    <p:sldId id="307" r:id="rId19"/>
    <p:sldId id="308" r:id="rId20"/>
    <p:sldId id="309" r:id="rId21"/>
    <p:sldId id="310" r:id="rId22"/>
    <p:sldId id="313" r:id="rId23"/>
    <p:sldId id="320" r:id="rId24"/>
    <p:sldId id="311" r:id="rId25"/>
    <p:sldId id="312" r:id="rId26"/>
    <p:sldId id="314" r:id="rId27"/>
    <p:sldId id="316" r:id="rId28"/>
    <p:sldId id="31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25.09.2023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25.09.2023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png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ИСТЕМНИЙ 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2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4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6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" name="Rectangle 1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9" name="Rectangle 1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3" name="Rectangle 1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7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9" name="Rectangle 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3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5" name="Rectangle 1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7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1" name="Rectangle 1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3" name="Rectangle 1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7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9" name="Rectangle 1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" name="Rectangle 2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" name="Rectangle 2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" name="Rectangle 2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1" name="Rectangle 2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0" name="Rectangle 2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2" name="Rectangle 2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" name="Rectangle 4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4" name="Rectangle 4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2" name="Rectangle 6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5" name="Rectangle 6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7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1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1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1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1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1" name="Rectangle 1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3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5" name="Rectangle 1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7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8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8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0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2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Звідси: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1.7.11)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Отже, рішення виду (1.7.6) знайдено. Проаналізуємо його докладніше. На рис. 1.7.1 (зверху) зображений приклад графіка потенціальної енергії. Там же зображений рівень повної енергії Е.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Очевидно, що потенціальна енергія не може бути більше повної (у (1.7.11) у цьому випадку виходить від’ємне вираження). Тому рух системи можливий тільки в тих областях,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. 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рис. 1.7.1 це або область q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або q</a:t>
            </a:r>
            <a:r>
              <a:rPr lang="uk-UA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точках q=q</a:t>
            </a:r>
            <a:r>
              <a:rPr lang="uk-UA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q=q</a:t>
            </a:r>
            <a:r>
              <a:rPr lang="uk-UA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q=q</a:t>
            </a:r>
            <a:r>
              <a:rPr lang="uk-UA" sz="20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буде E=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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(q) і узагальнена швидкість дорівнює нулю.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02415305"/>
              </p:ext>
            </p:extLst>
          </p:nvPr>
        </p:nvGraphicFramePr>
        <p:xfrm>
          <a:off x="2555776" y="1628800"/>
          <a:ext cx="2235572" cy="736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9" name="Формула" r:id="rId3" imgW="1587500" imgH="520700" progId="Equation.3">
                  <p:embed/>
                </p:oleObj>
              </mc:Choice>
              <mc:Fallback>
                <p:oleObj name="Формула" r:id="rId3" imgW="1587500" imgH="5207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628800"/>
                        <a:ext cx="2235572" cy="736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908955"/>
              </p:ext>
            </p:extLst>
          </p:nvPr>
        </p:nvGraphicFramePr>
        <p:xfrm>
          <a:off x="6660232" y="4293096"/>
          <a:ext cx="1296144" cy="34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0" name="Формула" r:id="rId5" imgW="609336" imgH="203112" progId="Equation.3">
                  <p:embed/>
                </p:oleObj>
              </mc:Choice>
              <mc:Fallback>
                <p:oleObj name="Формула" r:id="rId5" imgW="609336" imgH="203112" progId="Equation.3">
                  <p:embed/>
                  <p:pic>
                    <p:nvPicPr>
                      <p:cNvPr id="0" name="Объект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293096"/>
                        <a:ext cx="1296144" cy="344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616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443" y="1628800"/>
            <a:ext cx="4400550" cy="418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12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нижній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графік на рис. 1.7.1. Тут зображена площина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,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що називається </a:t>
            </a:r>
            <a:r>
              <a:rPr lang="ru-RU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фазовою площиною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Графіки на цій площині, проведені відповідно до (1.7.11) чи іншого способу,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називаються </a:t>
            </a:r>
            <a:r>
              <a:rPr lang="ru-RU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фазовими кривими</a:t>
            </a:r>
            <a:r>
              <a:rPr lang="ru-RU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Очевидно, що в даному випадку ці криві визначені або при q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або при q</a:t>
            </a:r>
            <a:r>
              <a:rPr lang="ru-RU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Кожна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фазова крива, проведена відповідно до (1.7.11), буде розташовуватися симетрично щодо осі q. Відповідні приклади фазових кривих зображені на рис. 1.7.1. Розглянемо їх докладніше.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689518"/>
              </p:ext>
            </p:extLst>
          </p:nvPr>
        </p:nvGraphicFramePr>
        <p:xfrm>
          <a:off x="2123728" y="2120851"/>
          <a:ext cx="4318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Формула" r:id="rId3" imgW="291973" imgH="228501" progId="Equation.3">
                  <p:embed/>
                </p:oleObj>
              </mc:Choice>
              <mc:Fallback>
                <p:oleObj name="Формула" r:id="rId3" imgW="291973" imgH="228501" progId="Equation.3">
                  <p:embed/>
                  <p:pic>
                    <p:nvPicPr>
                      <p:cNvPr id="0" name="Объект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20851"/>
                        <a:ext cx="431800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5246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</a:rPr>
              <a:t>Потенціальна яма і потенціальний </a:t>
            </a:r>
            <a:r>
              <a:rPr lang="uk-UA" b="0" dirty="0">
                <a:solidFill>
                  <a:schemeClr val="bg1"/>
                </a:solidFill>
              </a:rPr>
              <a:t>бар'єром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випадку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постійної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приведеної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a(q)=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графік фазової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кривої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очевидним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чином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взаємозалежний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графіком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потенціальної енергії. </a:t>
            </a:r>
          </a:p>
          <a:p>
            <a:r>
              <a:rPr lang="uk-UA" sz="2200" dirty="0">
                <a:solidFill>
                  <a:schemeClr val="bg1"/>
                </a:solidFill>
              </a:rPr>
              <a:t>Нехай, наприклад, рух починається з точки q=q</a:t>
            </a:r>
            <a:r>
              <a:rPr lang="uk-UA" sz="2200" baseline="-25000" dirty="0">
                <a:solidFill>
                  <a:schemeClr val="bg1"/>
                </a:solidFill>
              </a:rPr>
              <a:t>2</a:t>
            </a:r>
            <a:r>
              <a:rPr lang="uk-UA" sz="2200" dirty="0">
                <a:solidFill>
                  <a:schemeClr val="bg1"/>
                </a:solidFill>
              </a:rPr>
              <a:t>. Маючи в цій точці нульову швидкість, система починає рухатися у бік зменшення потенційної енергії (тобто вправо) зі збільшенням швидкості. Перший максимум швидкості приходиться на перший мінімум потенційної енергії. Окіл мінімуму потенційної енергії називається </a:t>
            </a:r>
            <a:r>
              <a:rPr lang="uk-UA" sz="2200" b="1" i="1" dirty="0">
                <a:solidFill>
                  <a:schemeClr val="bg1"/>
                </a:solidFill>
              </a:rPr>
              <a:t>потенціальною ямою. </a:t>
            </a:r>
            <a:endParaRPr lang="uk-UA" sz="2200" b="1" i="1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Наступний </a:t>
            </a:r>
            <a:r>
              <a:rPr lang="uk-UA" sz="2200" dirty="0">
                <a:solidFill>
                  <a:schemeClr val="bg1"/>
                </a:solidFill>
              </a:rPr>
              <a:t>ріст потенційної енергії викликає зменшення швидкості. Мінімум швидкості досягається в точці максимуму потенційної енергії. Окіл такої точки називається </a:t>
            </a:r>
            <a:r>
              <a:rPr lang="uk-UA" sz="2200" b="1" i="1" dirty="0">
                <a:solidFill>
                  <a:schemeClr val="bg1"/>
                </a:solidFill>
              </a:rPr>
              <a:t>потенціальним бар'єром.</a:t>
            </a:r>
            <a:r>
              <a:rPr lang="uk-UA" sz="2200" dirty="0">
                <a:solidFill>
                  <a:schemeClr val="bg1"/>
                </a:solidFill>
              </a:rPr>
              <a:t> 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841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</a:rPr>
              <a:t>Потенціальна </a:t>
            </a:r>
            <a:r>
              <a:rPr lang="uk-UA" b="0" dirty="0">
                <a:solidFill>
                  <a:schemeClr val="bg1"/>
                </a:solidFill>
              </a:rPr>
              <a:t>яма і потенціальний бар'єром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</a:rPr>
              <a:t>Потім відбувається спуск у нову потенціальну яму і ріст швидкості, а потім, зі збільшенням потенціальної енергії, зменшення швидкості аж до зупинки в точці q=q</a:t>
            </a:r>
            <a:r>
              <a:rPr lang="uk-UA" baseline="-25000" dirty="0">
                <a:solidFill>
                  <a:schemeClr val="bg1"/>
                </a:solidFill>
              </a:rPr>
              <a:t>3</a:t>
            </a:r>
            <a:r>
              <a:rPr lang="uk-UA" dirty="0">
                <a:solidFill>
                  <a:schemeClr val="bg1"/>
                </a:solidFill>
              </a:rPr>
              <a:t>.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Після </a:t>
            </a:r>
            <a:r>
              <a:rPr lang="uk-UA" dirty="0">
                <a:solidFill>
                  <a:schemeClr val="bg1"/>
                </a:solidFill>
              </a:rPr>
              <a:t>цього рух продовжується в зворотну сторону, тобто з негативною швидкістю аж до зупинки в точці q=q</a:t>
            </a:r>
            <a:r>
              <a:rPr lang="uk-UA" baseline="-25000" dirty="0">
                <a:solidFill>
                  <a:schemeClr val="bg1"/>
                </a:solidFill>
              </a:rPr>
              <a:t>2</a:t>
            </a:r>
            <a:r>
              <a:rPr lang="uk-UA" dirty="0">
                <a:solidFill>
                  <a:schemeClr val="bg1"/>
                </a:solidFill>
              </a:rPr>
              <a:t> і т.д. Таким чином, рух на проміжку q</a:t>
            </a:r>
            <a:r>
              <a:rPr lang="uk-UA" baseline="-25000" dirty="0">
                <a:solidFill>
                  <a:schemeClr val="bg1"/>
                </a:solidFill>
              </a:rPr>
              <a:t>2</a:t>
            </a:r>
            <a:r>
              <a:rPr lang="uk-UA" dirty="0">
                <a:solidFill>
                  <a:schemeClr val="bg1"/>
                </a:solidFill>
                <a:sym typeface="Symbol"/>
              </a:rPr>
              <a:t></a:t>
            </a:r>
            <a:r>
              <a:rPr lang="uk-UA" dirty="0">
                <a:solidFill>
                  <a:schemeClr val="bg1"/>
                </a:solidFill>
              </a:rPr>
              <a:t>q</a:t>
            </a:r>
            <a:r>
              <a:rPr lang="uk-UA" dirty="0">
                <a:solidFill>
                  <a:schemeClr val="bg1"/>
                </a:solidFill>
                <a:sym typeface="Symbol"/>
              </a:rPr>
              <a:t></a:t>
            </a:r>
            <a:r>
              <a:rPr lang="uk-UA" dirty="0">
                <a:solidFill>
                  <a:schemeClr val="bg1"/>
                </a:solidFill>
              </a:rPr>
              <a:t>q</a:t>
            </a:r>
            <a:r>
              <a:rPr lang="uk-UA" baseline="-25000" dirty="0">
                <a:solidFill>
                  <a:schemeClr val="bg1"/>
                </a:solidFill>
              </a:rPr>
              <a:t>3</a:t>
            </a:r>
            <a:r>
              <a:rPr lang="uk-UA" dirty="0">
                <a:solidFill>
                  <a:schemeClr val="bg1"/>
                </a:solidFill>
              </a:rPr>
              <a:t> носить коливальний характер, що відбито в замкнутій формі фазової кривої. Такий рух називається фінітним, тобто обмеженим.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58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відміну від цього рух при q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є необмеженим і тому називається </a:t>
            </a:r>
            <a:r>
              <a:rPr lang="uk-UA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інфінітним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При позитивній швидкості система наближається до точки зупинки 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після досягнення якої змінює знак швидкості і віддаляється вліво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випадку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змінної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приведеної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маси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a(q)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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const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однозначного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зв'язку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між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графіком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потенціальної енергії і фазової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кривої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вже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ні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загальний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характер руху між точками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зупинки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зберігається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деякі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важливі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окремі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випадки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фазових кривих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038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Одномірний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осцилятор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1.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Одномірний осцилятор.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 функції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Лагранжа</a:t>
            </a: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маємо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Перетворимо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(1.7.12) до форми: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Звідси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видно, що графіками фазових кривих є еліпси різних розмірів, що залежать від рівня повної енергії Е (рис. 1.7.2).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373349"/>
            <a:ext cx="1844799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527924"/>
              </p:ext>
            </p:extLst>
          </p:nvPr>
        </p:nvGraphicFramePr>
        <p:xfrm>
          <a:off x="1619672" y="4387602"/>
          <a:ext cx="4467522" cy="740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0" name="Формула" r:id="rId4" imgW="2679480" imgH="419040" progId="Equation.3">
                  <p:embed/>
                </p:oleObj>
              </mc:Choice>
              <mc:Fallback>
                <p:oleObj name="Формула" r:id="rId4" imgW="2679480" imgH="419040" progId="Equation.3">
                  <p:embed/>
                  <p:pic>
                    <p:nvPicPr>
                      <p:cNvPr id="0" name="Объект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387602"/>
                        <a:ext cx="4467522" cy="740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860579"/>
              </p:ext>
            </p:extLst>
          </p:nvPr>
        </p:nvGraphicFramePr>
        <p:xfrm>
          <a:off x="1907704" y="2996952"/>
          <a:ext cx="3842940" cy="712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1" name="Формула" r:id="rId6" imgW="2082600" imgH="419040" progId="Equation.3">
                  <p:embed/>
                </p:oleObj>
              </mc:Choice>
              <mc:Fallback>
                <p:oleObj name="Формула" r:id="rId6" imgW="2082600" imgH="419040" progId="Equation.3">
                  <p:embed/>
                  <p:pic>
                    <p:nvPicPr>
                      <p:cNvPr id="0" name="Объект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96952"/>
                        <a:ext cx="3842940" cy="7129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940217"/>
              </p:ext>
            </p:extLst>
          </p:nvPr>
        </p:nvGraphicFramePr>
        <p:xfrm>
          <a:off x="2555776" y="2276872"/>
          <a:ext cx="259228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2" name="Формула" r:id="rId8" imgW="1625400" imgH="419040" progId="Equation.3">
                  <p:embed/>
                </p:oleObj>
              </mc:Choice>
              <mc:Fallback>
                <p:oleObj name="Формула" r:id="rId8" imgW="1625400" imgH="4190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276872"/>
                        <a:ext cx="2592288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662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Одномірний осцилятор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Сукупність фазових кривих називається фазовим портретом. Фазовий портрет, зображений на рис. 1.7.2, називається </a:t>
            </a:r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фокусом.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Він відповідає коливанням системи в потенціальній ямі параболічної форми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Ці коливання поблизу стану стійкої рівноваги характеризуються тим, що при невеликих відхиленнях від такого стану система намагається повернутися в нього.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102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Відштовхуючий осцилятор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uk-UA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2.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«Перевернемо» графік потенціальної енергії з приклада 1, одержуючи замість (1.7.12):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1.7.14)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наступні три випадки: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E&gt;0. Представимо (1.7.14) у виді: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1.7.15)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сімейство гіпербол, що перетинають вісь 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рис. 1.7.3).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E&lt;0. З (1.7.14) маємо: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1.7.16)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476736"/>
              </p:ext>
            </p:extLst>
          </p:nvPr>
        </p:nvGraphicFramePr>
        <p:xfrm>
          <a:off x="2483768" y="2348880"/>
          <a:ext cx="216024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9" name="Формула" r:id="rId3" imgW="1676400" imgH="482600" progId="Equation.3">
                  <p:embed/>
                </p:oleObj>
              </mc:Choice>
              <mc:Fallback>
                <p:oleObj name="Формула" r:id="rId3" imgW="1676400" imgH="482600" progId="Equation.3">
                  <p:embed/>
                  <p:pic>
                    <p:nvPicPr>
                      <p:cNvPr id="0" name="Объект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348880"/>
                        <a:ext cx="216024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014733"/>
              </p:ext>
            </p:extLst>
          </p:nvPr>
        </p:nvGraphicFramePr>
        <p:xfrm>
          <a:off x="2699792" y="4077072"/>
          <a:ext cx="288032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0" name="Формула" r:id="rId5" imgW="2298700" imgH="482600" progId="Equation.3">
                  <p:embed/>
                </p:oleObj>
              </mc:Choice>
              <mc:Fallback>
                <p:oleObj name="Формула" r:id="rId5" imgW="2298700" imgH="482600" progId="Equation.3">
                  <p:embed/>
                  <p:pic>
                    <p:nvPicPr>
                      <p:cNvPr id="0" name="Объект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077072"/>
                        <a:ext cx="2880320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167073"/>
              </p:ext>
            </p:extLst>
          </p:nvPr>
        </p:nvGraphicFramePr>
        <p:xfrm>
          <a:off x="2843808" y="5517232"/>
          <a:ext cx="331236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1" name="Формула" r:id="rId7" imgW="2209800" imgH="419100" progId="Equation.3">
                  <p:embed/>
                </p:oleObj>
              </mc:Choice>
              <mc:Fallback>
                <p:oleObj name="Формула" r:id="rId7" imgW="2209800" imgH="419100" progId="Equation.3">
                  <p:embed/>
                  <p:pic>
                    <p:nvPicPr>
                      <p:cNvPr id="0" name="Объект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517232"/>
                        <a:ext cx="3312368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838102"/>
              </p:ext>
            </p:extLst>
          </p:nvPr>
        </p:nvGraphicFramePr>
        <p:xfrm>
          <a:off x="6660232" y="4832201"/>
          <a:ext cx="288032" cy="25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2" name="Формула" r:id="rId9" imgW="139579" imgH="177646" progId="Equation.3">
                  <p:embed/>
                </p:oleObj>
              </mc:Choice>
              <mc:Fallback>
                <p:oleObj name="Формула" r:id="rId9" imgW="139579" imgH="177646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832201"/>
                        <a:ext cx="288032" cy="252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4530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Фазовий портрет типу</a:t>
            </a:r>
            <a:r>
              <a:rPr lang="uk-UA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сідло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сімейство гіпербол, що перетинають вісь х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Е=0. У цьому випадку з (1.7.14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одержуємо: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</a:t>
            </a: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1.7.17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двох асимптот, що розділяють </a:t>
            </a:r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два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зазначених вище сімейства гіпербол.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Підсумковий фазовий портрет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називається</a:t>
            </a:r>
          </a:p>
          <a:p>
            <a:r>
              <a:rPr lang="uk-UA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сідлом.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Він відповідає руху системи поблизу потенціального бар'єра, тобто поблизу стану нестійкої рівноваги.</a:t>
            </a:r>
            <a:endParaRPr lang="ru-RU" sz="2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59228"/>
              </p:ext>
            </p:extLst>
          </p:nvPr>
        </p:nvGraphicFramePr>
        <p:xfrm>
          <a:off x="1331640" y="2852936"/>
          <a:ext cx="2067768" cy="677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Формула" r:id="rId3" imgW="1346040" imgH="444240" progId="Equation.3">
                  <p:embed/>
                </p:oleObj>
              </mc:Choice>
              <mc:Fallback>
                <p:oleObj name="Формула" r:id="rId3" imgW="1346040" imgH="444240" progId="Equation.3">
                  <p:embed/>
                  <p:pic>
                    <p:nvPicPr>
                      <p:cNvPr id="0" name="Объект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852936"/>
                        <a:ext cx="2067768" cy="6770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556792"/>
            <a:ext cx="1896194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515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Фазова площина: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Одномірний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осцилятор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Відштовхуючий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осцилятор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портрет типу</a:t>
            </a:r>
            <a:r>
              <a:rPr lang="uk-UA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сідло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маятник</a:t>
            </a:r>
            <a:b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Фазовий портрет типу</a:t>
            </a:r>
            <a:r>
              <a:rPr lang="uk-UA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сідло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E&gt;0 система, наближаючи до бар'єра чи ліворуч чи праворуч, долає його; при E&lt;0 система не може подолати бар'єр і повертається назад.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Е=0 система може знаходитися в положенні х=0, що є положенням рівноваги, однак при будь-якому малому відхиленні від цього положення відбувається подальше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віддалення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 нього, що і є критерієм нестійкості.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522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маятник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 3.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Математичний маятник. Відповідно до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виразу</a:t>
            </a: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графік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потенціальної енергії маятника має вид, зображений на рис. 1.7.4.</a:t>
            </a:r>
            <a:r>
              <a:rPr lang="uk-UA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ньому послідовно чергуються потенційні ями і бар'єри. Потенціальні ями відповідають нижньому вертикальному положенню маятника, бар'єри – верхньому.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176370"/>
              </p:ext>
            </p:extLst>
          </p:nvPr>
        </p:nvGraphicFramePr>
        <p:xfrm>
          <a:off x="841375" y="2551559"/>
          <a:ext cx="66833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Формула" r:id="rId3" imgW="4483080" imgH="457200" progId="Equation.3">
                  <p:embed/>
                </p:oleObj>
              </mc:Choice>
              <mc:Fallback>
                <p:oleObj name="Формула" r:id="rId3" imgW="4483080" imgH="457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2551559"/>
                        <a:ext cx="668337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292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маятник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1733550"/>
            <a:ext cx="4086225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5323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маятник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Насправді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відповідно до фізичного змісту, усі нижні положення еквівалентні між собою, як і усі верхні. Положення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 еквівалентно положенням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=4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=–2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т.д.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Положення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(маятник розташований вертикально вгору) еквівалентно положенням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=3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=5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=–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т.д.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476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маятник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Побудуємо фазовий портрет маятника відповідно до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маємо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Е=0 маятник може знаходитись тільки у вертикальному нижньому положенні, тобто в стійкому стані рівноваги.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рис. 1.7.4 йому відповідають значення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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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,...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068462"/>
              </p:ext>
            </p:extLst>
          </p:nvPr>
        </p:nvGraphicFramePr>
        <p:xfrm>
          <a:off x="755576" y="2924944"/>
          <a:ext cx="777686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5" name="Формула" r:id="rId3" imgW="4444920" imgH="444240" progId="Equation.3">
                  <p:embed/>
                </p:oleObj>
              </mc:Choice>
              <mc:Fallback>
                <p:oleObj name="Формула" r:id="rId3" imgW="4444920" imgH="444240" progId="Equation.3">
                  <p:embed/>
                  <p:pic>
                    <p:nvPicPr>
                      <p:cNvPr id="0" name="Объект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24944"/>
                        <a:ext cx="7776864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627123"/>
              </p:ext>
            </p:extLst>
          </p:nvPr>
        </p:nvGraphicFramePr>
        <p:xfrm>
          <a:off x="2195736" y="1988841"/>
          <a:ext cx="5329238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6" name="Формула" r:id="rId5" imgW="2374560" imgH="419040" progId="Equation.3">
                  <p:embed/>
                </p:oleObj>
              </mc:Choice>
              <mc:Fallback>
                <p:oleObj name="Формула" r:id="rId5" imgW="2374560" imgH="4190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988841"/>
                        <a:ext cx="5329238" cy="720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4225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маятник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малих значеннях E&gt;0 маятник робить невеликі коливання, яким на рис. 1.7.4 відповідають фокуси. З ростом Е фазові криві деформуються, усе більш відхиляючись від еліптичної форми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E&gt;2mg</a:t>
            </a:r>
            <a:r>
              <a:rPr lang="uk-UA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маятник уже не коливається, а обертається в однім і тим же напрямку (або позитивному, або негативному), хоча, зрозуміло, з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змінною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швидкістю, що зменшується при підйомі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вгору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 </a:t>
            </a:r>
            <a:r>
              <a:rPr lang="uk-UA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зростае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спуску вниз.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63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маятник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Значення E=2mg</a:t>
            </a:r>
            <a:r>
              <a:rPr lang="uk-UA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відповідає нестійкому верхньому положенню рівноваги маятника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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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,...). Знаходячись у цих положеннях, маятник може почати рухатися з однаковою ймовірністю або вправо, або вліво. Завдяки такому «роздвоєнню» його поводження відповідні точки називаються точками біфуркації (слово «бі» і переводиться як два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Таким чином, на фазовому портреті маятника присутні і фокуси, і сідла, що відповідають стійким і нестійким положенням його рівноваги і руху між ними.</a:t>
            </a: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388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Фазовий циліндр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Через виразність фазового портрета,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зображеного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1.7.4, його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називають «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котячими очима». Однак ці «очі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 мають очевидний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недолік. Однаковим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фізичним станам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маятника відповідає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нескінченна кількість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«очей». 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Цей недолік можна усунути, вирізавши з фазової площини одне «око», наприклад, розташоване на проміжку від –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склеївши його в циліндр, сполучаючи крайні точки. 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Отримана картина називається фазовим циліндром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рис. 1.7.5).</a:t>
            </a:r>
          </a:p>
          <a:p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689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Фазовий циліндр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Тепер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обертанні маятника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зображувана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точка на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фазовому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циліндрі обгинає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його й однаковим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фізичним станам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маятника відповідають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однакові точки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фазовому циліндрі.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268760"/>
            <a:ext cx="1944216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00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Взаємодію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аналітичних і чисельних методів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диференціальних рівнянь Лагранжа, приведені в попередньому параграфі, показують, що в більшості випадків ці рівняння дуже складні і не піддаються рішенню аналітичними методами. Слід зазначити, що це особливість не власне рівнянь Лагранжа, а задач механіки. Рівняння Лагранжа саме дають один з найбільш простих описів цих задач, але самі по собі такі задачі дуже складні, що і відбивається на рівняннях руху.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Завдяки можливостям сучасних комп'ютерів останнім часом широке поширення одержали чисельні методи рішення диференціальних рівнянь.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59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Взаємодію аналітичних і чисельних методів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 будуть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розглянуті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застосування цих методів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 тут,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 відразу треба відзначити, що всупереч широко існуючій думці ці методи зовсім не всесильні.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Чисельні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методи в кожному конкретному випадку дають тільки якесь часткове рішення, що задовольняє деяким початковим чи граничним умовам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зв'язку з цим за допомогою чисельних методів важко одержувати якісні результати, що характеризують поводження системи в цілому і найчастіше більш важливі, ніж конкретні кількісні результати</a:t>
            </a:r>
            <a:r>
              <a:rPr lang="uk-UA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53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Взаємодію аналітичних і чисельних методів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Але навіть і в тих випадках, коли чисельні методи цілком придатні для рішення поставленої задачі, їхнє застосування може наражатися на труднощі, зв'язані з вибором параметрів чисельного інтегрування.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Можна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досить упевнено затверджувати, що одержати правильний чисельний результат на комп'ютері можна тільки тоді, коли він... заздалегідь відомий. Тобто заздалегідь досить добре відомі якісні характеристики досліджуваного процесу.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42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Взаємодію аналітичних і чисельних методів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Усе це дозволяє зробити висновок про те, що аналітичні і чисельні методи аж ніяк не конкурують між собою, а взаємно доповнюють один одного. </a:t>
            </a:r>
            <a:endParaRPr lang="uk-UA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Аналітичний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метод дозволяє виконати попередній аналіз і одержати якісні характеристики досліджуваної задачі; чисельний метод дозволяє довести рішення до конкретних результатів.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74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взаємодію аналітичних і чисельних методів на прикладі системи з однім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ступенем свободи.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Функція Лагранжа подібної системи має вид: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Складемо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єдине рівняння Лагранжа: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1.7.2)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Обчислюючи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похідні: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1.7.3)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66169"/>
              </p:ext>
            </p:extLst>
          </p:nvPr>
        </p:nvGraphicFramePr>
        <p:xfrm>
          <a:off x="2411760" y="2636912"/>
          <a:ext cx="230425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2" name="Формула" r:id="rId3" imgW="1371600" imgH="482600" progId="Equation.3">
                  <p:embed/>
                </p:oleObj>
              </mc:Choice>
              <mc:Fallback>
                <p:oleObj name="Формула" r:id="rId3" imgW="1371600" imgH="482600" progId="Equation.3">
                  <p:embed/>
                  <p:pic>
                    <p:nvPicPr>
                      <p:cNvPr id="0" name="Объект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636912"/>
                        <a:ext cx="230425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748944"/>
              </p:ext>
            </p:extLst>
          </p:nvPr>
        </p:nvGraphicFramePr>
        <p:xfrm>
          <a:off x="2555776" y="3717032"/>
          <a:ext cx="165618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3" name="Формула" r:id="rId5" imgW="1091726" imgH="482391" progId="Equation.3">
                  <p:embed/>
                </p:oleObj>
              </mc:Choice>
              <mc:Fallback>
                <p:oleObj name="Формула" r:id="rId5" imgW="1091726" imgH="482391" progId="Equation.3">
                  <p:embed/>
                  <p:pic>
                    <p:nvPicPr>
                      <p:cNvPr id="0" name="Объект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717032"/>
                        <a:ext cx="165618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174555"/>
              </p:ext>
            </p:extLst>
          </p:nvPr>
        </p:nvGraphicFramePr>
        <p:xfrm>
          <a:off x="1043608" y="4941168"/>
          <a:ext cx="4968551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4" name="Формула" r:id="rId7" imgW="4089400" imgH="482600" progId="Equation.3">
                  <p:embed/>
                </p:oleObj>
              </mc:Choice>
              <mc:Fallback>
                <p:oleObj name="Формула" r:id="rId7" imgW="4089400" imgH="482600" progId="Equation.3">
                  <p:embed/>
                  <p:pic>
                    <p:nvPicPr>
                      <p:cNvPr id="0" name="Объект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941168"/>
                        <a:ext cx="4968551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479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одержуємо: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                             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(1.7.4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дуже складне нелінійне диференціальне рівняння; у загальному випадку воно піддається рішенню тільки чисельними методами. Однак перед тим, як застосовувати такі методи, трохи видозмінимо задачу. Метою рішення рівняння (1.7.4) є пошук функції: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q=q(t)                                                     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(1.7.5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Поставимо замість цього задачу пошуку функції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Таким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чином, </a:t>
            </a:r>
            <a:r>
              <a:rPr lang="ru-RU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замість пошуку залежності узагальненої координати від </a:t>
            </a:r>
            <a:r>
              <a:rPr lang="ru-RU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часу, </a:t>
            </a:r>
            <a:r>
              <a:rPr lang="ru-RU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 будемо розшукувати залежність узагальненої швидкості від узагальненої координати. </a:t>
            </a:r>
          </a:p>
          <a:p>
            <a:r>
              <a:rPr lang="ru-RU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312217"/>
              </p:ext>
            </p:extLst>
          </p:nvPr>
        </p:nvGraphicFramePr>
        <p:xfrm>
          <a:off x="2771800" y="1628800"/>
          <a:ext cx="3888432" cy="773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Формула" r:id="rId3" imgW="2247900" imgH="482600" progId="Equation.3">
                  <p:embed/>
                </p:oleObj>
              </mc:Choice>
              <mc:Fallback>
                <p:oleObj name="Формула" r:id="rId3" imgW="2247900" imgH="482600" progId="Equation.3">
                  <p:embed/>
                  <p:pic>
                    <p:nvPicPr>
                      <p:cNvPr id="0" name="Объект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628800"/>
                        <a:ext cx="3888432" cy="7738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476608"/>
              </p:ext>
            </p:extLst>
          </p:nvPr>
        </p:nvGraphicFramePr>
        <p:xfrm>
          <a:off x="2771800" y="4437112"/>
          <a:ext cx="30019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1" name="Формула" r:id="rId5" imgW="1701720" imgH="203040" progId="Equation.3">
                  <p:embed/>
                </p:oleObj>
              </mc:Choice>
              <mc:Fallback>
                <p:oleObj name="Формула" r:id="rId5" imgW="1701720" imgH="203040" progId="Equation.3">
                  <p:embed/>
                  <p:pic>
                    <p:nvPicPr>
                      <p:cNvPr id="0" name="Объект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437112"/>
                        <a:ext cx="30019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824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Фазова площина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Обчислимо похідну: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1.7.7)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Тоді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(1.7.4) приймає вид: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1.7.8)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вже диференціальне рівняння першого порядку щодо шуканої функції (1.7.6). Воно легко інтегрується. Приводячи (1.7.8) до виду: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1.7.9)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одержуємо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	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(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1.7.10)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тобто 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збереження енергії.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496370"/>
              </p:ext>
            </p:extLst>
          </p:nvPr>
        </p:nvGraphicFramePr>
        <p:xfrm>
          <a:off x="3035300" y="1844675"/>
          <a:ext cx="206692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8" name="Формула" r:id="rId3" imgW="1434960" imgH="419040" progId="Equation.3">
                  <p:embed/>
                </p:oleObj>
              </mc:Choice>
              <mc:Fallback>
                <p:oleObj name="Формула" r:id="rId3" imgW="1434960" imgH="419040" progId="Equation.3">
                  <p:embed/>
                  <p:pic>
                    <p:nvPicPr>
                      <p:cNvPr id="0" name="Объект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1844675"/>
                        <a:ext cx="2066925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588806"/>
              </p:ext>
            </p:extLst>
          </p:nvPr>
        </p:nvGraphicFramePr>
        <p:xfrm>
          <a:off x="3635896" y="2780928"/>
          <a:ext cx="244827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9" name="Формула" r:id="rId5" imgW="1778000" imgH="419100" progId="Equation.3">
                  <p:embed/>
                </p:oleObj>
              </mc:Choice>
              <mc:Fallback>
                <p:oleObj name="Формула" r:id="rId5" imgW="1778000" imgH="4191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2780928"/>
                        <a:ext cx="2448272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933047"/>
              </p:ext>
            </p:extLst>
          </p:nvPr>
        </p:nvGraphicFramePr>
        <p:xfrm>
          <a:off x="2699792" y="4077072"/>
          <a:ext cx="266429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0" name="Формула" r:id="rId7" imgW="1688367" imgH="571252" progId="Equation.3">
                  <p:embed/>
                </p:oleObj>
              </mc:Choice>
              <mc:Fallback>
                <p:oleObj name="Формула" r:id="rId7" imgW="1688367" imgH="571252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077072"/>
                        <a:ext cx="2664296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724904"/>
              </p:ext>
            </p:extLst>
          </p:nvPr>
        </p:nvGraphicFramePr>
        <p:xfrm>
          <a:off x="2555776" y="4941168"/>
          <a:ext cx="2592288" cy="62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1" name="Формула" r:id="rId9" imgW="1892300" imgH="482600" progId="Equation.3">
                  <p:embed/>
                </p:oleObj>
              </mc:Choice>
              <mc:Fallback>
                <p:oleObj name="Формула" r:id="rId9" imgW="1892300" imgH="482600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941168"/>
                        <a:ext cx="2592288" cy="629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5679333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3636</TotalTime>
  <Words>1287</Words>
  <Application>Microsoft Office PowerPoint</Application>
  <PresentationFormat>Экран (4:3)</PresentationFormat>
  <Paragraphs>179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Паркет</vt:lpstr>
      <vt:lpstr>Формула</vt:lpstr>
      <vt:lpstr>Microsoft Equation 3.0</vt:lpstr>
      <vt:lpstr>CИСТЕМНИЙ АНАЛІЗ</vt:lpstr>
      <vt:lpstr>ЛЕКЦІЯ 4</vt:lpstr>
      <vt:lpstr>Взаємодію аналітичних і чисельних методів  </vt:lpstr>
      <vt:lpstr>Взаємодію аналітичних і чисельних методів</vt:lpstr>
      <vt:lpstr>Взаємодію аналітичних і чисельних методів</vt:lpstr>
      <vt:lpstr>Взаємодію аналітичних і чисельних методів</vt:lpstr>
      <vt:lpstr>Фазова площина</vt:lpstr>
      <vt:lpstr>Фазова площина</vt:lpstr>
      <vt:lpstr>Фазова площина</vt:lpstr>
      <vt:lpstr>Фазова площина</vt:lpstr>
      <vt:lpstr>Фазова площина</vt:lpstr>
      <vt:lpstr>Фазова площина</vt:lpstr>
      <vt:lpstr>Потенціальна яма і потенціальний бар'єром</vt:lpstr>
      <vt:lpstr>Потенціальна яма і потенціальний бар'єром</vt:lpstr>
      <vt:lpstr>Фазова площина</vt:lpstr>
      <vt:lpstr>Одномірний осцилятор  </vt:lpstr>
      <vt:lpstr>Одномірний осцилятор</vt:lpstr>
      <vt:lpstr>  Відштовхуючий осцилятор  </vt:lpstr>
      <vt:lpstr>Фазовий портрет типу сідло</vt:lpstr>
      <vt:lpstr>Фазовий портрет типу сідло</vt:lpstr>
      <vt:lpstr>Математичний маятник</vt:lpstr>
      <vt:lpstr>Математичний маятник</vt:lpstr>
      <vt:lpstr>Математичний маятник</vt:lpstr>
      <vt:lpstr>Математичний маятник</vt:lpstr>
      <vt:lpstr>Математичний маятник</vt:lpstr>
      <vt:lpstr>Математичний маятник</vt:lpstr>
      <vt:lpstr>Фазовий циліндр</vt:lpstr>
      <vt:lpstr>Фазовий циліндр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user</cp:lastModifiedBy>
  <cp:revision>283</cp:revision>
  <dcterms:created xsi:type="dcterms:W3CDTF">2018-09-10T07:12:08Z</dcterms:created>
  <dcterms:modified xsi:type="dcterms:W3CDTF">2023-09-25T11:17:56Z</dcterms:modified>
</cp:coreProperties>
</file>