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99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612068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>
                <a:solidFill>
                  <a:srgbClr val="7030A0"/>
                </a:solidFill>
              </a:rPr>
              <a:t>Еколого-економічні</a:t>
            </a:r>
            <a:r>
              <a:rPr lang="ru-RU" sz="5400" b="1" dirty="0">
                <a:solidFill>
                  <a:srgbClr val="7030A0"/>
                </a:solidFill>
              </a:rPr>
              <a:t> </a:t>
            </a:r>
            <a:r>
              <a:rPr lang="ru-RU" sz="5400" b="1" dirty="0" err="1">
                <a:solidFill>
                  <a:srgbClr val="7030A0"/>
                </a:solidFill>
              </a:rPr>
              <a:t>проблеми</a:t>
            </a:r>
            <a:r>
              <a:rPr lang="ru-RU" sz="5400" b="1" dirty="0">
                <a:solidFill>
                  <a:srgbClr val="7030A0"/>
                </a:solidFill>
              </a:rPr>
              <a:t> </a:t>
            </a:r>
            <a:r>
              <a:rPr lang="ru-RU" sz="5400" b="1" dirty="0" err="1">
                <a:solidFill>
                  <a:srgbClr val="7030A0"/>
                </a:solidFill>
              </a:rPr>
              <a:t>Поліського</a:t>
            </a:r>
            <a:r>
              <a:rPr lang="ru-RU" sz="5400" b="1" dirty="0">
                <a:solidFill>
                  <a:srgbClr val="7030A0"/>
                </a:solidFill>
              </a:rPr>
              <a:t> </a:t>
            </a:r>
            <a:r>
              <a:rPr lang="ru-RU" sz="5400" b="1" dirty="0" err="1" smtClean="0">
                <a:solidFill>
                  <a:srgbClr val="7030A0"/>
                </a:solidFill>
              </a:rPr>
              <a:t>регіону</a:t>
            </a:r>
            <a:endParaRPr lang="ru-RU" sz="5400" b="1" dirty="0" smtClean="0">
              <a:solidFill>
                <a:srgbClr val="7030A0"/>
              </a:solidFill>
            </a:endParaRPr>
          </a:p>
          <a:p>
            <a:pPr algn="ctr"/>
            <a:endParaRPr lang="uk-UA" sz="5400" dirty="0"/>
          </a:p>
          <a:p>
            <a:pPr algn="ctr"/>
            <a:endParaRPr lang="ru-RU" sz="5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7323846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48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417320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Рівненської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4941168"/>
            <a:ext cx="3657600" cy="1246272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Екологічна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Рівненщини</a:t>
            </a:r>
            <a:r>
              <a:rPr lang="ru-RU" dirty="0"/>
              <a:t> </a:t>
            </a:r>
            <a:r>
              <a:rPr lang="ru-RU" dirty="0" err="1"/>
              <a:t>зумовлюється</a:t>
            </a:r>
            <a:r>
              <a:rPr lang="ru-RU" dirty="0"/>
              <a:t> комплексною </a:t>
            </a:r>
            <a:r>
              <a:rPr lang="ru-RU" dirty="0" err="1"/>
              <a:t>дією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 глобального (як то </a:t>
            </a:r>
            <a:r>
              <a:rPr lang="ru-RU" dirty="0" err="1"/>
              <a:t>руйнування</a:t>
            </a:r>
            <a:r>
              <a:rPr lang="ru-RU" dirty="0"/>
              <a:t> озонового шару, </a:t>
            </a:r>
            <a:r>
              <a:rPr lang="ru-RU" dirty="0" err="1"/>
              <a:t>посилення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парникового </a:t>
            </a:r>
            <a:r>
              <a:rPr lang="ru-RU" dirty="0" err="1"/>
              <a:t>ефекту</a:t>
            </a:r>
            <a:r>
              <a:rPr lang="ru-RU" dirty="0"/>
              <a:t>, </a:t>
            </a:r>
            <a:r>
              <a:rPr lang="ru-RU" dirty="0" err="1"/>
              <a:t>транскордонні</a:t>
            </a:r>
            <a:r>
              <a:rPr lang="ru-RU" dirty="0"/>
              <a:t> переноси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масштабу,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для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, </a:t>
            </a:r>
            <a:r>
              <a:rPr lang="ru-RU" dirty="0" err="1"/>
              <a:t>регіонального</a:t>
            </a:r>
            <a:r>
              <a:rPr lang="ru-RU" dirty="0"/>
              <a:t> (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радіонуклідами</a:t>
            </a:r>
            <a:r>
              <a:rPr lang="ru-RU" dirty="0"/>
              <a:t> земель шести </a:t>
            </a:r>
            <a:r>
              <a:rPr lang="ru-RU" dirty="0" err="1"/>
              <a:t>північних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Чорнобильської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) </a:t>
            </a:r>
            <a:r>
              <a:rPr lang="ru-RU" dirty="0" err="1"/>
              <a:t>прояву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всю </a:t>
            </a:r>
            <a:r>
              <a:rPr lang="ru-RU" dirty="0" err="1"/>
              <a:t>територію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та </a:t>
            </a:r>
            <a:r>
              <a:rPr lang="ru-RU" dirty="0" err="1"/>
              <a:t>місцевої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, як правило, </a:t>
            </a:r>
            <a:r>
              <a:rPr lang="ru-RU" dirty="0" err="1"/>
              <a:t>зумовлюються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на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природного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викидаються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стаціонарними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710-и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, </a:t>
            </a:r>
            <a:r>
              <a:rPr lang="ru-RU" dirty="0" err="1"/>
              <a:t>машинобудівної</a:t>
            </a:r>
            <a:r>
              <a:rPr lang="ru-RU" dirty="0"/>
              <a:t>, метало- та </a:t>
            </a:r>
            <a:r>
              <a:rPr lang="ru-RU" dirty="0" err="1"/>
              <a:t>деревообробної</a:t>
            </a:r>
            <a:r>
              <a:rPr lang="ru-RU" dirty="0"/>
              <a:t>, </a:t>
            </a:r>
            <a:r>
              <a:rPr lang="ru-RU" dirty="0" err="1"/>
              <a:t>легкої</a:t>
            </a:r>
            <a:r>
              <a:rPr lang="ru-RU" dirty="0"/>
              <a:t>, </a:t>
            </a:r>
            <a:r>
              <a:rPr lang="ru-RU" dirty="0" err="1"/>
              <a:t>харчової</a:t>
            </a:r>
            <a:r>
              <a:rPr lang="ru-RU" dirty="0"/>
              <a:t>, </a:t>
            </a:r>
            <a:r>
              <a:rPr lang="ru-RU" dirty="0" err="1"/>
              <a:t>енергетичної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, </a:t>
            </a:r>
            <a:r>
              <a:rPr lang="ru-RU" dirty="0" err="1"/>
              <a:t>пересувними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скидами </a:t>
            </a:r>
            <a:r>
              <a:rPr lang="ru-RU" dirty="0" err="1"/>
              <a:t>неочищених</a:t>
            </a:r>
            <a:r>
              <a:rPr lang="ru-RU" dirty="0"/>
              <a:t> і </a:t>
            </a:r>
            <a:r>
              <a:rPr lang="ru-RU" dirty="0" err="1"/>
              <a:t>недостатньо</a:t>
            </a:r>
            <a:r>
              <a:rPr lang="ru-RU" dirty="0"/>
              <a:t> </a:t>
            </a:r>
            <a:r>
              <a:rPr lang="ru-RU" dirty="0" err="1"/>
              <a:t>очищених</a:t>
            </a:r>
            <a:r>
              <a:rPr lang="ru-RU" dirty="0"/>
              <a:t> </a:t>
            </a:r>
            <a:r>
              <a:rPr lang="ru-RU" dirty="0" err="1"/>
              <a:t>зворотних</a:t>
            </a:r>
            <a:r>
              <a:rPr lang="ru-RU" dirty="0"/>
              <a:t> вод в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об’єкти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1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396552" y="274320"/>
            <a:ext cx="1832160" cy="9224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0"/>
            <a:ext cx="4427984" cy="68580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експертизою</a:t>
            </a:r>
            <a:r>
              <a:rPr lang="ru-RU" dirty="0"/>
              <a:t>, </a:t>
            </a:r>
            <a:r>
              <a:rPr lang="ru-RU" dirty="0" err="1"/>
              <a:t>найбільшими</a:t>
            </a:r>
            <a:r>
              <a:rPr lang="ru-RU" dirty="0"/>
              <a:t> </a:t>
            </a:r>
            <a:r>
              <a:rPr lang="ru-RU" dirty="0" err="1"/>
              <a:t>екологічними</a:t>
            </a:r>
            <a:r>
              <a:rPr lang="ru-RU" dirty="0"/>
              <a:t> проблемами </a:t>
            </a:r>
            <a:r>
              <a:rPr lang="ru-RU" dirty="0" err="1"/>
              <a:t>Рівненщини</a:t>
            </a:r>
            <a:r>
              <a:rPr lang="ru-RU" dirty="0"/>
              <a:t> є </a:t>
            </a:r>
            <a:r>
              <a:rPr lang="ru-RU" dirty="0" err="1"/>
              <a:t>забруднені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та озера,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 в </a:t>
            </a:r>
            <a:r>
              <a:rPr lang="ru-RU" dirty="0" err="1"/>
              <a:t>колодязях</a:t>
            </a:r>
            <a:r>
              <a:rPr lang="ru-RU" dirty="0"/>
              <a:t> та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. </a:t>
            </a:r>
            <a:r>
              <a:rPr lang="ru-RU" dirty="0" err="1"/>
              <a:t>Погіршують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 </a:t>
            </a:r>
            <a:r>
              <a:rPr lang="ru-RU" dirty="0" err="1"/>
              <a:t>скиди</a:t>
            </a:r>
            <a:r>
              <a:rPr lang="ru-RU" dirty="0"/>
              <a:t> </a:t>
            </a:r>
            <a:r>
              <a:rPr lang="ru-RU" dirty="0" err="1"/>
              <a:t>недоочищених</a:t>
            </a:r>
            <a:r>
              <a:rPr lang="ru-RU" dirty="0"/>
              <a:t> та </a:t>
            </a:r>
            <a:r>
              <a:rPr lang="ru-RU" dirty="0" err="1"/>
              <a:t>неочищених</a:t>
            </a:r>
            <a:r>
              <a:rPr lang="ru-RU" dirty="0"/>
              <a:t> </a:t>
            </a:r>
            <a:r>
              <a:rPr lang="ru-RU" dirty="0" err="1"/>
              <a:t>стічних</a:t>
            </a:r>
            <a:r>
              <a:rPr lang="ru-RU" dirty="0"/>
              <a:t> вод </a:t>
            </a:r>
            <a:r>
              <a:rPr lang="ru-RU" dirty="0" err="1"/>
              <a:t>комунальних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незадовільний</a:t>
            </a:r>
            <a:r>
              <a:rPr lang="ru-RU" dirty="0"/>
              <a:t> </a:t>
            </a:r>
            <a:r>
              <a:rPr lang="ru-RU" dirty="0" err="1"/>
              <a:t>екологічний</a:t>
            </a:r>
            <a:r>
              <a:rPr lang="ru-RU" dirty="0"/>
              <a:t> стан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один район </a:t>
            </a:r>
            <a:r>
              <a:rPr lang="ru-RU" dirty="0" err="1"/>
              <a:t>області</a:t>
            </a:r>
            <a:r>
              <a:rPr lang="ru-RU" dirty="0"/>
              <a:t> — </a:t>
            </a:r>
            <a:r>
              <a:rPr lang="ru-RU" dirty="0" err="1"/>
              <a:t>Рівненський</a:t>
            </a:r>
            <a:r>
              <a:rPr lang="ru-RU" dirty="0"/>
              <a:t>. А </a:t>
            </a:r>
            <a:r>
              <a:rPr lang="ru-RU" dirty="0" err="1"/>
              <a:t>Зарічненський</a:t>
            </a:r>
            <a:r>
              <a:rPr lang="ru-RU" dirty="0"/>
              <a:t>, </a:t>
            </a:r>
            <a:r>
              <a:rPr lang="ru-RU" dirty="0" err="1"/>
              <a:t>навпаки</a:t>
            </a:r>
            <a:r>
              <a:rPr lang="ru-RU" dirty="0"/>
              <a:t> —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зразково-еталонну</a:t>
            </a:r>
            <a:r>
              <a:rPr lang="ru-RU" dirty="0"/>
              <a:t> </a:t>
            </a:r>
            <a:r>
              <a:rPr lang="ru-RU" dirty="0" err="1"/>
              <a:t>екологію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забрудненою</a:t>
            </a:r>
            <a:r>
              <a:rPr lang="ru-RU" dirty="0"/>
              <a:t> </a:t>
            </a:r>
            <a:r>
              <a:rPr lang="ru-RU" dirty="0" err="1"/>
              <a:t>викидами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є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Здолбунівського</a:t>
            </a:r>
            <a:r>
              <a:rPr lang="ru-RU" dirty="0"/>
              <a:t>, </a:t>
            </a:r>
            <a:r>
              <a:rPr lang="ru-RU" dirty="0" err="1"/>
              <a:t>Рівненського</a:t>
            </a:r>
            <a:r>
              <a:rPr lang="ru-RU" dirty="0"/>
              <a:t>, </a:t>
            </a:r>
            <a:r>
              <a:rPr lang="ru-RU" dirty="0" err="1"/>
              <a:t>Радивилівського</a:t>
            </a:r>
            <a:r>
              <a:rPr lang="ru-RU" dirty="0"/>
              <a:t>, </a:t>
            </a:r>
            <a:r>
              <a:rPr lang="ru-RU" dirty="0" err="1"/>
              <a:t>Острозького</a:t>
            </a:r>
            <a:r>
              <a:rPr lang="ru-RU" dirty="0"/>
              <a:t> та </a:t>
            </a:r>
            <a:r>
              <a:rPr lang="ru-RU" dirty="0" err="1"/>
              <a:t>Костопільського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76056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137"/>
            <a:ext cx="5076056" cy="33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1264184" cy="7064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0"/>
            <a:ext cx="4499992" cy="6858000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Забрудненість</a:t>
            </a:r>
            <a:r>
              <a:rPr lang="ru-RU" dirty="0"/>
              <a:t> травостою </a:t>
            </a:r>
            <a:r>
              <a:rPr lang="ru-RU" dirty="0" err="1"/>
              <a:t>радіонуклідами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типу лук та </a:t>
            </a:r>
            <a:r>
              <a:rPr lang="ru-RU" dirty="0" err="1" smtClean="0"/>
              <a:t>їх</a:t>
            </a:r>
            <a:r>
              <a:rPr lang="ru-RU" dirty="0" smtClean="0"/>
              <a:t> видового </a:t>
            </a:r>
            <a:r>
              <a:rPr lang="ru-RU" dirty="0"/>
              <a:t>складу. 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цезію</a:t>
            </a:r>
            <a:r>
              <a:rPr lang="ru-RU" dirty="0"/>
              <a:t> в </a:t>
            </a:r>
            <a:r>
              <a:rPr lang="ru-RU" dirty="0" err="1"/>
              <a:t>травостої</a:t>
            </a:r>
            <a:r>
              <a:rPr lang="ru-RU" dirty="0"/>
              <a:t> </a:t>
            </a:r>
            <a:r>
              <a:rPr lang="ru-RU" dirty="0" err="1"/>
              <a:t>поліпшених</a:t>
            </a:r>
            <a:r>
              <a:rPr lang="ru-RU" dirty="0"/>
              <a:t> лук </a:t>
            </a:r>
            <a:r>
              <a:rPr lang="ru-RU" dirty="0" err="1"/>
              <a:t>значною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smtClean="0"/>
              <a:t>з не </a:t>
            </a:r>
            <a:r>
              <a:rPr lang="ru-RU" dirty="0" err="1"/>
              <a:t>поліпшеними</a:t>
            </a:r>
            <a:r>
              <a:rPr lang="ru-RU" dirty="0"/>
              <a:t>. </a:t>
            </a: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трави </a:t>
            </a:r>
            <a:r>
              <a:rPr lang="ru-RU" dirty="0" err="1"/>
              <a:t>вироджених</a:t>
            </a:r>
            <a:r>
              <a:rPr lang="ru-RU" dirty="0"/>
              <a:t> лук.</a:t>
            </a:r>
          </a:p>
          <a:p>
            <a:r>
              <a:rPr lang="ru-RU" dirty="0" err="1"/>
              <a:t>Перевага</a:t>
            </a:r>
            <a:r>
              <a:rPr lang="ru-RU" dirty="0"/>
              <a:t> </a:t>
            </a:r>
            <a:r>
              <a:rPr lang="ru-RU" dirty="0" err="1"/>
              <a:t>неполіпшених</a:t>
            </a:r>
            <a:r>
              <a:rPr lang="ru-RU" dirty="0"/>
              <a:t> лук в </a:t>
            </a:r>
            <a:r>
              <a:rPr lang="ru-RU" dirty="0" err="1"/>
              <a:t>багатьох</a:t>
            </a:r>
            <a:r>
              <a:rPr lang="ru-RU" dirty="0"/>
              <a:t> районах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Полісся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критичними</a:t>
            </a:r>
            <a:r>
              <a:rPr lang="ru-RU" dirty="0"/>
              <a:t> з </a:t>
            </a:r>
            <a:r>
              <a:rPr lang="ru-RU" dirty="0" smtClean="0"/>
              <a:t>точки </a:t>
            </a:r>
            <a:r>
              <a:rPr lang="ru-RU" dirty="0" err="1" smtClean="0"/>
              <a:t>зору</a:t>
            </a:r>
            <a:r>
              <a:rPr lang="ru-RU" dirty="0" smtClean="0"/>
              <a:t>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населенням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доз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опромінення</a:t>
            </a:r>
            <a:r>
              <a:rPr lang="ru-RU" dirty="0"/>
              <a:t> –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випасу</a:t>
            </a:r>
            <a:r>
              <a:rPr lang="ru-RU" dirty="0"/>
              <a:t> </a:t>
            </a:r>
            <a:r>
              <a:rPr lang="ru-RU" dirty="0" err="1"/>
              <a:t>худоби</a:t>
            </a:r>
            <a:r>
              <a:rPr lang="ru-RU" dirty="0"/>
              <a:t> </a:t>
            </a:r>
            <a:r>
              <a:rPr lang="ru-RU" dirty="0" err="1" smtClean="0"/>
              <a:t>іотримання</a:t>
            </a:r>
            <a:r>
              <a:rPr lang="ru-RU" dirty="0" smtClean="0"/>
              <a:t> </a:t>
            </a:r>
            <a:r>
              <a:rPr lang="ru-RU" dirty="0"/>
              <a:t>молока і </a:t>
            </a:r>
            <a:r>
              <a:rPr lang="ru-RU" dirty="0" err="1"/>
              <a:t>м'яса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137С</a:t>
            </a:r>
            <a:r>
              <a:rPr lang="en-US" dirty="0"/>
              <a:t>s </a:t>
            </a:r>
            <a:r>
              <a:rPr lang="en-US" dirty="0" smtClean="0"/>
              <a:t>. </a:t>
            </a:r>
            <a:r>
              <a:rPr lang="ru-RU" dirty="0"/>
              <a:t>Дане </a:t>
            </a:r>
            <a:r>
              <a:rPr lang="ru-RU" dirty="0" err="1"/>
              <a:t>явище</a:t>
            </a:r>
            <a:r>
              <a:rPr lang="ru-RU" dirty="0"/>
              <a:t> у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пов'язане</a:t>
            </a:r>
            <a:r>
              <a:rPr lang="ru-RU" dirty="0"/>
              <a:t> з </a:t>
            </a:r>
            <a:r>
              <a:rPr lang="ru-RU" dirty="0" err="1" smtClean="0"/>
              <a:t>тим,що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непокращених</a:t>
            </a:r>
            <a:r>
              <a:rPr lang="ru-RU" dirty="0"/>
              <a:t> луках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137С</a:t>
            </a:r>
            <a:r>
              <a:rPr lang="en-US" dirty="0"/>
              <a:t>s </a:t>
            </a:r>
            <a:r>
              <a:rPr lang="ru-RU" dirty="0"/>
              <a:t>грунту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дернині</a:t>
            </a:r>
            <a:r>
              <a:rPr lang="ru-RU" dirty="0"/>
              <a:t>, де </a:t>
            </a:r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/>
              <a:t>розміщається</a:t>
            </a:r>
            <a:r>
              <a:rPr lang="ru-RU" dirty="0"/>
              <a:t> і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кореневих</a:t>
            </a:r>
            <a:r>
              <a:rPr lang="ru-RU" dirty="0"/>
              <a:t> систем </a:t>
            </a:r>
            <a:r>
              <a:rPr lang="ru-RU" dirty="0" err="1"/>
              <a:t>бобових</a:t>
            </a:r>
            <a:r>
              <a:rPr lang="ru-RU" dirty="0"/>
              <a:t> трав.</a:t>
            </a:r>
          </a:p>
          <a:p>
            <a:r>
              <a:rPr lang="ru-RU" dirty="0" err="1"/>
              <a:t>Встановлено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 </a:t>
            </a:r>
            <a:r>
              <a:rPr lang="ru-RU" dirty="0" err="1"/>
              <a:t>накопичується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в травах,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на </a:t>
            </a:r>
            <a:r>
              <a:rPr lang="ru-RU" dirty="0" err="1"/>
              <a:t>ґрунтах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 smtClean="0"/>
              <a:t>високого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/>
              <a:t>родючості</a:t>
            </a:r>
            <a:r>
              <a:rPr lang="ru-RU" dirty="0"/>
              <a:t>. На дерново-</a:t>
            </a:r>
            <a:r>
              <a:rPr lang="ru-RU" dirty="0" err="1"/>
              <a:t>підзолистих</a:t>
            </a:r>
            <a:r>
              <a:rPr lang="ru-RU" dirty="0"/>
              <a:t> </a:t>
            </a:r>
            <a:r>
              <a:rPr lang="ru-RU" dirty="0" err="1"/>
              <a:t>піщаних</a:t>
            </a:r>
            <a:r>
              <a:rPr lang="ru-RU" dirty="0"/>
              <a:t> </a:t>
            </a:r>
            <a:r>
              <a:rPr lang="ru-RU" dirty="0" err="1"/>
              <a:t>ґрунтах</a:t>
            </a:r>
            <a:r>
              <a:rPr lang="ru-RU" dirty="0"/>
              <a:t> в </a:t>
            </a:r>
            <a:r>
              <a:rPr lang="ru-RU" dirty="0" err="1"/>
              <a:t>травостої</a:t>
            </a:r>
            <a:r>
              <a:rPr lang="ru-RU" dirty="0"/>
              <a:t> </a:t>
            </a:r>
            <a:r>
              <a:rPr lang="ru-RU" dirty="0" err="1"/>
              <a:t>пасовищ</a:t>
            </a:r>
            <a:r>
              <a:rPr lang="ru-RU" dirty="0"/>
              <a:t> </a:t>
            </a:r>
            <a:r>
              <a:rPr lang="ru-RU" dirty="0" err="1"/>
              <a:t>суходільних</a:t>
            </a:r>
            <a:r>
              <a:rPr lang="ru-RU" dirty="0"/>
              <a:t> </a:t>
            </a:r>
            <a:r>
              <a:rPr lang="ru-RU" dirty="0" err="1" smtClean="0"/>
              <a:t>лукнагромаджується</a:t>
            </a:r>
            <a:r>
              <a:rPr lang="ru-RU" dirty="0" smtClean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суглинкових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90"/>
            <a:ext cx="500404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525"/>
            <a:ext cx="5004048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21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933688" y="274320"/>
            <a:ext cx="606864" cy="850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80528" y="0"/>
            <a:ext cx="9073008" cy="448173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обстеження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 за межами </a:t>
            </a:r>
            <a:r>
              <a:rPr lang="ru-RU" dirty="0" err="1"/>
              <a:t>тридцятикілометрової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ЧАЕС </a:t>
            </a:r>
            <a:r>
              <a:rPr lang="ru-RU" dirty="0" err="1"/>
              <a:t>унаслідок</a:t>
            </a:r>
            <a:r>
              <a:rPr lang="ru-RU" dirty="0"/>
              <a:t> </a:t>
            </a:r>
            <a:r>
              <a:rPr lang="ru-RU" dirty="0" err="1"/>
              <a:t>високих</a:t>
            </a:r>
            <a:r>
              <a:rPr lang="ru-RU" dirty="0"/>
              <a:t> </a:t>
            </a:r>
            <a:r>
              <a:rPr lang="ru-RU" dirty="0" err="1"/>
              <a:t>рівнів</a:t>
            </a:r>
            <a:r>
              <a:rPr lang="ru-RU" dirty="0"/>
              <a:t> </a:t>
            </a:r>
            <a:r>
              <a:rPr lang="ru-RU" dirty="0" err="1"/>
              <a:t>радіоактивного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цезієм</a:t>
            </a:r>
            <a:r>
              <a:rPr lang="ru-RU" dirty="0"/>
              <a:t> 137 (</a:t>
            </a:r>
            <a:r>
              <a:rPr lang="ru-RU" dirty="0" err="1"/>
              <a:t>понад</a:t>
            </a:r>
            <a:r>
              <a:rPr lang="ru-RU" dirty="0"/>
              <a:t> 15 </a:t>
            </a:r>
            <a:r>
              <a:rPr lang="ru-RU" dirty="0" err="1"/>
              <a:t>Кі</a:t>
            </a:r>
            <a:r>
              <a:rPr lang="ru-RU" dirty="0"/>
              <a:t>/км2) на </a:t>
            </a:r>
            <a:r>
              <a:rPr lang="ru-RU" dirty="0" err="1"/>
              <a:t>площі</a:t>
            </a:r>
            <a:r>
              <a:rPr lang="ru-RU" dirty="0"/>
              <a:t> 157 тис. га </a:t>
            </a:r>
            <a:r>
              <a:rPr lang="ru-RU" dirty="0" err="1"/>
              <a:t>було</a:t>
            </a:r>
            <a:r>
              <a:rPr lang="ru-RU" dirty="0"/>
              <a:t> заборонено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господарської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а на </a:t>
            </a:r>
            <a:r>
              <a:rPr lang="ru-RU" dirty="0" err="1"/>
              <a:t>площі</a:t>
            </a:r>
            <a:r>
              <a:rPr lang="ru-RU" dirty="0"/>
              <a:t> 1,23 млн га </a:t>
            </a:r>
            <a:r>
              <a:rPr lang="ru-RU" dirty="0" err="1"/>
              <a:t>господарську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обмежено</a:t>
            </a:r>
            <a:r>
              <a:rPr lang="ru-RU" dirty="0"/>
              <a:t>. </a:t>
            </a:r>
            <a:r>
              <a:rPr lang="ru-RU" dirty="0" err="1"/>
              <a:t>Прямі</a:t>
            </a:r>
            <a:r>
              <a:rPr lang="ru-RU" dirty="0"/>
              <a:t> </a:t>
            </a:r>
            <a:r>
              <a:rPr lang="ru-RU" dirty="0" err="1"/>
              <a:t>збитки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зазнали</a:t>
            </a:r>
            <a:r>
              <a:rPr lang="ru-RU" dirty="0"/>
              <a:t> </a:t>
            </a:r>
            <a:r>
              <a:rPr lang="ru-RU" dirty="0" err="1"/>
              <a:t>лісогосподарські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радіоактивного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, станом на 31.12.1986 р. </a:t>
            </a:r>
            <a:r>
              <a:rPr lang="ru-RU" dirty="0" err="1"/>
              <a:t>оцінювались</a:t>
            </a:r>
            <a:r>
              <a:rPr lang="ru-RU" dirty="0"/>
              <a:t> у 65 млн </a:t>
            </a:r>
            <a:r>
              <a:rPr lang="ru-RU" dirty="0" err="1"/>
              <a:t>доларів</a:t>
            </a:r>
            <a:r>
              <a:rPr lang="ru-RU" dirty="0"/>
              <a:t> США, а </a:t>
            </a:r>
            <a:r>
              <a:rPr lang="ru-RU" dirty="0" err="1"/>
              <a:t>щорічні</a:t>
            </a:r>
            <a:r>
              <a:rPr lang="ru-RU" dirty="0"/>
              <a:t> </a:t>
            </a:r>
            <a:r>
              <a:rPr lang="ru-RU" dirty="0" err="1"/>
              <a:t>збитки</a:t>
            </a:r>
            <a:r>
              <a:rPr lang="ru-RU" dirty="0"/>
              <a:t> через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обсягів</a:t>
            </a:r>
            <a:r>
              <a:rPr lang="ru-RU" dirty="0"/>
              <a:t> </a:t>
            </a:r>
            <a:r>
              <a:rPr lang="ru-RU" dirty="0" err="1"/>
              <a:t>лісозаготівель</a:t>
            </a:r>
            <a:r>
              <a:rPr lang="ru-RU" dirty="0"/>
              <a:t> та </a:t>
            </a:r>
            <a:r>
              <a:rPr lang="ru-RU" dirty="0" err="1"/>
              <a:t>побічного</a:t>
            </a:r>
            <a:r>
              <a:rPr lang="ru-RU" dirty="0"/>
              <a:t> </a:t>
            </a:r>
            <a:r>
              <a:rPr lang="ru-RU" dirty="0" err="1"/>
              <a:t>користування</a:t>
            </a:r>
            <a:r>
              <a:rPr lang="ru-RU" dirty="0"/>
              <a:t> </a:t>
            </a:r>
            <a:r>
              <a:rPr lang="ru-RU" dirty="0" err="1"/>
              <a:t>лісом</a:t>
            </a:r>
            <a:r>
              <a:rPr lang="ru-RU" dirty="0"/>
              <a:t> і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становлять</a:t>
            </a:r>
            <a:r>
              <a:rPr lang="ru-RU" dirty="0"/>
              <a:t> 7,15 млн </a:t>
            </a:r>
            <a:r>
              <a:rPr lang="ru-RU" dirty="0" err="1"/>
              <a:t>доларів</a:t>
            </a:r>
            <a:r>
              <a:rPr lang="ru-RU" dirty="0"/>
              <a:t> США. </a:t>
            </a:r>
            <a:r>
              <a:rPr lang="ru-RU" dirty="0" err="1"/>
              <a:t>Нині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радіоактивного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господарську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ведуть</a:t>
            </a:r>
            <a:r>
              <a:rPr lang="ru-RU" dirty="0"/>
              <a:t> 52 </a:t>
            </a:r>
            <a:r>
              <a:rPr lang="ru-RU" dirty="0" err="1"/>
              <a:t>лісогосподарських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загальною</a:t>
            </a:r>
            <a:r>
              <a:rPr lang="ru-RU" dirty="0"/>
              <a:t> </a:t>
            </a:r>
            <a:r>
              <a:rPr lang="ru-RU" dirty="0" err="1"/>
              <a:t>чисельністю</a:t>
            </a:r>
            <a:r>
              <a:rPr lang="ru-RU" dirty="0"/>
              <a:t> 26 тис. </a:t>
            </a:r>
            <a:r>
              <a:rPr lang="ru-RU" dirty="0" err="1"/>
              <a:t>осіб</a:t>
            </a:r>
            <a:r>
              <a:rPr lang="ru-RU" dirty="0"/>
              <a:t> (</a:t>
            </a:r>
            <a:r>
              <a:rPr lang="ru-RU" dirty="0" err="1"/>
              <a:t>третина</a:t>
            </a:r>
            <a:r>
              <a:rPr lang="ru-RU" dirty="0"/>
              <a:t> </a:t>
            </a:r>
            <a:r>
              <a:rPr lang="ru-RU" dirty="0" err="1"/>
              <a:t>працюючих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). На </a:t>
            </a:r>
            <a:r>
              <a:rPr lang="ru-RU" dirty="0" err="1"/>
              <a:t>додаткові</a:t>
            </a:r>
            <a:r>
              <a:rPr lang="ru-RU" dirty="0"/>
              <a:t> заходи, </a:t>
            </a:r>
            <a:r>
              <a:rPr lang="ru-RU" dirty="0" err="1"/>
              <a:t>викликані</a:t>
            </a:r>
            <a:r>
              <a:rPr lang="ru-RU" dirty="0"/>
              <a:t> </a:t>
            </a:r>
            <a:r>
              <a:rPr lang="ru-RU" dirty="0" err="1"/>
              <a:t>Чорнобильською</a:t>
            </a:r>
            <a:r>
              <a:rPr lang="ru-RU" dirty="0"/>
              <a:t> катастрофою,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забрудненої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за 2006–2008 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витратили</a:t>
            </a:r>
            <a:r>
              <a:rPr lang="ru-RU" dirty="0"/>
              <a:t> 31,6 млн грн., а з державного бюджету за </a:t>
            </a:r>
            <a:r>
              <a:rPr lang="ru-RU" dirty="0" err="1"/>
              <a:t>розділом</a:t>
            </a:r>
            <a:r>
              <a:rPr lang="ru-RU" dirty="0"/>
              <a:t> «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лісового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радіоактивного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» МНС за </a:t>
            </a:r>
            <a:r>
              <a:rPr lang="ru-RU" dirty="0" err="1"/>
              <a:t>згаданий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профінансувало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1,04 млн грн.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" y="3861048"/>
            <a:ext cx="4561970" cy="302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41" y="3861048"/>
            <a:ext cx="4534847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0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901728" y="404664"/>
            <a:ext cx="1718944" cy="28803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2492896"/>
          </a:xfrm>
        </p:spPr>
        <p:txBody>
          <a:bodyPr>
            <a:normAutofit/>
          </a:bodyPr>
          <a:lstStyle/>
          <a:p>
            <a:r>
              <a:rPr lang="ru-RU" dirty="0" err="1"/>
              <a:t>Бережіть</a:t>
            </a:r>
            <a:r>
              <a:rPr lang="ru-RU" dirty="0"/>
              <a:t> природу, свою землю Земля –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рабиня</a:t>
            </a:r>
            <a:r>
              <a:rPr lang="ru-RU" dirty="0"/>
              <a:t> наша, а </a:t>
            </a:r>
            <a:r>
              <a:rPr lang="ru-RU" dirty="0" err="1"/>
              <a:t>мати</a:t>
            </a:r>
            <a:r>
              <a:rPr lang="ru-RU" dirty="0"/>
              <a:t>, </a:t>
            </a:r>
            <a:r>
              <a:rPr lang="ru-RU" dirty="0" err="1"/>
              <a:t>Сонце</a:t>
            </a:r>
            <a:r>
              <a:rPr lang="ru-RU" dirty="0"/>
              <a:t> – не </a:t>
            </a:r>
            <a:r>
              <a:rPr lang="ru-RU" dirty="0" err="1"/>
              <a:t>вітчим</a:t>
            </a:r>
            <a:r>
              <a:rPr lang="ru-RU" dirty="0"/>
              <a:t> наш, А </a:t>
            </a:r>
            <a:r>
              <a:rPr lang="ru-RU" dirty="0" err="1"/>
              <a:t>рідний</a:t>
            </a:r>
            <a:r>
              <a:rPr lang="ru-RU" dirty="0"/>
              <a:t> </a:t>
            </a:r>
            <a:r>
              <a:rPr lang="ru-RU" dirty="0" err="1"/>
              <a:t>батько</a:t>
            </a:r>
            <a:r>
              <a:rPr lang="ru-RU" dirty="0"/>
              <a:t>. </a:t>
            </a:r>
            <a:r>
              <a:rPr lang="ru-RU" dirty="0" err="1"/>
              <a:t>Ліси</a:t>
            </a:r>
            <a:r>
              <a:rPr lang="ru-RU" dirty="0"/>
              <a:t> –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брати</a:t>
            </a:r>
            <a:r>
              <a:rPr lang="ru-RU" dirty="0"/>
              <a:t>,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сестри</a:t>
            </a:r>
            <a:r>
              <a:rPr lang="ru-RU" dirty="0"/>
              <a:t>, </a:t>
            </a:r>
            <a:r>
              <a:rPr lang="ru-RU" dirty="0" err="1"/>
              <a:t>Дощі</a:t>
            </a:r>
            <a:r>
              <a:rPr lang="ru-RU" dirty="0"/>
              <a:t>, </a:t>
            </a:r>
            <a:r>
              <a:rPr lang="ru-RU" dirty="0" err="1"/>
              <a:t>вітри</a:t>
            </a:r>
            <a:r>
              <a:rPr lang="ru-RU" dirty="0"/>
              <a:t>, </a:t>
            </a:r>
            <a:r>
              <a:rPr lang="ru-RU" dirty="0" err="1"/>
              <a:t>сніги</a:t>
            </a:r>
            <a:r>
              <a:rPr lang="ru-RU" dirty="0"/>
              <a:t> </a:t>
            </a:r>
            <a:r>
              <a:rPr lang="ru-RU" dirty="0" err="1"/>
              <a:t>мусять</a:t>
            </a:r>
            <a:r>
              <a:rPr lang="ru-RU" dirty="0"/>
              <a:t> Бути </a:t>
            </a:r>
            <a:r>
              <a:rPr lang="ru-RU" dirty="0" err="1"/>
              <a:t>добрими</a:t>
            </a:r>
            <a:r>
              <a:rPr lang="ru-RU" dirty="0"/>
              <a:t> гостями, А ми на </a:t>
            </a:r>
            <a:r>
              <a:rPr lang="ru-RU" dirty="0" err="1"/>
              <a:t>планеті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– Не </a:t>
            </a:r>
            <a:r>
              <a:rPr lang="ru-RU" dirty="0" err="1"/>
              <a:t>тимчасові</a:t>
            </a:r>
            <a:r>
              <a:rPr lang="ru-RU" dirty="0"/>
              <a:t> </a:t>
            </a:r>
            <a:r>
              <a:rPr lang="ru-RU" dirty="0" err="1"/>
              <a:t>мешканці</a:t>
            </a:r>
            <a:r>
              <a:rPr lang="ru-RU" dirty="0"/>
              <a:t>, А </a:t>
            </a:r>
            <a:r>
              <a:rPr lang="ru-RU" dirty="0" err="1"/>
              <a:t>мудрі</a:t>
            </a:r>
            <a:r>
              <a:rPr lang="ru-RU" dirty="0"/>
              <a:t> </a:t>
            </a:r>
            <a:r>
              <a:rPr lang="ru-RU" dirty="0" err="1"/>
              <a:t>господарі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5157192"/>
            <a:ext cx="3657600" cy="103024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93204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21196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983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Дякую за увагу!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86003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28396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53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Українське</a:t>
            </a:r>
            <a:r>
              <a:rPr lang="ru-RU" sz="2400" dirty="0"/>
              <a:t> </a:t>
            </a:r>
            <a:r>
              <a:rPr lang="ru-RU" sz="2400" dirty="0" err="1"/>
              <a:t>Полісся</a:t>
            </a:r>
            <a:r>
              <a:rPr lang="ru-RU" sz="2400" dirty="0"/>
              <a:t> </a:t>
            </a:r>
            <a:r>
              <a:rPr lang="ru-RU" sz="2400" dirty="0" err="1"/>
              <a:t>займає</a:t>
            </a:r>
            <a:r>
              <a:rPr lang="ru-RU" sz="2400" dirty="0"/>
              <a:t> </a:t>
            </a:r>
            <a:r>
              <a:rPr lang="ru-RU" sz="2400" dirty="0" err="1"/>
              <a:t>північні</a:t>
            </a:r>
            <a:r>
              <a:rPr lang="ru-RU" sz="2400" dirty="0"/>
              <a:t> </a:t>
            </a:r>
            <a:r>
              <a:rPr lang="ru-RU" sz="2400" dirty="0" err="1"/>
              <a:t>райони</a:t>
            </a:r>
            <a:r>
              <a:rPr lang="ru-RU" sz="2400" dirty="0"/>
              <a:t> </a:t>
            </a:r>
            <a:r>
              <a:rPr lang="ru-RU" sz="2400" dirty="0" err="1"/>
              <a:t>Волинської</a:t>
            </a:r>
            <a:r>
              <a:rPr lang="ru-RU" sz="2400" dirty="0"/>
              <a:t>, </a:t>
            </a:r>
            <a:r>
              <a:rPr lang="ru-RU" sz="2400" dirty="0" err="1"/>
              <a:t>Рівненської</a:t>
            </a:r>
            <a:r>
              <a:rPr lang="ru-RU" sz="2400" dirty="0"/>
              <a:t>, </a:t>
            </a:r>
            <a:r>
              <a:rPr lang="ru-RU" sz="2400" dirty="0" err="1"/>
              <a:t>Житомирської</a:t>
            </a:r>
            <a:r>
              <a:rPr lang="ru-RU" sz="2400" dirty="0"/>
              <a:t>, </a:t>
            </a:r>
            <a:r>
              <a:rPr lang="ru-RU" sz="2400" dirty="0" err="1"/>
              <a:t>Київської</a:t>
            </a:r>
            <a:r>
              <a:rPr lang="ru-RU" sz="2400" dirty="0"/>
              <a:t>, </a:t>
            </a:r>
            <a:r>
              <a:rPr lang="ru-RU" sz="2400" dirty="0" err="1"/>
              <a:t>Чернігівської</a:t>
            </a:r>
            <a:r>
              <a:rPr lang="ru-RU" sz="2400" dirty="0"/>
              <a:t>, </a:t>
            </a:r>
            <a:r>
              <a:rPr lang="ru-RU" sz="2400" dirty="0" err="1"/>
              <a:t>Сумської</a:t>
            </a:r>
            <a:r>
              <a:rPr lang="ru-RU" sz="2400" dirty="0"/>
              <a:t>, </a:t>
            </a:r>
            <a:r>
              <a:rPr lang="ru-RU" sz="2400" dirty="0" err="1"/>
              <a:t>Львівської</a:t>
            </a:r>
            <a:r>
              <a:rPr lang="ru-RU" sz="2400" dirty="0"/>
              <a:t> областей.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3429000"/>
            <a:ext cx="917099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1340768"/>
            <a:ext cx="917099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4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396552" y="274320"/>
            <a:ext cx="1832160" cy="3463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0"/>
            <a:ext cx="4067944" cy="6858000"/>
          </a:xfrm>
        </p:spPr>
        <p:txBody>
          <a:bodyPr>
            <a:normAutofit/>
          </a:bodyPr>
          <a:lstStyle/>
          <a:p>
            <a:r>
              <a:rPr lang="ru-RU" dirty="0"/>
              <a:t>Перед Другою </a:t>
            </a:r>
            <a:r>
              <a:rPr lang="ru-RU" dirty="0" err="1"/>
              <a:t>світовою</a:t>
            </a:r>
            <a:r>
              <a:rPr lang="ru-RU" dirty="0"/>
              <a:t> </a:t>
            </a:r>
            <a:r>
              <a:rPr lang="ru-RU" dirty="0" err="1"/>
              <a:t>війною</a:t>
            </a:r>
            <a:r>
              <a:rPr lang="ru-RU" dirty="0"/>
              <a:t>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Полісся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найблагополучніших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err="1"/>
              <a:t>славилося</a:t>
            </a:r>
            <a:r>
              <a:rPr lang="ru-RU" dirty="0"/>
              <a:t> </a:t>
            </a:r>
            <a:r>
              <a:rPr lang="ru-RU" dirty="0" err="1"/>
              <a:t>чистими</a:t>
            </a:r>
            <a:r>
              <a:rPr lang="ru-RU" dirty="0"/>
              <a:t>, </a:t>
            </a:r>
            <a:r>
              <a:rPr lang="ru-RU" dirty="0" err="1"/>
              <a:t>сповненими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</a:t>
            </a:r>
            <a:r>
              <a:rPr lang="ru-RU" dirty="0" err="1"/>
              <a:t>лісами</a:t>
            </a:r>
            <a:r>
              <a:rPr lang="ru-RU" dirty="0"/>
              <a:t>, </a:t>
            </a:r>
            <a:r>
              <a:rPr lang="ru-RU" dirty="0" err="1"/>
              <a:t>річками</a:t>
            </a:r>
            <a:r>
              <a:rPr lang="ru-RU" dirty="0"/>
              <a:t>, </a:t>
            </a:r>
            <a:r>
              <a:rPr lang="ru-RU" dirty="0" err="1"/>
              <a:t>прекрасними</a:t>
            </a:r>
            <a:r>
              <a:rPr lang="ru-RU" dirty="0"/>
              <a:t> озерами, грибами, </a:t>
            </a:r>
            <a:r>
              <a:rPr lang="ru-RU" dirty="0" err="1"/>
              <a:t>рибою</a:t>
            </a:r>
            <a:r>
              <a:rPr lang="ru-RU" dirty="0"/>
              <a:t>, дичиною, </a:t>
            </a:r>
            <a:r>
              <a:rPr lang="ru-RU" dirty="0" err="1"/>
              <a:t>унікальними</a:t>
            </a:r>
            <a:r>
              <a:rPr lang="ru-RU" dirty="0"/>
              <a:t> </a:t>
            </a:r>
            <a:r>
              <a:rPr lang="ru-RU" dirty="0" err="1"/>
              <a:t>представниками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й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0" y="-1100"/>
            <a:ext cx="5300820" cy="271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31" y="4149080"/>
            <a:ext cx="5332512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52920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51520" y="274320"/>
            <a:ext cx="1184088" cy="9224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21880"/>
            <a:ext cx="4067944" cy="6736120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Полісся</a:t>
            </a:r>
            <a:r>
              <a:rPr lang="ru-RU" dirty="0"/>
              <a:t> — </a:t>
            </a:r>
            <a:r>
              <a:rPr lang="ru-RU" dirty="0" err="1"/>
              <a:t>регіон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найзагрозливішою</a:t>
            </a:r>
            <a:r>
              <a:rPr lang="ru-RU" dirty="0"/>
              <a:t> </a:t>
            </a:r>
            <a:r>
              <a:rPr lang="ru-RU" dirty="0" err="1"/>
              <a:t>екологічною</a:t>
            </a:r>
            <a:r>
              <a:rPr lang="ru-RU" dirty="0"/>
              <a:t> </a:t>
            </a:r>
            <a:r>
              <a:rPr lang="ru-RU" dirty="0" err="1"/>
              <a:t>ситуацією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та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r>
              <a:rPr lang="ru-RU" dirty="0" err="1"/>
              <a:t>Інтенсивне</a:t>
            </a:r>
            <a:r>
              <a:rPr lang="ru-RU" dirty="0"/>
              <a:t> </a:t>
            </a:r>
            <a:r>
              <a:rPr lang="ru-RU" dirty="0" err="1"/>
              <a:t>вирубування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, </a:t>
            </a:r>
            <a:r>
              <a:rPr lang="ru-RU" dirty="0" err="1"/>
              <a:t>необґрунтовані</a:t>
            </a:r>
            <a:r>
              <a:rPr lang="ru-RU" dirty="0"/>
              <a:t> </a:t>
            </a:r>
            <a:r>
              <a:rPr lang="ru-RU" dirty="0" err="1"/>
              <a:t>обсяги</a:t>
            </a:r>
            <a:r>
              <a:rPr lang="ru-RU" dirty="0"/>
              <a:t> </a:t>
            </a:r>
            <a:r>
              <a:rPr lang="ru-RU" dirty="0" err="1"/>
              <a:t>осушення</a:t>
            </a:r>
            <a:r>
              <a:rPr lang="ru-RU" dirty="0"/>
              <a:t> </a:t>
            </a:r>
            <a:r>
              <a:rPr lang="ru-RU" dirty="0" err="1"/>
              <a:t>боліт</a:t>
            </a:r>
            <a:r>
              <a:rPr lang="ru-RU" dirty="0"/>
              <a:t> і </a:t>
            </a:r>
            <a:r>
              <a:rPr lang="ru-RU" dirty="0" err="1"/>
              <a:t>видобутку</a:t>
            </a:r>
            <a:r>
              <a:rPr lang="ru-RU" dirty="0"/>
              <a:t> торфу,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хімічними</a:t>
            </a:r>
            <a:r>
              <a:rPr lang="ru-RU" dirty="0"/>
              <a:t> препаратами </a:t>
            </a:r>
            <a:r>
              <a:rPr lang="ru-RU" dirty="0" err="1"/>
              <a:t>сільгоспугідь</a:t>
            </a:r>
            <a:r>
              <a:rPr lang="ru-RU" dirty="0"/>
              <a:t>, </a:t>
            </a:r>
            <a:r>
              <a:rPr lang="ru-RU" dirty="0" err="1"/>
              <a:t>промислові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,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розробки</a:t>
            </a:r>
            <a:r>
              <a:rPr lang="ru-RU" dirty="0"/>
              <a:t> </a:t>
            </a:r>
            <a:r>
              <a:rPr lang="ru-RU" dirty="0" err="1"/>
              <a:t>гранітних</a:t>
            </a:r>
            <a:r>
              <a:rPr lang="ru-RU" dirty="0"/>
              <a:t> </a:t>
            </a:r>
            <a:r>
              <a:rPr lang="ru-RU" dirty="0" err="1"/>
              <a:t>кар'єрів</a:t>
            </a:r>
            <a:r>
              <a:rPr lang="ru-RU" dirty="0"/>
              <a:t> і, </a:t>
            </a:r>
            <a:r>
              <a:rPr lang="ru-RU" dirty="0" err="1"/>
              <a:t>насамкінець</a:t>
            </a:r>
            <a:r>
              <a:rPr lang="ru-RU" dirty="0"/>
              <a:t>, </a:t>
            </a:r>
            <a:r>
              <a:rPr lang="ru-RU" dirty="0" err="1"/>
              <a:t>жорстокий</a:t>
            </a:r>
            <a:r>
              <a:rPr lang="ru-RU" dirty="0"/>
              <a:t> </a:t>
            </a:r>
            <a:r>
              <a:rPr lang="ru-RU" dirty="0" err="1"/>
              <a:t>ядерний</a:t>
            </a:r>
            <a:r>
              <a:rPr lang="ru-RU" dirty="0"/>
              <a:t> удар </a:t>
            </a:r>
            <a:r>
              <a:rPr lang="ru-RU" dirty="0" err="1"/>
              <a:t>чорнобильської</a:t>
            </a:r>
            <a:r>
              <a:rPr lang="ru-RU" dirty="0"/>
              <a:t> </a:t>
            </a:r>
            <a:r>
              <a:rPr lang="ru-RU" dirty="0" err="1"/>
              <a:t>аварії</a:t>
            </a:r>
            <a:r>
              <a:rPr lang="ru-RU" dirty="0"/>
              <a:t> </a:t>
            </a:r>
            <a:r>
              <a:rPr lang="ru-RU" dirty="0" err="1"/>
              <a:t>призвели</a:t>
            </a:r>
            <a:r>
              <a:rPr lang="ru-RU" dirty="0"/>
              <a:t> до критичного </a:t>
            </a:r>
            <a:r>
              <a:rPr lang="ru-RU" dirty="0" err="1"/>
              <a:t>екологічного</a:t>
            </a:r>
            <a:r>
              <a:rPr lang="ru-RU" dirty="0"/>
              <a:t> стану. В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напруженому</a:t>
            </a:r>
            <a:r>
              <a:rPr lang="ru-RU" dirty="0"/>
              <a:t> </a:t>
            </a:r>
            <a:r>
              <a:rPr lang="ru-RU" dirty="0" err="1"/>
              <a:t>екологічному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</a:t>
            </a:r>
            <a:r>
              <a:rPr lang="ru-RU" dirty="0" err="1"/>
              <a:t>Київське</a:t>
            </a:r>
            <a:r>
              <a:rPr lang="ru-RU" dirty="0"/>
              <a:t> </a:t>
            </a:r>
            <a:r>
              <a:rPr lang="ru-RU" dirty="0" err="1"/>
              <a:t>водосховище</a:t>
            </a:r>
            <a:r>
              <a:rPr lang="ru-RU" dirty="0"/>
              <a:t>, </a:t>
            </a:r>
            <a:r>
              <a:rPr lang="ru-RU" dirty="0" err="1"/>
              <a:t>донні</a:t>
            </a:r>
            <a:r>
              <a:rPr lang="ru-RU" dirty="0"/>
              <a:t> </a:t>
            </a:r>
            <a:r>
              <a:rPr lang="ru-RU" dirty="0" err="1"/>
              <a:t>відклади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й </a:t>
            </a:r>
            <a:r>
              <a:rPr lang="ru-RU" dirty="0" err="1"/>
              <a:t>біота</a:t>
            </a:r>
            <a:r>
              <a:rPr lang="ru-RU" dirty="0"/>
              <a:t> </a:t>
            </a:r>
            <a:r>
              <a:rPr lang="ru-RU" dirty="0" err="1"/>
              <a:t>забруднені</a:t>
            </a:r>
            <a:r>
              <a:rPr lang="ru-RU" dirty="0"/>
              <a:t> </a:t>
            </a:r>
            <a:r>
              <a:rPr lang="ru-RU" dirty="0" err="1"/>
              <a:t>радіонуклідами</a:t>
            </a:r>
            <a:r>
              <a:rPr lang="ru-RU" dirty="0"/>
              <a:t>. Тому </a:t>
            </a:r>
            <a:r>
              <a:rPr lang="ru-RU" dirty="0" err="1"/>
              <a:t>нагально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природоохоронні</a:t>
            </a:r>
            <a:r>
              <a:rPr lang="ru-RU" dirty="0"/>
              <a:t> заходи та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регіональної</a:t>
            </a:r>
            <a:r>
              <a:rPr lang="ru-RU" dirty="0"/>
              <a:t> </a:t>
            </a:r>
            <a:r>
              <a:rPr lang="ru-RU" dirty="0" err="1"/>
              <a:t>екополітики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6096" cy="35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436096" cy="332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933688" y="274320"/>
            <a:ext cx="894896" cy="2743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8928992" cy="259228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 </a:t>
            </a:r>
            <a:r>
              <a:rPr lang="ru-RU" dirty="0" err="1"/>
              <a:t>Поліссі</a:t>
            </a:r>
            <a:r>
              <a:rPr lang="ru-RU" dirty="0"/>
              <a:t> </a:t>
            </a:r>
            <a:r>
              <a:rPr lang="ru-RU" dirty="0" err="1"/>
              <a:t>переважає</a:t>
            </a:r>
            <a:r>
              <a:rPr lang="ru-RU" dirty="0"/>
              <a:t> </a:t>
            </a:r>
            <a:r>
              <a:rPr lang="ru-RU" dirty="0" err="1"/>
              <a:t>сільськогосподарський</a:t>
            </a:r>
            <a:r>
              <a:rPr lang="ru-RU" dirty="0"/>
              <a:t> </a:t>
            </a:r>
            <a:r>
              <a:rPr lang="ru-RU" dirty="0" err="1"/>
              <a:t>напрям</a:t>
            </a:r>
            <a:r>
              <a:rPr lang="ru-RU" dirty="0"/>
              <a:t>, </a:t>
            </a:r>
            <a:r>
              <a:rPr lang="ru-RU" dirty="0" err="1"/>
              <a:t>хоч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, де </a:t>
            </a:r>
            <a:r>
              <a:rPr lang="ru-RU" dirty="0" err="1"/>
              <a:t>видобуваються</a:t>
            </a:r>
            <a:r>
              <a:rPr lang="ru-RU" dirty="0"/>
              <a:t> </a:t>
            </a:r>
            <a:r>
              <a:rPr lang="ru-RU" dirty="0" err="1"/>
              <a:t>корисні</a:t>
            </a:r>
            <a:r>
              <a:rPr lang="ru-RU" dirty="0"/>
              <a:t> </a:t>
            </a:r>
            <a:r>
              <a:rPr lang="ru-RU" dirty="0" err="1"/>
              <a:t>копалини</a:t>
            </a:r>
            <a:r>
              <a:rPr lang="ru-RU" dirty="0"/>
              <a:t> — </a:t>
            </a:r>
            <a:r>
              <a:rPr lang="ru-RU" dirty="0" err="1"/>
              <a:t>граніт</a:t>
            </a:r>
            <a:r>
              <a:rPr lang="ru-RU" dirty="0"/>
              <a:t>, </a:t>
            </a:r>
            <a:r>
              <a:rPr lang="ru-RU" dirty="0" err="1"/>
              <a:t>пісок</a:t>
            </a:r>
            <a:r>
              <a:rPr lang="ru-RU" dirty="0"/>
              <a:t>, </a:t>
            </a:r>
            <a:r>
              <a:rPr lang="ru-RU" dirty="0" err="1"/>
              <a:t>нафта</a:t>
            </a:r>
            <a:r>
              <a:rPr lang="ru-RU" dirty="0"/>
              <a:t>, газ, торф, </a:t>
            </a:r>
            <a:r>
              <a:rPr lang="ru-RU" dirty="0" err="1"/>
              <a:t>потерпають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негативного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гірничодобувної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. </a:t>
            </a:r>
            <a:r>
              <a:rPr lang="ru-RU" dirty="0" err="1"/>
              <a:t>Особливої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 </a:t>
            </a:r>
            <a:r>
              <a:rPr lang="ru-RU" dirty="0" err="1"/>
              <a:t>завдають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кар'єрів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розробки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відходять</a:t>
            </a:r>
            <a:r>
              <a:rPr lang="ru-RU" dirty="0"/>
              <a:t> </a:t>
            </a:r>
            <a:r>
              <a:rPr lang="ru-RU" dirty="0" err="1"/>
              <a:t>ґрунтові</a:t>
            </a:r>
            <a:r>
              <a:rPr lang="ru-RU" dirty="0"/>
              <a:t> води, </a:t>
            </a:r>
            <a:r>
              <a:rPr lang="ru-RU" dirty="0" err="1"/>
              <a:t>відчужуються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ґрунтів</a:t>
            </a:r>
            <a:r>
              <a:rPr lang="ru-RU" dirty="0"/>
              <a:t>,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нафтопродуктами</a:t>
            </a:r>
            <a:r>
              <a:rPr lang="ru-RU" dirty="0"/>
              <a:t> й </a:t>
            </a:r>
            <a:r>
              <a:rPr lang="ru-RU" dirty="0" err="1"/>
              <a:t>газопиловими</a:t>
            </a:r>
            <a:r>
              <a:rPr lang="ru-RU" dirty="0"/>
              <a:t> </a:t>
            </a:r>
            <a:r>
              <a:rPr lang="ru-RU" dirty="0" err="1"/>
              <a:t>викидами</a:t>
            </a:r>
            <a:r>
              <a:rPr lang="ru-RU" dirty="0"/>
              <a:t> (</a:t>
            </a:r>
            <a:r>
              <a:rPr lang="ru-RU" dirty="0" err="1"/>
              <a:t>вибухові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3645024"/>
            <a:ext cx="3657600" cy="2542416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05116"/>
            <a:ext cx="5144616" cy="435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" y="2505115"/>
            <a:ext cx="3960022" cy="435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996952"/>
            <a:ext cx="9144000" cy="386104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Величезним</a:t>
            </a:r>
            <a:r>
              <a:rPr lang="ru-RU" dirty="0"/>
              <a:t> лихом для </a:t>
            </a:r>
            <a:r>
              <a:rPr lang="ru-RU" dirty="0" err="1"/>
              <a:t>Полісся</a:t>
            </a:r>
            <a:r>
              <a:rPr lang="ru-RU" dirty="0"/>
              <a:t> стали </a:t>
            </a:r>
            <a:r>
              <a:rPr lang="ru-RU" dirty="0" err="1"/>
              <a:t>науково</a:t>
            </a:r>
            <a:r>
              <a:rPr lang="ru-RU" dirty="0"/>
              <a:t> не </a:t>
            </a:r>
            <a:r>
              <a:rPr lang="ru-RU" dirty="0" err="1"/>
              <a:t>обґрунтовані</a:t>
            </a:r>
            <a:r>
              <a:rPr lang="ru-RU" dirty="0"/>
              <a:t> </a:t>
            </a:r>
            <a:r>
              <a:rPr lang="ru-RU" dirty="0" err="1"/>
              <a:t>меліорації</a:t>
            </a:r>
            <a:r>
              <a:rPr lang="ru-RU" dirty="0"/>
              <a:t>, </a:t>
            </a:r>
            <a:r>
              <a:rPr lang="ru-RU" dirty="0" err="1"/>
              <a:t>осушення</a:t>
            </a:r>
            <a:r>
              <a:rPr lang="ru-RU" dirty="0"/>
              <a:t> </a:t>
            </a:r>
            <a:r>
              <a:rPr lang="ru-RU" dirty="0" err="1"/>
              <a:t>боліт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відігравали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</a:t>
            </a:r>
            <a:r>
              <a:rPr lang="ru-RU" dirty="0" err="1"/>
              <a:t>регуляторів</a:t>
            </a:r>
            <a:r>
              <a:rPr lang="ru-RU" dirty="0"/>
              <a:t> </a:t>
            </a:r>
            <a:r>
              <a:rPr lang="ru-RU" dirty="0" err="1"/>
              <a:t>річкового</a:t>
            </a:r>
            <a:r>
              <a:rPr lang="ru-RU" dirty="0"/>
              <a:t> стоку на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. </a:t>
            </a:r>
            <a:r>
              <a:rPr lang="ru-RU" dirty="0" err="1"/>
              <a:t>Інтенсивне</a:t>
            </a:r>
            <a:r>
              <a:rPr lang="ru-RU" dirty="0"/>
              <a:t> </a:t>
            </a:r>
            <a:r>
              <a:rPr lang="ru-RU" dirty="0" err="1"/>
              <a:t>осушування</a:t>
            </a:r>
            <a:r>
              <a:rPr lang="ru-RU" dirty="0"/>
              <a:t> на </a:t>
            </a:r>
            <a:r>
              <a:rPr lang="ru-RU" dirty="0" err="1"/>
              <a:t>Поліссі</a:t>
            </a:r>
            <a:r>
              <a:rPr lang="ru-RU" dirty="0"/>
              <a:t> </a:t>
            </a:r>
            <a:r>
              <a:rPr lang="ru-RU" dirty="0" err="1"/>
              <a:t>розпочалося</a:t>
            </a:r>
            <a:r>
              <a:rPr lang="ru-RU" dirty="0"/>
              <a:t> з 1966 р. </a:t>
            </a:r>
            <a:r>
              <a:rPr lang="ru-RU" dirty="0" err="1"/>
              <a:t>Спочатку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знищених</a:t>
            </a:r>
            <a:r>
              <a:rPr lang="ru-RU" dirty="0"/>
              <a:t> </a:t>
            </a:r>
            <a:r>
              <a:rPr lang="ru-RU" dirty="0" err="1"/>
              <a:t>боліт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сільгоспугідь</a:t>
            </a:r>
            <a:r>
              <a:rPr lang="ru-RU" dirty="0"/>
              <a:t> </a:t>
            </a:r>
            <a:r>
              <a:rPr lang="ru-RU" dirty="0" err="1"/>
              <a:t>збільшилася</a:t>
            </a:r>
            <a:r>
              <a:rPr lang="ru-RU" dirty="0"/>
              <a:t> на 1,6 млн. га. Та </a:t>
            </a:r>
            <a:r>
              <a:rPr lang="ru-RU" dirty="0" err="1"/>
              <a:t>вже</a:t>
            </a:r>
            <a:r>
              <a:rPr lang="ru-RU" dirty="0"/>
              <a:t> до 1992 р. </a:t>
            </a:r>
            <a:r>
              <a:rPr lang="ru-RU" dirty="0" err="1"/>
              <a:t>позитивний</a:t>
            </a:r>
            <a:r>
              <a:rPr lang="ru-RU" dirty="0"/>
              <a:t> </a:t>
            </a:r>
            <a:r>
              <a:rPr lang="ru-RU" dirty="0" err="1"/>
              <a:t>економічний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змінився</a:t>
            </a:r>
            <a:r>
              <a:rPr lang="ru-RU" dirty="0"/>
              <a:t> на </a:t>
            </a:r>
            <a:r>
              <a:rPr lang="ru-RU" dirty="0" err="1"/>
              <a:t>негативний</a:t>
            </a:r>
            <a:r>
              <a:rPr lang="ru-RU" dirty="0"/>
              <a:t> — у тяжкому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опинилися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осушених</a:t>
            </a:r>
            <a:r>
              <a:rPr lang="ru-RU" dirty="0"/>
              <a:t> </a:t>
            </a:r>
            <a:r>
              <a:rPr lang="ru-RU" dirty="0" err="1"/>
              <a:t>боліт</a:t>
            </a:r>
            <a:r>
              <a:rPr lang="ru-RU" dirty="0"/>
              <a:t>, а й </a:t>
            </a:r>
            <a:r>
              <a:rPr lang="ru-RU" dirty="0" err="1"/>
              <a:t>сільгоспугіддя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: 24,4 %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площ</a:t>
            </a:r>
            <a:r>
              <a:rPr lang="ru-RU" dirty="0"/>
              <a:t> </a:t>
            </a:r>
            <a:r>
              <a:rPr lang="ru-RU" dirty="0" err="1"/>
              <a:t>втрачають</a:t>
            </a:r>
            <a:r>
              <a:rPr lang="ru-RU" dirty="0"/>
              <a:t> </a:t>
            </a:r>
            <a:r>
              <a:rPr lang="ru-RU" dirty="0" err="1"/>
              <a:t>родючість</a:t>
            </a:r>
            <a:r>
              <a:rPr lang="ru-RU" dirty="0"/>
              <a:t> через </a:t>
            </a:r>
            <a:r>
              <a:rPr lang="ru-RU" dirty="0" err="1"/>
              <a:t>дефляцію</a:t>
            </a:r>
            <a:r>
              <a:rPr lang="ru-RU" dirty="0"/>
              <a:t> (</a:t>
            </a:r>
            <a:r>
              <a:rPr lang="ru-RU" dirty="0" err="1"/>
              <a:t>вітрову</a:t>
            </a:r>
            <a:r>
              <a:rPr lang="ru-RU" dirty="0"/>
              <a:t> </a:t>
            </a:r>
            <a:r>
              <a:rPr lang="ru-RU" dirty="0" err="1"/>
              <a:t>ерозію</a:t>
            </a:r>
            <a:r>
              <a:rPr lang="ru-RU" dirty="0"/>
              <a:t>), 47,1 % — через </a:t>
            </a:r>
            <a:r>
              <a:rPr lang="ru-RU" dirty="0" err="1"/>
              <a:t>підкиснення</a:t>
            </a:r>
            <a:r>
              <a:rPr lang="ru-RU" dirty="0"/>
              <a:t>, 17,7 % — через </a:t>
            </a:r>
            <a:r>
              <a:rPr lang="ru-RU" dirty="0" err="1"/>
              <a:t>водну</a:t>
            </a:r>
            <a:r>
              <a:rPr lang="ru-RU" dirty="0"/>
              <a:t> </a:t>
            </a:r>
            <a:r>
              <a:rPr lang="ru-RU" dirty="0" err="1"/>
              <a:t>ерозію</a:t>
            </a:r>
            <a:r>
              <a:rPr lang="ru-RU" dirty="0"/>
              <a:t>.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ґрунтових</a:t>
            </a:r>
            <a:r>
              <a:rPr lang="ru-RU" dirty="0"/>
              <a:t> вод </a:t>
            </a:r>
            <a:r>
              <a:rPr lang="ru-RU" dirty="0" err="1"/>
              <a:t>понизився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на 1,8—1,0 м. </a:t>
            </a:r>
            <a:r>
              <a:rPr lang="ru-RU" dirty="0" err="1"/>
              <a:t>Близько</a:t>
            </a:r>
            <a:r>
              <a:rPr lang="ru-RU" dirty="0"/>
              <a:t> 50 % </a:t>
            </a:r>
            <a:r>
              <a:rPr lang="ru-RU" dirty="0" err="1"/>
              <a:t>малих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 стали жертвами </a:t>
            </a:r>
            <a:r>
              <a:rPr lang="ru-RU" dirty="0" err="1"/>
              <a:t>необоротних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режиму стоку,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річках</a:t>
            </a:r>
            <a:r>
              <a:rPr lang="ru-RU" dirty="0"/>
              <a:t> </a:t>
            </a:r>
            <a:r>
              <a:rPr lang="ru-RU" dirty="0" err="1"/>
              <a:t>істотно</a:t>
            </a:r>
            <a:r>
              <a:rPr lang="ru-RU" dirty="0"/>
              <a:t> </a:t>
            </a:r>
            <a:r>
              <a:rPr lang="ru-RU" dirty="0" err="1"/>
              <a:t>зменшилася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гідробіонтів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V="1">
            <a:off x="7452320" y="836712"/>
            <a:ext cx="1481368" cy="687288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617"/>
            <a:ext cx="4427984" cy="290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746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54176" cy="1417320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Волинського</a:t>
            </a:r>
            <a:r>
              <a:rPr lang="ru-RU" dirty="0"/>
              <a:t> </a:t>
            </a:r>
            <a:r>
              <a:rPr lang="ru-RU" dirty="0" err="1"/>
              <a:t>Полісся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268760"/>
            <a:ext cx="4283968" cy="549474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Транскордонне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вод. </a:t>
            </a:r>
            <a:r>
              <a:rPr lang="ru-RU" dirty="0" err="1"/>
              <a:t>Територією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проходить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</a:t>
            </a:r>
            <a:r>
              <a:rPr lang="ru-RU" dirty="0" err="1"/>
              <a:t>вододіл</a:t>
            </a:r>
            <a:r>
              <a:rPr lang="ru-RU" dirty="0"/>
              <a:t>.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область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часткове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Львівської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(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Західний</a:t>
            </a:r>
            <a:r>
              <a:rPr lang="ru-RU" dirty="0"/>
              <a:t> Буг і </a:t>
            </a:r>
            <a:r>
              <a:rPr lang="ru-RU" dirty="0" err="1"/>
              <a:t>Стир</a:t>
            </a:r>
            <a:r>
              <a:rPr lang="ru-RU" dirty="0"/>
              <a:t>) і </a:t>
            </a:r>
            <a:r>
              <a:rPr lang="ru-RU" dirty="0" err="1"/>
              <a:t>Рівненської</a:t>
            </a:r>
            <a:r>
              <a:rPr lang="ru-RU" dirty="0"/>
              <a:t> (</a:t>
            </a:r>
            <a:r>
              <a:rPr lang="ru-RU" dirty="0" err="1"/>
              <a:t>р.Стир</a:t>
            </a:r>
            <a:r>
              <a:rPr lang="ru-RU" dirty="0"/>
              <a:t>), але з </a:t>
            </a:r>
            <a:r>
              <a:rPr lang="ru-RU" dirty="0" err="1"/>
              <a:t>верхів'ів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: приток і </a:t>
            </a:r>
            <a:r>
              <a:rPr lang="ru-RU" dirty="0" err="1"/>
              <a:t>р.Прип'ять</a:t>
            </a:r>
            <a:r>
              <a:rPr lang="ru-RU" dirty="0"/>
              <a:t> -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забруднюється</a:t>
            </a:r>
            <a:r>
              <a:rPr lang="ru-RU" dirty="0"/>
              <a:t> </a:t>
            </a:r>
            <a:r>
              <a:rPr lang="ru-RU" dirty="0" err="1"/>
              <a:t>басейн</a:t>
            </a:r>
            <a:r>
              <a:rPr lang="ru-RU" dirty="0"/>
              <a:t> </a:t>
            </a:r>
            <a:r>
              <a:rPr lang="ru-RU" dirty="0" err="1"/>
              <a:t>Дніпра</a:t>
            </a:r>
            <a:r>
              <a:rPr lang="ru-RU" dirty="0"/>
              <a:t> (</a:t>
            </a:r>
            <a:r>
              <a:rPr lang="ru-RU" dirty="0" err="1"/>
              <a:t>Чорного</a:t>
            </a:r>
            <a:r>
              <a:rPr lang="ru-RU" dirty="0"/>
              <a:t> моря), приток і </a:t>
            </a:r>
            <a:r>
              <a:rPr lang="ru-RU" dirty="0" err="1"/>
              <a:t>р.Західний</a:t>
            </a:r>
            <a:r>
              <a:rPr lang="ru-RU" dirty="0"/>
              <a:t> Буг (</a:t>
            </a:r>
            <a:r>
              <a:rPr lang="ru-RU" dirty="0" err="1"/>
              <a:t>Балтійського</a:t>
            </a:r>
            <a:r>
              <a:rPr lang="ru-RU" dirty="0"/>
              <a:t> моря),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міжобласні</a:t>
            </a:r>
            <a:r>
              <a:rPr lang="ru-RU" dirty="0"/>
              <a:t> та 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 Транзит </a:t>
            </a:r>
            <a:r>
              <a:rPr lang="ru-RU" dirty="0" err="1"/>
              <a:t>нафтопродуктів</a:t>
            </a:r>
            <a:r>
              <a:rPr lang="ru-RU" dirty="0"/>
              <a:t> трубопроводами по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технологічними</a:t>
            </a:r>
            <a:r>
              <a:rPr lang="ru-RU" dirty="0"/>
              <a:t> і </a:t>
            </a:r>
            <a:r>
              <a:rPr lang="ru-RU" dirty="0" err="1" smtClean="0"/>
              <a:t>рукотворними</a:t>
            </a:r>
            <a:r>
              <a:rPr lang="ru-RU" dirty="0"/>
              <a:t> </a:t>
            </a:r>
            <a:r>
              <a:rPr lang="ru-RU" dirty="0" err="1"/>
              <a:t>аваріями</a:t>
            </a:r>
            <a:r>
              <a:rPr lang="ru-RU" dirty="0"/>
              <a:t> й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вод і грунту.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220072" cy="247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458"/>
            <a:ext cx="5220072" cy="311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755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933688" y="274320"/>
            <a:ext cx="210312" cy="8504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5093208" cy="68580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Транскордонне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. Як </a:t>
            </a:r>
            <a:r>
              <a:rPr lang="ru-RU" dirty="0" err="1"/>
              <a:t>прикордонна</a:t>
            </a:r>
            <a:r>
              <a:rPr lang="ru-RU" dirty="0"/>
              <a:t> область, </a:t>
            </a:r>
            <a:r>
              <a:rPr lang="ru-RU" dirty="0" err="1"/>
              <a:t>Волинь</a:t>
            </a:r>
            <a:r>
              <a:rPr lang="ru-RU" dirty="0"/>
              <a:t> </a:t>
            </a:r>
            <a:r>
              <a:rPr lang="ru-RU" dirty="0" err="1"/>
              <a:t>приймає</a:t>
            </a:r>
            <a:r>
              <a:rPr lang="ru-RU" dirty="0"/>
              <a:t> на себе </a:t>
            </a:r>
            <a:r>
              <a:rPr lang="ru-RU" dirty="0" err="1"/>
              <a:t>транскордонний</a:t>
            </a:r>
            <a:r>
              <a:rPr lang="ru-RU" dirty="0"/>
              <a:t> перенос </a:t>
            </a:r>
            <a:r>
              <a:rPr lang="ru-RU" dirty="0" err="1"/>
              <a:t>із</a:t>
            </a:r>
            <a:r>
              <a:rPr lang="ru-RU" dirty="0"/>
              <a:t> Заходу і Сходу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і </a:t>
            </a:r>
            <a:r>
              <a:rPr lang="ru-RU" dirty="0" err="1"/>
              <a:t>похідних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них - </a:t>
            </a:r>
            <a:r>
              <a:rPr lang="ru-RU" dirty="0" err="1"/>
              <a:t>кислих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, </a:t>
            </a:r>
            <a:r>
              <a:rPr lang="ru-RU" dirty="0" err="1"/>
              <a:t>напружений</a:t>
            </a:r>
            <a:r>
              <a:rPr lang="ru-RU" dirty="0"/>
              <a:t> транзит автотранспорту і </a:t>
            </a:r>
            <a:r>
              <a:rPr lang="ru-RU" dirty="0" err="1"/>
              <a:t>додаткове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 За </a:t>
            </a:r>
            <a:r>
              <a:rPr lang="ru-RU" dirty="0" err="1"/>
              <a:t>останн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роки нам</a:t>
            </a:r>
            <a:r>
              <a:rPr lang="en-US" dirty="0" err="1"/>
              <a:t>i</a:t>
            </a:r>
            <a:r>
              <a:rPr lang="ru-RU" dirty="0" err="1"/>
              <a:t>тилась</a:t>
            </a:r>
            <a:r>
              <a:rPr lang="ru-RU" dirty="0"/>
              <a:t> </a:t>
            </a:r>
            <a:r>
              <a:rPr lang="ru-RU" dirty="0" err="1"/>
              <a:t>тенденц</a:t>
            </a:r>
            <a:r>
              <a:rPr lang="en-US" dirty="0" err="1"/>
              <a:t>i</a:t>
            </a:r>
            <a:r>
              <a:rPr lang="ru-RU" dirty="0"/>
              <a:t>я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en-US" dirty="0" err="1"/>
              <a:t>i</a:t>
            </a:r>
            <a:r>
              <a:rPr lang="ru-RU" dirty="0"/>
              <a:t>в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</a:t>
            </a:r>
            <a:r>
              <a:rPr lang="en-US" dirty="0" err="1"/>
              <a:t>i</a:t>
            </a:r>
            <a:r>
              <a:rPr lang="ru-RU" dirty="0"/>
              <a:t>тря в</a:t>
            </a:r>
            <a:r>
              <a:rPr lang="en-US" dirty="0" err="1"/>
              <a:t>i</a:t>
            </a:r>
            <a:r>
              <a:rPr lang="ru-RU" dirty="0"/>
              <a:t>д </a:t>
            </a:r>
            <a:r>
              <a:rPr lang="ru-RU" dirty="0" err="1"/>
              <a:t>стац</a:t>
            </a:r>
            <a:r>
              <a:rPr lang="en-US" dirty="0" err="1"/>
              <a:t>i</a:t>
            </a:r>
            <a:r>
              <a:rPr lang="ru-RU" dirty="0" err="1"/>
              <a:t>онарних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спаду </a:t>
            </a:r>
            <a:r>
              <a:rPr lang="ru-RU" dirty="0" err="1"/>
              <a:t>виробництва</a:t>
            </a:r>
            <a:r>
              <a:rPr lang="ru-RU" dirty="0"/>
              <a:t>. К</a:t>
            </a:r>
            <a:r>
              <a:rPr lang="en-US" dirty="0" err="1"/>
              <a:t>i</a:t>
            </a:r>
            <a:r>
              <a:rPr lang="ru-RU" dirty="0" err="1"/>
              <a:t>льк</a:t>
            </a:r>
            <a:r>
              <a:rPr lang="en-US" dirty="0" err="1"/>
              <a:t>i</a:t>
            </a:r>
            <a:r>
              <a:rPr lang="ru-RU" dirty="0" err="1"/>
              <a:t>сть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en-US" dirty="0" err="1"/>
              <a:t>i</a:t>
            </a:r>
            <a:r>
              <a:rPr lang="ru-RU" dirty="0"/>
              <a:t>в </a:t>
            </a:r>
            <a:r>
              <a:rPr lang="ru-RU" dirty="0" err="1"/>
              <a:t>забруднюючих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в 2001 </a:t>
            </a:r>
            <a:r>
              <a:rPr lang="ru-RU" dirty="0" err="1"/>
              <a:t>році</a:t>
            </a:r>
            <a:r>
              <a:rPr lang="ru-RU" dirty="0"/>
              <a:t> в пор</a:t>
            </a:r>
            <a:r>
              <a:rPr lang="en-US" dirty="0" err="1"/>
              <a:t>i</a:t>
            </a:r>
            <a:r>
              <a:rPr lang="ru-RU" dirty="0" err="1"/>
              <a:t>внянн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з 1992 роком </a:t>
            </a:r>
            <a:r>
              <a:rPr lang="ru-RU" dirty="0" err="1"/>
              <a:t>змешилась</a:t>
            </a:r>
            <a:r>
              <a:rPr lang="ru-RU" dirty="0"/>
              <a:t> на 21,658 тис. тонн. В той же час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автомобільного</a:t>
            </a:r>
            <a:r>
              <a:rPr lang="ru-RU" dirty="0"/>
              <a:t> транспорту, </a:t>
            </a:r>
            <a:r>
              <a:rPr lang="ru-RU" dirty="0" err="1"/>
              <a:t>який</a:t>
            </a:r>
            <a:r>
              <a:rPr lang="ru-RU" dirty="0"/>
              <a:t>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забруднювачем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, практично </a:t>
            </a:r>
            <a:r>
              <a:rPr lang="ru-RU" dirty="0" err="1"/>
              <a:t>залишаються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1995 року, і в 2000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склали</a:t>
            </a:r>
            <a:r>
              <a:rPr lang="ru-RU" dirty="0"/>
              <a:t> 32,000 тис. тонн.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9529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406794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8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11560" y="274320"/>
            <a:ext cx="824048" cy="4903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2200288" cy="466344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88640"/>
            <a:ext cx="4572000" cy="655272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Волинською</a:t>
            </a:r>
            <a:r>
              <a:rPr lang="ru-RU" dirty="0"/>
              <a:t> </a:t>
            </a:r>
            <a:r>
              <a:rPr lang="ru-RU" dirty="0" err="1"/>
              <a:t>обласною</a:t>
            </a:r>
            <a:r>
              <a:rPr lang="ru-RU" dirty="0"/>
              <a:t> проектно-</a:t>
            </a:r>
            <a:r>
              <a:rPr lang="ru-RU" dirty="0" err="1"/>
              <a:t>розвідувальною</a:t>
            </a:r>
            <a:r>
              <a:rPr lang="ru-RU" dirty="0"/>
              <a:t> </a:t>
            </a:r>
            <a:r>
              <a:rPr lang="ru-RU" dirty="0" err="1"/>
              <a:t>станцією</a:t>
            </a:r>
            <a:r>
              <a:rPr lang="ru-RU" dirty="0"/>
              <a:t> </a:t>
            </a:r>
            <a:r>
              <a:rPr lang="ru-RU" dirty="0" err="1"/>
              <a:t>хімізації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контроль грунту на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хлорорганічних</a:t>
            </a:r>
            <a:r>
              <a:rPr lang="ru-RU" dirty="0"/>
              <a:t> </a:t>
            </a:r>
            <a:r>
              <a:rPr lang="ru-RU" dirty="0" err="1"/>
              <a:t>пестицидів</a:t>
            </a:r>
            <a:r>
              <a:rPr lang="ru-RU" dirty="0"/>
              <a:t> (ДДТ, ГХЦГ) </a:t>
            </a:r>
            <a:r>
              <a:rPr lang="ru-RU" dirty="0" err="1"/>
              <a:t>проводився</a:t>
            </a:r>
            <a:r>
              <a:rPr lang="ru-RU" dirty="0"/>
              <a:t> в 35 </a:t>
            </a:r>
            <a:r>
              <a:rPr lang="ru-RU" dirty="0" err="1"/>
              <a:t>контрольних</a:t>
            </a:r>
            <a:r>
              <a:rPr lang="ru-RU" dirty="0"/>
              <a:t> точках. </a:t>
            </a:r>
            <a:r>
              <a:rPr lang="ru-RU" dirty="0" smtClean="0"/>
              <a:t>Станом </a:t>
            </a:r>
            <a:r>
              <a:rPr lang="ru-RU" dirty="0"/>
              <a:t>на 01.01.2011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накопичено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 - </a:t>
            </a:r>
            <a:r>
              <a:rPr lang="ru-RU" dirty="0" err="1"/>
              <a:t>понад</a:t>
            </a:r>
            <a:r>
              <a:rPr lang="ru-RU" dirty="0"/>
              <a:t> 1200 тонн </a:t>
            </a:r>
            <a:r>
              <a:rPr lang="ru-RU" dirty="0" err="1"/>
              <a:t>токсичних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 - на 24 </a:t>
            </a:r>
            <a:r>
              <a:rPr lang="ru-RU" dirty="0" err="1"/>
              <a:t>сміттезвалищах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9 млн. тонн </a:t>
            </a:r>
            <a:r>
              <a:rPr lang="ru-RU" dirty="0" err="1"/>
              <a:t>твердих</a:t>
            </a:r>
            <a:r>
              <a:rPr lang="ru-RU" dirty="0"/>
              <a:t> </a:t>
            </a:r>
            <a:r>
              <a:rPr lang="ru-RU" dirty="0" err="1"/>
              <a:t>побутових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 -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Нововолинської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шахт </a:t>
            </a:r>
            <a:r>
              <a:rPr lang="ru-RU" dirty="0" err="1"/>
              <a:t>понад</a:t>
            </a:r>
            <a:r>
              <a:rPr lang="ru-RU" dirty="0"/>
              <a:t> 30 млн. тонн </a:t>
            </a:r>
            <a:r>
              <a:rPr lang="ru-RU" dirty="0" err="1"/>
              <a:t>відходів</a:t>
            </a:r>
            <a:r>
              <a:rPr lang="ru-RU" dirty="0"/>
              <a:t> </a:t>
            </a:r>
            <a:r>
              <a:rPr lang="ru-RU" dirty="0" err="1"/>
              <a:t>вуглевидобутку</a:t>
            </a:r>
            <a:r>
              <a:rPr lang="ru-RU" dirty="0"/>
              <a:t>.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териконів</a:t>
            </a:r>
            <a:r>
              <a:rPr lang="ru-RU" dirty="0"/>
              <a:t> становить </a:t>
            </a:r>
            <a:r>
              <a:rPr lang="ru-RU" dirty="0" err="1"/>
              <a:t>понад</a:t>
            </a:r>
            <a:r>
              <a:rPr lang="ru-RU" dirty="0"/>
              <a:t> 115 га.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4860032" cy="34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118</TotalTime>
  <Words>1205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Презентация PowerPoint</vt:lpstr>
      <vt:lpstr>Українське Полісся займає північні райони Волинської, Рівненської, Житомирської, Київської, Чернігівської, Сумської, Львівської областей.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Екологічні проблеми Волинського Полісся</vt:lpstr>
      <vt:lpstr>Презентация PowerPoint</vt:lpstr>
      <vt:lpstr>Презентация PowerPoint</vt:lpstr>
      <vt:lpstr>Екологічна ситуація на території Рівненської області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macha</dc:creator>
  <cp:lastModifiedBy>Home</cp:lastModifiedBy>
  <cp:revision>14</cp:revision>
  <dcterms:created xsi:type="dcterms:W3CDTF">2015-04-23T18:46:02Z</dcterms:created>
  <dcterms:modified xsi:type="dcterms:W3CDTF">2016-02-15T13:01:10Z</dcterms:modified>
</cp:coreProperties>
</file>