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3" r:id="rId2"/>
    <p:sldId id="284" r:id="rId3"/>
    <p:sldId id="257" r:id="rId4"/>
    <p:sldId id="266" r:id="rId5"/>
    <p:sldId id="258" r:id="rId6"/>
    <p:sldId id="286" r:id="rId7"/>
    <p:sldId id="267" r:id="rId8"/>
    <p:sldId id="259" r:id="rId9"/>
    <p:sldId id="269" r:id="rId10"/>
    <p:sldId id="270" r:id="rId11"/>
    <p:sldId id="260" r:id="rId12"/>
    <p:sldId id="261" r:id="rId13"/>
    <p:sldId id="263" r:id="rId14"/>
    <p:sldId id="264" r:id="rId15"/>
    <p:sldId id="272" r:id="rId16"/>
    <p:sldId id="275" r:id="rId17"/>
    <p:sldId id="265" r:id="rId18"/>
    <p:sldId id="276" r:id="rId19"/>
    <p:sldId id="271" r:id="rId20"/>
    <p:sldId id="277" r:id="rId21"/>
    <p:sldId id="279" r:id="rId22"/>
    <p:sldId id="281" r:id="rId23"/>
    <p:sldId id="282" r:id="rId24"/>
    <p:sldId id="273" r:id="rId25"/>
    <p:sldId id="274" r:id="rId26"/>
    <p:sldId id="287" r:id="rId27"/>
    <p:sldId id="288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86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3FC3C-1A51-4174-A3F4-98695792A30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AD6BB-266A-4F4B-A21B-F93C30F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9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0F6F3-1459-45AB-955D-616F90DE98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622B74-CF3C-4559-8BFA-D920C61649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26294B-058D-4BEF-90D6-DD2401BE28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692275" y="214313"/>
            <a:ext cx="7151688" cy="3070671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Запорізький </a:t>
            </a:r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національний університет, кафедра фізіології, імунології і біохімії з курсом цивільного захисту та медицини</a:t>
            </a:r>
            <a:b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276872"/>
            <a:ext cx="8569325" cy="316882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ІМУНОЛОГІЯ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КОМПЛЕКС ГІСТОСУМІСНОСТІ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ндрей\Desktop\zn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3" y="260648"/>
            <a:ext cx="1150476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850" y="5229225"/>
            <a:ext cx="7993063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uk-UA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Рецептор МНС 2 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9344"/>
            <a:ext cx="86656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4214842" cy="61436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411480" algn="ctr">
              <a:spcBef>
                <a:spcPts val="0"/>
              </a:spcBef>
              <a:buNone/>
            </a:pPr>
            <a:r>
              <a:rPr lang="ru-RU" sz="2400" b="1" u="sng" dirty="0" err="1" smtClean="0">
                <a:solidFill>
                  <a:srgbClr val="FF0000"/>
                </a:solidFill>
              </a:rPr>
              <a:t>Рецептори</a:t>
            </a:r>
            <a:r>
              <a:rPr lang="ru-RU" sz="2400" b="1" u="sng" dirty="0" smtClean="0">
                <a:solidFill>
                  <a:srgbClr val="FF0000"/>
                </a:solidFill>
              </a:rPr>
              <a:t> МНС 1:</a:t>
            </a:r>
          </a:p>
          <a:p>
            <a:pPr marL="0" indent="411480" algn="ctr">
              <a:spcBef>
                <a:spcPts val="0"/>
              </a:spcBef>
              <a:buNone/>
            </a:pPr>
            <a:endParaRPr lang="ru-RU" sz="1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11480" algn="just">
              <a:spcBef>
                <a:spcPts val="0"/>
              </a:spcBef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Присутні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всіх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ядровм</a:t>
            </a:r>
            <a:r>
              <a:rPr lang="en-US" sz="1800" b="1" dirty="0" smtClean="0"/>
              <a:t>i</a:t>
            </a:r>
            <a:r>
              <a:rPr lang="ru-RU" sz="1800" b="1" dirty="0" err="1" smtClean="0"/>
              <a:t>стних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клітинах</a:t>
            </a:r>
            <a:r>
              <a:rPr lang="ru-RU" sz="1800" b="1" dirty="0" smtClean="0"/>
              <a:t>.</a:t>
            </a:r>
          </a:p>
          <a:p>
            <a:pPr marL="0" indent="411480" algn="just">
              <a:spcBef>
                <a:spcPts val="0"/>
              </a:spcBef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Побудован</a:t>
            </a:r>
            <a:r>
              <a:rPr lang="en-US" sz="1800" b="1" dirty="0" smtClean="0"/>
              <a:t>i</a:t>
            </a:r>
            <a:r>
              <a:rPr lang="ru-RU" sz="1800" b="1" dirty="0" smtClean="0"/>
              <a:t> з одного </a:t>
            </a:r>
            <a:r>
              <a:rPr lang="ru-RU" sz="1800" b="1" dirty="0" err="1" smtClean="0"/>
              <a:t>білкового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ланцюга</a:t>
            </a:r>
            <a:r>
              <a:rPr lang="ru-RU" sz="1800" b="1" dirty="0" smtClean="0"/>
              <a:t> (альфа) і </a:t>
            </a:r>
            <a:r>
              <a:rPr lang="ru-RU" sz="1800" b="1" dirty="0" err="1" smtClean="0"/>
              <a:t>молекули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мікроглобуліну</a:t>
            </a:r>
            <a:r>
              <a:rPr lang="ru-RU" sz="1800" b="1" dirty="0" smtClean="0"/>
              <a:t>.</a:t>
            </a:r>
          </a:p>
          <a:p>
            <a:pPr marL="0" indent="411480" algn="just">
              <a:spcBef>
                <a:spcPts val="0"/>
              </a:spcBef>
              <a:buNone/>
            </a:pPr>
            <a:r>
              <a:rPr lang="ru-RU" sz="1800" b="1" dirty="0" smtClean="0"/>
              <a:t>3. </a:t>
            </a:r>
            <a:r>
              <a:rPr lang="ru-RU" sz="1800" b="1" dirty="0" err="1" smtClean="0"/>
              <a:t>Презентують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внутрішньо-клітинні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антигени</a:t>
            </a:r>
            <a:r>
              <a:rPr lang="ru-RU" sz="1800" b="1" dirty="0" smtClean="0"/>
              <a:t> - </a:t>
            </a:r>
            <a:r>
              <a:rPr lang="ru-RU" sz="1800" b="1" dirty="0" err="1" smtClean="0"/>
              <a:t>власні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нормальні</a:t>
            </a:r>
            <a:r>
              <a:rPr lang="ru-RU" sz="1800" b="1" dirty="0" smtClean="0"/>
              <a:t> і </a:t>
            </a:r>
            <a:r>
              <a:rPr lang="ru-RU" sz="1800" b="1" dirty="0" err="1" smtClean="0"/>
              <a:t>злоякісно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трансформовані</a:t>
            </a:r>
            <a:r>
              <a:rPr lang="ru-RU" sz="1800" b="1" dirty="0" smtClean="0"/>
              <a:t>) і </a:t>
            </a:r>
            <a:r>
              <a:rPr lang="ru-RU" sz="1800" b="1" dirty="0" err="1" smtClean="0"/>
              <a:t>вірусні</a:t>
            </a:r>
            <a:r>
              <a:rPr lang="ru-RU" sz="1800" b="1" dirty="0" smtClean="0"/>
              <a:t>.</a:t>
            </a:r>
          </a:p>
          <a:p>
            <a:pPr marL="0" indent="411480" algn="just">
              <a:spcBef>
                <a:spcPts val="0"/>
              </a:spcBef>
              <a:buNone/>
            </a:pPr>
            <a:r>
              <a:rPr lang="ru-RU" sz="1800" b="1" dirty="0" smtClean="0"/>
              <a:t>4. МНС 1 </a:t>
            </a:r>
            <a:r>
              <a:rPr lang="ru-RU" sz="1800" b="1" dirty="0" err="1" smtClean="0"/>
              <a:t>зв'язуються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антигеном в </a:t>
            </a:r>
            <a:r>
              <a:rPr lang="ru-RU" sz="1800" b="1" dirty="0" err="1" smtClean="0"/>
              <a:t>цитоплазмі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транспортуються</a:t>
            </a:r>
            <a:r>
              <a:rPr lang="ru-RU" sz="1800" b="1" dirty="0" smtClean="0"/>
              <a:t> на мембрану через </a:t>
            </a:r>
            <a:r>
              <a:rPr lang="ru-RU" sz="1800" b="1" dirty="0" err="1" smtClean="0"/>
              <a:t>коплекс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Гольджі</a:t>
            </a:r>
            <a:r>
              <a:rPr lang="ru-RU" sz="1800" b="1" dirty="0" smtClean="0"/>
              <a:t>.</a:t>
            </a:r>
          </a:p>
          <a:p>
            <a:pPr marL="0" indent="411480" algn="just">
              <a:spcBef>
                <a:spcPts val="0"/>
              </a:spcBef>
              <a:buNone/>
            </a:pPr>
            <a:r>
              <a:rPr lang="ru-RU" sz="1800" b="1" dirty="0" smtClean="0"/>
              <a:t>5. Величина антигену,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презен</a:t>
            </a:r>
            <a:r>
              <a:rPr lang="en-US" sz="1800" b="1" dirty="0" smtClean="0"/>
              <a:t>- </a:t>
            </a:r>
            <a:r>
              <a:rPr lang="ru-RU" sz="1800" b="1" dirty="0" err="1" smtClean="0"/>
              <a:t>тується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відповідає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послідовності</a:t>
            </a:r>
            <a:r>
              <a:rPr lang="ru-RU" sz="1800" b="1" dirty="0" smtClean="0"/>
              <a:t> з 8-9 </a:t>
            </a:r>
            <a:r>
              <a:rPr lang="ru-RU" sz="1800" b="1" dirty="0" err="1" smtClean="0"/>
              <a:t>амінокислот</a:t>
            </a:r>
            <a:r>
              <a:rPr lang="ru-RU" sz="1800" b="1" dirty="0" smtClean="0"/>
              <a:t>.</a:t>
            </a:r>
          </a:p>
          <a:p>
            <a:pPr marL="0" indent="411480" algn="just">
              <a:spcBef>
                <a:spcPts val="0"/>
              </a:spcBef>
              <a:buNone/>
            </a:pPr>
            <a:r>
              <a:rPr lang="ru-RU" sz="1800" b="1" dirty="0" smtClean="0"/>
              <a:t>6. У </a:t>
            </a:r>
            <a:r>
              <a:rPr lang="ru-RU" sz="1800" b="1" dirty="0" err="1" smtClean="0"/>
              <a:t>розпізнаванні</a:t>
            </a:r>
            <a:r>
              <a:rPr lang="ru-RU" sz="1800" b="1" dirty="0" smtClean="0"/>
              <a:t> МНС 1 і </a:t>
            </a:r>
            <a:r>
              <a:rPr lang="ru-RU" sz="1800" b="1" dirty="0" err="1" smtClean="0"/>
              <a:t>презентуємого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їм</a:t>
            </a:r>
            <a:r>
              <a:rPr lang="ru-RU" sz="1800" b="1" dirty="0" smtClean="0"/>
              <a:t> антигену </a:t>
            </a:r>
            <a:r>
              <a:rPr lang="ru-RU" sz="1800" b="1" dirty="0" err="1" smtClean="0"/>
              <a:t>беруть</a:t>
            </a:r>
            <a:r>
              <a:rPr lang="ru-RU" sz="1800" b="1" dirty="0" smtClean="0"/>
              <a:t> участь </a:t>
            </a:r>
            <a:r>
              <a:rPr lang="ru-RU" sz="1800" b="1" dirty="0" err="1" smtClean="0"/>
              <a:t>цитотоксичні</a:t>
            </a:r>
            <a:r>
              <a:rPr lang="ru-RU" sz="1800" b="1" dirty="0"/>
              <a:t> </a:t>
            </a:r>
            <a:r>
              <a:rPr lang="ru-RU" sz="1800" b="1" dirty="0" smtClean="0"/>
              <a:t>(</a:t>
            </a:r>
            <a:r>
              <a:rPr lang="en-US" sz="1800" b="1" dirty="0" smtClean="0"/>
              <a:t>CD8+)</a:t>
            </a:r>
            <a:r>
              <a:rPr lang="ru-RU" sz="1800" b="1" dirty="0" smtClean="0"/>
              <a:t> Т-   </a:t>
            </a:r>
            <a:r>
              <a:rPr lang="ru-RU" sz="1800" b="1" dirty="0" err="1" smtClean="0"/>
              <a:t>лімфоцити</a:t>
            </a:r>
            <a:r>
              <a:rPr lang="ru-RU" sz="1800" b="1" dirty="0" smtClean="0"/>
              <a:t>. Рецептор </a:t>
            </a:r>
            <a:r>
              <a:rPr lang="en-US" sz="1800" b="1" dirty="0" smtClean="0"/>
              <a:t>CD8 </a:t>
            </a:r>
            <a:r>
              <a:rPr lang="ru-RU" sz="1800" b="1" dirty="0" err="1" smtClean="0"/>
              <a:t>необхідний</a:t>
            </a:r>
            <a:r>
              <a:rPr lang="ru-RU" sz="1800" b="1" dirty="0" smtClean="0"/>
              <a:t> для </a:t>
            </a:r>
            <a:r>
              <a:rPr lang="ru-RU" sz="1800" b="1" dirty="0" err="1" smtClean="0"/>
              <a:t>взаємодії</a:t>
            </a:r>
            <a:r>
              <a:rPr lang="ru-RU" sz="1800" b="1" dirty="0" smtClean="0"/>
              <a:t> Т-</a:t>
            </a:r>
            <a:r>
              <a:rPr lang="ru-RU" sz="1800" b="1" dirty="0" err="1" smtClean="0"/>
              <a:t>кл</a:t>
            </a:r>
            <a:r>
              <a:rPr lang="en-US" sz="1800" b="1" dirty="0" smtClean="0"/>
              <a:t>i</a:t>
            </a:r>
            <a:r>
              <a:rPr lang="ru-RU" sz="1800" b="1" dirty="0" smtClean="0"/>
              <a:t>тинного рецептора з молекулою МНС 1.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00562" y="357166"/>
            <a:ext cx="4500594" cy="6143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Autofit/>
          </a:bodyPr>
          <a:lstStyle/>
          <a:p>
            <a:pPr lvl="0" indent="411480" algn="ctr">
              <a:buClr>
                <a:schemeClr val="tx1">
                  <a:shade val="95000"/>
                </a:schemeClr>
              </a:buClr>
              <a:buSzPct val="65000"/>
            </a:pPr>
            <a:r>
              <a:rPr lang="ru-RU" sz="2400" b="1" u="sng" dirty="0" err="1">
                <a:solidFill>
                  <a:srgbClr val="FF0000"/>
                </a:solidFill>
              </a:rPr>
              <a:t>Рецептори</a:t>
            </a:r>
            <a:r>
              <a:rPr lang="ru-RU" sz="2400" b="1" u="sng" dirty="0">
                <a:solidFill>
                  <a:srgbClr val="FF0000"/>
                </a:solidFill>
              </a:rPr>
              <a:t> МНС 2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</a:p>
          <a:p>
            <a:pPr lvl="0" indent="411480" algn="ctr">
              <a:buClr>
                <a:schemeClr val="tx1">
                  <a:shade val="95000"/>
                </a:schemeClr>
              </a:buClr>
              <a:buSzPct val="65000"/>
            </a:pPr>
            <a:endParaRPr lang="ru-RU" sz="1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411480" algn="just">
              <a:buClr>
                <a:schemeClr val="tx1">
                  <a:shade val="95000"/>
                </a:schemeClr>
              </a:buClr>
              <a:buSzPct val="65000"/>
            </a:pPr>
            <a:r>
              <a:rPr lang="ru-RU" sz="1600" b="1" dirty="0"/>
              <a:t>1</a:t>
            </a:r>
            <a:r>
              <a:rPr lang="ru-RU" b="1" dirty="0"/>
              <a:t>. </a:t>
            </a:r>
            <a:r>
              <a:rPr lang="ru-RU" b="1" dirty="0" err="1"/>
              <a:t>Присутні</a:t>
            </a:r>
            <a:r>
              <a:rPr lang="ru-RU" b="1" dirty="0"/>
              <a:t> на </a:t>
            </a:r>
            <a:r>
              <a:rPr lang="ru-RU" b="1" dirty="0" err="1"/>
              <a:t>мембрані</a:t>
            </a:r>
            <a:r>
              <a:rPr lang="ru-RU" b="1" dirty="0"/>
              <a:t> </a:t>
            </a:r>
            <a:r>
              <a:rPr lang="ru-RU" b="1" dirty="0" err="1"/>
              <a:t>макрофагів</a:t>
            </a:r>
            <a:r>
              <a:rPr lang="ru-RU" b="1" dirty="0"/>
              <a:t>, </a:t>
            </a:r>
            <a:r>
              <a:rPr lang="ru-RU" b="1" dirty="0" err="1"/>
              <a:t>дендритних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В-лімфоцитів</a:t>
            </a:r>
            <a:r>
              <a:rPr lang="ru-RU" b="1" dirty="0"/>
              <a:t>.</a:t>
            </a:r>
          </a:p>
          <a:p>
            <a:pPr lvl="0" indent="411480" algn="just"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/>
              <a:t>2. </a:t>
            </a:r>
            <a:r>
              <a:rPr lang="ru-RU" b="1" dirty="0" err="1" smtClean="0"/>
              <a:t>Побудован</a:t>
            </a:r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ru-RU" b="1" dirty="0"/>
              <a:t>з 2-х </a:t>
            </a:r>
            <a:r>
              <a:rPr lang="ru-RU" b="1" dirty="0" err="1"/>
              <a:t>білкових</a:t>
            </a:r>
            <a:r>
              <a:rPr lang="ru-RU" b="1" dirty="0"/>
              <a:t> </a:t>
            </a:r>
            <a:r>
              <a:rPr lang="ru-RU" b="1" dirty="0" err="1"/>
              <a:t>ланцюгів</a:t>
            </a:r>
            <a:r>
              <a:rPr lang="ru-RU" b="1" dirty="0"/>
              <a:t> - альфа і бета.</a:t>
            </a:r>
          </a:p>
          <a:p>
            <a:pPr lvl="0" indent="411480" algn="just"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/>
              <a:t>3. </a:t>
            </a:r>
            <a:r>
              <a:rPr lang="ru-RU" b="1" dirty="0" err="1" smtClean="0"/>
              <a:t>Презентують</a:t>
            </a:r>
            <a:r>
              <a:rPr lang="ru-RU" b="1" dirty="0" smtClean="0"/>
              <a:t> </a:t>
            </a:r>
            <a:r>
              <a:rPr lang="ru-RU" b="1" dirty="0" err="1"/>
              <a:t>антигени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потрапили</a:t>
            </a:r>
            <a:r>
              <a:rPr lang="ru-RU" b="1" dirty="0"/>
              <a:t> в </a:t>
            </a:r>
            <a:r>
              <a:rPr lang="ru-RU" b="1" dirty="0" err="1"/>
              <a:t>клітку</a:t>
            </a:r>
            <a:r>
              <a:rPr lang="ru-RU" b="1" dirty="0"/>
              <a:t> </a:t>
            </a:r>
            <a:r>
              <a:rPr lang="ru-RU" b="1" dirty="0" err="1"/>
              <a:t>в</a:t>
            </a:r>
            <a:r>
              <a:rPr lang="ru-RU" b="1" dirty="0"/>
              <a:t> </a:t>
            </a:r>
            <a:r>
              <a:rPr lang="ru-RU" b="1" dirty="0" err="1"/>
              <a:t>результаті</a:t>
            </a:r>
            <a:r>
              <a:rPr lang="ru-RU" b="1" dirty="0"/>
              <a:t> фагоцитозу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піноцитозу</a:t>
            </a:r>
            <a:r>
              <a:rPr lang="ru-RU" b="1" dirty="0"/>
              <a:t>, в основному, </a:t>
            </a:r>
            <a:r>
              <a:rPr lang="ru-RU" b="1" dirty="0" err="1"/>
              <a:t>антигени</a:t>
            </a:r>
            <a:r>
              <a:rPr lang="ru-RU" b="1" dirty="0"/>
              <a:t> </a:t>
            </a:r>
            <a:r>
              <a:rPr lang="ru-RU" b="1" dirty="0" err="1"/>
              <a:t>бактерій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найпростіших</a:t>
            </a:r>
            <a:r>
              <a:rPr lang="ru-RU" b="1" dirty="0"/>
              <a:t>.</a:t>
            </a:r>
          </a:p>
          <a:p>
            <a:pPr lvl="0" indent="411480" algn="just"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/>
              <a:t>4. МНС 2 </a:t>
            </a:r>
            <a:r>
              <a:rPr lang="ru-RU" b="1" dirty="0" err="1"/>
              <a:t>зв'язуються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антигеном в </a:t>
            </a:r>
            <a:r>
              <a:rPr lang="ru-RU" b="1" dirty="0" err="1"/>
              <a:t>фаголізосомах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транспортуються</a:t>
            </a:r>
            <a:r>
              <a:rPr lang="ru-RU" b="1" dirty="0"/>
              <a:t> на мембрану, </a:t>
            </a:r>
            <a:r>
              <a:rPr lang="ru-RU" b="1" dirty="0" err="1"/>
              <a:t>минаючи</a:t>
            </a:r>
            <a:r>
              <a:rPr lang="ru-RU" b="1" dirty="0"/>
              <a:t> </a:t>
            </a:r>
            <a:r>
              <a:rPr lang="ru-RU" b="1" dirty="0" err="1"/>
              <a:t>апарат</a:t>
            </a:r>
            <a:r>
              <a:rPr lang="ru-RU" b="1" dirty="0"/>
              <a:t> </a:t>
            </a:r>
            <a:r>
              <a:rPr lang="ru-RU" b="1" dirty="0" err="1"/>
              <a:t>Гольджі</a:t>
            </a:r>
            <a:r>
              <a:rPr lang="ru-RU" b="1" dirty="0"/>
              <a:t>, в </a:t>
            </a:r>
            <a:r>
              <a:rPr lang="ru-RU" b="1" dirty="0" err="1"/>
              <a:t>складі</a:t>
            </a:r>
            <a:r>
              <a:rPr lang="ru-RU" b="1" dirty="0"/>
              <a:t> </a:t>
            </a:r>
            <a:r>
              <a:rPr lang="ru-RU" b="1" dirty="0" err="1"/>
              <a:t>секреторних</a:t>
            </a:r>
            <a:r>
              <a:rPr lang="ru-RU" b="1" dirty="0"/>
              <a:t> гранул.</a:t>
            </a:r>
          </a:p>
          <a:p>
            <a:pPr lvl="0" indent="411480" algn="just"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/>
              <a:t>5. Величина </a:t>
            </a:r>
            <a:r>
              <a:rPr lang="ru-RU" b="1" dirty="0" err="1" smtClean="0"/>
              <a:t>презентуємого</a:t>
            </a:r>
            <a:r>
              <a:rPr lang="ru-RU" b="1" dirty="0" smtClean="0"/>
              <a:t> </a:t>
            </a:r>
            <a:r>
              <a:rPr lang="ru-RU" b="1" dirty="0"/>
              <a:t>антигену </a:t>
            </a:r>
            <a:r>
              <a:rPr lang="ru-RU" b="1" dirty="0" err="1"/>
              <a:t>відповідає</a:t>
            </a:r>
            <a:r>
              <a:rPr lang="ru-RU" b="1" dirty="0"/>
              <a:t> </a:t>
            </a:r>
            <a:r>
              <a:rPr lang="ru-RU" b="1" dirty="0" err="1"/>
              <a:t>послідовності</a:t>
            </a:r>
            <a:r>
              <a:rPr lang="ru-RU" b="1" dirty="0"/>
              <a:t> з 10-13 </a:t>
            </a:r>
            <a:r>
              <a:rPr lang="ru-RU" b="1" dirty="0" err="1"/>
              <a:t>амінокислот</a:t>
            </a:r>
            <a:r>
              <a:rPr lang="ru-RU" b="1" dirty="0"/>
              <a:t>.</a:t>
            </a:r>
          </a:p>
          <a:p>
            <a:pPr lvl="0" indent="411480" algn="just">
              <a:buClr>
                <a:schemeClr val="tx1">
                  <a:shade val="95000"/>
                </a:schemeClr>
              </a:buClr>
              <a:buSzPct val="65000"/>
            </a:pPr>
            <a:r>
              <a:rPr lang="ru-RU" b="1" dirty="0"/>
              <a:t>6. У </a:t>
            </a:r>
            <a:r>
              <a:rPr lang="ru-RU" b="1" dirty="0" err="1"/>
              <a:t>розпізнаванні</a:t>
            </a:r>
            <a:r>
              <a:rPr lang="ru-RU" b="1" dirty="0"/>
              <a:t> МНС 2 </a:t>
            </a:r>
            <a:r>
              <a:rPr lang="ru-RU" b="1" dirty="0" err="1"/>
              <a:t>беруть</a:t>
            </a:r>
            <a:r>
              <a:rPr lang="ru-RU" b="1" dirty="0"/>
              <a:t> участь </a:t>
            </a:r>
            <a:r>
              <a:rPr lang="ru-RU" b="1" dirty="0" smtClean="0"/>
              <a:t>Т-</a:t>
            </a:r>
            <a:r>
              <a:rPr lang="ru-RU" b="1" dirty="0" err="1" smtClean="0"/>
              <a:t>лімфоцити</a:t>
            </a:r>
            <a:r>
              <a:rPr lang="en-US" b="1" dirty="0" smtClean="0"/>
              <a:t> -</a:t>
            </a:r>
            <a:r>
              <a:rPr lang="ru-RU" b="1" dirty="0" smtClean="0"/>
              <a:t> </a:t>
            </a:r>
            <a:r>
              <a:rPr lang="ru-RU" b="1" dirty="0" err="1"/>
              <a:t>хелпери</a:t>
            </a:r>
            <a:r>
              <a:rPr lang="ru-RU" b="1" dirty="0"/>
              <a:t> (</a:t>
            </a:r>
            <a:r>
              <a:rPr lang="en-US" b="1" dirty="0"/>
              <a:t>CD4 +). </a:t>
            </a:r>
            <a:r>
              <a:rPr lang="ru-RU" b="1" dirty="0"/>
              <a:t>Рецептор </a:t>
            </a:r>
            <a:r>
              <a:rPr lang="en-US" b="1" dirty="0"/>
              <a:t>CD4 </a:t>
            </a:r>
            <a:r>
              <a:rPr lang="ru-RU" b="1" dirty="0" err="1"/>
              <a:t>необхідний</a:t>
            </a:r>
            <a:r>
              <a:rPr lang="ru-RU" b="1" dirty="0"/>
              <a:t> для </a:t>
            </a:r>
            <a:r>
              <a:rPr lang="ru-RU" b="1" dirty="0" err="1"/>
              <a:t>взаємодії</a:t>
            </a:r>
            <a:r>
              <a:rPr lang="ru-RU" b="1" dirty="0"/>
              <a:t> Т-</a:t>
            </a:r>
            <a:r>
              <a:rPr lang="ru-RU" b="1" dirty="0" err="1"/>
              <a:t>кл</a:t>
            </a:r>
            <a:r>
              <a:rPr lang="en-US" b="1" dirty="0"/>
              <a:t>i</a:t>
            </a:r>
            <a:r>
              <a:rPr lang="ru-RU" b="1" dirty="0"/>
              <a:t>тинного </a:t>
            </a:r>
            <a:r>
              <a:rPr lang="ru-RU" b="1" dirty="0" smtClean="0"/>
              <a:t>рецептора</a:t>
            </a:r>
            <a:r>
              <a:rPr lang="en-US" b="1" dirty="0" smtClean="0"/>
              <a:t> </a:t>
            </a:r>
            <a:r>
              <a:rPr lang="ru-RU" b="1" dirty="0" smtClean="0"/>
              <a:t>Т-хелпер</a:t>
            </a:r>
            <a:r>
              <a:rPr lang="ru-RU" b="1" dirty="0"/>
              <a:t>а</a:t>
            </a:r>
            <a:r>
              <a:rPr lang="ru-RU" b="1" dirty="0" smtClean="0"/>
              <a:t> </a:t>
            </a:r>
            <a:r>
              <a:rPr lang="ru-RU" b="1" dirty="0"/>
              <a:t>з МНС </a:t>
            </a:r>
            <a:r>
              <a:rPr lang="ru-RU" b="1" dirty="0" smtClean="0"/>
              <a:t>2</a:t>
            </a:r>
            <a:r>
              <a:rPr lang="ru-RU" dirty="0" smtClean="0"/>
              <a:t>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5929330"/>
            <a:ext cx="8286808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</a:t>
            </a:r>
            <a:r>
              <a:rPr lang="ru-RU" sz="2400" dirty="0" smtClean="0"/>
              <a:t>оказана </a:t>
            </a:r>
            <a:r>
              <a:rPr lang="ru-RU" sz="2400" dirty="0"/>
              <a:t>«</a:t>
            </a:r>
            <a:r>
              <a:rPr lang="ru-RU" sz="2400" dirty="0" err="1"/>
              <a:t>універсальність</a:t>
            </a:r>
            <a:r>
              <a:rPr lang="ru-RU" sz="2400" dirty="0"/>
              <a:t>» центру </a:t>
            </a:r>
            <a:r>
              <a:rPr lang="ru-RU" sz="2400" dirty="0" err="1"/>
              <a:t>зв'язування</a:t>
            </a:r>
            <a:r>
              <a:rPr lang="ru-RU" sz="2400" dirty="0"/>
              <a:t> HLA 2 </a:t>
            </a:r>
            <a:r>
              <a:rPr lang="ru-RU" sz="2400" dirty="0" err="1"/>
              <a:t>класу</a:t>
            </a:r>
            <a:endParaRPr lang="ru-RU" sz="2400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9" y="404664"/>
            <a:ext cx="8530651" cy="436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Аг-розп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ru-RU" sz="2400" dirty="0" err="1" smtClean="0">
                <a:solidFill>
                  <a:srgbClr val="FF0000"/>
                </a:solidFill>
              </a:rPr>
              <a:t>знаюч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рецептори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імунокомпетентних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клітин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9154" cy="58326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активації</a:t>
            </a:r>
            <a:r>
              <a:rPr lang="ru-RU" b="1" dirty="0" smtClean="0"/>
              <a:t> </a:t>
            </a:r>
            <a:r>
              <a:rPr lang="en-US" b="1" dirty="0" smtClean="0"/>
              <a:t>I</a:t>
            </a:r>
            <a:r>
              <a:rPr lang="ru-RU" b="1" dirty="0" smtClean="0"/>
              <a:t>КК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«</a:t>
            </a:r>
            <a:r>
              <a:rPr lang="ru-RU" b="1" dirty="0" err="1" smtClean="0"/>
              <a:t>впізнавання</a:t>
            </a:r>
            <a:r>
              <a:rPr lang="ru-RU" b="1" dirty="0" smtClean="0"/>
              <a:t>» ними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чужорідних</a:t>
            </a:r>
            <a:r>
              <a:rPr lang="ru-RU" b="1" dirty="0" smtClean="0"/>
              <a:t> </a:t>
            </a:r>
            <a:r>
              <a:rPr lang="ru-RU" b="1" dirty="0" err="1" smtClean="0"/>
              <a:t>субстанцій</a:t>
            </a:r>
            <a:r>
              <a:rPr lang="ru-RU" b="1" dirty="0" smtClean="0"/>
              <a:t>, яке </a:t>
            </a:r>
            <a:r>
              <a:rPr lang="ru-RU" b="1" dirty="0" err="1" smtClean="0"/>
              <a:t>робить</a:t>
            </a:r>
            <a:r>
              <a:rPr lang="ru-RU" b="1" dirty="0" smtClean="0"/>
              <a:t> </a:t>
            </a:r>
            <a:r>
              <a:rPr lang="ru-RU" b="1" dirty="0" err="1" smtClean="0"/>
              <a:t>можливим</a:t>
            </a:r>
            <a:r>
              <a:rPr lang="ru-RU" b="1" dirty="0" smtClean="0"/>
              <a:t> </a:t>
            </a:r>
            <a:r>
              <a:rPr lang="ru-RU" b="1" dirty="0" err="1" smtClean="0"/>
              <a:t>взаємодію</a:t>
            </a:r>
            <a:r>
              <a:rPr lang="ru-RU" b="1" dirty="0" smtClean="0"/>
              <a:t> </a:t>
            </a:r>
            <a:r>
              <a:rPr lang="en-US" b="1" dirty="0"/>
              <a:t>I</a:t>
            </a:r>
            <a:r>
              <a:rPr lang="ru-RU" b="1" dirty="0"/>
              <a:t>КК з </a:t>
            </a:r>
            <a:r>
              <a:rPr lang="ru-RU" b="1" dirty="0" smtClean="0"/>
              <a:t>антигенами і </a:t>
            </a:r>
            <a:r>
              <a:rPr lang="ru-RU" b="1" dirty="0" err="1" smtClean="0"/>
              <a:t>призводить</a:t>
            </a:r>
            <a:r>
              <a:rPr lang="ru-RU" b="1" dirty="0" smtClean="0"/>
              <a:t> до запуску </a:t>
            </a:r>
            <a:r>
              <a:rPr lang="ru-RU" b="1" dirty="0" err="1" smtClean="0"/>
              <a:t>специфічних</a:t>
            </a:r>
            <a:r>
              <a:rPr lang="ru-RU" b="1" dirty="0" smtClean="0"/>
              <a:t> </a:t>
            </a:r>
            <a:r>
              <a:rPr lang="ru-RU" b="1" dirty="0" err="1" smtClean="0"/>
              <a:t>імунних</a:t>
            </a:r>
            <a:r>
              <a:rPr lang="ru-RU" b="1" dirty="0" smtClean="0"/>
              <a:t> </a:t>
            </a:r>
            <a:r>
              <a:rPr lang="ru-RU" b="1" dirty="0" err="1" smtClean="0"/>
              <a:t>реакцій</a:t>
            </a:r>
            <a:r>
              <a:rPr lang="ru-RU" b="1" dirty="0" smtClean="0"/>
              <a:t> (</a:t>
            </a:r>
            <a:r>
              <a:rPr lang="ru-RU" b="1" dirty="0" err="1" smtClean="0"/>
              <a:t>гуморальних</a:t>
            </a:r>
            <a:r>
              <a:rPr lang="ru-RU" b="1" dirty="0" smtClean="0"/>
              <a:t> і </a:t>
            </a:r>
            <a:r>
              <a:rPr lang="ru-RU" b="1" dirty="0" err="1" smtClean="0"/>
              <a:t>клітинних</a:t>
            </a:r>
            <a:r>
              <a:rPr lang="ru-RU" b="1" dirty="0" smtClean="0"/>
              <a:t>).  </a:t>
            </a:r>
            <a:endParaRPr lang="en-US" b="1" dirty="0" smtClean="0"/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Розпізнавання</a:t>
            </a:r>
            <a:r>
              <a:rPr lang="ru-RU" b="1" dirty="0" smtClean="0"/>
              <a:t>» Т- і В-</a:t>
            </a:r>
            <a:r>
              <a:rPr lang="ru-RU" b="1" dirty="0" err="1" smtClean="0"/>
              <a:t>лімфоцитами</a:t>
            </a:r>
            <a:r>
              <a:rPr lang="ru-RU" b="1" dirty="0" smtClean="0"/>
              <a:t> </a:t>
            </a:r>
            <a:r>
              <a:rPr lang="ru-RU" b="1" dirty="0" err="1" smtClean="0"/>
              <a:t>антигенів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здійснюється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антигенрозп</a:t>
            </a:r>
            <a:r>
              <a:rPr lang="en-US" b="1" dirty="0" smtClean="0"/>
              <a:t>i</a:t>
            </a:r>
            <a:r>
              <a:rPr lang="ru-RU" b="1" dirty="0" err="1" smtClean="0"/>
              <a:t>знаючих</a:t>
            </a:r>
            <a:r>
              <a:rPr lang="ru-RU" b="1" dirty="0" smtClean="0"/>
              <a:t> </a:t>
            </a:r>
            <a:r>
              <a:rPr lang="ru-RU" b="1" dirty="0" err="1" smtClean="0"/>
              <a:t>рецепторів</a:t>
            </a:r>
            <a:r>
              <a:rPr lang="ru-RU" b="1" dirty="0" smtClean="0"/>
              <a:t>, </a:t>
            </a:r>
            <a:r>
              <a:rPr lang="ru-RU" b="1" dirty="0" err="1" smtClean="0"/>
              <a:t>розташованих</a:t>
            </a:r>
            <a:r>
              <a:rPr lang="ru-RU" b="1" dirty="0" smtClean="0"/>
              <a:t> на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клітин</a:t>
            </a:r>
            <a:r>
              <a:rPr lang="ru-RU" b="1" dirty="0" smtClean="0"/>
              <a:t> і </a:t>
            </a:r>
            <a:r>
              <a:rPr lang="ru-RU" b="1" dirty="0" err="1" smtClean="0"/>
              <a:t>характеризуються</a:t>
            </a:r>
            <a:r>
              <a:rPr lang="ru-RU" b="1" dirty="0" smtClean="0"/>
              <a:t> </a:t>
            </a:r>
            <a:r>
              <a:rPr lang="ru-RU" b="1" dirty="0" err="1" smtClean="0"/>
              <a:t>певними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будови</a:t>
            </a:r>
            <a:r>
              <a:rPr lang="ru-RU" b="1" dirty="0" smtClean="0"/>
              <a:t> для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en-US" b="1" dirty="0"/>
              <a:t>I</a:t>
            </a:r>
            <a:r>
              <a:rPr lang="ru-RU" b="1" dirty="0"/>
              <a:t>КК .</a:t>
            </a:r>
            <a:endParaRPr lang="ru-RU" b="1" dirty="0" smtClean="0"/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/>
              <a:t>Лімфоцити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загальну</a:t>
            </a:r>
            <a:r>
              <a:rPr lang="ru-RU" b="1" dirty="0" smtClean="0"/>
              <a:t> </a:t>
            </a:r>
            <a:r>
              <a:rPr lang="ru-RU" b="1" dirty="0" err="1" smtClean="0"/>
              <a:t>морфологічну</a:t>
            </a:r>
            <a:r>
              <a:rPr lang="ru-RU" b="1" dirty="0" smtClean="0"/>
              <a:t> характеристику,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, </a:t>
            </a:r>
            <a:r>
              <a:rPr lang="ru-RU" b="1" dirty="0" err="1" smtClean="0"/>
              <a:t>поверхневі</a:t>
            </a:r>
            <a:r>
              <a:rPr lang="ru-RU" b="1" dirty="0" smtClean="0"/>
              <a:t> </a:t>
            </a:r>
            <a:r>
              <a:rPr lang="en-US" b="1" dirty="0" smtClean="0"/>
              <a:t>CD (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en-US" b="1" dirty="0" err="1" smtClean="0"/>
              <a:t>clasterdifferenciation</a:t>
            </a:r>
            <a:r>
              <a:rPr lang="en-US" b="1" dirty="0" smtClean="0"/>
              <a:t>) </a:t>
            </a:r>
            <a:r>
              <a:rPr lang="ru-RU" b="1" dirty="0" err="1" smtClean="0"/>
              <a:t>маркери</a:t>
            </a:r>
            <a:r>
              <a:rPr lang="ru-RU" b="1" dirty="0" smtClean="0"/>
              <a:t>, </a:t>
            </a:r>
            <a:r>
              <a:rPr lang="ru-RU" b="1" dirty="0" err="1" smtClean="0"/>
              <a:t>індивідуальне</a:t>
            </a:r>
            <a:r>
              <a:rPr lang="ru-RU" b="1" dirty="0" smtClean="0"/>
              <a:t> (</a:t>
            </a:r>
            <a:r>
              <a:rPr lang="ru-RU" b="1" dirty="0" err="1" smtClean="0"/>
              <a:t>клональне</a:t>
            </a:r>
            <a:r>
              <a:rPr lang="ru-RU" b="1" dirty="0" smtClean="0"/>
              <a:t>)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, </a:t>
            </a:r>
            <a:r>
              <a:rPr lang="ru-RU" b="1" dirty="0" err="1" smtClean="0"/>
              <a:t>різні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За </a:t>
            </a:r>
            <a:r>
              <a:rPr lang="ru-RU" b="1" dirty="0" err="1">
                <a:solidFill>
                  <a:srgbClr val="FF0000"/>
                </a:solidFill>
              </a:rPr>
              <a:t>наявністю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поверхневих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CD </a:t>
            </a:r>
            <a:r>
              <a:rPr lang="ru-RU" b="1" dirty="0" err="1">
                <a:solidFill>
                  <a:srgbClr val="FF0000"/>
                </a:solidFill>
              </a:rPr>
              <a:t>маркерів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лімфоцити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поділяють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/>
              <a:t>функціонально</a:t>
            </a:r>
            <a:r>
              <a:rPr lang="ru-RU" b="1" dirty="0"/>
              <a:t> </a:t>
            </a:r>
            <a:r>
              <a:rPr lang="ru-RU" b="1" dirty="0" err="1"/>
              <a:t>різні</a:t>
            </a:r>
            <a:r>
              <a:rPr lang="ru-RU" b="1" dirty="0"/>
              <a:t> </a:t>
            </a:r>
            <a:r>
              <a:rPr lang="ru-RU" b="1" dirty="0" err="1"/>
              <a:t>популяції</a:t>
            </a:r>
            <a:r>
              <a:rPr lang="ru-RU" b="1" dirty="0"/>
              <a:t> і </a:t>
            </a:r>
            <a:r>
              <a:rPr lang="ru-RU" b="1" dirty="0" err="1"/>
              <a:t>субпопуляції</a:t>
            </a:r>
            <a:r>
              <a:rPr lang="ru-RU" b="1" dirty="0"/>
              <a:t>, перш за все </a:t>
            </a:r>
            <a:r>
              <a:rPr lang="ru-RU" b="1" dirty="0" smtClean="0"/>
              <a:t>на: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Т- </a:t>
            </a:r>
            <a:r>
              <a:rPr lang="ru-RU" b="1" dirty="0"/>
              <a:t>(</a:t>
            </a:r>
            <a:r>
              <a:rPr lang="ru-RU" b="1" dirty="0" smtClean="0"/>
              <a:t>тимус-</a:t>
            </a:r>
            <a:r>
              <a:rPr lang="ru-RU" b="1" dirty="0" err="1" smtClean="0"/>
              <a:t>залежн</a:t>
            </a:r>
            <a:r>
              <a:rPr lang="en-US" b="1" dirty="0" smtClean="0"/>
              <a:t>i</a:t>
            </a:r>
            <a:r>
              <a:rPr lang="ru-RU" b="1" dirty="0" smtClean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пройшли</a:t>
            </a:r>
            <a:r>
              <a:rPr lang="ru-RU" b="1" dirty="0"/>
              <a:t> </a:t>
            </a:r>
            <a:r>
              <a:rPr lang="ru-RU" b="1" dirty="0" err="1" smtClean="0"/>
              <a:t>первинн</a:t>
            </a:r>
            <a:r>
              <a:rPr lang="ru-RU" b="1" dirty="0" err="1"/>
              <a:t>е</a:t>
            </a:r>
            <a:r>
              <a:rPr lang="ru-RU" b="1" dirty="0" smtClean="0"/>
              <a:t> </a:t>
            </a:r>
            <a:r>
              <a:rPr lang="ru-RU" b="1" dirty="0" err="1"/>
              <a:t>диференціювання</a:t>
            </a:r>
            <a:r>
              <a:rPr lang="ru-RU" b="1" dirty="0"/>
              <a:t> в </a:t>
            </a:r>
            <a:r>
              <a:rPr lang="ru-RU" b="1" dirty="0" err="1"/>
              <a:t>тимусі</a:t>
            </a:r>
            <a:r>
              <a:rPr lang="ru-RU" b="1" dirty="0"/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лімфоцити</a:t>
            </a:r>
            <a:r>
              <a:rPr lang="ru-RU" b="1" dirty="0" smtClean="0"/>
              <a:t>,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ru-RU" b="1" dirty="0"/>
              <a:t> (</a:t>
            </a:r>
            <a:r>
              <a:rPr lang="en-US" b="1" dirty="0" smtClean="0"/>
              <a:t>bursa-</a:t>
            </a:r>
            <a:r>
              <a:rPr lang="ru-RU" b="1" dirty="0" err="1" smtClean="0"/>
              <a:t>залежні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пройшли</a:t>
            </a:r>
            <a:r>
              <a:rPr lang="ru-RU" b="1" dirty="0"/>
              <a:t> </a:t>
            </a:r>
            <a:r>
              <a:rPr lang="ru-RU" b="1" dirty="0" err="1"/>
              <a:t>дозрівання</a:t>
            </a:r>
            <a:r>
              <a:rPr lang="ru-RU" b="1" dirty="0"/>
              <a:t> в </a:t>
            </a:r>
            <a:r>
              <a:rPr lang="ru-RU" b="1" dirty="0" err="1"/>
              <a:t>сумці</a:t>
            </a:r>
            <a:r>
              <a:rPr lang="ru-RU" b="1" dirty="0"/>
              <a:t> </a:t>
            </a:r>
            <a:r>
              <a:rPr lang="ru-RU" b="1" dirty="0" err="1"/>
              <a:t>Фабриціуса</a:t>
            </a:r>
            <a:r>
              <a:rPr lang="ru-RU" b="1" dirty="0"/>
              <a:t> у </a:t>
            </a:r>
            <a:r>
              <a:rPr lang="ru-RU" b="1" dirty="0" err="1"/>
              <a:t>птахів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аналогах у </a:t>
            </a:r>
            <a:r>
              <a:rPr lang="ru-RU" b="1" dirty="0" err="1"/>
              <a:t>ссавців</a:t>
            </a:r>
            <a:r>
              <a:rPr lang="ru-RU" b="1" dirty="0"/>
              <a:t>) </a:t>
            </a:r>
            <a:r>
              <a:rPr lang="ru-RU" b="1" dirty="0" err="1">
                <a:solidFill>
                  <a:srgbClr val="FF0000"/>
                </a:solidFill>
              </a:rPr>
              <a:t>лімфоцити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Рецептори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В-лімфоцитів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E:\Documents and Settings\Александра\Рабочий стол\ШЛЯ\1445680606_r2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2976" y="1785926"/>
            <a:ext cx="6433189" cy="4320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Рецептори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В-лімфоцитів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36287"/>
            <a:ext cx="6065663" cy="509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2" y="5226784"/>
            <a:ext cx="8964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Рис. Схема </a:t>
            </a:r>
            <a:r>
              <a:rPr lang="ru-RU" sz="2000" dirty="0" err="1"/>
              <a:t>будови</a:t>
            </a:r>
            <a:r>
              <a:rPr lang="ru-RU" sz="2000" dirty="0"/>
              <a:t> </a:t>
            </a:r>
            <a:r>
              <a:rPr lang="ru-RU" sz="2000" dirty="0" err="1" smtClean="0"/>
              <a:t>антигенрозпізнаючого</a:t>
            </a:r>
            <a:r>
              <a:rPr lang="ru-RU" sz="2000" dirty="0" smtClean="0"/>
              <a:t> </a:t>
            </a:r>
            <a:r>
              <a:rPr lang="ru-RU" sz="2000" dirty="0"/>
              <a:t>рецептора В-</a:t>
            </a:r>
            <a:r>
              <a:rPr lang="ru-RU" sz="2000" dirty="0" err="1"/>
              <a:t>лімфоцитів</a:t>
            </a:r>
            <a:r>
              <a:rPr lang="ru-RU" sz="2000" dirty="0"/>
              <a:t> і </a:t>
            </a:r>
            <a:r>
              <a:rPr lang="ru-RU" sz="2000" dirty="0" err="1"/>
              <a:t>механізму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активації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з антигеном. </a:t>
            </a:r>
            <a:r>
              <a:rPr lang="ru-RU" sz="2000" dirty="0" err="1" smtClean="0"/>
              <a:t>Антигенрозпізнаючий</a:t>
            </a:r>
            <a:r>
              <a:rPr lang="ru-RU" sz="2000" dirty="0" smtClean="0"/>
              <a:t> </a:t>
            </a:r>
            <a:r>
              <a:rPr lang="ru-RU" sz="2000" dirty="0"/>
              <a:t>рецептор В-</a:t>
            </a:r>
            <a:r>
              <a:rPr lang="ru-RU" sz="2000" dirty="0" err="1"/>
              <a:t>лімфоцитів</a:t>
            </a:r>
            <a:r>
              <a:rPr lang="ru-RU" sz="2000" dirty="0"/>
              <a:t> представлений </a:t>
            </a:r>
            <a:r>
              <a:rPr lang="ru-RU" sz="2000" dirty="0" smtClean="0"/>
              <a:t>мембранною </a:t>
            </a:r>
            <a:r>
              <a:rPr lang="ru-RU" sz="2000" dirty="0"/>
              <a:t>формою </a:t>
            </a:r>
            <a:r>
              <a:rPr lang="en-US" sz="2000" dirty="0" err="1"/>
              <a:t>Ig</a:t>
            </a:r>
            <a:r>
              <a:rPr lang="ru-RU" sz="2000" dirty="0"/>
              <a:t>М, </a:t>
            </a:r>
            <a:r>
              <a:rPr lang="ru-RU" sz="2000" dirty="0" err="1" smtClean="0"/>
              <a:t>оточеною</a:t>
            </a:r>
            <a:r>
              <a:rPr lang="ru-RU" sz="2000" dirty="0" smtClean="0"/>
              <a:t> </a:t>
            </a:r>
            <a:r>
              <a:rPr lang="ru-RU" sz="2000" dirty="0" err="1"/>
              <a:t>спеціальними</a:t>
            </a:r>
            <a:r>
              <a:rPr lang="ru-RU" sz="2000" dirty="0"/>
              <a:t> </a:t>
            </a:r>
            <a:r>
              <a:rPr lang="ru-RU" sz="2000" dirty="0" err="1"/>
              <a:t>допоміжними</a:t>
            </a:r>
            <a:r>
              <a:rPr lang="ru-RU" sz="2000" dirty="0"/>
              <a:t> </a:t>
            </a:r>
            <a:r>
              <a:rPr lang="ru-RU" sz="2000" dirty="0" err="1"/>
              <a:t>білками</a:t>
            </a:r>
            <a:r>
              <a:rPr lang="ru-RU" sz="2000" dirty="0"/>
              <a:t> - </a:t>
            </a:r>
            <a:r>
              <a:rPr lang="en-US" sz="2000" dirty="0" err="1"/>
              <a:t>Ig</a:t>
            </a:r>
            <a:r>
              <a:rPr lang="el-GR" sz="2000" dirty="0"/>
              <a:t>α </a:t>
            </a:r>
            <a:r>
              <a:rPr lang="ru-RU" sz="2000" dirty="0"/>
              <a:t>і </a:t>
            </a:r>
            <a:r>
              <a:rPr lang="en-US" sz="2000" dirty="0" err="1"/>
              <a:t>Ig</a:t>
            </a:r>
            <a:r>
              <a:rPr lang="el-GR" sz="2000" dirty="0"/>
              <a:t>β,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беруть</a:t>
            </a:r>
            <a:r>
              <a:rPr lang="ru-RU" sz="2000" dirty="0"/>
              <a:t> участь в </a:t>
            </a:r>
            <a:r>
              <a:rPr lang="ru-RU" sz="2000" dirty="0" err="1"/>
              <a:t>передачі</a:t>
            </a:r>
            <a:r>
              <a:rPr lang="ru-RU" sz="2000" dirty="0"/>
              <a:t> сигналу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en-US" sz="2000" dirty="0" err="1"/>
              <a:t>Ig</a:t>
            </a:r>
            <a:r>
              <a:rPr lang="ru-RU" sz="2000" dirty="0"/>
              <a:t>М </a:t>
            </a:r>
            <a:r>
              <a:rPr lang="ru-RU" sz="2000" dirty="0" err="1"/>
              <a:t>всередину</a:t>
            </a:r>
            <a:r>
              <a:rPr lang="ru-RU" sz="2000" dirty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414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Шляхи </a:t>
            </a:r>
            <a:r>
              <a:rPr lang="ru-RU" sz="2800" dirty="0" err="1"/>
              <a:t>активації</a:t>
            </a:r>
            <a:r>
              <a:rPr lang="ru-RU" sz="2800" dirty="0"/>
              <a:t> В- </a:t>
            </a:r>
            <a:r>
              <a:rPr lang="ru-RU" sz="2800" dirty="0" err="1"/>
              <a:t>клітин</a:t>
            </a:r>
            <a:r>
              <a:rPr lang="ru-RU" sz="2800" dirty="0"/>
              <a:t> і </a:t>
            </a:r>
            <a:r>
              <a:rPr lang="ru-RU" sz="2800" dirty="0" err="1"/>
              <a:t>кооперації</a:t>
            </a:r>
            <a:r>
              <a:rPr lang="ru-RU" sz="2800" dirty="0"/>
              <a:t> </a:t>
            </a:r>
            <a:r>
              <a:rPr lang="ru-RU" sz="2800" dirty="0" err="1"/>
              <a:t>клітин</a:t>
            </a:r>
            <a:r>
              <a:rPr lang="ru-RU" sz="2800" dirty="0"/>
              <a:t> в </a:t>
            </a:r>
            <a:r>
              <a:rPr lang="ru-RU" sz="2800" dirty="0" err="1"/>
              <a:t>імунній</a:t>
            </a:r>
            <a:r>
              <a:rPr lang="ru-RU" sz="2800" dirty="0"/>
              <a:t> </a:t>
            </a:r>
            <a:r>
              <a:rPr lang="ru-RU" sz="2800" dirty="0" err="1"/>
              <a:t>відповіді</a:t>
            </a:r>
            <a:r>
              <a:rPr lang="ru-RU" sz="2800" dirty="0"/>
              <a:t> на </a:t>
            </a:r>
            <a:r>
              <a:rPr lang="ru-RU" sz="2800" dirty="0" err="1"/>
              <a:t>різні</a:t>
            </a:r>
            <a:r>
              <a:rPr lang="ru-RU" sz="2800" dirty="0"/>
              <a:t> </a:t>
            </a:r>
            <a:r>
              <a:rPr lang="ru-RU" sz="2800" dirty="0" err="1"/>
              <a:t>антигени</a:t>
            </a:r>
            <a:r>
              <a:rPr lang="ru-RU" sz="2800" dirty="0"/>
              <a:t> і за </a:t>
            </a:r>
            <a:r>
              <a:rPr lang="ru-RU" sz="2800" dirty="0" err="1"/>
              <a:t>участю</a:t>
            </a:r>
            <a:r>
              <a:rPr lang="ru-RU" sz="2800" dirty="0"/>
              <a:t> </a:t>
            </a:r>
            <a:r>
              <a:rPr lang="ru-RU" sz="2800" dirty="0" err="1"/>
              <a:t>популяцій</a:t>
            </a:r>
            <a:r>
              <a:rPr lang="ru-RU" sz="2800" dirty="0"/>
              <a:t> </a:t>
            </a:r>
            <a:r>
              <a:rPr lang="ru-RU" sz="2800" dirty="0" err="1" smtClean="0"/>
              <a:t>маючих</a:t>
            </a:r>
            <a:r>
              <a:rPr lang="ru-RU" sz="2800" dirty="0" smtClean="0"/>
              <a:t> </a:t>
            </a:r>
            <a:r>
              <a:rPr lang="ru-RU" sz="2800" dirty="0"/>
              <a:t>і не </a:t>
            </a:r>
            <a:r>
              <a:rPr lang="ru-RU" sz="2800" dirty="0" err="1" smtClean="0"/>
              <a:t>маючих</a:t>
            </a:r>
            <a:r>
              <a:rPr lang="ru-RU" sz="2800" dirty="0" smtClean="0"/>
              <a:t> </a:t>
            </a:r>
            <a:r>
              <a:rPr lang="ru-RU" sz="2800" dirty="0"/>
              <a:t>антиген </a:t>
            </a:r>
            <a:r>
              <a:rPr lang="en-US" sz="2800" dirty="0"/>
              <a:t>Lyb5 </a:t>
            </a:r>
            <a:r>
              <a:rPr lang="ru-RU" sz="2800" dirty="0" err="1"/>
              <a:t>популяцій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В- </a:t>
            </a:r>
            <a:r>
              <a:rPr lang="ru-RU" sz="2800" dirty="0" err="1"/>
              <a:t>клітин</a:t>
            </a:r>
            <a:r>
              <a:rPr lang="ru-RU" sz="2800" dirty="0"/>
              <a:t> </a:t>
            </a:r>
            <a:r>
              <a:rPr lang="ru-RU" sz="2800" dirty="0" err="1"/>
              <a:t>відрізняються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b="1" dirty="0" err="1" smtClean="0"/>
              <a:t>Активація</a:t>
            </a:r>
            <a:r>
              <a:rPr lang="ru-RU" sz="2800" b="1" dirty="0" smtClean="0"/>
              <a:t> </a:t>
            </a:r>
            <a:r>
              <a:rPr lang="ru-RU" sz="2800" b="1" dirty="0"/>
              <a:t>В-</a:t>
            </a:r>
            <a:r>
              <a:rPr lang="ru-RU" sz="2800" b="1" dirty="0" err="1"/>
              <a:t>лімфоцитів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здійснюватися</a:t>
            </a:r>
            <a:r>
              <a:rPr lang="ru-RU" sz="2800" b="1" dirty="0"/>
              <a:t>:</a:t>
            </a:r>
          </a:p>
          <a:p>
            <a:r>
              <a:rPr lang="ru-RU" sz="2800" dirty="0"/>
              <a:t>- Т-</a:t>
            </a:r>
            <a:r>
              <a:rPr lang="ru-RU" sz="2800" dirty="0" err="1"/>
              <a:t>залежним</a:t>
            </a:r>
            <a:r>
              <a:rPr lang="ru-RU" sz="2800" dirty="0"/>
              <a:t> антигеном за </a:t>
            </a:r>
            <a:r>
              <a:rPr lang="ru-RU" sz="2800" dirty="0" err="1"/>
              <a:t>участю</a:t>
            </a:r>
            <a:r>
              <a:rPr lang="ru-RU" sz="2800" dirty="0"/>
              <a:t> </a:t>
            </a:r>
            <a:r>
              <a:rPr lang="ru-RU" sz="2800" dirty="0" err="1"/>
              <a:t>білків</a:t>
            </a:r>
            <a:r>
              <a:rPr lang="ru-RU" sz="2800" dirty="0"/>
              <a:t> МНС </a:t>
            </a:r>
            <a:r>
              <a:rPr lang="ru-RU" sz="2800" dirty="0" err="1"/>
              <a:t>класу</a:t>
            </a:r>
            <a:r>
              <a:rPr lang="ru-RU" sz="2800" dirty="0"/>
              <a:t> 2 Т- </a:t>
            </a:r>
            <a:r>
              <a:rPr lang="ru-RU" sz="2800" dirty="0" err="1"/>
              <a:t>хелпери</a:t>
            </a:r>
            <a:r>
              <a:rPr lang="ru-RU" sz="2800" dirty="0"/>
              <a:t>;</a:t>
            </a:r>
          </a:p>
          <a:p>
            <a:r>
              <a:rPr lang="ru-RU" sz="2800" dirty="0"/>
              <a:t>- Т-</a:t>
            </a:r>
            <a:r>
              <a:rPr lang="ru-RU" sz="2800" dirty="0" err="1"/>
              <a:t>незалежним</a:t>
            </a:r>
            <a:r>
              <a:rPr lang="ru-RU" sz="2800" dirty="0"/>
              <a:t> антигеном,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в </a:t>
            </a:r>
            <a:r>
              <a:rPr lang="ru-RU" sz="2800" dirty="0" err="1"/>
              <a:t>складі</a:t>
            </a:r>
            <a:r>
              <a:rPr lang="ru-RU" sz="2800" dirty="0"/>
              <a:t> </a:t>
            </a:r>
            <a:r>
              <a:rPr lang="ru-RU" sz="2800" dirty="0" err="1" smtClean="0"/>
              <a:t>мітогенн</a:t>
            </a:r>
            <a:r>
              <a:rPr lang="en-US" sz="2800" dirty="0" smtClean="0"/>
              <a:t>i</a:t>
            </a:r>
            <a:r>
              <a:rPr lang="ru-RU" sz="2800" dirty="0" smtClean="0"/>
              <a:t> </a:t>
            </a:r>
            <a:r>
              <a:rPr lang="ru-RU" sz="2800" dirty="0" err="1"/>
              <a:t>компоненти</a:t>
            </a:r>
            <a:r>
              <a:rPr lang="ru-RU" sz="2800" dirty="0"/>
              <a:t>;</a:t>
            </a:r>
          </a:p>
          <a:p>
            <a:r>
              <a:rPr lang="ru-RU" sz="2800" dirty="0"/>
              <a:t>- </a:t>
            </a:r>
            <a:r>
              <a:rPr lang="ru-RU" sz="2800" dirty="0" err="1"/>
              <a:t>поліклональним</a:t>
            </a:r>
            <a:r>
              <a:rPr lang="ru-RU" sz="2800" dirty="0"/>
              <a:t> активатором (</a:t>
            </a:r>
            <a:r>
              <a:rPr lang="ru-RU" sz="2800" dirty="0" smtClean="0"/>
              <a:t>ЛПС -</a:t>
            </a:r>
            <a:r>
              <a:rPr lang="ru-RU" sz="2800" dirty="0" err="1" smtClean="0"/>
              <a:t>ліпополісахарид</a:t>
            </a:r>
            <a:r>
              <a:rPr lang="ru-RU" sz="2800" dirty="0"/>
              <a:t>);</a:t>
            </a:r>
          </a:p>
          <a:p>
            <a:r>
              <a:rPr lang="ru-RU" sz="2800" dirty="0"/>
              <a:t>- анти- мю </a:t>
            </a:r>
            <a:r>
              <a:rPr lang="ru-RU" sz="2800" dirty="0" err="1"/>
              <a:t>імуноглобулінами</a:t>
            </a:r>
            <a:r>
              <a:rPr lang="ru-RU" sz="2800" dirty="0"/>
              <a:t>;</a:t>
            </a:r>
          </a:p>
          <a:p>
            <a:r>
              <a:rPr lang="ru-RU" sz="2800" dirty="0"/>
              <a:t>- Т-</a:t>
            </a:r>
            <a:r>
              <a:rPr lang="ru-RU" sz="2800" dirty="0" err="1"/>
              <a:t>незалежним</a:t>
            </a:r>
            <a:r>
              <a:rPr lang="ru-RU" sz="2800" dirty="0"/>
              <a:t> антигеном, </a:t>
            </a:r>
            <a:r>
              <a:rPr lang="ru-RU" sz="2800" dirty="0" err="1"/>
              <a:t>які</a:t>
            </a:r>
            <a:r>
              <a:rPr lang="ru-RU" sz="2800" dirty="0"/>
              <a:t> не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мітогенного</a:t>
            </a:r>
            <a:r>
              <a:rPr lang="ru-RU" sz="2800" dirty="0"/>
              <a:t> компонента.</a:t>
            </a:r>
          </a:p>
        </p:txBody>
      </p:sp>
    </p:spTree>
    <p:extLst>
      <p:ext uri="{BB962C8B-B14F-4D97-AF65-F5344CB8AC3E}">
        <p14:creationId xmlns:p14="http://schemas.microsoft.com/office/powerpoint/2010/main" val="236827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Рецептори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Т-лімфоцитів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E:\Documents and Settings\Александра\Рабочий стол\ШЛЯ\img-fjJDj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234919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38" y="0"/>
            <a:ext cx="5071225" cy="468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797152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Комплекс </a:t>
            </a:r>
            <a:r>
              <a:rPr lang="ru-RU" sz="2000" dirty="0" err="1"/>
              <a:t>включає</a:t>
            </a:r>
            <a:r>
              <a:rPr lang="ru-RU" sz="2000" dirty="0"/>
              <a:t> Т-</a:t>
            </a:r>
            <a:r>
              <a:rPr lang="ru-RU" sz="2000" dirty="0" err="1"/>
              <a:t>клітинний</a:t>
            </a:r>
            <a:r>
              <a:rPr lang="ru-RU" sz="2000" dirty="0"/>
              <a:t> </a:t>
            </a:r>
            <a:r>
              <a:rPr lang="ru-RU" sz="2000" dirty="0" err="1" smtClean="0"/>
              <a:t>антигенрозп</a:t>
            </a:r>
            <a:r>
              <a:rPr lang="en-US" sz="2000" dirty="0" smtClean="0"/>
              <a:t>i</a:t>
            </a:r>
            <a:r>
              <a:rPr lang="ru-RU" sz="2000" dirty="0" err="1" smtClean="0"/>
              <a:t>знаючий</a:t>
            </a:r>
            <a:r>
              <a:rPr lang="ru-RU" sz="2000" dirty="0" smtClean="0"/>
              <a:t> </a:t>
            </a:r>
            <a:r>
              <a:rPr lang="ru-RU" sz="2000" dirty="0"/>
              <a:t>рецептор і 5 </a:t>
            </a:r>
            <a:r>
              <a:rPr lang="ru-RU" sz="2000" dirty="0" err="1"/>
              <a:t>однодоменних</a:t>
            </a:r>
            <a:r>
              <a:rPr lang="ru-RU" sz="2000" dirty="0"/>
              <a:t> </a:t>
            </a:r>
            <a:r>
              <a:rPr lang="ru-RU" sz="2000" dirty="0" err="1"/>
              <a:t>інваріантних</a:t>
            </a:r>
            <a:r>
              <a:rPr lang="ru-RU" sz="2000" dirty="0"/>
              <a:t> С</a:t>
            </a:r>
            <a:r>
              <a:rPr lang="en-US" sz="2000" dirty="0"/>
              <a:t>D3-</a:t>
            </a:r>
            <a:r>
              <a:rPr lang="ru-RU" sz="2000" dirty="0" err="1"/>
              <a:t>білків</a:t>
            </a:r>
            <a:r>
              <a:rPr lang="ru-RU" sz="2000" dirty="0"/>
              <a:t>: γ, </a:t>
            </a:r>
            <a:r>
              <a:rPr lang="ru-RU" sz="2000" dirty="0">
                <a:sym typeface="Symbol"/>
              </a:rPr>
              <a:t></a:t>
            </a:r>
            <a:r>
              <a:rPr lang="ru-RU" sz="2000" dirty="0"/>
              <a:t>, </a:t>
            </a:r>
            <a:r>
              <a:rPr lang="ru-RU" sz="2000" dirty="0">
                <a:sym typeface="Symbol"/>
              </a:rPr>
              <a:t></a:t>
            </a:r>
            <a:r>
              <a:rPr lang="ru-RU" sz="2000" dirty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поверхні</a:t>
            </a:r>
            <a:r>
              <a:rPr lang="ru-RU" sz="2000" dirty="0"/>
              <a:t> Т-</a:t>
            </a:r>
            <a:r>
              <a:rPr lang="ru-RU" sz="2000" dirty="0" err="1"/>
              <a:t>лімфоцити</a:t>
            </a:r>
            <a:r>
              <a:rPr lang="ru-RU" sz="2000" dirty="0"/>
              <a:t>, </a:t>
            </a:r>
            <a:r>
              <a:rPr lang="ru-RU" sz="2000" dirty="0" err="1"/>
              <a:t>тоді</a:t>
            </a:r>
            <a:r>
              <a:rPr lang="ru-RU" sz="2000" dirty="0"/>
              <a:t> як </a:t>
            </a:r>
            <a:r>
              <a:rPr lang="ru-RU" sz="2000" dirty="0">
                <a:ea typeface="Times New Roman"/>
                <a:cs typeface="Times New Roman"/>
                <a:sym typeface="Symbol"/>
              </a:rPr>
              <a:t></a:t>
            </a:r>
            <a:r>
              <a:rPr lang="ru-RU" sz="2000" dirty="0">
                <a:ea typeface="Times New Roman"/>
              </a:rPr>
              <a:t> </a:t>
            </a:r>
            <a:r>
              <a:rPr lang="ru-RU" sz="2000" dirty="0"/>
              <a:t>і </a:t>
            </a:r>
            <a:r>
              <a:rPr lang="ru-RU" sz="2000" dirty="0" smtClean="0">
                <a:ea typeface="Times New Roman"/>
                <a:cs typeface="Times New Roman"/>
                <a:sym typeface="Symbol"/>
              </a:rPr>
              <a:t></a:t>
            </a:r>
            <a:r>
              <a:rPr lang="ru-RU" sz="2000" dirty="0" smtClean="0">
                <a:ea typeface="Times New Roman"/>
              </a:rPr>
              <a:t> </a:t>
            </a:r>
            <a:r>
              <a:rPr lang="ru-RU" sz="2000" dirty="0" err="1" smtClean="0"/>
              <a:t>занурені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smtClean="0"/>
              <a:t>цитоплазму; </a:t>
            </a:r>
            <a:r>
              <a:rPr lang="ru-RU" sz="2000" dirty="0" err="1" smtClean="0"/>
              <a:t>Білки</a:t>
            </a:r>
            <a:r>
              <a:rPr lang="ru-RU" sz="2000" dirty="0" smtClean="0"/>
              <a:t> </a:t>
            </a:r>
            <a:r>
              <a:rPr lang="el-GR" sz="2000" dirty="0"/>
              <a:t>γ</a:t>
            </a:r>
            <a:r>
              <a:rPr lang="el-GR" sz="2000" dirty="0" smtClean="0"/>
              <a:t>,</a:t>
            </a:r>
            <a:r>
              <a:rPr lang="ru-RU" sz="2000" dirty="0">
                <a:solidFill>
                  <a:prstClr val="black"/>
                </a:solidFill>
                <a:sym typeface="Symbol"/>
              </a:rPr>
              <a:t> 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>
                <a:solidFill>
                  <a:prstClr val="black"/>
                </a:solidFill>
                <a:sym typeface="Symbol"/>
              </a:rPr>
              <a:t></a:t>
            </a:r>
            <a:r>
              <a:rPr lang="el-GR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подовжений</a:t>
            </a:r>
            <a:r>
              <a:rPr lang="ru-RU" sz="2000" dirty="0"/>
              <a:t> цитоплазматический </a:t>
            </a:r>
            <a:r>
              <a:rPr lang="ru-RU" sz="2000" dirty="0" err="1"/>
              <a:t>хвіст</a:t>
            </a:r>
            <a:r>
              <a:rPr lang="ru-RU" sz="2000" dirty="0"/>
              <a:t>, </a:t>
            </a:r>
            <a:r>
              <a:rPr lang="ru-RU" sz="2000" dirty="0" err="1"/>
              <a:t>служать</a:t>
            </a:r>
            <a:r>
              <a:rPr lang="ru-RU" sz="2000" dirty="0"/>
              <a:t> для </a:t>
            </a:r>
            <a:r>
              <a:rPr lang="ru-RU" sz="2000" dirty="0" err="1"/>
              <a:t>передачі</a:t>
            </a:r>
            <a:r>
              <a:rPr lang="ru-RU" sz="2000" dirty="0"/>
              <a:t> сигналу </a:t>
            </a:r>
            <a:endParaRPr lang="ru-RU" sz="2000" dirty="0" smtClean="0"/>
          </a:p>
          <a:p>
            <a:r>
              <a:rPr lang="ru-RU" sz="2000" dirty="0" err="1" smtClean="0"/>
              <a:t>всередину</a:t>
            </a:r>
            <a:r>
              <a:rPr lang="ru-RU" sz="2000" dirty="0" smtClean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en-US" sz="2000" dirty="0" smtClean="0"/>
              <a:t>A</a:t>
            </a:r>
            <a:r>
              <a:rPr lang="ru-RU" sz="2000" dirty="0" smtClean="0"/>
              <a:t>г-рецептора Т-</a:t>
            </a:r>
            <a:r>
              <a:rPr lang="ru-RU" sz="2000" dirty="0" err="1" smtClean="0"/>
              <a:t>лімфоцита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smtClean="0"/>
              <a:t>антигеном.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336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 and Settings\Александра\Рабочий стол\ШЛЯ\autoimmun-desease-1_700x4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556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929330"/>
            <a:ext cx="828680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антигенів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молекулами МНС І та ІІ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подальшої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Т-лімфоцитам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52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Питання до лабораторної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Поняття Головного комплексу </a:t>
            </a:r>
            <a:r>
              <a:rPr lang="uk-UA" dirty="0" err="1" smtClean="0"/>
              <a:t>гістосумісності</a:t>
            </a:r>
            <a:endParaRPr lang="uk-UA" dirty="0" smtClean="0"/>
          </a:p>
          <a:p>
            <a:r>
              <a:rPr lang="uk-UA" dirty="0" smtClean="0"/>
              <a:t>Його генетична структура</a:t>
            </a:r>
          </a:p>
          <a:p>
            <a:r>
              <a:rPr lang="uk-UA" dirty="0" smtClean="0"/>
              <a:t>Будова МНС 1-го та 2-го класів</a:t>
            </a:r>
          </a:p>
          <a:p>
            <a:r>
              <a:rPr lang="uk-UA" dirty="0" smtClean="0"/>
              <a:t>Функції в імунітеті та гомеостазі</a:t>
            </a:r>
          </a:p>
          <a:p>
            <a:r>
              <a:rPr lang="uk-UA" dirty="0" smtClean="0"/>
              <a:t>Метод </a:t>
            </a:r>
            <a:r>
              <a:rPr lang="uk-UA" dirty="0" err="1" smtClean="0"/>
              <a:t>однонаправленої</a:t>
            </a:r>
            <a:r>
              <a:rPr lang="uk-UA" dirty="0" smtClean="0"/>
              <a:t> змішаної культури лімфоцитів</a:t>
            </a:r>
          </a:p>
          <a:p>
            <a:endParaRPr lang="uk-UA" dirty="0"/>
          </a:p>
          <a:p>
            <a:r>
              <a:rPr lang="uk-UA" dirty="0" smtClean="0"/>
              <a:t>Повторити:</a:t>
            </a:r>
          </a:p>
          <a:p>
            <a:r>
              <a:rPr lang="uk-UA" dirty="0" smtClean="0"/>
              <a:t>Будова Т-клітинного рецептора</a:t>
            </a:r>
          </a:p>
          <a:p>
            <a:r>
              <a:rPr lang="uk-UA" dirty="0" smtClean="0"/>
              <a:t>Будова В-клітинного рецептора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9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3075"/>
            <a:ext cx="8247859" cy="66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97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00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22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b="9065"/>
          <a:stretch/>
        </p:blipFill>
        <p:spPr bwMode="auto">
          <a:xfrm>
            <a:off x="179512" y="188640"/>
            <a:ext cx="5705672" cy="406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141" y="443711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Розпізнавання</a:t>
            </a: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en-US" dirty="0"/>
              <a:t>D4 </a:t>
            </a:r>
            <a:r>
              <a:rPr lang="ru-RU" dirty="0"/>
              <a:t>Т-</a:t>
            </a:r>
            <a:r>
              <a:rPr lang="ru-RU" dirty="0" err="1"/>
              <a:t>клітинами</a:t>
            </a:r>
            <a:r>
              <a:rPr lang="ru-RU" dirty="0"/>
              <a:t> (Т-хелперами </a:t>
            </a:r>
            <a:r>
              <a:rPr lang="ru-RU" dirty="0" err="1"/>
              <a:t>або</a:t>
            </a:r>
            <a:r>
              <a:rPr lang="ru-RU" dirty="0"/>
              <a:t> Т-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) комплексу "</a:t>
            </a:r>
            <a:r>
              <a:rPr lang="ru-RU" dirty="0" err="1"/>
              <a:t>антигенний</a:t>
            </a:r>
            <a:r>
              <a:rPr lang="ru-RU" dirty="0"/>
              <a:t> пептид - молекула МНС </a:t>
            </a:r>
            <a:r>
              <a:rPr lang="en-US" dirty="0"/>
              <a:t>II </a:t>
            </a:r>
            <a:r>
              <a:rPr lang="ru-RU" dirty="0" err="1"/>
              <a:t>класу</a:t>
            </a:r>
            <a:r>
              <a:rPr lang="ru-RU" dirty="0"/>
              <a:t>". </a:t>
            </a:r>
            <a:endParaRPr lang="ru-RU" dirty="0" smtClean="0"/>
          </a:p>
          <a:p>
            <a:pPr algn="just"/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розпізнавання</a:t>
            </a:r>
            <a:r>
              <a:rPr lang="ru-RU" dirty="0"/>
              <a:t> Т-</a:t>
            </a:r>
            <a:r>
              <a:rPr lang="ru-RU" dirty="0" err="1"/>
              <a:t>клітинним</a:t>
            </a:r>
            <a:r>
              <a:rPr lang="ru-RU" dirty="0"/>
              <a:t> рецептором комплексу "</a:t>
            </a:r>
            <a:r>
              <a:rPr lang="ru-RU" dirty="0" err="1"/>
              <a:t>антигенний</a:t>
            </a:r>
            <a:r>
              <a:rPr lang="ru-RU" dirty="0"/>
              <a:t> пептид - молекула МНС </a:t>
            </a:r>
            <a:r>
              <a:rPr lang="en-US" dirty="0"/>
              <a:t>II </a:t>
            </a:r>
            <a:r>
              <a:rPr lang="ru-RU" dirty="0" err="1"/>
              <a:t>класу</a:t>
            </a:r>
            <a:r>
              <a:rPr lang="ru-RU" dirty="0"/>
              <a:t>" в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вступає</a:t>
            </a:r>
            <a:r>
              <a:rPr lang="ru-RU" dirty="0"/>
              <a:t> </a:t>
            </a:r>
            <a:r>
              <a:rPr lang="ru-RU" dirty="0" err="1"/>
              <a:t>корецептор</a:t>
            </a:r>
            <a:r>
              <a:rPr lang="ru-RU" dirty="0"/>
              <a:t> С</a:t>
            </a:r>
            <a:r>
              <a:rPr lang="en-US" dirty="0"/>
              <a:t>D4 </a:t>
            </a:r>
            <a:r>
              <a:rPr lang="en-US" dirty="0" smtClean="0"/>
              <a:t>(</a:t>
            </a:r>
            <a:r>
              <a:rPr lang="ru-RU" dirty="0" err="1" smtClean="0"/>
              <a:t>специфічний</a:t>
            </a:r>
            <a:r>
              <a:rPr lang="ru-RU" dirty="0" smtClean="0"/>
              <a:t> маркер           </a:t>
            </a:r>
            <a:r>
              <a:rPr lang="ru-RU" dirty="0"/>
              <a:t>Т-</a:t>
            </a:r>
            <a:r>
              <a:rPr lang="ru-RU" dirty="0" err="1"/>
              <a:t>хелперів</a:t>
            </a:r>
            <a:r>
              <a:rPr lang="ru-RU" dirty="0"/>
              <a:t> і Т-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).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el-GR" dirty="0"/>
              <a:t>β2-</a:t>
            </a:r>
            <a:r>
              <a:rPr lang="ru-RU" dirty="0"/>
              <a:t>доменом </a:t>
            </a:r>
            <a:r>
              <a:rPr lang="ru-RU" dirty="0" err="1"/>
              <a:t>молекули</a:t>
            </a:r>
            <a:r>
              <a:rPr lang="ru-RU" dirty="0"/>
              <a:t> МНС </a:t>
            </a:r>
            <a:r>
              <a:rPr lang="en-US" dirty="0"/>
              <a:t>II </a:t>
            </a:r>
            <a:r>
              <a:rPr lang="ru-RU" dirty="0" err="1"/>
              <a:t>класу</a:t>
            </a:r>
            <a:r>
              <a:rPr lang="ru-RU" dirty="0"/>
              <a:t> і </a:t>
            </a:r>
            <a:r>
              <a:rPr lang="en-US" dirty="0"/>
              <a:t>D1-</a:t>
            </a:r>
            <a:r>
              <a:rPr lang="ru-RU" dirty="0"/>
              <a:t>доменом </a:t>
            </a:r>
            <a:r>
              <a:rPr lang="ru-RU" dirty="0" err="1"/>
              <a:t>корецептора</a:t>
            </a:r>
            <a:r>
              <a:rPr lang="ru-RU" dirty="0"/>
              <a:t> С</a:t>
            </a:r>
            <a:r>
              <a:rPr lang="en-US" dirty="0"/>
              <a:t>D4. </a:t>
            </a:r>
            <a:r>
              <a:rPr lang="ru-RU" dirty="0" err="1"/>
              <a:t>Корецептор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 smtClean="0"/>
              <a:t>цитоплазматичний</a:t>
            </a:r>
            <a:r>
              <a:rPr lang="ru-RU" dirty="0" smtClean="0"/>
              <a:t> </a:t>
            </a:r>
            <a:r>
              <a:rPr lang="ru-RU" dirty="0" err="1"/>
              <a:t>хвіст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передає</a:t>
            </a:r>
            <a:r>
              <a:rPr lang="ru-RU" dirty="0"/>
              <a:t> сигнал про </a:t>
            </a:r>
            <a:r>
              <a:rPr lang="ru-RU" dirty="0" err="1"/>
              <a:t>взаємодію</a:t>
            </a:r>
            <a:r>
              <a:rPr lang="ru-RU" dirty="0"/>
              <a:t> Т-</a:t>
            </a:r>
            <a:r>
              <a:rPr lang="ru-RU" dirty="0" err="1"/>
              <a:t>клітинного</a:t>
            </a:r>
            <a:r>
              <a:rPr lang="ru-RU" dirty="0"/>
              <a:t> рецептора з </a:t>
            </a:r>
            <a:r>
              <a:rPr lang="ru-RU" dirty="0" err="1" smtClean="0"/>
              <a:t>антигенним</a:t>
            </a:r>
            <a:r>
              <a:rPr lang="ru-RU" dirty="0"/>
              <a:t> </a:t>
            </a:r>
            <a:r>
              <a:rPr lang="ru-RU" dirty="0" smtClean="0"/>
              <a:t>комплексом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smtClean="0"/>
              <a:t>Т-</a:t>
            </a:r>
            <a:r>
              <a:rPr lang="ru-RU" dirty="0" err="1" smtClean="0"/>
              <a:t>лімфоцита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52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5" y="116632"/>
            <a:ext cx="310356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845" y="3356992"/>
            <a:ext cx="87796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en-US" dirty="0"/>
              <a:t>CD8 </a:t>
            </a:r>
            <a:r>
              <a:rPr lang="ru-RU" dirty="0"/>
              <a:t>Т-</a:t>
            </a:r>
            <a:r>
              <a:rPr lang="ru-RU" dirty="0" err="1"/>
              <a:t>клітинами</a:t>
            </a:r>
            <a:r>
              <a:rPr lang="ru-RU" dirty="0"/>
              <a:t> (Т-</a:t>
            </a:r>
            <a:r>
              <a:rPr lang="ru-RU" dirty="0" err="1"/>
              <a:t>кілерами</a:t>
            </a:r>
            <a:r>
              <a:rPr lang="ru-RU" dirty="0"/>
              <a:t>) комплексу "</a:t>
            </a:r>
            <a:r>
              <a:rPr lang="ru-RU" dirty="0" err="1"/>
              <a:t>антигенний</a:t>
            </a:r>
            <a:r>
              <a:rPr lang="ru-RU" dirty="0"/>
              <a:t> пептид - молекула МНС </a:t>
            </a:r>
            <a:r>
              <a:rPr lang="en-US" dirty="0"/>
              <a:t>I </a:t>
            </a:r>
            <a:r>
              <a:rPr lang="ru-RU" dirty="0" err="1"/>
              <a:t>класу</a:t>
            </a:r>
            <a:r>
              <a:rPr lang="ru-RU" dirty="0" smtClean="0"/>
              <a:t>".</a:t>
            </a:r>
          </a:p>
          <a:p>
            <a:pPr algn="just"/>
            <a:r>
              <a:rPr lang="ru-RU" dirty="0" smtClean="0"/>
              <a:t>В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вступає</a:t>
            </a:r>
            <a:r>
              <a:rPr lang="ru-RU" dirty="0"/>
              <a:t> Т-</a:t>
            </a:r>
            <a:r>
              <a:rPr lang="ru-RU" dirty="0" err="1"/>
              <a:t>клітинний</a:t>
            </a:r>
            <a:r>
              <a:rPr lang="ru-RU" dirty="0"/>
              <a:t> рецептор і </a:t>
            </a:r>
            <a:r>
              <a:rPr lang="ru-RU" dirty="0" err="1"/>
              <a:t>корецептор</a:t>
            </a:r>
            <a:r>
              <a:rPr lang="ru-RU" dirty="0"/>
              <a:t> С</a:t>
            </a:r>
            <a:r>
              <a:rPr lang="en-US" dirty="0"/>
              <a:t>D8 (</a:t>
            </a:r>
            <a:r>
              <a:rPr lang="ru-RU" dirty="0" err="1"/>
              <a:t>специфічний</a:t>
            </a:r>
            <a:r>
              <a:rPr lang="ru-RU" dirty="0"/>
              <a:t> маркер Т-</a:t>
            </a:r>
            <a:r>
              <a:rPr lang="ru-RU" dirty="0" err="1"/>
              <a:t>кілерів</a:t>
            </a:r>
            <a:r>
              <a:rPr lang="ru-RU" dirty="0"/>
              <a:t>). </a:t>
            </a:r>
            <a:r>
              <a:rPr lang="ru-RU" dirty="0" err="1"/>
              <a:t>Причому</a:t>
            </a:r>
            <a:r>
              <a:rPr lang="ru-RU" dirty="0"/>
              <a:t> С</a:t>
            </a:r>
            <a:r>
              <a:rPr lang="en-US" dirty="0"/>
              <a:t>D8 </a:t>
            </a:r>
            <a:r>
              <a:rPr lang="ru-RU" dirty="0" err="1"/>
              <a:t>взаємодіє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el-GR" dirty="0"/>
              <a:t>α- </a:t>
            </a:r>
            <a:r>
              <a:rPr lang="ru-RU" dirty="0"/>
              <a:t>і </a:t>
            </a:r>
            <a:r>
              <a:rPr lang="el-GR" dirty="0"/>
              <a:t>β-</a:t>
            </a:r>
            <a:r>
              <a:rPr lang="ru-RU" dirty="0"/>
              <a:t>доменами </a:t>
            </a:r>
            <a:r>
              <a:rPr lang="ru-RU" dirty="0" smtClean="0"/>
              <a:t>с 3-доменом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smtClean="0"/>
              <a:t>МНС </a:t>
            </a:r>
            <a:r>
              <a:rPr lang="en-US" dirty="0" smtClean="0"/>
              <a:t>I</a:t>
            </a:r>
            <a:r>
              <a:rPr lang="ru-RU" dirty="0"/>
              <a:t>класса. С</a:t>
            </a:r>
            <a:r>
              <a:rPr lang="en-US" dirty="0"/>
              <a:t>D8, </a:t>
            </a:r>
            <a:r>
              <a:rPr lang="ru-RU" dirty="0"/>
              <a:t>як і С</a:t>
            </a:r>
            <a:r>
              <a:rPr lang="en-US" dirty="0"/>
              <a:t>D4,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цитоплазматический </a:t>
            </a:r>
            <a:r>
              <a:rPr lang="ru-RU" dirty="0" err="1"/>
              <a:t>хвіст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сигнал про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 smtClean="0"/>
              <a:t>клітини</a:t>
            </a:r>
            <a:endParaRPr lang="ru-RU" dirty="0"/>
          </a:p>
          <a:p>
            <a:pPr algn="just"/>
            <a:r>
              <a:rPr lang="ru-RU" dirty="0"/>
              <a:t>Таким чином, </a:t>
            </a:r>
            <a:r>
              <a:rPr lang="ru-RU" dirty="0" err="1"/>
              <a:t>наявність</a:t>
            </a:r>
            <a:r>
              <a:rPr lang="ru-RU" dirty="0"/>
              <a:t> молекул С</a:t>
            </a:r>
            <a:r>
              <a:rPr lang="en-US" dirty="0"/>
              <a:t>D8 </a:t>
            </a:r>
            <a:r>
              <a:rPr lang="ru-RU" dirty="0"/>
              <a:t>на </a:t>
            </a:r>
            <a:r>
              <a:rPr lang="ru-RU" dirty="0" err="1" smtClean="0"/>
              <a:t>поверхні-кіллеров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тими</a:t>
            </a:r>
            <a:r>
              <a:rPr lang="ru-RU" dirty="0"/>
              <a:t> </a:t>
            </a:r>
            <a:r>
              <a:rPr lang="ru-RU" dirty="0" err="1"/>
              <a:t>антигенними</a:t>
            </a:r>
            <a:r>
              <a:rPr lang="ru-RU" dirty="0"/>
              <a:t> </a:t>
            </a:r>
            <a:r>
              <a:rPr lang="ru-RU" dirty="0" err="1"/>
              <a:t>детермінантами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smtClean="0"/>
              <a:t>молекулами </a:t>
            </a:r>
            <a:r>
              <a:rPr lang="en-US" dirty="0" smtClean="0"/>
              <a:t>I</a:t>
            </a:r>
            <a:r>
              <a:rPr lang="ru-RU" dirty="0" smtClean="0"/>
              <a:t> класса </a:t>
            </a:r>
            <a:r>
              <a:rPr lang="ru-RU" dirty="0"/>
              <a:t>МНС,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 smtClean="0"/>
              <a:t>маркери</a:t>
            </a:r>
            <a:r>
              <a:rPr lang="ru-RU" dirty="0" smtClean="0"/>
              <a:t> С</a:t>
            </a:r>
            <a:r>
              <a:rPr lang="en-US" dirty="0"/>
              <a:t>D4 </a:t>
            </a:r>
            <a:r>
              <a:rPr lang="ru-RU" dirty="0"/>
              <a:t>Т-</a:t>
            </a:r>
            <a:r>
              <a:rPr lang="ru-RU" dirty="0" err="1"/>
              <a:t>хелперів</a:t>
            </a:r>
            <a:r>
              <a:rPr lang="ru-RU" dirty="0"/>
              <a:t> і Т-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антигенними</a:t>
            </a:r>
            <a:r>
              <a:rPr lang="ru-RU" dirty="0"/>
              <a:t> </a:t>
            </a:r>
            <a:r>
              <a:rPr lang="ru-RU" dirty="0" err="1"/>
              <a:t>детермінантами</a:t>
            </a:r>
            <a:r>
              <a:rPr lang="ru-RU" dirty="0"/>
              <a:t>, </a:t>
            </a:r>
            <a:r>
              <a:rPr lang="ru-RU" dirty="0" err="1"/>
              <a:t>асоційованими</a:t>
            </a:r>
            <a:r>
              <a:rPr lang="ru-RU" dirty="0"/>
              <a:t> з </a:t>
            </a:r>
            <a:r>
              <a:rPr lang="ru-RU" dirty="0" smtClean="0"/>
              <a:t>молекулами </a:t>
            </a:r>
            <a:r>
              <a:rPr lang="en-US" dirty="0" smtClean="0"/>
              <a:t>II</a:t>
            </a:r>
            <a:r>
              <a:rPr lang="ru-RU" dirty="0" smtClean="0"/>
              <a:t> класса </a:t>
            </a:r>
            <a:r>
              <a:rPr lang="ru-RU" dirty="0"/>
              <a:t>МНС </a:t>
            </a:r>
            <a:r>
              <a:rPr lang="ru-RU" dirty="0" err="1" smtClean="0"/>
              <a:t>Аг-презентуючих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517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17" y="1196752"/>
            <a:ext cx="86972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FF0000"/>
                </a:solidFill>
              </a:rPr>
              <a:t>Генетична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детермінованість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справжнє</a:t>
            </a:r>
            <a:r>
              <a:rPr lang="ru-RU" sz="2400" dirty="0"/>
              <a:t> </a:t>
            </a:r>
            <a:r>
              <a:rPr lang="ru-RU" sz="2400" dirty="0" err="1"/>
              <a:t>зчеплення</a:t>
            </a:r>
            <a:r>
              <a:rPr lang="ru-RU" sz="2400" dirty="0"/>
              <a:t> «</a:t>
            </a:r>
            <a:r>
              <a:rPr lang="ru-RU" sz="2400" dirty="0" err="1"/>
              <a:t>патологічного</a:t>
            </a:r>
            <a:r>
              <a:rPr lang="ru-RU" sz="2400" dirty="0"/>
              <a:t>» гена з антигенами </a:t>
            </a:r>
            <a:r>
              <a:rPr lang="en-US" sz="2400" dirty="0"/>
              <a:t>HLA, </a:t>
            </a:r>
            <a:r>
              <a:rPr lang="ru-RU" sz="2400" dirty="0"/>
              <a:t>при </a:t>
            </a:r>
            <a:r>
              <a:rPr lang="ru-RU" sz="2400" dirty="0" err="1"/>
              <a:t>якому</a:t>
            </a:r>
            <a:r>
              <a:rPr lang="ru-RU" sz="2400" dirty="0"/>
              <a:t> «</a:t>
            </a:r>
            <a:r>
              <a:rPr lang="ru-RU" sz="2400" dirty="0" err="1"/>
              <a:t>патологічний</a:t>
            </a:r>
            <a:r>
              <a:rPr lang="ru-RU" sz="2400" dirty="0"/>
              <a:t>» ген </a:t>
            </a:r>
            <a:r>
              <a:rPr lang="ru-RU" sz="2400" dirty="0" err="1"/>
              <a:t>передається</a:t>
            </a:r>
            <a:r>
              <a:rPr lang="ru-RU" sz="2400" dirty="0"/>
              <a:t> у </a:t>
            </a:r>
            <a:r>
              <a:rPr lang="ru-RU" sz="2400" dirty="0" err="1"/>
              <a:t>спадок</a:t>
            </a:r>
            <a:r>
              <a:rPr lang="ru-RU" sz="2400" dirty="0"/>
              <a:t> разом з </a:t>
            </a:r>
            <a:r>
              <a:rPr lang="ru-RU" sz="2400" dirty="0" err="1"/>
              <a:t>тим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 локусом </a:t>
            </a:r>
            <a:r>
              <a:rPr lang="en-US" sz="2400" dirty="0"/>
              <a:t>HLA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дефіцит</a:t>
            </a:r>
            <a:r>
              <a:rPr lang="ru-RU" sz="2400" dirty="0"/>
              <a:t> С2, </a:t>
            </a:r>
            <a:r>
              <a:rPr lang="en-US" sz="2400" dirty="0" smtClean="0"/>
              <a:t>C4)</a:t>
            </a:r>
            <a:r>
              <a:rPr lang="ru-RU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105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FF0000"/>
                </a:solidFill>
              </a:rPr>
              <a:t>Генетичні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асоціації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 smtClean="0"/>
              <a:t>пояснюються</a:t>
            </a:r>
            <a:r>
              <a:rPr lang="ru-RU" sz="2400" dirty="0" smtClean="0"/>
              <a:t> </a:t>
            </a:r>
            <a:r>
              <a:rPr lang="ru-RU" sz="2400" dirty="0"/>
              <a:t>3 </a:t>
            </a:r>
            <a:r>
              <a:rPr lang="ru-RU" sz="2400" dirty="0" err="1"/>
              <a:t>гіпотезами</a:t>
            </a:r>
            <a:r>
              <a:rPr lang="ru-RU" sz="2400" dirty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/>
              <a:t>Рецепторна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en-US" sz="2400" dirty="0"/>
              <a:t>HLA-</a:t>
            </a:r>
            <a:r>
              <a:rPr lang="ru-RU" sz="2400" dirty="0" err="1"/>
              <a:t>Аг</a:t>
            </a:r>
            <a:r>
              <a:rPr lang="ru-RU" sz="2400" dirty="0"/>
              <a:t> </a:t>
            </a:r>
            <a:r>
              <a:rPr lang="ru-RU" sz="2400" dirty="0" err="1"/>
              <a:t>розглядаються</a:t>
            </a:r>
            <a:r>
              <a:rPr lang="ru-RU" sz="2400" dirty="0"/>
              <a:t> як </a:t>
            </a:r>
            <a:r>
              <a:rPr lang="ru-RU" sz="2400" dirty="0" err="1"/>
              <a:t>рецептори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взаємодіють</a:t>
            </a:r>
            <a:r>
              <a:rPr lang="ru-RU" sz="2400" dirty="0"/>
              <a:t> з </a:t>
            </a:r>
            <a:r>
              <a:rPr lang="ru-RU" sz="2400" dirty="0" err="1"/>
              <a:t>деякими</a:t>
            </a:r>
            <a:r>
              <a:rPr lang="ru-RU" sz="2400" dirty="0"/>
              <a:t> </a:t>
            </a:r>
            <a:r>
              <a:rPr lang="ru-RU" sz="2400" dirty="0" err="1"/>
              <a:t>вірусами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полегшує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проникнення</a:t>
            </a:r>
            <a:r>
              <a:rPr lang="ru-RU" sz="2400" dirty="0"/>
              <a:t> в </a:t>
            </a:r>
            <a:r>
              <a:rPr lang="ru-RU" sz="2400" dirty="0" err="1"/>
              <a:t>клітину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/>
              <a:t>Молекулярна</a:t>
            </a:r>
            <a:r>
              <a:rPr lang="ru-RU" sz="2400" dirty="0"/>
              <a:t> </a:t>
            </a:r>
            <a:r>
              <a:rPr lang="ru-RU" sz="2400" dirty="0" err="1"/>
              <a:t>мімікрія</a:t>
            </a:r>
            <a:r>
              <a:rPr lang="ru-RU" sz="2400" dirty="0"/>
              <a:t> - </a:t>
            </a:r>
            <a:r>
              <a:rPr lang="ru-RU" sz="2400" dirty="0" smtClean="0"/>
              <a:t>структурна </a:t>
            </a:r>
            <a:r>
              <a:rPr lang="ru-RU" sz="2400" dirty="0" err="1"/>
              <a:t>подібність</a:t>
            </a:r>
            <a:r>
              <a:rPr lang="ru-RU" sz="2400" dirty="0"/>
              <a:t> </a:t>
            </a:r>
            <a:r>
              <a:rPr lang="en-US" sz="2400" dirty="0"/>
              <a:t>HLA-</a:t>
            </a:r>
            <a:r>
              <a:rPr lang="ru-RU" sz="2400" dirty="0" err="1"/>
              <a:t>Аг</a:t>
            </a:r>
            <a:r>
              <a:rPr lang="ru-RU" sz="2400" dirty="0"/>
              <a:t> з </a:t>
            </a:r>
            <a:r>
              <a:rPr lang="ru-RU" sz="2400" dirty="0" err="1"/>
              <a:t>Аг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 і </a:t>
            </a:r>
            <a:r>
              <a:rPr lang="ru-RU" sz="2400" dirty="0" err="1"/>
              <a:t>бактерій</a:t>
            </a:r>
            <a:r>
              <a:rPr lang="ru-RU" sz="2400" dirty="0"/>
              <a:t>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імунна</a:t>
            </a:r>
            <a:r>
              <a:rPr lang="ru-RU" sz="2400" dirty="0"/>
              <a:t> система </a:t>
            </a:r>
            <a:r>
              <a:rPr lang="ru-RU" sz="2400" dirty="0" err="1"/>
              <a:t>залишається</a:t>
            </a:r>
            <a:r>
              <a:rPr lang="ru-RU" sz="2400" dirty="0"/>
              <a:t> толерантною до </a:t>
            </a:r>
            <a:r>
              <a:rPr lang="ru-RU" sz="2400" dirty="0" err="1"/>
              <a:t>чужорідних</a:t>
            </a:r>
            <a:r>
              <a:rPr lang="ru-RU" sz="2400" dirty="0"/>
              <a:t> </a:t>
            </a:r>
            <a:r>
              <a:rPr lang="ru-RU" sz="2400" dirty="0" err="1"/>
              <a:t>Аг</a:t>
            </a:r>
            <a:r>
              <a:rPr lang="ru-RU" sz="2400" dirty="0" smtClean="0"/>
              <a:t>.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/>
              <a:t>Модифікація</a:t>
            </a:r>
            <a:r>
              <a:rPr lang="ru-RU" sz="2400" dirty="0"/>
              <a:t> </a:t>
            </a:r>
            <a:r>
              <a:rPr lang="en-US" sz="2400" dirty="0"/>
              <a:t>HLA-</a:t>
            </a:r>
            <a:r>
              <a:rPr lang="ru-RU" sz="2400" dirty="0" err="1"/>
              <a:t>Аг</a:t>
            </a:r>
            <a:r>
              <a:rPr lang="ru-RU" sz="2400" dirty="0"/>
              <a:t> -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Аг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вірусів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 smtClean="0"/>
              <a:t>чужорідних</a:t>
            </a:r>
            <a:r>
              <a:rPr lang="ru-RU" sz="2400" dirty="0" smtClean="0"/>
              <a:t> </a:t>
            </a:r>
            <a:r>
              <a:rPr lang="ru-RU" sz="2400" dirty="0" err="1"/>
              <a:t>Аг</a:t>
            </a:r>
            <a:r>
              <a:rPr lang="ru-RU" sz="2400" dirty="0"/>
              <a:t>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 </a:t>
            </a:r>
            <a:r>
              <a:rPr lang="ru-RU" sz="2400" dirty="0" err="1"/>
              <a:t>Аг</a:t>
            </a:r>
            <a:r>
              <a:rPr lang="ru-RU" sz="2400" dirty="0"/>
              <a:t> </a:t>
            </a:r>
            <a:r>
              <a:rPr lang="ru-RU" sz="2400" dirty="0" err="1"/>
              <a:t>розпізнаються</a:t>
            </a:r>
            <a:r>
              <a:rPr lang="ru-RU" sz="2400" dirty="0"/>
              <a:t> як </a:t>
            </a:r>
            <a:r>
              <a:rPr lang="ru-RU" sz="2400" dirty="0" err="1"/>
              <a:t>чужорідні</a:t>
            </a:r>
            <a:r>
              <a:rPr lang="ru-RU" sz="2400" dirty="0"/>
              <a:t> (</a:t>
            </a:r>
            <a:r>
              <a:rPr lang="ru-RU" sz="2400" dirty="0" err="1"/>
              <a:t>індукція</a:t>
            </a:r>
            <a:r>
              <a:rPr lang="ru-RU" sz="2400" dirty="0"/>
              <a:t> </a:t>
            </a:r>
            <a:r>
              <a:rPr lang="ru-RU" sz="2400" dirty="0" err="1"/>
              <a:t>аутоімунного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).</a:t>
            </a: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579296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err="1" smtClean="0">
                <a:solidFill>
                  <a:srgbClr val="FF0000"/>
                </a:solidFill>
              </a:rPr>
              <a:t>Механізми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зв'язку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FF0000"/>
                </a:solidFill>
              </a:rPr>
              <a:t>HLA- </a:t>
            </a:r>
            <a:r>
              <a:rPr lang="ru-RU" sz="3100" dirty="0" err="1">
                <a:solidFill>
                  <a:srgbClr val="FF0000"/>
                </a:solidFill>
              </a:rPr>
              <a:t>системи</a:t>
            </a:r>
            <a:r>
              <a:rPr lang="ru-RU" sz="3100" dirty="0">
                <a:solidFill>
                  <a:srgbClr val="FF0000"/>
                </a:solidFill>
              </a:rPr>
              <a:t> з хворобами</a:t>
            </a:r>
            <a:br>
              <a:rPr lang="ru-RU" sz="3100" dirty="0">
                <a:solidFill>
                  <a:srgbClr val="FF0000"/>
                </a:solidFill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904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323528" y="0"/>
            <a:ext cx="8579296" cy="576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err="1" smtClean="0">
                <a:solidFill>
                  <a:srgbClr val="FF0000"/>
                </a:solidFill>
              </a:rPr>
              <a:t>Зв'язок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FF0000"/>
                </a:solidFill>
              </a:rPr>
              <a:t>HLA- </a:t>
            </a:r>
            <a:r>
              <a:rPr lang="ru-RU" sz="3100" dirty="0" err="1">
                <a:solidFill>
                  <a:srgbClr val="FF0000"/>
                </a:solidFill>
              </a:rPr>
              <a:t>системи</a:t>
            </a:r>
            <a:r>
              <a:rPr lang="ru-RU" sz="3100" dirty="0">
                <a:solidFill>
                  <a:srgbClr val="FF0000"/>
                </a:solidFill>
              </a:rPr>
              <a:t> з хворобами</a:t>
            </a:r>
            <a:br>
              <a:rPr lang="ru-RU" sz="3100" dirty="0">
                <a:solidFill>
                  <a:srgbClr val="FF0000"/>
                </a:solidFill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63297"/>
            <a:ext cx="6192688" cy="610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97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Принцип методу:</a:t>
            </a:r>
          </a:p>
          <a:p>
            <a:pPr marL="137160" indent="0" algn="just">
              <a:buNone/>
            </a:pPr>
            <a:r>
              <a:rPr lang="uk-UA" dirty="0" smtClean="0"/>
              <a:t>Метод </a:t>
            </a:r>
            <a:r>
              <a:rPr lang="uk-UA" dirty="0"/>
              <a:t>заснований на </a:t>
            </a:r>
            <a:r>
              <a:rPr lang="uk-UA" dirty="0" err="1"/>
              <a:t>проліферативній</a:t>
            </a:r>
            <a:r>
              <a:rPr lang="uk-UA" dirty="0"/>
              <a:t> реакції </a:t>
            </a:r>
            <a:r>
              <a:rPr lang="uk-UA" dirty="0" err="1"/>
              <a:t>відповідаючих</a:t>
            </a:r>
            <a:r>
              <a:rPr lang="uk-UA" dirty="0"/>
              <a:t> лімфоцитів під впливом антигенів HLA системи «стимулюючих» </a:t>
            </a:r>
            <a:r>
              <a:rPr lang="uk-UA" dirty="0" err="1"/>
              <a:t>алогенних</a:t>
            </a:r>
            <a:r>
              <a:rPr lang="uk-UA" dirty="0"/>
              <a:t> лімфоцитів. Сила реактивності </a:t>
            </a:r>
            <a:r>
              <a:rPr lang="uk-UA" dirty="0" err="1"/>
              <a:t>відповідаючих</a:t>
            </a:r>
            <a:r>
              <a:rPr lang="uk-UA" dirty="0"/>
              <a:t> лімфоцитів залежить від ступеня різниці між антигенами D- регіону (2 класу) HLA системи. Проліферація стимулюючих клітин пригнічена хімічними речовинами або радіацією. Оцінка </a:t>
            </a:r>
            <a:r>
              <a:rPr lang="uk-UA" dirty="0" err="1"/>
              <a:t>проліферативної</a:t>
            </a:r>
            <a:r>
              <a:rPr lang="uk-UA" dirty="0"/>
              <a:t> реакції </a:t>
            </a:r>
            <a:r>
              <a:rPr lang="uk-UA" dirty="0" err="1"/>
              <a:t>відповідаючих</a:t>
            </a:r>
            <a:r>
              <a:rPr lang="uk-UA" dirty="0"/>
              <a:t> лімфоцитів проводиться, як і РБТЛ, </a:t>
            </a:r>
            <a:r>
              <a:rPr lang="uk-UA" dirty="0" err="1"/>
              <a:t>цитоморфологічним</a:t>
            </a:r>
            <a:r>
              <a:rPr lang="uk-UA" dirty="0"/>
              <a:t> або радіометричним способами.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FF0000"/>
                </a:solidFill>
              </a:rPr>
              <a:t>Змішана культура лімфоцитів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0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Основні етапи постановки:</a:t>
            </a:r>
          </a:p>
          <a:p>
            <a:pPr marL="651510" lvl="0" indent="-514350" algn="just">
              <a:buAutoNum type="arabicPeriod"/>
            </a:pPr>
            <a:r>
              <a:rPr lang="uk-UA" dirty="0" smtClean="0"/>
              <a:t>Виділення </a:t>
            </a:r>
            <a:r>
              <a:rPr lang="uk-UA" dirty="0"/>
              <a:t>на </a:t>
            </a:r>
            <a:r>
              <a:rPr lang="uk-UA" dirty="0" err="1"/>
              <a:t>фікол-верографіновому</a:t>
            </a:r>
            <a:r>
              <a:rPr lang="uk-UA" dirty="0"/>
              <a:t> градієнті (щільність 1,077-1,078 г/мл) лімфоцитів донора (стимулюючі лімфоцити – А зразок) та реципієнта (</a:t>
            </a:r>
            <a:r>
              <a:rPr lang="uk-UA" dirty="0" err="1"/>
              <a:t>відповідаючі</a:t>
            </a:r>
            <a:r>
              <a:rPr lang="uk-UA" dirty="0"/>
              <a:t> лімфоцити – В зразок). Приготування суспензії лімфоцитів на середовищі 199 у концентрації 1 млн/мл. </a:t>
            </a:r>
            <a:endParaRPr lang="ru-RU" dirty="0"/>
          </a:p>
          <a:p>
            <a:pPr marL="651510" lvl="0" indent="-514350" algn="just">
              <a:buAutoNum type="arabicPeriod"/>
            </a:pPr>
            <a:r>
              <a:rPr lang="uk-UA" dirty="0" smtClean="0"/>
              <a:t>Обробка </a:t>
            </a:r>
            <a:r>
              <a:rPr lang="uk-UA" dirty="0"/>
              <a:t>стимулюючих лімфоцитів зразка А </a:t>
            </a:r>
            <a:r>
              <a:rPr lang="uk-UA" dirty="0" err="1"/>
              <a:t>мітоміцином</a:t>
            </a:r>
            <a:r>
              <a:rPr lang="uk-UA" dirty="0"/>
              <a:t> С, який пригнічує редуплікацію </a:t>
            </a:r>
            <a:r>
              <a:rPr lang="uk-UA" dirty="0" smtClean="0"/>
              <a:t>ДНК.</a:t>
            </a:r>
            <a:endParaRPr lang="ru-RU" dirty="0"/>
          </a:p>
          <a:p>
            <a:pPr marL="651510" lvl="0" indent="-514350" algn="just">
              <a:buAutoNum type="arabicPeriod"/>
            </a:pPr>
            <a:r>
              <a:rPr lang="uk-UA" dirty="0" smtClean="0"/>
              <a:t>Змішування </a:t>
            </a:r>
            <a:r>
              <a:rPr lang="uk-UA" dirty="0"/>
              <a:t>у рівних пропорціях (по 2 мл) лімфоцитів А і В з концентрацією 1 млн/мл, інкубація протягом 7 діб у термостаті при +</a:t>
            </a:r>
            <a:r>
              <a:rPr lang="uk-UA" dirty="0" smtClean="0"/>
              <a:t>37</a:t>
            </a:r>
            <a:r>
              <a:rPr lang="uk-UA" baseline="30000" dirty="0" smtClean="0"/>
              <a:t>о</a:t>
            </a:r>
            <a:r>
              <a:rPr lang="uk-UA" dirty="0" smtClean="0"/>
              <a:t>С.</a:t>
            </a:r>
            <a:endParaRPr lang="ru-RU" dirty="0"/>
          </a:p>
          <a:p>
            <a:pPr marL="651510" lvl="0" indent="-514350" algn="just">
              <a:buAutoNum type="arabicPeriod"/>
            </a:pPr>
            <a:r>
              <a:rPr lang="uk-UA" dirty="0" smtClean="0"/>
              <a:t>Оцінка </a:t>
            </a:r>
            <a:r>
              <a:rPr lang="uk-UA" dirty="0"/>
              <a:t>результатів. При </a:t>
            </a:r>
            <a:r>
              <a:rPr lang="uk-UA" dirty="0" err="1"/>
              <a:t>цитоморфологічному</a:t>
            </a:r>
            <a:r>
              <a:rPr lang="uk-UA" dirty="0"/>
              <a:t> способі оцінки реакція вважається позитивною, якщо у змішаній культурі знаходять 7 і більше трансформованих (</a:t>
            </a:r>
            <a:r>
              <a:rPr lang="uk-UA" dirty="0" err="1"/>
              <a:t>бластних</a:t>
            </a:r>
            <a:r>
              <a:rPr lang="uk-UA" dirty="0"/>
              <a:t>) клітин.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FF0000"/>
                </a:solidFill>
              </a:rPr>
              <a:t>Змішана культура лімфоцитів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05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Змішана</a:t>
            </a:r>
            <a:r>
              <a:rPr lang="ru-RU" dirty="0" smtClean="0">
                <a:solidFill>
                  <a:srgbClr val="FF0000"/>
                </a:solidFill>
              </a:rPr>
              <a:t> культура </a:t>
            </a:r>
            <a:r>
              <a:rPr lang="ru-RU" dirty="0" err="1" smtClean="0">
                <a:solidFill>
                  <a:srgbClr val="FF0000"/>
                </a:solidFill>
              </a:rPr>
              <a:t>лімфоцитів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 descr="E:\Documents and Settings\Александра\Рабочий стол\ШЛЯ\limfociti.jpg"/>
          <p:cNvPicPr>
            <a:picLocks noChangeAspect="1" noChangeArrowheads="1"/>
          </p:cNvPicPr>
          <p:nvPr/>
        </p:nvPicPr>
        <p:blipFill>
          <a:blip r:embed="rId2"/>
          <a:srcRect r="14160"/>
          <a:stretch>
            <a:fillRect/>
          </a:stretch>
        </p:blipFill>
        <p:spPr bwMode="auto">
          <a:xfrm>
            <a:off x="3008916" y="2058644"/>
            <a:ext cx="2706092" cy="2382809"/>
          </a:xfrm>
          <a:prstGeom prst="rect">
            <a:avLst/>
          </a:prstGeom>
          <a:noFill/>
        </p:spPr>
      </p:pic>
      <p:pic>
        <p:nvPicPr>
          <p:cNvPr id="5124" name="Picture 4" descr="E:\Documents and Settings\Александра\Рабочий стол\ШЛЯ\image045.jpg"/>
          <p:cNvPicPr>
            <a:picLocks noChangeAspect="1" noChangeArrowheads="1"/>
          </p:cNvPicPr>
          <p:nvPr/>
        </p:nvPicPr>
        <p:blipFill>
          <a:blip r:embed="rId3"/>
          <a:srcRect l="27383" t="18248" r="24169"/>
          <a:stretch>
            <a:fillRect/>
          </a:stretch>
        </p:blipFill>
        <p:spPr bwMode="auto">
          <a:xfrm>
            <a:off x="642910" y="4714884"/>
            <a:ext cx="2080790" cy="2026484"/>
          </a:xfrm>
          <a:prstGeom prst="rect">
            <a:avLst/>
          </a:prstGeom>
          <a:noFill/>
        </p:spPr>
      </p:pic>
      <p:pic>
        <p:nvPicPr>
          <p:cNvPr id="5125" name="Picture 5" descr="E:\Documents and Settings\Александра\Рабочий стол\ШЛЯ\796px-Chronic_lymphocytic_leukem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4286255"/>
            <a:ext cx="3278168" cy="24709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3929066"/>
            <a:ext cx="321467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err="1" smtClean="0"/>
              <a:t>Небласттрансформований</a:t>
            </a:r>
            <a:r>
              <a:rPr lang="uk-UA" b="1" u="sng" dirty="0" smtClean="0"/>
              <a:t> </a:t>
            </a:r>
          </a:p>
          <a:p>
            <a:pPr algn="ctr"/>
            <a:r>
              <a:rPr lang="uk-UA" b="1" u="sng" dirty="0" smtClean="0"/>
              <a:t>лімфоцит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1556792"/>
            <a:ext cx="271464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Малий </a:t>
            </a:r>
            <a:r>
              <a:rPr lang="uk-UA" b="1" u="sng" dirty="0" err="1" smtClean="0"/>
              <a:t>бласт</a:t>
            </a:r>
            <a:endParaRPr lang="ru-RU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3857628"/>
            <a:ext cx="250033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/>
              <a:t>Великий </a:t>
            </a:r>
            <a:r>
              <a:rPr lang="uk-UA" b="1" u="sng" dirty="0" err="1" smtClean="0"/>
              <a:t>бласт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/>
              <a:t>1. ЩО ТАКЕ АНТИГЕНИ ГІСТОСУМІСНОСТІ?</a:t>
            </a:r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3400" b="1" dirty="0"/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 smtClean="0"/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/>
              <a:t>2. НА ЯКИХ КЛІТИНАХ ВИЯВЛЕНО АНТИГЕНИ ГІСТОСУМІСНОСТІ?</a:t>
            </a:r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 smtClean="0"/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400" b="1" dirty="0" smtClean="0"/>
              <a:t>3. НА ЯКІЙ ХРОМОСОМІ ЗНАХОДЯТЬСЯ ЛОКУСИ </a:t>
            </a:r>
            <a:r>
              <a:rPr lang="ru-RU" sz="3400" b="1" dirty="0" smtClean="0"/>
              <a:t>АНТИГЕНІВ </a:t>
            </a:r>
            <a:r>
              <a:rPr lang="ru-RU" sz="3400" b="1" dirty="0"/>
              <a:t>ГОЛОВНОГО КОМПЛЕКСУ </a:t>
            </a:r>
            <a:r>
              <a:rPr lang="ru-RU" sz="3400" b="1" dirty="0" smtClean="0"/>
              <a:t>ГІСТОСУМІСНОСТІ?</a:t>
            </a:r>
            <a:endParaRPr lang="ru-RU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424936" cy="640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/>
              <a:t>МНС </a:t>
            </a:r>
            <a:r>
              <a:rPr lang="ru-RU" sz="3400" b="1" dirty="0" err="1"/>
              <a:t>відповідальний</a:t>
            </a:r>
            <a:r>
              <a:rPr lang="ru-RU" sz="3400" b="1" dirty="0"/>
              <a:t> не </a:t>
            </a:r>
            <a:r>
              <a:rPr lang="ru-RU" sz="3400" b="1" dirty="0" err="1"/>
              <a:t>тільки</a:t>
            </a:r>
            <a:r>
              <a:rPr lang="ru-RU" sz="3400" b="1" dirty="0"/>
              <a:t> за </a:t>
            </a:r>
            <a:r>
              <a:rPr lang="ru-RU" sz="3400" b="1" dirty="0" err="1"/>
              <a:t>взаємодію</a:t>
            </a:r>
            <a:r>
              <a:rPr lang="ru-RU" sz="3400" b="1" dirty="0"/>
              <a:t> </a:t>
            </a:r>
            <a:r>
              <a:rPr lang="ru-RU" sz="3400" b="1" dirty="0" err="1"/>
              <a:t>між</a:t>
            </a:r>
            <a:r>
              <a:rPr lang="ru-RU" sz="3400" b="1" dirty="0"/>
              <a:t> </a:t>
            </a:r>
            <a:r>
              <a:rPr lang="en-US" sz="3400" b="1" dirty="0"/>
              <a:t>I</a:t>
            </a:r>
            <a:r>
              <a:rPr lang="ru-RU" sz="3400" b="1" dirty="0" smtClean="0"/>
              <a:t>КК</a:t>
            </a:r>
            <a:r>
              <a:rPr lang="ru-RU" sz="3400" b="1" dirty="0"/>
              <a:t>, </a:t>
            </a:r>
            <a:r>
              <a:rPr lang="ru-RU" sz="3400" b="1" dirty="0">
                <a:solidFill>
                  <a:srgbClr val="FF0000"/>
                </a:solidFill>
              </a:rPr>
              <a:t>а й </a:t>
            </a:r>
            <a:r>
              <a:rPr lang="ru-RU" sz="3400" b="1" dirty="0" err="1">
                <a:solidFill>
                  <a:srgbClr val="FF0000"/>
                </a:solidFill>
              </a:rPr>
              <a:t>між</a:t>
            </a:r>
            <a:r>
              <a:rPr lang="ru-RU" sz="3400" b="1" dirty="0">
                <a:solidFill>
                  <a:srgbClr val="FF0000"/>
                </a:solidFill>
              </a:rPr>
              <a:t> будь-</a:t>
            </a:r>
            <a:r>
              <a:rPr lang="ru-RU" sz="3400" b="1" dirty="0" err="1">
                <a:solidFill>
                  <a:srgbClr val="FF0000"/>
                </a:solidFill>
              </a:rPr>
              <a:t>якими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клітинами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організму</a:t>
            </a:r>
            <a:r>
              <a:rPr lang="ru-RU" sz="3400" b="1" dirty="0">
                <a:solidFill>
                  <a:srgbClr val="FF0000"/>
                </a:solidFill>
              </a:rPr>
              <a:t>. </a:t>
            </a:r>
            <a:endParaRPr lang="ru-RU" sz="3400" b="1" dirty="0" smtClean="0">
              <a:solidFill>
                <a:srgbClr val="FF0000"/>
              </a:solidFill>
            </a:endParaRPr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 smtClean="0"/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/>
              <a:t>С</a:t>
            </a:r>
            <a:r>
              <a:rPr lang="ru-RU" sz="3400" b="1" dirty="0" smtClean="0"/>
              <a:t>истема </a:t>
            </a:r>
            <a:r>
              <a:rPr lang="en-US" sz="3400" b="1" dirty="0"/>
              <a:t>HLA </a:t>
            </a:r>
            <a:r>
              <a:rPr lang="ru-RU" sz="3400" b="1" dirty="0" err="1"/>
              <a:t>забезпечує</a:t>
            </a:r>
            <a:r>
              <a:rPr lang="ru-RU" sz="3400" b="1" dirty="0"/>
              <a:t> </a:t>
            </a:r>
            <a:r>
              <a:rPr lang="ru-RU" sz="3400" b="1" dirty="0" err="1"/>
              <a:t>регуляцію</a:t>
            </a:r>
            <a:r>
              <a:rPr lang="ru-RU" sz="3400" b="1" dirty="0"/>
              <a:t> </a:t>
            </a:r>
            <a:r>
              <a:rPr lang="ru-RU" sz="3400" b="1" dirty="0" err="1"/>
              <a:t>імунної</a:t>
            </a:r>
            <a:r>
              <a:rPr lang="ru-RU" sz="3400" b="1" dirty="0"/>
              <a:t> </a:t>
            </a:r>
            <a:r>
              <a:rPr lang="ru-RU" sz="3400" b="1" dirty="0" err="1"/>
              <a:t>відповіді</a:t>
            </a:r>
            <a:r>
              <a:rPr lang="ru-RU" sz="3400" b="1" dirty="0"/>
              <a:t>, </a:t>
            </a:r>
            <a:r>
              <a:rPr lang="ru-RU" sz="3400" b="1" dirty="0" err="1"/>
              <a:t>контролюючи</a:t>
            </a:r>
            <a:r>
              <a:rPr lang="ru-RU" sz="3400" b="1" dirty="0"/>
              <a:t> </a:t>
            </a:r>
            <a:r>
              <a:rPr lang="ru-RU" sz="3400" b="1" dirty="0" err="1"/>
              <a:t>такі</a:t>
            </a:r>
            <a:r>
              <a:rPr lang="ru-RU" sz="3400" b="1" dirty="0"/>
              <a:t> </a:t>
            </a:r>
            <a:r>
              <a:rPr lang="ru-RU" sz="3400" b="1" dirty="0" err="1"/>
              <a:t>найважливіші</a:t>
            </a:r>
            <a:r>
              <a:rPr lang="ru-RU" sz="3400" b="1" dirty="0"/>
              <a:t> </a:t>
            </a:r>
            <a:r>
              <a:rPr lang="ru-RU" sz="3400" b="1" dirty="0" err="1"/>
              <a:t>фізіологічні</a:t>
            </a:r>
            <a:r>
              <a:rPr lang="ru-RU" sz="3400" b="1" dirty="0"/>
              <a:t> </a:t>
            </a:r>
            <a:r>
              <a:rPr lang="ru-RU" sz="3400" b="1" dirty="0" err="1"/>
              <a:t>функції</a:t>
            </a:r>
            <a:r>
              <a:rPr lang="ru-RU" sz="3400" b="1" dirty="0"/>
              <a:t>, як </a:t>
            </a:r>
            <a:r>
              <a:rPr lang="ru-RU" sz="3400" b="1" dirty="0" err="1"/>
              <a:t>взаємодія</a:t>
            </a:r>
            <a:r>
              <a:rPr lang="ru-RU" sz="3400" b="1" dirty="0"/>
              <a:t> </a:t>
            </a:r>
            <a:r>
              <a:rPr lang="ru-RU" sz="3400" b="1" dirty="0" err="1"/>
              <a:t>імунокомпетентних</a:t>
            </a:r>
            <a:r>
              <a:rPr lang="ru-RU" sz="3400" b="1" dirty="0"/>
              <a:t> </a:t>
            </a:r>
            <a:r>
              <a:rPr lang="ru-RU" sz="3400" b="1" dirty="0" err="1"/>
              <a:t>клітин</a:t>
            </a:r>
            <a:r>
              <a:rPr lang="ru-RU" sz="3400" b="1" dirty="0"/>
              <a:t> </a:t>
            </a:r>
            <a:r>
              <a:rPr lang="ru-RU" sz="3400" b="1" dirty="0" err="1"/>
              <a:t>організму</a:t>
            </a:r>
            <a:r>
              <a:rPr lang="ru-RU" sz="3400" b="1" dirty="0"/>
              <a:t>, </a:t>
            </a:r>
            <a:r>
              <a:rPr lang="ru-RU" sz="3400" b="1" dirty="0" err="1"/>
              <a:t>розпізнавання</a:t>
            </a:r>
            <a:r>
              <a:rPr lang="ru-RU" sz="3400" b="1" dirty="0"/>
              <a:t> </a:t>
            </a:r>
            <a:r>
              <a:rPr lang="ru-RU" sz="3400" b="1" dirty="0" err="1"/>
              <a:t>клітин</a:t>
            </a:r>
            <a:r>
              <a:rPr lang="ru-RU" sz="3400" b="1" dirty="0"/>
              <a:t>, запуск і </a:t>
            </a:r>
            <a:r>
              <a:rPr lang="ru-RU" sz="3400" b="1" dirty="0" err="1"/>
              <a:t>реалізація</a:t>
            </a:r>
            <a:r>
              <a:rPr lang="ru-RU" sz="3400" b="1" dirty="0"/>
              <a:t> </a:t>
            </a:r>
            <a:r>
              <a:rPr lang="ru-RU" sz="3400" b="1" dirty="0" err="1"/>
              <a:t>імунної</a:t>
            </a:r>
            <a:r>
              <a:rPr lang="ru-RU" sz="3400" b="1" dirty="0"/>
              <a:t> </a:t>
            </a:r>
            <a:r>
              <a:rPr lang="ru-RU" sz="3400" b="1" dirty="0" err="1"/>
              <a:t>відповіді</a:t>
            </a:r>
            <a:r>
              <a:rPr lang="ru-RU" sz="3400" b="1" dirty="0" smtClean="0"/>
              <a:t>.</a:t>
            </a:r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b="1" dirty="0"/>
          </a:p>
          <a:p>
            <a:pPr marL="0" indent="41148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/>
              <a:t>      Система </a:t>
            </a:r>
            <a:r>
              <a:rPr lang="en-US" sz="3400" b="1" dirty="0"/>
              <a:t>HLA </a:t>
            </a:r>
            <a:r>
              <a:rPr lang="ru-RU" sz="3400" b="1" dirty="0">
                <a:solidFill>
                  <a:srgbClr val="FF0000"/>
                </a:solidFill>
              </a:rPr>
              <a:t>є </a:t>
            </a:r>
            <a:r>
              <a:rPr lang="ru-RU" sz="3400" b="1" dirty="0" err="1">
                <a:solidFill>
                  <a:srgbClr val="FF0000"/>
                </a:solidFill>
              </a:rPr>
              <a:t>однією</a:t>
            </a:r>
            <a:r>
              <a:rPr lang="ru-RU" sz="3400" b="1" dirty="0">
                <a:solidFill>
                  <a:srgbClr val="FF0000"/>
                </a:solidFill>
              </a:rPr>
              <a:t> з </a:t>
            </a:r>
            <a:r>
              <a:rPr lang="ru-RU" sz="3400" b="1" dirty="0" err="1">
                <a:solidFill>
                  <a:srgbClr val="FF0000"/>
                </a:solidFill>
              </a:rPr>
              <a:t>найбільш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вивчених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серед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усіх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складних</a:t>
            </a:r>
            <a:r>
              <a:rPr lang="ru-RU" sz="3400" b="1" dirty="0">
                <a:solidFill>
                  <a:srgbClr val="FF0000"/>
                </a:solidFill>
              </a:rPr>
              <a:t> </a:t>
            </a:r>
            <a:r>
              <a:rPr lang="ru-RU" sz="3400" b="1" dirty="0" err="1">
                <a:solidFill>
                  <a:srgbClr val="FF0000"/>
                </a:solidFill>
              </a:rPr>
              <a:t>генетичних</a:t>
            </a:r>
            <a:r>
              <a:rPr lang="ru-RU" sz="3400" b="1" dirty="0">
                <a:solidFill>
                  <a:srgbClr val="FF0000"/>
                </a:solidFill>
              </a:rPr>
              <a:t> систем </a:t>
            </a:r>
            <a:r>
              <a:rPr lang="ru-RU" sz="3400" b="1" dirty="0" err="1">
                <a:solidFill>
                  <a:srgbClr val="FF0000"/>
                </a:solidFill>
              </a:rPr>
              <a:t>людини</a:t>
            </a:r>
            <a:r>
              <a:rPr lang="ru-RU" sz="3400" b="1" dirty="0"/>
              <a:t>, </a:t>
            </a:r>
            <a:r>
              <a:rPr lang="ru-RU" sz="3400" b="1" dirty="0" err="1"/>
              <a:t>оскільки</a:t>
            </a:r>
            <a:r>
              <a:rPr lang="ru-RU" sz="3400" b="1" dirty="0"/>
              <a:t> </a:t>
            </a:r>
            <a:r>
              <a:rPr lang="ru-RU" sz="3400" b="1" dirty="0" err="1"/>
              <a:t>саме</a:t>
            </a:r>
            <a:r>
              <a:rPr lang="ru-RU" sz="3400" b="1" dirty="0"/>
              <a:t> вона </a:t>
            </a:r>
            <a:r>
              <a:rPr lang="ru-RU" sz="3400" b="1" dirty="0" err="1"/>
              <a:t>може</a:t>
            </a:r>
            <a:r>
              <a:rPr lang="ru-RU" sz="3400" b="1" dirty="0"/>
              <a:t> </a:t>
            </a:r>
            <a:r>
              <a:rPr lang="ru-RU" sz="3400" b="1" dirty="0" err="1"/>
              <a:t>допомогти</a:t>
            </a:r>
            <a:r>
              <a:rPr lang="ru-RU" sz="3400" b="1" dirty="0"/>
              <a:t> </a:t>
            </a:r>
            <a:r>
              <a:rPr lang="ru-RU" sz="3400" b="1" dirty="0" err="1"/>
              <a:t>вирішити</a:t>
            </a:r>
            <a:r>
              <a:rPr lang="ru-RU" sz="3400" b="1" dirty="0"/>
              <a:t> </a:t>
            </a:r>
            <a:r>
              <a:rPr lang="ru-RU" sz="3400" b="1" dirty="0" err="1"/>
              <a:t>такі</a:t>
            </a:r>
            <a:r>
              <a:rPr lang="ru-RU" sz="3400" b="1" dirty="0"/>
              <a:t> </a:t>
            </a:r>
            <a:r>
              <a:rPr lang="ru-RU" sz="3400" b="1" dirty="0" err="1"/>
              <a:t>важливі</a:t>
            </a:r>
            <a:r>
              <a:rPr lang="ru-RU" sz="3400" b="1" dirty="0"/>
              <a:t> </a:t>
            </a:r>
            <a:r>
              <a:rPr lang="ru-RU" sz="3400" b="1" dirty="0" err="1"/>
              <a:t>проблеми</a:t>
            </a:r>
            <a:r>
              <a:rPr lang="ru-RU" sz="3400" b="1" dirty="0"/>
              <a:t> </a:t>
            </a:r>
            <a:r>
              <a:rPr lang="ru-RU" sz="3400" b="1" dirty="0" err="1"/>
              <a:t>медицини</a:t>
            </a:r>
            <a:r>
              <a:rPr lang="ru-RU" sz="3400" b="1" dirty="0"/>
              <a:t>, як </a:t>
            </a:r>
            <a:r>
              <a:rPr lang="ru-RU" sz="3400" b="1" dirty="0" err="1"/>
              <a:t>трансплантація</a:t>
            </a:r>
            <a:r>
              <a:rPr lang="ru-RU" sz="3400" b="1" dirty="0"/>
              <a:t> </a:t>
            </a:r>
            <a:r>
              <a:rPr lang="ru-RU" sz="3400" b="1" dirty="0" err="1"/>
              <a:t>органів</a:t>
            </a:r>
            <a:r>
              <a:rPr lang="ru-RU" sz="3400" b="1" dirty="0"/>
              <a:t> і тканин, </a:t>
            </a:r>
            <a:r>
              <a:rPr lang="ru-RU" sz="3400" b="1" dirty="0" err="1"/>
              <a:t>боротьба</a:t>
            </a:r>
            <a:r>
              <a:rPr lang="ru-RU" sz="3400" b="1" dirty="0"/>
              <a:t> з </a:t>
            </a:r>
            <a:r>
              <a:rPr lang="ru-RU" sz="3400" b="1" dirty="0" err="1"/>
              <a:t>онкологічними</a:t>
            </a:r>
            <a:r>
              <a:rPr lang="ru-RU" sz="3400" b="1" dirty="0"/>
              <a:t> та </a:t>
            </a:r>
            <a:r>
              <a:rPr lang="ru-RU" sz="3400" b="1" dirty="0" err="1"/>
              <a:t>аутоімунні</a:t>
            </a:r>
            <a:r>
              <a:rPr lang="ru-RU" sz="3400" b="1" dirty="0"/>
              <a:t> </a:t>
            </a:r>
            <a:r>
              <a:rPr lang="ru-RU" sz="3400" b="1" dirty="0" err="1"/>
              <a:t>захворювання</a:t>
            </a:r>
            <a:r>
              <a:rPr lang="ru-RU" sz="3400" b="1" dirty="0"/>
              <a:t>.</a:t>
            </a:r>
            <a:endParaRPr lang="ru-RU" sz="3400" b="1" dirty="0" smtClean="0"/>
          </a:p>
        </p:txBody>
      </p:sp>
    </p:spTree>
    <p:extLst>
      <p:ext uri="{BB962C8B-B14F-4D97-AF65-F5344CB8AC3E}">
        <p14:creationId xmlns:p14="http://schemas.microsoft.com/office/powerpoint/2010/main" val="39701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Генетична структура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8572560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bsl-hl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4" y="1189793"/>
            <a:ext cx="8900941" cy="46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2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Генетична структура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2270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гени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класу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 </a:t>
            </a:r>
            <a:r>
              <a:rPr lang="en-US" dirty="0"/>
              <a:t>(HLA-A, HLA-B, HLA-C)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віддалені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центромери</a:t>
            </a:r>
            <a:r>
              <a:rPr lang="ru-RU" dirty="0"/>
              <a:t>,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дуже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високим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поліморфізмом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і </a:t>
            </a:r>
            <a:r>
              <a:rPr lang="ru-RU" dirty="0" err="1"/>
              <a:t>кодують</a:t>
            </a:r>
            <a:r>
              <a:rPr lang="ru-RU" dirty="0"/>
              <a:t> синтез молекул </a:t>
            </a:r>
            <a:r>
              <a:rPr lang="en-US" dirty="0"/>
              <a:t>HLA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en-US" dirty="0"/>
              <a:t>I. </a:t>
            </a:r>
            <a:r>
              <a:rPr lang="ru-RU" dirty="0"/>
              <a:t>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 А, В і С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алелями</a:t>
            </a:r>
            <a:r>
              <a:rPr lang="ru-RU" dirty="0"/>
              <a:t> - </a:t>
            </a:r>
            <a:r>
              <a:rPr lang="ru-RU" dirty="0" err="1"/>
              <a:t>материнським</a:t>
            </a:r>
            <a:r>
              <a:rPr lang="ru-RU" dirty="0"/>
              <a:t> і </a:t>
            </a:r>
            <a:r>
              <a:rPr lang="ru-RU" dirty="0" err="1" smtClean="0"/>
              <a:t>батьківським</a:t>
            </a:r>
            <a:r>
              <a:rPr lang="ru-RU" dirty="0" smtClean="0"/>
              <a:t>. </a:t>
            </a:r>
            <a:r>
              <a:rPr lang="ru-RU" dirty="0"/>
              <a:t>На </a:t>
            </a:r>
            <a:r>
              <a:rPr lang="ru-RU" dirty="0" err="1"/>
              <a:t>додаток</a:t>
            </a:r>
            <a:r>
              <a:rPr lang="ru-RU" dirty="0"/>
              <a:t> до </a:t>
            </a:r>
            <a:r>
              <a:rPr lang="ru-RU" dirty="0" err="1"/>
              <a:t>класичних</a:t>
            </a:r>
            <a:r>
              <a:rPr lang="ru-RU" dirty="0"/>
              <a:t> </a:t>
            </a:r>
            <a:r>
              <a:rPr lang="ru-RU" dirty="0" smtClean="0"/>
              <a:t>локус</a:t>
            </a:r>
            <a:r>
              <a:rPr lang="en-US" dirty="0" smtClean="0"/>
              <a:t>i</a:t>
            </a:r>
            <a:r>
              <a:rPr lang="ru-RU" dirty="0" smtClean="0"/>
              <a:t>в </a:t>
            </a:r>
            <a:r>
              <a:rPr lang="en-US" dirty="0"/>
              <a:t>HLA-A, HLA-B, HLA-C </a:t>
            </a:r>
            <a:r>
              <a:rPr lang="ru-RU" dirty="0"/>
              <a:t>до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«</a:t>
            </a:r>
            <a:r>
              <a:rPr lang="ru-RU" dirty="0" err="1"/>
              <a:t>некласичні</a:t>
            </a:r>
            <a:r>
              <a:rPr lang="ru-RU" dirty="0"/>
              <a:t>» </a:t>
            </a:r>
            <a:r>
              <a:rPr lang="ru-RU" dirty="0" err="1"/>
              <a:t>гени</a:t>
            </a:r>
            <a:r>
              <a:rPr lang="ru-RU" dirty="0"/>
              <a:t> </a:t>
            </a:r>
            <a:r>
              <a:rPr lang="en-US" dirty="0"/>
              <a:t>HLA-E, HLA-F, HLA-G, HLA-H. </a:t>
            </a:r>
            <a:r>
              <a:rPr lang="ru-RU" dirty="0"/>
              <a:t>Вони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поліморфні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різноманітному</a:t>
            </a:r>
            <a:r>
              <a:rPr lang="ru-RU" dirty="0"/>
              <a:t> </a:t>
            </a:r>
            <a:r>
              <a:rPr lang="ru-RU" dirty="0" err="1"/>
              <a:t>поєднанню</a:t>
            </a:r>
            <a:r>
              <a:rPr lang="ru-RU" dirty="0"/>
              <a:t> </a:t>
            </a:r>
            <a:r>
              <a:rPr lang="ru-RU" dirty="0" err="1"/>
              <a:t>алелей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індивідуальна</a:t>
            </a:r>
            <a:r>
              <a:rPr lang="ru-RU" dirty="0"/>
              <a:t> </a:t>
            </a:r>
            <a:r>
              <a:rPr lang="ru-RU" dirty="0" smtClean="0"/>
              <a:t>антигенна </a:t>
            </a:r>
            <a:r>
              <a:rPr lang="ru-RU" dirty="0" err="1"/>
              <a:t>специфічність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МНС1.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гени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класу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II </a:t>
            </a:r>
            <a:r>
              <a:rPr lang="en-US" dirty="0"/>
              <a:t>(HLA-DP, HLA-DQ, HLA-DR) </a:t>
            </a:r>
            <a:r>
              <a:rPr lang="ru-RU" dirty="0" err="1"/>
              <a:t>контролюють</a:t>
            </a:r>
            <a:r>
              <a:rPr lang="ru-RU" dirty="0"/>
              <a:t> синтез молекул </a:t>
            </a:r>
            <a:r>
              <a:rPr lang="en-US" dirty="0"/>
              <a:t>HLA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en-US" dirty="0"/>
              <a:t>II. </a:t>
            </a:r>
            <a:r>
              <a:rPr lang="ru-RU" dirty="0"/>
              <a:t>До </a:t>
            </a:r>
            <a:r>
              <a:rPr lang="ru-RU" dirty="0" err="1"/>
              <a:t>цієї</a:t>
            </a:r>
            <a:r>
              <a:rPr lang="ru-RU" dirty="0"/>
              <a:t> ж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en-US" dirty="0"/>
              <a:t>LMP </a:t>
            </a:r>
            <a:r>
              <a:rPr lang="ru-RU" dirty="0"/>
              <a:t>і ТАР,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кодують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відповідальні</a:t>
            </a:r>
            <a:r>
              <a:rPr lang="ru-RU" dirty="0"/>
              <a:t> за </a:t>
            </a:r>
            <a:r>
              <a:rPr lang="ru-RU" dirty="0" err="1"/>
              <a:t>процесування</a:t>
            </a:r>
            <a:r>
              <a:rPr lang="ru-RU" dirty="0"/>
              <a:t> </a:t>
            </a:r>
            <a:r>
              <a:rPr lang="ru-RU" dirty="0" err="1"/>
              <a:t>ендогенних</a:t>
            </a:r>
            <a:r>
              <a:rPr lang="ru-RU" dirty="0"/>
              <a:t> </a:t>
            </a:r>
            <a:r>
              <a:rPr lang="ru-RU" dirty="0" err="1"/>
              <a:t>антигенів</a:t>
            </a:r>
            <a:r>
              <a:rPr lang="ru-RU" dirty="0"/>
              <a:t>;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гени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класу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III </a:t>
            </a:r>
            <a:r>
              <a:rPr lang="ru-RU" dirty="0" err="1" smtClean="0"/>
              <a:t>кодують</a:t>
            </a:r>
            <a:r>
              <a:rPr lang="ru-RU" dirty="0" smtClean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вродженого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endParaRPr lang="ru-RU" dirty="0"/>
          </a:p>
          <a:p>
            <a:pPr algn="just"/>
            <a:r>
              <a:rPr lang="en-US" dirty="0" smtClean="0"/>
              <a:t>IV</a:t>
            </a:r>
            <a:r>
              <a:rPr lang="ru-RU" dirty="0" smtClean="0"/>
              <a:t> </a:t>
            </a:r>
            <a:r>
              <a:rPr lang="ru-RU" dirty="0" err="1"/>
              <a:t>клас</a:t>
            </a:r>
            <a:r>
              <a:rPr lang="ru-RU" dirty="0"/>
              <a:t> -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віднесені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,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з системою </a:t>
            </a:r>
            <a:r>
              <a:rPr lang="en-US" dirty="0"/>
              <a:t>HLA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доказів</a:t>
            </a:r>
            <a:r>
              <a:rPr lang="ru-RU" dirty="0" smtClean="0"/>
              <a:t>.</a:t>
            </a:r>
          </a:p>
          <a:p>
            <a:pPr marL="137160" indent="0" algn="just">
              <a:buNone/>
            </a:pPr>
            <a:r>
              <a:rPr lang="ru-RU" dirty="0"/>
              <a:t>(На </a:t>
            </a:r>
            <a:r>
              <a:rPr lang="ru-RU" dirty="0" err="1"/>
              <a:t>хромосомі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в порядку: МНС 2, МНС3, МНС1).</a:t>
            </a:r>
            <a:endParaRPr lang="ru-RU" dirty="0" smtClean="0"/>
          </a:p>
          <a:p>
            <a:pPr marL="13716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6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Рецептори</a:t>
            </a:r>
            <a:r>
              <a:rPr lang="ru-RU" dirty="0" smtClean="0">
                <a:solidFill>
                  <a:srgbClr val="FF0000"/>
                </a:solidFill>
              </a:rPr>
              <a:t> МНС 1 та МНС 2 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E:\Documents and Settings\Александра\Рабочий стол\ШЛЯ\3_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1524012"/>
            <a:ext cx="7560840" cy="5251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Рецептор МНС 1 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5" y="1294717"/>
            <a:ext cx="868390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5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615</TotalTime>
  <Words>1435</Words>
  <Application>Microsoft Office PowerPoint</Application>
  <PresentationFormat>Экран (4:3)</PresentationFormat>
  <Paragraphs>102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Запорізький національний університет, кафедра фізіології, імунології і біохімії з курсом цивільного захисту та медицини     </vt:lpstr>
      <vt:lpstr>Питання до лабораторної роботи</vt:lpstr>
      <vt:lpstr>Презентация PowerPoint</vt:lpstr>
      <vt:lpstr>Презентация PowerPoint</vt:lpstr>
      <vt:lpstr>Генетична структура HLA комплексу</vt:lpstr>
      <vt:lpstr>Презентация PowerPoint</vt:lpstr>
      <vt:lpstr>Генетична структура HLA комплексу</vt:lpstr>
      <vt:lpstr>Рецептори МНС 1 та МНС 2 :</vt:lpstr>
      <vt:lpstr>Рецептор МНС 1 :</vt:lpstr>
      <vt:lpstr>Рецептор МНС 2 :</vt:lpstr>
      <vt:lpstr>Презентация PowerPoint</vt:lpstr>
      <vt:lpstr>Презентация PowerPoint</vt:lpstr>
      <vt:lpstr>Аг-розпiзнаючi рецептори імунокомпетентних клітин</vt:lpstr>
      <vt:lpstr>Рецептори В-лімфоцитів</vt:lpstr>
      <vt:lpstr>Презентация PowerPoint</vt:lpstr>
      <vt:lpstr>Презентация PowerPoint</vt:lpstr>
      <vt:lpstr>Рецептори Т-лімфоцитів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Механізми зв'язку HLA- системи з хворобами </vt:lpstr>
      <vt:lpstr> Зв'язок HLA- системи з хворобами </vt:lpstr>
      <vt:lpstr>Презентация PowerPoint</vt:lpstr>
      <vt:lpstr>Презентация PowerPoint</vt:lpstr>
      <vt:lpstr>Змішана культура лімфоцитів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Головний комплекс гістосумісності</dc:title>
  <dc:creator>Саша</dc:creator>
  <cp:lastModifiedBy>Oleksandra Bekasova</cp:lastModifiedBy>
  <cp:revision>70</cp:revision>
  <dcterms:created xsi:type="dcterms:W3CDTF">2017-11-06T19:27:04Z</dcterms:created>
  <dcterms:modified xsi:type="dcterms:W3CDTF">2020-11-17T15:03:06Z</dcterms:modified>
</cp:coreProperties>
</file>