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80" r:id="rId3"/>
    <p:sldId id="281" r:id="rId4"/>
    <p:sldId id="282" r:id="rId5"/>
    <p:sldId id="283" r:id="rId6"/>
    <p:sldId id="284" r:id="rId7"/>
    <p:sldId id="285" r:id="rId8"/>
    <p:sldId id="286" r:id="rId9"/>
    <p:sldId id="287" r:id="rId10"/>
    <p:sldId id="288" r:id="rId11"/>
    <p:sldId id="289" r:id="rId12"/>
    <p:sldId id="297" r:id="rId13"/>
    <p:sldId id="290" r:id="rId14"/>
    <p:sldId id="291" r:id="rId15"/>
    <p:sldId id="292" r:id="rId16"/>
    <p:sldId id="293" r:id="rId17"/>
    <p:sldId id="298" r:id="rId18"/>
    <p:sldId id="294" r:id="rId19"/>
    <p:sldId id="295" r:id="rId20"/>
    <p:sldId id="296" r:id="rId21"/>
    <p:sldId id="299" r:id="rId22"/>
    <p:sldId id="300" r:id="rId23"/>
    <p:sldId id="279" r:id="rId24"/>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72C0"/>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80" d="100"/>
          <a:sy n="80" d="100"/>
        </p:scale>
        <p:origin x="-27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Droplets-HD-Title-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39ABF340-411E-41CF-9A2A-45583B1D30A5}" type="datetimeFigureOut">
              <a:rPr lang="ru-RU"/>
              <a:pPr>
                <a:defRPr/>
              </a:pPr>
              <a:t>26.11.2018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6A96ABE-77C6-4E2B-A9E7-A561F23C450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4" y="609599"/>
            <a:ext cx="10364452" cy="3427245"/>
          </a:xfrm>
        </p:spPr>
        <p:txBody>
          <a:bodyP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3469AFD4-9E12-4D77-8849-CDFD67289599}" type="datetimeFigureOut">
              <a:rPr lang="ru-RU"/>
              <a:pPr>
                <a:defRPr/>
              </a:pPr>
              <a:t>26.11.2018</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0803A97D-BEB1-4571-93D5-7BD46041A97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TextBox 12"/>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rPr>
              <a:t>“</a:t>
            </a:r>
          </a:p>
        </p:txBody>
      </p:sp>
      <p:sp>
        <p:nvSpPr>
          <p:cNvPr id="7" name="TextBox 13"/>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4"/>
          <p:cNvSpPr>
            <a:spLocks noGrp="1"/>
          </p:cNvSpPr>
          <p:nvPr>
            <p:ph type="dt" sz="half" idx="14"/>
          </p:nvPr>
        </p:nvSpPr>
        <p:spPr/>
        <p:txBody>
          <a:bodyPr/>
          <a:lstStyle>
            <a:lvl1pPr>
              <a:defRPr/>
            </a:lvl1pPr>
          </a:lstStyle>
          <a:p>
            <a:pPr>
              <a:defRPr/>
            </a:pPr>
            <a:fld id="{89C8C215-D308-4E8C-9CC5-55C59969122E}" type="datetimeFigureOut">
              <a:rPr lang="ru-RU"/>
              <a:pPr>
                <a:defRPr/>
              </a:pPr>
              <a:t>26.11.2018</a:t>
            </a:fld>
            <a:endParaRPr lang="ru-RU"/>
          </a:p>
        </p:txBody>
      </p:sp>
      <p:sp>
        <p:nvSpPr>
          <p:cNvPr id="9" name="Footer Placeholder 5"/>
          <p:cNvSpPr>
            <a:spLocks noGrp="1"/>
          </p:cNvSpPr>
          <p:nvPr>
            <p:ph type="ftr" sz="quarter" idx="15"/>
          </p:nvPr>
        </p:nvSpPr>
        <p:spPr/>
        <p:txBody>
          <a:bodyPr/>
          <a:lstStyle>
            <a:lvl1pPr>
              <a:defRPr/>
            </a:lvl1pPr>
          </a:lstStyle>
          <a:p>
            <a:pPr>
              <a:defRPr/>
            </a:pPr>
            <a:endParaRPr lang="ru-RU"/>
          </a:p>
        </p:txBody>
      </p:sp>
      <p:sp>
        <p:nvSpPr>
          <p:cNvPr id="10" name="Slide Number Placeholder 6"/>
          <p:cNvSpPr>
            <a:spLocks noGrp="1"/>
          </p:cNvSpPr>
          <p:nvPr>
            <p:ph type="sldNum" sz="quarter" idx="16"/>
          </p:nvPr>
        </p:nvSpPr>
        <p:spPr/>
        <p:txBody>
          <a:bodyPr/>
          <a:lstStyle>
            <a:lvl1pPr>
              <a:defRPr/>
            </a:lvl1pPr>
          </a:lstStyle>
          <a:p>
            <a:pPr>
              <a:defRPr/>
            </a:pPr>
            <a:fld id="{AC4BE1ED-4C46-4DE8-8B0F-13A09270893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853EFC53-A3AD-4D88-92BD-C5DCC60D2118}" type="datetimeFigureOut">
              <a:rPr lang="ru-RU"/>
              <a:pPr>
                <a:defRPr/>
              </a:pPr>
              <a:t>26.11.2018</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EAF9A2A9-55B4-49AB-AA07-4CCF60E2C6B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Date Placeholder 2"/>
          <p:cNvSpPr>
            <a:spLocks noGrp="1"/>
          </p:cNvSpPr>
          <p:nvPr>
            <p:ph type="dt" sz="half" idx="18"/>
          </p:nvPr>
        </p:nvSpPr>
        <p:spPr/>
        <p:txBody>
          <a:bodyPr/>
          <a:lstStyle>
            <a:lvl1pPr>
              <a:defRPr/>
            </a:lvl1pPr>
          </a:lstStyle>
          <a:p>
            <a:pPr>
              <a:defRPr/>
            </a:pPr>
            <a:fld id="{EA58321A-9F7C-4CA8-9B4E-451A01FB8A9B}" type="datetimeFigureOut">
              <a:rPr lang="ru-RU"/>
              <a:pPr>
                <a:defRPr/>
              </a:pPr>
              <a:t>26.11.2018</a:t>
            </a:fld>
            <a:endParaRPr lang="ru-RU"/>
          </a:p>
        </p:txBody>
      </p:sp>
      <p:sp>
        <p:nvSpPr>
          <p:cNvPr id="16" name="Footer Placeholder 3"/>
          <p:cNvSpPr>
            <a:spLocks noGrp="1"/>
          </p:cNvSpPr>
          <p:nvPr>
            <p:ph type="ftr" sz="quarter" idx="19"/>
          </p:nvPr>
        </p:nvSpPr>
        <p:spPr/>
        <p:txBody>
          <a:bodyPr/>
          <a:lstStyle>
            <a:lvl1pPr>
              <a:defRPr/>
            </a:lvl1pPr>
          </a:lstStyle>
          <a:p>
            <a:pPr>
              <a:defRPr/>
            </a:pPr>
            <a:endParaRPr lang="ru-RU"/>
          </a:p>
        </p:txBody>
      </p:sp>
      <p:sp>
        <p:nvSpPr>
          <p:cNvPr id="17" name="Slide Number Placeholder 4"/>
          <p:cNvSpPr>
            <a:spLocks noGrp="1"/>
          </p:cNvSpPr>
          <p:nvPr>
            <p:ph type="sldNum" sz="quarter" idx="20"/>
          </p:nvPr>
        </p:nvSpPr>
        <p:spPr/>
        <p:txBody>
          <a:bodyPr/>
          <a:lstStyle>
            <a:lvl1pPr>
              <a:defRPr/>
            </a:lvl1pPr>
          </a:lstStyle>
          <a:p>
            <a:pPr>
              <a:defRPr/>
            </a:pPr>
            <a:fld id="{12FDA546-40D5-40DB-89DD-BB5289123C1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2" name="Picture 15"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Date Placeholder 2"/>
          <p:cNvSpPr>
            <a:spLocks noGrp="1"/>
          </p:cNvSpPr>
          <p:nvPr>
            <p:ph type="dt" sz="half" idx="23"/>
          </p:nvPr>
        </p:nvSpPr>
        <p:spPr/>
        <p:txBody>
          <a:bodyPr/>
          <a:lstStyle>
            <a:lvl1pPr>
              <a:defRPr/>
            </a:lvl1pPr>
          </a:lstStyle>
          <a:p>
            <a:pPr>
              <a:defRPr/>
            </a:pPr>
            <a:fld id="{322B6923-3D79-4886-964F-1FE79FEA3FAE}" type="datetimeFigureOut">
              <a:rPr lang="ru-RU"/>
              <a:pPr>
                <a:defRPr/>
              </a:pPr>
              <a:t>26.11.2018</a:t>
            </a:fld>
            <a:endParaRPr lang="ru-RU"/>
          </a:p>
        </p:txBody>
      </p:sp>
      <p:sp>
        <p:nvSpPr>
          <p:cNvPr id="14" name="Footer Placeholder 3"/>
          <p:cNvSpPr>
            <a:spLocks noGrp="1"/>
          </p:cNvSpPr>
          <p:nvPr>
            <p:ph type="ftr" sz="quarter" idx="24"/>
          </p:nvPr>
        </p:nvSpPr>
        <p:spPr/>
        <p:txBody>
          <a:bodyPr/>
          <a:lstStyle>
            <a:lvl1pPr>
              <a:defRPr/>
            </a:lvl1pPr>
          </a:lstStyle>
          <a:p>
            <a:pPr>
              <a:defRPr/>
            </a:pPr>
            <a:endParaRPr lang="ru-RU"/>
          </a:p>
        </p:txBody>
      </p:sp>
      <p:sp>
        <p:nvSpPr>
          <p:cNvPr id="15" name="Slide Number Placeholder 4"/>
          <p:cNvSpPr>
            <a:spLocks noGrp="1"/>
          </p:cNvSpPr>
          <p:nvPr>
            <p:ph type="sldNum" sz="quarter" idx="25"/>
          </p:nvPr>
        </p:nvSpPr>
        <p:spPr/>
        <p:txBody>
          <a:bodyPr/>
          <a:lstStyle>
            <a:lvl1pPr>
              <a:defRPr/>
            </a:lvl1pPr>
          </a:lstStyle>
          <a:p>
            <a:pPr>
              <a:defRPr/>
            </a:pPr>
            <a:fld id="{98A390BD-6548-456A-B407-7BB9E59C543D}"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CAF161A9-DA98-4D32-90E9-CBB8CC61BA64}" type="datetimeFigureOut">
              <a:rPr lang="ru-RU"/>
              <a:pPr>
                <a:defRPr/>
              </a:pPr>
              <a:t>26.11.2018</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26384219-8CA5-4BF8-825C-C05E171C3615}"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DC1C93E5-63E2-46D7-87A9-987A3F5BC3CC}" type="datetimeFigureOut">
              <a:rPr lang="ru-RU"/>
              <a:pPr>
                <a:defRPr/>
              </a:pPr>
              <a:t>26.11.2018</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4F4FFCA7-05E7-475B-9A1E-6BF0A910BFB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2"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238E085F-A18C-4FE1-A60B-EEB5B9D7D0B2}" type="datetimeFigureOut">
              <a:rPr lang="ru-RU"/>
              <a:pPr>
                <a:defRPr/>
              </a:pPr>
              <a:t>26.11.2018</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A3B34B58-2C8A-4C13-B308-CB573408EC2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5"/>
          </p:nvPr>
        </p:nvSpPr>
        <p:spPr/>
        <p:txBody>
          <a:bodyPr/>
          <a:lstStyle>
            <a:lvl1pPr>
              <a:defRPr/>
            </a:lvl1pPr>
          </a:lstStyle>
          <a:p>
            <a:pPr>
              <a:defRPr/>
            </a:pPr>
            <a:fld id="{1634CBA7-D42B-46C8-9F03-3E913711B5D8}" type="datetimeFigureOut">
              <a:rPr lang="ru-RU"/>
              <a:pPr>
                <a:defRPr/>
              </a:pPr>
              <a:t>26.11.2018</a:t>
            </a:fld>
            <a:endParaRPr lang="ru-RU"/>
          </a:p>
        </p:txBody>
      </p:sp>
      <p:sp>
        <p:nvSpPr>
          <p:cNvPr id="7" name="Footer Placeholder 5"/>
          <p:cNvSpPr>
            <a:spLocks noGrp="1"/>
          </p:cNvSpPr>
          <p:nvPr>
            <p:ph type="ftr" sz="quarter" idx="16"/>
          </p:nvPr>
        </p:nvSpPr>
        <p:spPr/>
        <p:txBody>
          <a:bodyPr/>
          <a:lstStyle>
            <a:lvl1pPr>
              <a:defRPr/>
            </a:lvl1pPr>
          </a:lstStyle>
          <a:p>
            <a:pPr>
              <a:defRPr/>
            </a:pPr>
            <a:endParaRPr lang="ru-RU"/>
          </a:p>
        </p:txBody>
      </p:sp>
      <p:sp>
        <p:nvSpPr>
          <p:cNvPr id="8" name="Slide Number Placeholder 6"/>
          <p:cNvSpPr>
            <a:spLocks noGrp="1"/>
          </p:cNvSpPr>
          <p:nvPr>
            <p:ph type="sldNum" sz="quarter" idx="17"/>
          </p:nvPr>
        </p:nvSpPr>
        <p:spPr/>
        <p:txBody>
          <a:bodyPr/>
          <a:lstStyle>
            <a:lvl1pPr>
              <a:defRPr/>
            </a:lvl1pPr>
          </a:lstStyle>
          <a:p>
            <a:pPr>
              <a:defRPr/>
            </a:pPr>
            <a:fld id="{EE943491-443E-4329-A6D0-F8B6526F46F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4"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5"/>
          </p:nvPr>
        </p:nvSpPr>
        <p:spPr/>
        <p:txBody>
          <a:bodyPr/>
          <a:lstStyle>
            <a:lvl1pPr>
              <a:defRPr/>
            </a:lvl1pPr>
          </a:lstStyle>
          <a:p>
            <a:pPr>
              <a:defRPr/>
            </a:pPr>
            <a:fld id="{4D87568F-073D-497B-839C-620763DAF0AC}" type="datetimeFigureOut">
              <a:rPr lang="ru-RU"/>
              <a:pPr>
                <a:defRPr/>
              </a:pPr>
              <a:t>26.11.2018</a:t>
            </a:fld>
            <a:endParaRPr lang="ru-RU"/>
          </a:p>
        </p:txBody>
      </p:sp>
      <p:sp>
        <p:nvSpPr>
          <p:cNvPr id="9" name="Footer Placeholder 7"/>
          <p:cNvSpPr>
            <a:spLocks noGrp="1"/>
          </p:cNvSpPr>
          <p:nvPr>
            <p:ph type="ftr" sz="quarter" idx="16"/>
          </p:nvPr>
        </p:nvSpPr>
        <p:spPr/>
        <p:txBody>
          <a:bodyPr/>
          <a:lstStyle>
            <a:lvl1pPr>
              <a:defRPr/>
            </a:lvl1pPr>
          </a:lstStyle>
          <a:p>
            <a:pPr>
              <a:defRPr/>
            </a:pPr>
            <a:endParaRPr lang="ru-RU"/>
          </a:p>
        </p:txBody>
      </p:sp>
      <p:sp>
        <p:nvSpPr>
          <p:cNvPr id="10" name="Slide Number Placeholder 8"/>
          <p:cNvSpPr>
            <a:spLocks noGrp="1"/>
          </p:cNvSpPr>
          <p:nvPr>
            <p:ph type="sldNum" sz="quarter" idx="17"/>
          </p:nvPr>
        </p:nvSpPr>
        <p:spPr/>
        <p:txBody>
          <a:bodyPr/>
          <a:lstStyle>
            <a:lvl1pPr>
              <a:defRPr/>
            </a:lvl1pPr>
          </a:lstStyle>
          <a:p>
            <a:pPr>
              <a:defRPr/>
            </a:pPr>
            <a:fld id="{75C416B6-9756-4BED-9714-2D4F59DD4A4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239E63EE-A886-4E3B-8DEA-E0B6B1060CD7}" type="datetimeFigureOut">
              <a:rPr lang="ru-RU"/>
              <a:pPr>
                <a:defRPr/>
              </a:pPr>
              <a:t>26.11.2018</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4943AA3E-1F06-4CE7-930F-98147FBD5C4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6"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DCF59470-A4C2-4AFC-9FDC-FEEE6FF7FB84}" type="datetimeFigureOut">
              <a:rPr lang="ru-RU"/>
              <a:pPr>
                <a:defRPr/>
              </a:pPr>
              <a:t>26.11.2018</a:t>
            </a:fld>
            <a:endParaRPr lang="ru-RU"/>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148F3B47-39B7-4277-9457-D977EF882D3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4"/>
          </p:nvPr>
        </p:nvSpPr>
        <p:spPr/>
        <p:txBody>
          <a:bodyPr/>
          <a:lstStyle>
            <a:lvl1pPr>
              <a:defRPr/>
            </a:lvl1pPr>
          </a:lstStyle>
          <a:p>
            <a:pPr>
              <a:defRPr/>
            </a:pPr>
            <a:fld id="{1F5C5DFA-C21D-40F8-851F-79377DE7E060}" type="datetimeFigureOut">
              <a:rPr lang="ru-RU"/>
              <a:pPr>
                <a:defRPr/>
              </a:pPr>
              <a:t>26.11.2018</a:t>
            </a:fld>
            <a:endParaRPr lang="ru-RU"/>
          </a:p>
        </p:txBody>
      </p:sp>
      <p:sp>
        <p:nvSpPr>
          <p:cNvPr id="7" name="Footer Placeholder 5"/>
          <p:cNvSpPr>
            <a:spLocks noGrp="1"/>
          </p:cNvSpPr>
          <p:nvPr>
            <p:ph type="ftr" sz="quarter" idx="15"/>
          </p:nvPr>
        </p:nvSpPr>
        <p:spPr/>
        <p:txBody>
          <a:bodyPr/>
          <a:lstStyle>
            <a:lvl1pPr>
              <a:defRPr/>
            </a:lvl1pPr>
          </a:lstStyle>
          <a:p>
            <a:pPr>
              <a:defRPr/>
            </a:pPr>
            <a:endParaRPr lang="ru-RU"/>
          </a:p>
        </p:txBody>
      </p:sp>
      <p:sp>
        <p:nvSpPr>
          <p:cNvPr id="8" name="Slide Number Placeholder 6"/>
          <p:cNvSpPr>
            <a:spLocks noGrp="1"/>
          </p:cNvSpPr>
          <p:nvPr>
            <p:ph type="sldNum" sz="quarter" idx="16"/>
          </p:nvPr>
        </p:nvSpPr>
        <p:spPr/>
        <p:txBody>
          <a:bodyPr/>
          <a:lstStyle>
            <a:lvl1pPr>
              <a:defRPr/>
            </a:lvl1pPr>
          </a:lstStyle>
          <a:p>
            <a:pPr>
              <a:defRPr/>
            </a:pPr>
            <a:fld id="{F24729A2-D53E-4B40-BA0C-EDC1747BA1E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4CACB587-8DFF-402B-8B22-D9182531DB7D}" type="datetimeFigureOut">
              <a:rPr lang="ru-RU"/>
              <a:pPr>
                <a:defRPr/>
              </a:pPr>
              <a:t>26.11.2018</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53F2694D-8737-426E-A0D9-E3993CD1D2F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7D07C808-299D-4A05-AD64-1F0900283EBB}" type="datetimeFigureOut">
              <a:rPr lang="ru-RU"/>
              <a:pPr>
                <a:defRPr/>
              </a:pPr>
              <a:t>26.11.2018</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11D0FDDB-92B5-4B58-A62B-C562443A8C0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8"/>
          <a:srcRect/>
          <a:stretch>
            <a:fillRect/>
          </a:stretch>
        </p:blipFill>
        <p:spPr bwMode="auto">
          <a:xfrm>
            <a:off x="0" y="0"/>
            <a:ext cx="12192000" cy="6858000"/>
          </a:xfrm>
          <a:prstGeom prst="rect">
            <a:avLst/>
          </a:prstGeom>
          <a:noFill/>
          <a:ln w="9525">
            <a:noFill/>
            <a:miter lim="800000"/>
            <a:headEnd/>
            <a:tailEnd/>
          </a:ln>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825EF846-DAC6-4192-BB10-9C83A2E5E7F9}" type="datetimeFigureOut">
              <a:rPr lang="ru-RU"/>
              <a:pPr>
                <a:defRPr/>
              </a:pPr>
              <a:t>26.11.2018</a:t>
            </a:fld>
            <a:endParaRPr lang="ru-RU"/>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solidFill>
                <a:latin typeface="+mn-lt"/>
              </a:defRPr>
            </a:lvl1pPr>
          </a:lstStyle>
          <a:p>
            <a:pPr>
              <a:defRPr/>
            </a:pPr>
            <a:endParaRPr lang="ru-RU"/>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4707CFF5-FAC7-408F-9201-5B3C7D81082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itchFamily="34" charset="0"/>
        </a:defRPr>
      </a:lvl2pPr>
      <a:lvl3pPr algn="ctr" rtl="0" eaLnBrk="0" fontAlgn="base" hangingPunct="0">
        <a:lnSpc>
          <a:spcPct val="90000"/>
        </a:lnSpc>
        <a:spcBef>
          <a:spcPct val="0"/>
        </a:spcBef>
        <a:spcAft>
          <a:spcPct val="0"/>
        </a:spcAft>
        <a:defRPr sz="3600">
          <a:solidFill>
            <a:schemeClr val="tx1"/>
          </a:solidFill>
          <a:latin typeface="Tw Cen MT" pitchFamily="34" charset="0"/>
        </a:defRPr>
      </a:lvl3pPr>
      <a:lvl4pPr algn="ctr" rtl="0" eaLnBrk="0" fontAlgn="base" hangingPunct="0">
        <a:lnSpc>
          <a:spcPct val="90000"/>
        </a:lnSpc>
        <a:spcBef>
          <a:spcPct val="0"/>
        </a:spcBef>
        <a:spcAft>
          <a:spcPct val="0"/>
        </a:spcAft>
        <a:defRPr sz="3600">
          <a:solidFill>
            <a:schemeClr val="tx1"/>
          </a:solidFill>
          <a:latin typeface="Tw Cen MT" pitchFamily="34" charset="0"/>
        </a:defRPr>
      </a:lvl4pPr>
      <a:lvl5pPr algn="ctr" rtl="0" eaLnBrk="0" fontAlgn="base" hangingPunct="0">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sz="2800"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34" name="Заголовок 1"/>
          <p:cNvSpPr>
            <a:spLocks noGrp="1"/>
          </p:cNvSpPr>
          <p:nvPr>
            <p:ph type="title"/>
          </p:nvPr>
        </p:nvSpPr>
        <p:spPr bwMode="auto">
          <a:xfrm>
            <a:off x="0" y="0"/>
            <a:ext cx="12192000" cy="6858000"/>
          </a:xfrm>
          <a:ln>
            <a:solidFill>
              <a:srgbClr val="0000FF"/>
            </a:solidFill>
            <a:miter lim="800000"/>
            <a:headEnd/>
            <a:tailEnd/>
          </a:ln>
        </p:spPr>
        <p:txBody>
          <a:bodyPr wrap="square" numCol="1" anchorCtr="0" compatLnSpc="1">
            <a:prstTxWarp prst="textNoShape">
              <a:avLst/>
            </a:prstTxWarp>
          </a:bodyPr>
          <a:lstStyle/>
          <a:p>
            <a:pPr eaLnBrk="1" hangingPunct="1"/>
            <a:r>
              <a:rPr lang="ru-RU" b="1" cap="none" smtClean="0">
                <a:solidFill>
                  <a:srgbClr val="993300"/>
                </a:solidFill>
                <a:latin typeface="Arial" charset="0"/>
              </a:rPr>
              <a:t/>
            </a:r>
            <a:br>
              <a:rPr lang="ru-RU" b="1" cap="none" smtClean="0">
                <a:solidFill>
                  <a:srgbClr val="993300"/>
                </a:solidFill>
                <a:latin typeface="Arial" charset="0"/>
              </a:rPr>
            </a:br>
            <a:r>
              <a:rPr lang="ru-RU" b="1" cap="none" smtClean="0">
                <a:solidFill>
                  <a:schemeClr val="folHlink"/>
                </a:solidFill>
              </a:rPr>
              <a:t>ЛЕКЦІЯ № </a:t>
            </a:r>
            <a:r>
              <a:rPr lang="ru-RU" b="1" cap="none" smtClean="0">
                <a:solidFill>
                  <a:schemeClr val="folHlink"/>
                </a:solidFill>
                <a:latin typeface="Arial" charset="0"/>
              </a:rPr>
              <a:t>9</a:t>
            </a:r>
            <a:r>
              <a:rPr lang="ru-RU" b="1" cap="none" smtClean="0">
                <a:solidFill>
                  <a:schemeClr val="folHlink"/>
                </a:solidFill>
              </a:rPr>
              <a:t/>
            </a:r>
            <a:br>
              <a:rPr lang="ru-RU" b="1" cap="none" smtClean="0">
                <a:solidFill>
                  <a:schemeClr val="folHlink"/>
                </a:solidFill>
              </a:rPr>
            </a:br>
            <a:r>
              <a:rPr lang="ru-RU" b="1" cap="none" smtClean="0">
                <a:solidFill>
                  <a:srgbClr val="993300"/>
                </a:solidFill>
              </a:rPr>
              <a:t> з курсу “Гематологія” на</a:t>
            </a:r>
            <a:r>
              <a:rPr lang="ru-RU" b="1" cap="none" smtClean="0">
                <a:solidFill>
                  <a:schemeClr val="accent1"/>
                </a:solidFill>
              </a:rPr>
              <a:t> </a:t>
            </a:r>
            <a:r>
              <a:rPr lang="ru-RU" b="1" cap="none" smtClean="0">
                <a:solidFill>
                  <a:srgbClr val="993300"/>
                </a:solidFill>
              </a:rPr>
              <a:t>тему</a:t>
            </a:r>
            <a:r>
              <a:rPr lang="ru-RU" cap="none" smtClean="0">
                <a:solidFill>
                  <a:schemeClr val="accent1"/>
                </a:solidFill>
              </a:rPr>
              <a:t> </a:t>
            </a:r>
            <a:br>
              <a:rPr lang="ru-RU" cap="none" smtClean="0">
                <a:solidFill>
                  <a:schemeClr val="accent1"/>
                </a:solidFill>
              </a:rPr>
            </a:br>
            <a:r>
              <a:rPr lang="ru-RU" b="1" cap="none" smtClean="0">
                <a:solidFill>
                  <a:srgbClr val="FF0000"/>
                </a:solidFill>
              </a:rPr>
              <a:t>“</a:t>
            </a:r>
            <a:r>
              <a:rPr lang="uk-UA" b="1" cap="none" smtClean="0">
                <a:solidFill>
                  <a:srgbClr val="FF0000"/>
                </a:solidFill>
                <a:latin typeface="Arial" charset="0"/>
              </a:rPr>
              <a:t>ГРУПИ </a:t>
            </a:r>
            <a:r>
              <a:rPr lang="ru-RU" b="1" cap="none" smtClean="0">
                <a:solidFill>
                  <a:srgbClr val="FF0000"/>
                </a:solidFill>
              </a:rPr>
              <a:t>КРОВІ”</a:t>
            </a:r>
            <a:br>
              <a:rPr lang="ru-RU" b="1" cap="none" smtClean="0">
                <a:solidFill>
                  <a:srgbClr val="FF0000"/>
                </a:solidFill>
              </a:rPr>
            </a:br>
            <a:r>
              <a:rPr lang="ru-RU" cap="none" smtClean="0"/>
              <a:t/>
            </a:r>
            <a:br>
              <a:rPr lang="ru-RU" cap="none" smtClean="0"/>
            </a:br>
            <a:r>
              <a:rPr lang="ru-RU" cap="none" smtClean="0">
                <a:latin typeface="Arial" charset="0"/>
              </a:rPr>
              <a:t/>
            </a:r>
            <a:br>
              <a:rPr lang="ru-RU" cap="none" smtClean="0">
                <a:latin typeface="Arial" charset="0"/>
              </a:rPr>
            </a:br>
            <a:r>
              <a:rPr lang="ru-RU" cap="none" smtClean="0">
                <a:latin typeface="Arial" charset="0"/>
              </a:rPr>
              <a:t>   </a:t>
            </a:r>
            <a:r>
              <a:rPr lang="ru-RU" sz="3200" cap="none" smtClean="0"/>
              <a:t>Викладач курсу: доцент кафедри</a:t>
            </a:r>
            <a:r>
              <a:rPr lang="ru-RU" sz="3200" cap="none" smtClean="0">
                <a:latin typeface="Arial" charset="0"/>
              </a:rPr>
              <a:t>     </a:t>
            </a:r>
            <a:br>
              <a:rPr lang="ru-RU" sz="3200" cap="none" smtClean="0">
                <a:latin typeface="Arial" charset="0"/>
              </a:rPr>
            </a:br>
            <a:r>
              <a:rPr lang="ru-RU" sz="3200" cap="none" smtClean="0">
                <a:latin typeface="Arial" charset="0"/>
              </a:rPr>
              <a:t>    </a:t>
            </a:r>
            <a:r>
              <a:rPr lang="ru-RU" sz="3200" cap="none" smtClean="0"/>
              <a:t>фізіології, імунології і біохімії</a:t>
            </a:r>
            <a:r>
              <a:rPr lang="ru-RU" sz="3200" cap="none" smtClean="0">
                <a:latin typeface="Arial" charset="0"/>
              </a:rPr>
              <a:t> </a:t>
            </a:r>
            <a:r>
              <a:rPr lang="ru-RU" sz="3200" cap="none" smtClean="0"/>
              <a:t>з курсом </a:t>
            </a:r>
            <a:r>
              <a:rPr lang="ru-RU" sz="3200" cap="none" smtClean="0">
                <a:latin typeface="Arial" charset="0"/>
              </a:rPr>
              <a:t/>
            </a:r>
            <a:br>
              <a:rPr lang="ru-RU" sz="3200" cap="none" smtClean="0">
                <a:latin typeface="Arial" charset="0"/>
              </a:rPr>
            </a:br>
            <a:r>
              <a:rPr lang="ru-RU" sz="3200" cap="none" smtClean="0"/>
              <a:t>цивільного захисту та медицини</a:t>
            </a:r>
            <a:br>
              <a:rPr lang="ru-RU" sz="3200" cap="none" smtClean="0"/>
            </a:br>
            <a:r>
              <a:rPr lang="ru-RU" sz="3200" cap="none" smtClean="0"/>
              <a:t>     Григорова Наталя Володимирівна</a:t>
            </a:r>
            <a:br>
              <a:rPr lang="ru-RU" sz="3200" cap="none" smtClean="0"/>
            </a:br>
            <a:endParaRPr lang="ru-RU" sz="3200" cap="none"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650" name="Rectangle 3"/>
          <p:cNvSpPr>
            <a:spLocks noGrp="1"/>
          </p:cNvSpPr>
          <p:nvPr>
            <p:ph type="body" sz="half" idx="4294967295"/>
          </p:nvPr>
        </p:nvSpPr>
        <p:spPr bwMode="auto">
          <a:xfrm>
            <a:off x="0" y="2366963"/>
            <a:ext cx="5105400" cy="3424237"/>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endParaRPr lang="ru-RU"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endParaRPr lang="en-US"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r>
              <a:rPr lang="en-US" sz="1200" b="1" cap="none" smtClean="0">
                <a:solidFill>
                  <a:srgbClr val="007CCE"/>
                </a:solidFill>
                <a:latin typeface="Times New Roman" pitchFamily="18" charset="0"/>
                <a:ea typeface="맑은 고딕"/>
                <a:cs typeface="맑은 고딕"/>
              </a:rPr>
              <a:t> </a:t>
            </a:r>
            <a:r>
              <a:rPr lang="ru-RU" sz="1200" b="1" cap="none" smtClean="0">
                <a:solidFill>
                  <a:srgbClr val="007CCE"/>
                </a:solidFill>
                <a:latin typeface="Times New Roman" pitchFamily="18" charset="0"/>
                <a:ea typeface="맑은 고딕"/>
                <a:cs typeface="맑은 고딕"/>
              </a:rPr>
              <a:t> </a:t>
            </a:r>
          </a:p>
        </p:txBody>
      </p:sp>
      <p:sp>
        <p:nvSpPr>
          <p:cNvPr id="27651" name="AutoShape 4"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7652" name="AutoShape 5" descr="Jan Janský, 1902.jpg"/>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7653" name="AutoShape 6"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7654" name="AutoShape 7"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7655" name="AutoShape 8"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7656" name="AutoShape 9"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7657" name="AutoShape 10"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7658" name="AutoShape 11"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7659" name="AutoShape 12"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7660" name="AutoShape 13"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7661" name="AutoShape 14"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7662" name="Text Box 57"/>
          <p:cNvSpPr txBox="1">
            <a:spLocks noChangeArrowheads="1"/>
          </p:cNvSpPr>
          <p:nvPr/>
        </p:nvSpPr>
        <p:spPr bwMode="auto">
          <a:xfrm>
            <a:off x="3670300" y="590550"/>
            <a:ext cx="5984875" cy="396875"/>
          </a:xfrm>
          <a:prstGeom prst="rect">
            <a:avLst/>
          </a:prstGeom>
          <a:noFill/>
          <a:ln w="9525">
            <a:noFill/>
            <a:miter lim="800000"/>
            <a:headEnd/>
            <a:tailEnd/>
          </a:ln>
        </p:spPr>
        <p:txBody>
          <a:bodyPr>
            <a:spAutoFit/>
          </a:bodyPr>
          <a:lstStyle/>
          <a:p>
            <a:pPr algn="ctr">
              <a:spcBef>
                <a:spcPct val="50000"/>
              </a:spcBef>
            </a:pPr>
            <a:r>
              <a:rPr lang="uk-UA" sz="2000" b="1"/>
              <a:t>Таблиця 4. </a:t>
            </a:r>
            <a:r>
              <a:rPr lang="ru-RU" sz="2000" b="1"/>
              <a:t>Успадкування груп крові</a:t>
            </a:r>
          </a:p>
        </p:txBody>
      </p:sp>
      <p:graphicFrame>
        <p:nvGraphicFramePr>
          <p:cNvPr id="118030" name="Group 270"/>
          <p:cNvGraphicFramePr>
            <a:graphicFrameLocks noGrp="1"/>
          </p:cNvGraphicFramePr>
          <p:nvPr/>
        </p:nvGraphicFramePr>
        <p:xfrm>
          <a:off x="914400" y="1385888"/>
          <a:ext cx="10363200" cy="4929187"/>
        </p:xfrm>
        <a:graphic>
          <a:graphicData uri="http://schemas.openxmlformats.org/drawingml/2006/table">
            <a:tbl>
              <a:tblPr/>
              <a:tblGrid>
                <a:gridCol w="2452688"/>
                <a:gridCol w="2425700"/>
                <a:gridCol w="5484812"/>
              </a:tblGrid>
              <a:tr h="4476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Батько</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Мати</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 дитини може бути</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 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 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 (0)</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7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 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 (II)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 (0); II (A)</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7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 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 (III)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 (0); III (B)</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7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 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(AB) IV</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II (A); III (B)</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 II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 II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 (0); II (A)</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7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 II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AB (III)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 (0); II (A); III (B); IV (A;B)</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7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 III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 (III)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 (0); III (B)</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7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 II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(AB) IV</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II (A); III (B); IV (A;B)</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 III</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(AB) IV</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II (A); III (B); IV (A;B)</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7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(AB) IV</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(AB) IV</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II (A); III (B); IV (A;B)</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674" name="Заголовок 1"/>
          <p:cNvSpPr>
            <a:spLocks noGrp="1"/>
          </p:cNvSpPr>
          <p:nvPr>
            <p:ph type="title" idx="4294967295"/>
          </p:nvPr>
        </p:nvSpPr>
        <p:spPr bwMode="auto">
          <a:xfrm>
            <a:off x="1033463" y="0"/>
            <a:ext cx="10013950" cy="842963"/>
          </a:xfrm>
          <a:noFill/>
        </p:spPr>
        <p:txBody>
          <a:bodyPr wrap="square" numCol="1" anchorCtr="0" compatLnSpc="1">
            <a:prstTxWarp prst="textNoShape">
              <a:avLst/>
            </a:prstTxWarp>
          </a:bodyPr>
          <a:lstStyle/>
          <a:p>
            <a:pPr eaLnBrk="1" hangingPunct="1"/>
            <a:r>
              <a:rPr lang="en-US" sz="4800" b="1" cap="none" smtClean="0">
                <a:solidFill>
                  <a:srgbClr val="4F81BD"/>
                </a:solidFill>
                <a:ea typeface="맑은 고딕"/>
                <a:cs typeface="Arial" charset="0"/>
              </a:rPr>
              <a:t/>
            </a:r>
            <a:br>
              <a:rPr lang="en-US" sz="4800" b="1" cap="none" smtClean="0">
                <a:solidFill>
                  <a:srgbClr val="4F81BD"/>
                </a:solidFill>
                <a:ea typeface="맑은 고딕"/>
                <a:cs typeface="Arial" charset="0"/>
              </a:rPr>
            </a:br>
            <a:r>
              <a:rPr lang="en-US" sz="4800" b="1" cap="none" smtClean="0">
                <a:solidFill>
                  <a:srgbClr val="4F81BD"/>
                </a:solidFill>
                <a:ea typeface="맑은 고딕"/>
                <a:cs typeface="Arial" charset="0"/>
              </a:rPr>
              <a:t> </a:t>
            </a:r>
            <a:r>
              <a:rPr lang="uk-UA" b="1" cap="none" smtClean="0">
                <a:solidFill>
                  <a:srgbClr val="4F81BD"/>
                </a:solidFill>
                <a:ea typeface="맑은 고딕"/>
                <a:cs typeface="Arial" charset="0"/>
              </a:rPr>
              <a:t>2. Резус-фактор (Rh)</a:t>
            </a:r>
            <a:endParaRPr lang="ru-RU" b="1" cap="none" smtClean="0">
              <a:solidFill>
                <a:srgbClr val="4F81BD"/>
              </a:solidFill>
              <a:ea typeface="맑은 고딕"/>
              <a:cs typeface="Arial" charset="0"/>
            </a:endParaRPr>
          </a:p>
        </p:txBody>
      </p:sp>
      <p:sp>
        <p:nvSpPr>
          <p:cNvPr id="28675" name="Rectangle 3"/>
          <p:cNvSpPr>
            <a:spLocks noGrp="1"/>
          </p:cNvSpPr>
          <p:nvPr>
            <p:ph type="body" idx="4294967295"/>
          </p:nvPr>
        </p:nvSpPr>
        <p:spPr bwMode="auto">
          <a:xfrm>
            <a:off x="295275" y="1157288"/>
            <a:ext cx="9328150" cy="5359400"/>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sz="1800" b="1" cap="none" smtClean="0">
                <a:solidFill>
                  <a:srgbClr val="000000"/>
                </a:solidFill>
                <a:latin typeface="Times New Roman" pitchFamily="18" charset="0"/>
                <a:ea typeface="맑은 고딕"/>
                <a:cs typeface="맑은 고딕"/>
              </a:rPr>
              <a:t>Одним з перших аглютиногенів крові людини, що не входять у систему АВ0, був резус-аглютиноген, або резус-фактор, виявлений К. Ландштейнером й А. Вінером в 1940 р. Він був отриманий при введенні крові мавп мака-резус кроликам, у крові яких виробляли відповідні антитіла до еритроцитів мавп. Як виявилося, ця сироватка імунізованих кроликів дає різко позитивну реакцію аглютинації еритроцитів не тільки макак, але й людини. Кров, у якій втримується резус-фактор, називається резус-позитивною, а в якій відсутній – резус-негативною. </a:t>
            </a:r>
          </a:p>
          <a:p>
            <a:pPr marL="381000" indent="-381000" eaLnBrk="1" hangingPunct="1">
              <a:lnSpc>
                <a:spcPct val="100000"/>
              </a:lnSpc>
              <a:buClr>
                <a:srgbClr val="0BD0D9"/>
              </a:buClr>
              <a:buSzPct val="95000"/>
              <a:buFont typeface="Arial" charset="0"/>
              <a:buNone/>
            </a:pPr>
            <a:r>
              <a:rPr lang="ru-RU" sz="1800" b="1" cap="none" smtClean="0">
                <a:solidFill>
                  <a:srgbClr val="000000"/>
                </a:solidFill>
                <a:latin typeface="Times New Roman" pitchFamily="18" charset="0"/>
                <a:ea typeface="맑은 고딕"/>
                <a:cs typeface="맑은 고딕"/>
              </a:rPr>
              <a:t>      Синтез </a:t>
            </a:r>
            <a:r>
              <a:rPr lang="uk-UA" sz="1800" b="1" cap="none" smtClean="0">
                <a:solidFill>
                  <a:srgbClr val="000000"/>
                </a:solidFill>
                <a:latin typeface="Times New Roman" pitchFamily="18" charset="0"/>
                <a:ea typeface="Times New Roman" pitchFamily="18" charset="0"/>
                <a:cs typeface="맑은 고딕"/>
              </a:rPr>
              <a:t>Rh-H</a:t>
            </a:r>
            <a:r>
              <a:rPr lang="uk-UA" sz="1800" b="1" cap="none" baseline="-30000" smtClean="0">
                <a:solidFill>
                  <a:srgbClr val="000000"/>
                </a:solidFill>
                <a:latin typeface="Times New Roman" pitchFamily="18" charset="0"/>
                <a:ea typeface="Times New Roman" pitchFamily="18" charset="0"/>
                <a:cs typeface="맑은 고딕"/>
              </a:rPr>
              <a:t>2</a:t>
            </a:r>
            <a:r>
              <a:rPr lang="uk-UA" sz="1800" b="1" cap="none" smtClean="0">
                <a:solidFill>
                  <a:srgbClr val="000000"/>
                </a:solidFill>
                <a:latin typeface="Times New Roman" pitchFamily="18" charset="0"/>
                <a:ea typeface="맑은 고딕"/>
                <a:cs typeface="맑은 고딕"/>
              </a:rPr>
              <a:t> </a:t>
            </a:r>
            <a:r>
              <a:rPr lang="ru-RU" sz="1800" b="1" cap="none" smtClean="0">
                <a:solidFill>
                  <a:srgbClr val="000000"/>
                </a:solidFill>
                <a:latin typeface="Times New Roman" pitchFamily="18" charset="0"/>
                <a:ea typeface="맑은 고딕"/>
                <a:cs typeface="맑은 고딕"/>
              </a:rPr>
              <a:t> антигенів еритроцитів контролюється генними локусами короткого плеча 1-ої хромосоми. Rh-антигени представлені на мембрані еритроцитів трьома зв'язаними ділянками: антигенами С (Rh') або с (</a:t>
            </a:r>
            <a:r>
              <a:rPr lang="uk-UA" sz="1800" b="1" cap="none" smtClean="0">
                <a:solidFill>
                  <a:srgbClr val="000000"/>
                </a:solidFill>
                <a:latin typeface="Times New Roman" pitchFamily="18" charset="0"/>
                <a:cs typeface="Times New Roman" pitchFamily="18" charset="0"/>
              </a:rPr>
              <a:t>Н</a:t>
            </a:r>
            <a:r>
              <a:rPr lang="uk-UA" sz="1800" b="1" cap="none" baseline="30000" smtClean="0">
                <a:solidFill>
                  <a:srgbClr val="000000"/>
                </a:solidFill>
                <a:latin typeface="Times New Roman" pitchFamily="18" charset="0"/>
                <a:cs typeface="Times New Roman" pitchFamily="18" charset="0"/>
              </a:rPr>
              <a:t>I</a:t>
            </a:r>
            <a:r>
              <a:rPr lang="uk-UA" sz="1800" b="1" cap="none" baseline="-30000" smtClean="0">
                <a:solidFill>
                  <a:srgbClr val="000000"/>
                </a:solidFill>
                <a:latin typeface="Times New Roman" pitchFamily="18" charset="0"/>
                <a:cs typeface="Times New Roman" pitchFamily="18" charset="0"/>
              </a:rPr>
              <a:t>2</a:t>
            </a:r>
            <a:r>
              <a:rPr lang="ru-RU" sz="1800" b="1" cap="none" smtClean="0">
                <a:solidFill>
                  <a:srgbClr val="000000"/>
                </a:solidFill>
                <a:latin typeface="Times New Roman" pitchFamily="18" charset="0"/>
                <a:ea typeface="맑은 고딕"/>
                <a:cs typeface="맑은 고딕"/>
              </a:rPr>
              <a:t> ),            Е (Rh") або е (</a:t>
            </a:r>
            <a:r>
              <a:rPr lang="uk-UA" sz="1800" b="1" cap="none" smtClean="0">
                <a:solidFill>
                  <a:srgbClr val="000000"/>
                </a:solidFill>
                <a:latin typeface="Times New Roman" pitchFamily="18" charset="0"/>
                <a:cs typeface="Times New Roman" pitchFamily="18" charset="0"/>
              </a:rPr>
              <a:t>Н</a:t>
            </a:r>
            <a:r>
              <a:rPr lang="uk-UA" sz="1800" b="1" cap="none" baseline="30000" smtClean="0">
                <a:solidFill>
                  <a:srgbClr val="000000"/>
                </a:solidFill>
                <a:latin typeface="Times New Roman" pitchFamily="18" charset="0"/>
                <a:cs typeface="Times New Roman" pitchFamily="18" charset="0"/>
              </a:rPr>
              <a:t>II</a:t>
            </a:r>
            <a:r>
              <a:rPr lang="uk-UA" sz="1800" b="1" cap="none" baseline="-30000" smtClean="0">
                <a:solidFill>
                  <a:srgbClr val="000000"/>
                </a:solidFill>
                <a:latin typeface="Times New Roman" pitchFamily="18" charset="0"/>
                <a:cs typeface="Times New Roman" pitchFamily="18" charset="0"/>
              </a:rPr>
              <a:t>2</a:t>
            </a:r>
            <a:r>
              <a:rPr lang="ru-RU" sz="1800" b="1" cap="none" smtClean="0">
                <a:solidFill>
                  <a:srgbClr val="000000"/>
                </a:solidFill>
                <a:latin typeface="Times New Roman" pitchFamily="18" charset="0"/>
                <a:ea typeface="맑은 고딕"/>
                <a:cs typeface="맑은 고딕"/>
              </a:rPr>
              <a:t> ) і Д (Rh°) або d. Людина, що має "С"-антиген на мембрані еритроцита, не має "с"-антигену, що має "Е" в еритроциті – відсутній "е".             Із цих антигенів лише Д є сильним антигеном, тобто здатним імунізувати людину, що його немає. Всі люди, що мають Д-антиген називаються                  "резус-позитивними" (Rh+), а не мають його – "резус-негативними" (Rh-). Серед європейців 85% людей – резус-позитивні, інші – резус-негативні. У деяких народів, наприклад, евенів, відзначається 100%  Rh+-приналежність.</a:t>
            </a:r>
          </a:p>
          <a:p>
            <a:pPr marL="381000" indent="-381000" eaLnBrk="1" hangingPunct="1">
              <a:lnSpc>
                <a:spcPct val="100000"/>
              </a:lnSpc>
              <a:buClr>
                <a:srgbClr val="0BD0D9"/>
              </a:buClr>
              <a:buSzPct val="95000"/>
              <a:buFont typeface="Arial" charset="0"/>
              <a:buNone/>
            </a:pPr>
            <a:endParaRPr lang="ru-RU" sz="18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endParaRPr lang="en-US" sz="18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en-US" sz="1400" b="1" cap="none" smtClean="0">
                <a:solidFill>
                  <a:srgbClr val="007CCE"/>
                </a:solidFill>
                <a:latin typeface="Times New Roman" pitchFamily="18" charset="0"/>
                <a:ea typeface="맑은 고딕"/>
                <a:cs typeface="맑은 고딕"/>
              </a:rPr>
              <a:t> </a:t>
            </a:r>
            <a:r>
              <a:rPr lang="ru-RU" sz="1400" b="1" cap="none" smtClean="0">
                <a:solidFill>
                  <a:srgbClr val="007CCE"/>
                </a:solidFill>
                <a:latin typeface="Times New Roman" pitchFamily="18" charset="0"/>
                <a:ea typeface="맑은 고딕"/>
                <a:cs typeface="맑은 고딕"/>
              </a:rPr>
              <a:t> </a:t>
            </a:r>
          </a:p>
        </p:txBody>
      </p:sp>
      <p:pic>
        <p:nvPicPr>
          <p:cNvPr id="28676" name="Picture 5" descr="Похожее изображение"/>
          <p:cNvPicPr>
            <a:picLocks noChangeAspect="1" noChangeArrowheads="1"/>
          </p:cNvPicPr>
          <p:nvPr/>
        </p:nvPicPr>
        <p:blipFill>
          <a:blip r:embed="rId2"/>
          <a:srcRect/>
          <a:stretch>
            <a:fillRect/>
          </a:stretch>
        </p:blipFill>
        <p:spPr bwMode="auto">
          <a:xfrm>
            <a:off x="9593263" y="1320800"/>
            <a:ext cx="2381250" cy="2962275"/>
          </a:xfrm>
          <a:prstGeom prst="rect">
            <a:avLst/>
          </a:prstGeom>
          <a:noFill/>
          <a:ln w="9525">
            <a:noFill/>
            <a:miter lim="800000"/>
            <a:headEnd/>
            <a:tailEnd/>
          </a:ln>
        </p:spPr>
      </p:pic>
      <p:sp>
        <p:nvSpPr>
          <p:cNvPr id="28677" name="Text Box 6"/>
          <p:cNvSpPr txBox="1">
            <a:spLocks noChangeArrowheads="1"/>
          </p:cNvSpPr>
          <p:nvPr/>
        </p:nvSpPr>
        <p:spPr bwMode="auto">
          <a:xfrm>
            <a:off x="9694863" y="4518025"/>
            <a:ext cx="2138362" cy="366713"/>
          </a:xfrm>
          <a:prstGeom prst="rect">
            <a:avLst/>
          </a:prstGeom>
          <a:noFill/>
          <a:ln w="9525">
            <a:noFill/>
            <a:miter lim="800000"/>
            <a:headEnd/>
            <a:tailEnd/>
          </a:ln>
        </p:spPr>
        <p:txBody>
          <a:bodyPr>
            <a:spAutoFit/>
          </a:bodyPr>
          <a:lstStyle/>
          <a:p>
            <a:pPr defTabSz="914400">
              <a:spcBef>
                <a:spcPct val="50000"/>
              </a:spcBef>
            </a:pPr>
            <a:r>
              <a:rPr lang="uk-UA" b="1"/>
              <a:t>Олександр Вінер</a:t>
            </a:r>
            <a:r>
              <a:rPr lang="uk-UA"/>
              <a:t> </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698" name="Rectangle 2"/>
          <p:cNvSpPr>
            <a:spLocks noGrp="1"/>
          </p:cNvSpPr>
          <p:nvPr>
            <p:ph type="title" idx="4294967295"/>
          </p:nvPr>
        </p:nvSpPr>
        <p:spPr bwMode="auto">
          <a:xfrm>
            <a:off x="1019175" y="673100"/>
            <a:ext cx="10931525" cy="1095375"/>
          </a:xfrm>
          <a:noFill/>
        </p:spPr>
        <p:txBody>
          <a:bodyPr wrap="square" numCol="1" anchorCtr="0" compatLnSpc="1">
            <a:prstTxWarp prst="textNoShape">
              <a:avLst/>
            </a:prstTxWarp>
          </a:bodyPr>
          <a:lstStyle/>
          <a:p>
            <a:pPr algn="l" eaLnBrk="1" hangingPunct="1"/>
            <a:r>
              <a:rPr lang="uk-UA" sz="1800" b="1" cap="none" smtClean="0">
                <a:latin typeface="Arial" charset="0"/>
              </a:rPr>
              <a:t>Існують певні особливості географічного розподілу крові за резус- фактором (табл. 5).                 В індіанців Америки та корінних жителів Полінезії антигену D взагалі немає. Нерівномірно поширений і Rh-фактор серед європейців: найбільше Rh-негативних людей в Англії </a:t>
            </a:r>
            <a:r>
              <a:rPr lang="uk-UA" sz="2000" cap="none" smtClean="0">
                <a:latin typeface="Arial" charset="0"/>
              </a:rPr>
              <a:t> –</a:t>
            </a:r>
            <a:r>
              <a:rPr lang="uk-UA" sz="1800" b="1" cap="none" smtClean="0">
                <a:latin typeface="Arial" charset="0"/>
              </a:rPr>
              <a:t>            15,6 %, а евенки Магадана усі мають Rh-негативну кров.</a:t>
            </a:r>
            <a:endParaRPr lang="ru-RU" sz="1800" b="1" cap="none" smtClean="0">
              <a:latin typeface="Arial" charset="0"/>
            </a:endParaRPr>
          </a:p>
        </p:txBody>
      </p:sp>
      <p:sp>
        <p:nvSpPr>
          <p:cNvPr id="29699" name="AutoShape 3"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9700" name="AutoShape 4" descr="Jan Janský, 1902.jpg"/>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9701" name="AutoShape 5"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9702" name="AutoShape 6"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9703" name="AutoShape 7"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9704" name="AutoShape 8"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9705" name="AutoShape 9"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9706" name="AutoShape 10"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9707" name="AutoShape 11"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9708" name="AutoShape 12"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9709" name="AutoShape 13"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9710" name="Text Box 54"/>
          <p:cNvSpPr txBox="1">
            <a:spLocks noChangeArrowheads="1"/>
          </p:cNvSpPr>
          <p:nvPr/>
        </p:nvSpPr>
        <p:spPr bwMode="auto">
          <a:xfrm>
            <a:off x="1546225" y="1882775"/>
            <a:ext cx="9966325" cy="701675"/>
          </a:xfrm>
          <a:prstGeom prst="rect">
            <a:avLst/>
          </a:prstGeom>
          <a:noFill/>
          <a:ln w="9525">
            <a:noFill/>
            <a:miter lim="800000"/>
            <a:headEnd/>
            <a:tailEnd/>
          </a:ln>
        </p:spPr>
        <p:txBody>
          <a:bodyPr>
            <a:spAutoFit/>
          </a:bodyPr>
          <a:lstStyle/>
          <a:p>
            <a:pPr algn="ctr">
              <a:spcBef>
                <a:spcPct val="50000"/>
              </a:spcBef>
            </a:pPr>
            <a:r>
              <a:rPr lang="uk-UA" sz="2000" b="1"/>
              <a:t>Таблиця 5. Розподіл частоти реєстрації Rh-позитивної та Rh-негативної крові у різних національностях</a:t>
            </a:r>
            <a:endParaRPr lang="ru-RU" sz="2000" b="1"/>
          </a:p>
        </p:txBody>
      </p:sp>
      <p:graphicFrame>
        <p:nvGraphicFramePr>
          <p:cNvPr id="136473" name="Group 281"/>
          <p:cNvGraphicFramePr>
            <a:graphicFrameLocks noGrp="1"/>
          </p:cNvGraphicFramePr>
          <p:nvPr/>
        </p:nvGraphicFramePr>
        <p:xfrm>
          <a:off x="914400" y="2690813"/>
          <a:ext cx="10363200" cy="4022725"/>
        </p:xfrm>
        <a:graphic>
          <a:graphicData uri="http://schemas.openxmlformats.org/drawingml/2006/table">
            <a:tbl>
              <a:tblPr/>
              <a:tblGrid>
                <a:gridCol w="4243388"/>
                <a:gridCol w="3082925"/>
                <a:gridCol w="3036887"/>
              </a:tblGrid>
              <a:tr h="206375">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Національність</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Частота реєстрації, %</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r>
              <a:tr h="203200">
                <a:tc vMerge="1">
                  <a:txBody>
                    <a:bodyPr/>
                    <a:lstStyle/>
                    <a:p>
                      <a:endParaRPr lang="ru-RU"/>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Резус-позитивні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Резус-негативні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Українці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86</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15</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Норвежці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85</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15</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Араби</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72</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28</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Ескімоси</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99-100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0-1</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6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Мексиканці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Американські індіанці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90-98</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2-10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Австралійські аборигени</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Китайці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98-100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0-2</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Японці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99-100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0-1</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Баски</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64</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36</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22" name="Rectangle 3"/>
          <p:cNvSpPr>
            <a:spLocks noGrp="1"/>
          </p:cNvSpPr>
          <p:nvPr>
            <p:ph type="body" idx="4294967295"/>
          </p:nvPr>
        </p:nvSpPr>
        <p:spPr bwMode="auto">
          <a:xfrm>
            <a:off x="295275" y="766763"/>
            <a:ext cx="11587163" cy="5749925"/>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sz="1800" b="1" cap="none" smtClean="0">
                <a:solidFill>
                  <a:srgbClr val="000000"/>
                </a:solidFill>
                <a:latin typeface="Times New Roman" pitchFamily="18" charset="0"/>
                <a:ea typeface="맑은 고딕"/>
                <a:cs typeface="맑은 고딕"/>
              </a:rPr>
              <a:t>При переливанні крові резус-позитивного донора резус-негативному реципієнтові в останнього утворяться імунні антитіла (анти-Д). Тому, повторне переливання резус-позитивної крові може викликати гемоконфлікт. Подібна ж ситуація виникає, якщо резус-негативна жінка вагітна резус-позитивним плодом, що успадковує резус-позитивну приналежність від батька. Під час пологів еритроцити плода надходять у кров матері й імунізують її організм (виробляються анти-Д-антитіла). Так, уже 0,25 мл плацентарної крові імунізують організм матері, що спостерігається в 20% резус-негативних матерів. </a:t>
            </a:r>
          </a:p>
          <a:p>
            <a:pPr marL="381000" indent="-381000" eaLnBrk="1" hangingPunct="1">
              <a:lnSpc>
                <a:spcPct val="100000"/>
              </a:lnSpc>
              <a:buClr>
                <a:srgbClr val="0BD0D9"/>
              </a:buClr>
              <a:buSzPct val="95000"/>
              <a:buFont typeface="Arial" charset="0"/>
              <a:buNone/>
            </a:pPr>
            <a:endParaRPr lang="en-US" sz="18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en-US" sz="1400" b="1" cap="none" smtClean="0">
                <a:solidFill>
                  <a:srgbClr val="007CCE"/>
                </a:solidFill>
                <a:latin typeface="Times New Roman" pitchFamily="18" charset="0"/>
                <a:ea typeface="맑은 고딕"/>
                <a:cs typeface="맑은 고딕"/>
              </a:rPr>
              <a:t> </a:t>
            </a:r>
            <a:r>
              <a:rPr lang="ru-RU" sz="1400" b="1" cap="none" smtClean="0">
                <a:solidFill>
                  <a:srgbClr val="007CCE"/>
                </a:solidFill>
                <a:latin typeface="Times New Roman" pitchFamily="18" charset="0"/>
                <a:ea typeface="맑은 고딕"/>
                <a:cs typeface="맑은 고딕"/>
              </a:rPr>
              <a:t> </a:t>
            </a:r>
          </a:p>
        </p:txBody>
      </p:sp>
      <p:pic>
        <p:nvPicPr>
          <p:cNvPr id="30723" name="Picture 6" descr="Картинки по запросу резус-конфлікт картинки"/>
          <p:cNvPicPr>
            <a:picLocks noChangeAspect="1" noChangeArrowheads="1"/>
          </p:cNvPicPr>
          <p:nvPr/>
        </p:nvPicPr>
        <p:blipFill>
          <a:blip r:embed="rId2"/>
          <a:srcRect/>
          <a:stretch>
            <a:fillRect/>
          </a:stretch>
        </p:blipFill>
        <p:spPr bwMode="auto">
          <a:xfrm>
            <a:off x="835025" y="3859213"/>
            <a:ext cx="3529013" cy="2506662"/>
          </a:xfrm>
          <a:prstGeom prst="rect">
            <a:avLst/>
          </a:prstGeom>
          <a:noFill/>
          <a:ln w="9525">
            <a:noFill/>
            <a:miter lim="800000"/>
            <a:headEnd/>
            <a:tailEnd/>
          </a:ln>
        </p:spPr>
      </p:pic>
      <p:pic>
        <p:nvPicPr>
          <p:cNvPr id="30724" name="Picture 8" descr="Картинки по запросу резус-конфлікт картинки"/>
          <p:cNvPicPr>
            <a:picLocks noChangeAspect="1" noChangeArrowheads="1"/>
          </p:cNvPicPr>
          <p:nvPr/>
        </p:nvPicPr>
        <p:blipFill>
          <a:blip r:embed="rId3"/>
          <a:srcRect/>
          <a:stretch>
            <a:fillRect/>
          </a:stretch>
        </p:blipFill>
        <p:spPr bwMode="auto">
          <a:xfrm>
            <a:off x="8477250" y="3943350"/>
            <a:ext cx="3495675" cy="2409825"/>
          </a:xfrm>
          <a:prstGeom prst="rect">
            <a:avLst/>
          </a:prstGeom>
          <a:noFill/>
          <a:ln w="9525">
            <a:noFill/>
            <a:miter lim="800000"/>
            <a:headEnd/>
            <a:tailEnd/>
          </a:ln>
        </p:spPr>
      </p:pic>
      <p:pic>
        <p:nvPicPr>
          <p:cNvPr id="30725" name="Picture 10" descr="Картинки по запросу резус-конфлікт картинки"/>
          <p:cNvPicPr>
            <a:picLocks noChangeAspect="1" noChangeArrowheads="1"/>
          </p:cNvPicPr>
          <p:nvPr/>
        </p:nvPicPr>
        <p:blipFill>
          <a:blip r:embed="rId4"/>
          <a:srcRect/>
          <a:stretch>
            <a:fillRect/>
          </a:stretch>
        </p:blipFill>
        <p:spPr bwMode="auto">
          <a:xfrm>
            <a:off x="4579938" y="3084513"/>
            <a:ext cx="3590925"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1746" name="Rectangle 2"/>
          <p:cNvSpPr>
            <a:spLocks noGrp="1"/>
          </p:cNvSpPr>
          <p:nvPr>
            <p:ph type="body" idx="4294967295"/>
          </p:nvPr>
        </p:nvSpPr>
        <p:spPr bwMode="auto">
          <a:xfrm>
            <a:off x="295275" y="579438"/>
            <a:ext cx="11587163" cy="5937250"/>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sz="1800" b="1" cap="none" smtClean="0">
                <a:solidFill>
                  <a:srgbClr val="000000"/>
                </a:solidFill>
                <a:latin typeface="Times New Roman" pitchFamily="18" charset="0"/>
                <a:ea typeface="맑은 고딕"/>
                <a:cs typeface="맑은 고딕"/>
              </a:rPr>
              <a:t>При наступних вагітностях резус-позитивним плодом анти-Д-антитіла проникають через плацентарний бар'єр, ушкоджують тканини й еритроцити плода, викликаючи викидень,                        а при народженні дитини – резусну хворобу, або гемолітичну хворобу новонароджених,                           що характеризується важкою гемолітичною анемією. Для попередження імунізації резус-негативної жінки Д-антигенами плода під час пологів, при абортах їй уводять концентровані анти-Д-антитіла. Вони аглютинують резус-позитивні еритроцити плода, що надходять у її організм, та імунізації не настає. Хоча інші резусні антигени в імунному відношенні слабкіші Д-антигенів, однак і вони при їхньому значному надходженні в організм резус-позитивної людини, можуть  викликати антигенні реакції.</a:t>
            </a:r>
            <a:r>
              <a:rPr lang="ru-RU" sz="1400" b="1" cap="none" smtClean="0">
                <a:solidFill>
                  <a:srgbClr val="007CCE"/>
                </a:solidFill>
                <a:latin typeface="Times New Roman" pitchFamily="18" charset="0"/>
                <a:ea typeface="맑은 고딕"/>
                <a:cs typeface="맑은 고딕"/>
              </a:rPr>
              <a:t>    </a:t>
            </a:r>
            <a:r>
              <a:rPr lang="en-US" sz="1400" b="1" cap="none" smtClean="0">
                <a:solidFill>
                  <a:srgbClr val="007CCE"/>
                </a:solidFill>
                <a:latin typeface="Times New Roman" pitchFamily="18" charset="0"/>
                <a:ea typeface="맑은 고딕"/>
                <a:cs typeface="맑은 고딕"/>
              </a:rPr>
              <a:t> </a:t>
            </a:r>
            <a:r>
              <a:rPr lang="ru-RU" sz="1400" b="1" cap="none" smtClean="0">
                <a:solidFill>
                  <a:srgbClr val="007CCE"/>
                </a:solidFill>
                <a:latin typeface="Times New Roman" pitchFamily="18" charset="0"/>
                <a:ea typeface="맑은 고딕"/>
                <a:cs typeface="맑은 고딕"/>
              </a:rPr>
              <a:t> </a:t>
            </a:r>
          </a:p>
        </p:txBody>
      </p:sp>
      <p:pic>
        <p:nvPicPr>
          <p:cNvPr id="31747" name="Picture 6" descr="Картинки по запросу резус-конфлікт картинки"/>
          <p:cNvPicPr>
            <a:picLocks noChangeAspect="1" noChangeArrowheads="1"/>
          </p:cNvPicPr>
          <p:nvPr/>
        </p:nvPicPr>
        <p:blipFill>
          <a:blip r:embed="rId2"/>
          <a:srcRect/>
          <a:stretch>
            <a:fillRect/>
          </a:stretch>
        </p:blipFill>
        <p:spPr bwMode="auto">
          <a:xfrm>
            <a:off x="1462088" y="3463925"/>
            <a:ext cx="4838700" cy="2763838"/>
          </a:xfrm>
          <a:prstGeom prst="rect">
            <a:avLst/>
          </a:prstGeom>
          <a:noFill/>
          <a:ln w="9525">
            <a:noFill/>
            <a:miter lim="800000"/>
            <a:headEnd/>
            <a:tailEnd/>
          </a:ln>
        </p:spPr>
      </p:pic>
      <p:sp>
        <p:nvSpPr>
          <p:cNvPr id="31748" name="AutoShape 8" descr="Картинки по запросу резус-конфлікт картинки"/>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pic>
        <p:nvPicPr>
          <p:cNvPr id="31749" name="Picture 10" descr="Похожее изображение"/>
          <p:cNvPicPr>
            <a:picLocks noChangeAspect="1" noChangeArrowheads="1"/>
          </p:cNvPicPr>
          <p:nvPr/>
        </p:nvPicPr>
        <p:blipFill>
          <a:blip r:embed="rId3"/>
          <a:srcRect/>
          <a:stretch>
            <a:fillRect/>
          </a:stretch>
        </p:blipFill>
        <p:spPr bwMode="auto">
          <a:xfrm>
            <a:off x="6873875" y="3459163"/>
            <a:ext cx="4414838" cy="2767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770" name="Rectangle 2"/>
          <p:cNvSpPr>
            <a:spLocks noGrp="1"/>
          </p:cNvSpPr>
          <p:nvPr>
            <p:ph type="title" idx="4294967295"/>
          </p:nvPr>
        </p:nvSpPr>
        <p:spPr bwMode="auto">
          <a:xfrm>
            <a:off x="793750" y="590550"/>
            <a:ext cx="10755313" cy="2054225"/>
          </a:xfrm>
          <a:noFill/>
        </p:spPr>
        <p:txBody>
          <a:bodyPr wrap="square" numCol="1" anchorCtr="0" compatLnSpc="1">
            <a:prstTxWarp prst="textNoShape">
              <a:avLst/>
            </a:prstTxWarp>
          </a:bodyPr>
          <a:lstStyle/>
          <a:p>
            <a:pPr algn="l" eaLnBrk="1" hangingPunct="1"/>
            <a:r>
              <a:rPr lang="uk-UA" sz="2000" cap="none" smtClean="0">
                <a:latin typeface="Arial" charset="0"/>
              </a:rPr>
              <a:t>У таблиці </a:t>
            </a:r>
            <a:r>
              <a:rPr lang="en-US" sz="2000" cap="none" smtClean="0">
                <a:latin typeface="Arial" charset="0"/>
              </a:rPr>
              <a:t>6</a:t>
            </a:r>
            <a:r>
              <a:rPr lang="uk-UA" sz="2000" cap="none" smtClean="0">
                <a:latin typeface="Arial" charset="0"/>
              </a:rPr>
              <a:t> наведено дані щодо можливого резус-фактора крові дитини в залежності від резус-фактора крові батьків. Як відомо, при наявності в геномі людини домінантної алелі гена білка резус-фактора D, кров людини буде завжди Rh-позитивною (DD або Dd).             Але навіть якщо обоє батьків будуть мати резус-позитивну кров, в них може народитися дитина (з 25 % ймовірністю) з Rh-негативною кров’ю (якщо один з батьків буде нести гетерозиготну алель Dd: ♀DD × ♂Dd = 75 % Rh+ 25 % Rh-). Якщо батьки будуть мати генотип, який включає дві домінантних алелі D, то 100 % в них народиться дитина з                Rh-позитивною кров’ю: ♀DD × ♂DD = 100 % Rh.</a:t>
            </a:r>
            <a:br>
              <a:rPr lang="uk-UA" sz="2000" cap="none" smtClean="0">
                <a:latin typeface="Arial" charset="0"/>
              </a:rPr>
            </a:br>
            <a:endParaRPr lang="ru-RU" sz="2000" cap="none" smtClean="0">
              <a:latin typeface="Arial" charset="0"/>
            </a:endParaRPr>
          </a:p>
        </p:txBody>
      </p:sp>
      <p:sp>
        <p:nvSpPr>
          <p:cNvPr id="32771" name="Rectangle 3"/>
          <p:cNvSpPr>
            <a:spLocks noGrp="1"/>
          </p:cNvSpPr>
          <p:nvPr>
            <p:ph type="body" sz="half" idx="4294967295"/>
          </p:nvPr>
        </p:nvSpPr>
        <p:spPr bwMode="auto">
          <a:xfrm>
            <a:off x="0" y="2366963"/>
            <a:ext cx="5105400" cy="3424237"/>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endParaRPr lang="ru-RU"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endParaRPr lang="en-US"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r>
              <a:rPr lang="en-US" sz="1200" b="1" cap="none" smtClean="0">
                <a:solidFill>
                  <a:srgbClr val="007CCE"/>
                </a:solidFill>
                <a:latin typeface="Times New Roman" pitchFamily="18" charset="0"/>
                <a:ea typeface="맑은 고딕"/>
                <a:cs typeface="맑은 고딕"/>
              </a:rPr>
              <a:t> </a:t>
            </a:r>
            <a:r>
              <a:rPr lang="ru-RU" sz="1200" b="1" cap="none" smtClean="0">
                <a:solidFill>
                  <a:srgbClr val="007CCE"/>
                </a:solidFill>
                <a:latin typeface="Times New Roman" pitchFamily="18" charset="0"/>
                <a:ea typeface="맑은 고딕"/>
                <a:cs typeface="맑은 고딕"/>
              </a:rPr>
              <a:t> </a:t>
            </a:r>
          </a:p>
        </p:txBody>
      </p:sp>
      <p:sp>
        <p:nvSpPr>
          <p:cNvPr id="32772" name="AutoShape 4"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32773" name="AutoShape 5" descr="Jan Janský, 1902.jpg"/>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32774" name="AutoShape 6"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32775" name="AutoShape 7"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32776" name="AutoShape 8"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32777" name="AutoShape 9"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32778" name="AutoShape 10"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32779" name="AutoShape 11"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32780" name="AutoShape 12"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32781" name="AutoShape 13"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32782" name="AutoShape 14"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32783" name="Text Box 57"/>
          <p:cNvSpPr txBox="1">
            <a:spLocks noChangeArrowheads="1"/>
          </p:cNvSpPr>
          <p:nvPr/>
        </p:nvSpPr>
        <p:spPr bwMode="auto">
          <a:xfrm>
            <a:off x="1006475" y="2716213"/>
            <a:ext cx="10329863" cy="701675"/>
          </a:xfrm>
          <a:prstGeom prst="rect">
            <a:avLst/>
          </a:prstGeom>
          <a:noFill/>
          <a:ln w="9525">
            <a:noFill/>
            <a:miter lim="800000"/>
            <a:headEnd/>
            <a:tailEnd/>
          </a:ln>
        </p:spPr>
        <p:txBody>
          <a:bodyPr>
            <a:spAutoFit/>
          </a:bodyPr>
          <a:lstStyle/>
          <a:p>
            <a:pPr algn="ctr">
              <a:spcBef>
                <a:spcPct val="50000"/>
              </a:spcBef>
            </a:pPr>
            <a:r>
              <a:rPr lang="ru-RU" sz="2000" b="1"/>
              <a:t>Таблиця </a:t>
            </a:r>
            <a:r>
              <a:rPr lang="en-US" sz="2000" b="1"/>
              <a:t>6</a:t>
            </a:r>
            <a:r>
              <a:rPr lang="ru-RU" sz="2000" b="1"/>
              <a:t>. Можливий розподіл у відсотках належності крові дитини до                   Rh-позитивної та Rh-негативної крові від резус-фактора батьків</a:t>
            </a:r>
          </a:p>
        </p:txBody>
      </p:sp>
      <p:graphicFrame>
        <p:nvGraphicFramePr>
          <p:cNvPr id="126107" name="Group 155"/>
          <p:cNvGraphicFramePr>
            <a:graphicFrameLocks noGrp="1"/>
          </p:cNvGraphicFramePr>
          <p:nvPr/>
        </p:nvGraphicFramePr>
        <p:xfrm>
          <a:off x="914400" y="3471863"/>
          <a:ext cx="10363200" cy="3098800"/>
        </p:xfrm>
        <a:graphic>
          <a:graphicData uri="http://schemas.openxmlformats.org/drawingml/2006/table">
            <a:tbl>
              <a:tblPr/>
              <a:tblGrid>
                <a:gridCol w="2792413"/>
                <a:gridCol w="2960687"/>
                <a:gridCol w="4610100"/>
              </a:tblGrid>
              <a:tr h="436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Батько</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Мати</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Дитина</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413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458788" algn="l"/>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75-100 % Rh+</a:t>
                      </a:r>
                      <a:endParaRPr kumimoji="0" lang="ru-RU"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tab pos="458788" algn="l"/>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0-25% Rh-</a:t>
                      </a:r>
                      <a:endParaRPr kumimoji="0" lang="en-US"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42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458788" algn="l"/>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75-100 % Rh+</a:t>
                      </a:r>
                      <a:endParaRPr kumimoji="0" lang="ru-RU"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tab pos="458788" algn="l"/>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0-25% Rh-</a:t>
                      </a:r>
                      <a:endParaRPr kumimoji="0" lang="en-US"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413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458788" algn="l"/>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75-100 % Rh+</a:t>
                      </a:r>
                      <a:endParaRPr kumimoji="0" lang="ru-RU"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tab pos="458788" algn="l"/>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0-25% Rh-</a:t>
                      </a:r>
                      <a:endParaRPr kumimoji="0" lang="en-US"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6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100 % Rh-</a:t>
                      </a:r>
                      <a:endParaRPr kumimoji="0" lang="ru-RU"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794" name="Заголовок 1"/>
          <p:cNvSpPr>
            <a:spLocks noGrp="1"/>
          </p:cNvSpPr>
          <p:nvPr>
            <p:ph type="title" idx="4294967295"/>
          </p:nvPr>
        </p:nvSpPr>
        <p:spPr bwMode="auto">
          <a:xfrm>
            <a:off x="1033463" y="0"/>
            <a:ext cx="10013950" cy="842963"/>
          </a:xfrm>
          <a:noFill/>
        </p:spPr>
        <p:txBody>
          <a:bodyPr wrap="square" numCol="1" anchorCtr="0" compatLnSpc="1">
            <a:prstTxWarp prst="textNoShape">
              <a:avLst/>
            </a:prstTxWarp>
          </a:bodyPr>
          <a:lstStyle/>
          <a:p>
            <a:pPr eaLnBrk="1" hangingPunct="1"/>
            <a:r>
              <a:rPr lang="en-US" sz="4800" b="1" cap="none" smtClean="0">
                <a:solidFill>
                  <a:srgbClr val="4F81BD"/>
                </a:solidFill>
                <a:ea typeface="맑은 고딕"/>
                <a:cs typeface="Arial" charset="0"/>
              </a:rPr>
              <a:t/>
            </a:r>
            <a:br>
              <a:rPr lang="en-US" sz="4800" b="1" cap="none" smtClean="0">
                <a:solidFill>
                  <a:srgbClr val="4F81BD"/>
                </a:solidFill>
                <a:ea typeface="맑은 고딕"/>
                <a:cs typeface="Arial" charset="0"/>
              </a:rPr>
            </a:br>
            <a:r>
              <a:rPr lang="en-US" sz="4800" b="1" cap="none" smtClean="0">
                <a:solidFill>
                  <a:srgbClr val="4F81BD"/>
                </a:solidFill>
                <a:ea typeface="맑은 고딕"/>
                <a:cs typeface="Arial" charset="0"/>
              </a:rPr>
              <a:t> </a:t>
            </a:r>
            <a:r>
              <a:rPr lang="ru-RU" b="1" cap="none" smtClean="0">
                <a:solidFill>
                  <a:srgbClr val="4F81BD"/>
                </a:solidFill>
                <a:ea typeface="맑은 고딕"/>
                <a:cs typeface="Arial" charset="0"/>
              </a:rPr>
              <a:t>3. Інші системи антигенів еритроцитів</a:t>
            </a:r>
          </a:p>
        </p:txBody>
      </p:sp>
      <p:sp>
        <p:nvSpPr>
          <p:cNvPr id="33795" name="Rectangle 3"/>
          <p:cNvSpPr>
            <a:spLocks noGrp="1"/>
          </p:cNvSpPr>
          <p:nvPr>
            <p:ph type="body" idx="4294967295"/>
          </p:nvPr>
        </p:nvSpPr>
        <p:spPr bwMode="auto">
          <a:xfrm>
            <a:off x="295275" y="1708150"/>
            <a:ext cx="11587163" cy="4808538"/>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b="1" cap="none" smtClean="0">
                <a:solidFill>
                  <a:srgbClr val="000000"/>
                </a:solidFill>
                <a:latin typeface="Times New Roman" pitchFamily="18" charset="0"/>
                <a:ea typeface="맑은 고딕"/>
                <a:cs typeface="맑은 고딕"/>
              </a:rPr>
              <a:t>На мембрані еритроцитів, крім антигенів А, В, Н, Rh є інші антигени, які визначають їх антигенну специфічність. З них близько 30 зустрічається досить часто. Вони можуть спричинити аглютинацію та гемоліз еритроцитів при переливанні крові. Виділяють понад 20 різних систем крові за наявністю антигенів: Rh, M, S, P, A, Kk та ін. Але більшість з них у природних умовах не мають антитіл. Як і звичайні імунні антитіла, вони утворюються при надходженні в організм антигенів і зумовлюють гемоліз еритроцитів при повторному переливанні крові. Тому при переливанні крові бажано, щоб кров була сумісною не лише за системою АВ0, а й за іншими факторами. У реальних умовах повної сумісності досягти неможливо, оскільки тільки з вказаних антигенів можна скласти майже 300 млн комбінацій.  </a:t>
            </a:r>
          </a:p>
          <a:p>
            <a:pPr marL="381000" indent="-381000" eaLnBrk="1" hangingPunct="1">
              <a:lnSpc>
                <a:spcPct val="100000"/>
              </a:lnSpc>
              <a:buClr>
                <a:srgbClr val="0BD0D9"/>
              </a:buClr>
              <a:buSzPct val="95000"/>
              <a:buFont typeface="Arial" charset="0"/>
              <a:buNone/>
            </a:pPr>
            <a:r>
              <a:rPr lang="ru-RU" b="1" cap="none" smtClean="0">
                <a:solidFill>
                  <a:srgbClr val="000000"/>
                </a:solidFill>
                <a:latin typeface="Times New Roman" pitchFamily="18" charset="0"/>
                <a:ea typeface="맑은 고딕"/>
                <a:cs typeface="맑은 고딕"/>
              </a:rPr>
              <a:t>       </a:t>
            </a:r>
            <a:endParaRPr lang="ru-RU" b="1" cap="none" smtClean="0">
              <a:solidFill>
                <a:srgbClr val="007CCE"/>
              </a:solidFill>
              <a:latin typeface="Times New Roman" pitchFamily="18" charset="0"/>
              <a:ea typeface="맑은 고딕"/>
              <a:cs typeface="맑은 고딕"/>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818" name="Rectangle 3"/>
          <p:cNvSpPr>
            <a:spLocks noGrp="1"/>
          </p:cNvSpPr>
          <p:nvPr>
            <p:ph type="body" idx="4294967295"/>
          </p:nvPr>
        </p:nvSpPr>
        <p:spPr bwMode="auto">
          <a:xfrm>
            <a:off x="604838" y="382588"/>
            <a:ext cx="6427787" cy="6802437"/>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endParaRPr lang="ru-RU" sz="14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400" b="1" cap="none" smtClean="0">
                <a:solidFill>
                  <a:srgbClr val="000000"/>
                </a:solidFill>
                <a:latin typeface="Times New Roman" pitchFamily="18" charset="0"/>
                <a:ea typeface="맑은 고딕"/>
                <a:cs typeface="맑은 고딕"/>
              </a:rPr>
              <a:t>       </a:t>
            </a:r>
            <a:r>
              <a:rPr lang="ru-RU" sz="1800" b="1" cap="none" smtClean="0">
                <a:solidFill>
                  <a:srgbClr val="FF0000"/>
                </a:solidFill>
                <a:latin typeface="Times New Roman" pitchFamily="18" charset="0"/>
                <a:ea typeface="맑은 고딕"/>
                <a:cs typeface="맑은 고딕"/>
              </a:rPr>
              <a:t>Система Келл-Челлано</a:t>
            </a:r>
            <a:r>
              <a:rPr lang="ru-RU" sz="1800" b="1" cap="none" smtClean="0">
                <a:solidFill>
                  <a:srgbClr val="000000"/>
                </a:solidFill>
                <a:latin typeface="Times New Roman" pitchFamily="18" charset="0"/>
                <a:ea typeface="맑은 고딕"/>
                <a:cs typeface="맑은 고딕"/>
              </a:rPr>
              <a:t> складається з двох аглютиногенів – К і к, вони утворюють 3 групи крові – КК, кк і Кк. Ця система є у 100%  людей. </a:t>
            </a:r>
          </a:p>
          <a:p>
            <a:pPr marL="381000" indent="-381000" eaLnBrk="1" hangingPunct="1">
              <a:lnSpc>
                <a:spcPct val="100000"/>
              </a:lnSpc>
              <a:buClr>
                <a:srgbClr val="0BD0D9"/>
              </a:buClr>
              <a:buSzPct val="95000"/>
              <a:buFont typeface="Arial" charset="0"/>
              <a:buNone/>
            </a:pPr>
            <a:r>
              <a:rPr lang="ru-RU" sz="1800" b="1" cap="none" smtClean="0">
                <a:solidFill>
                  <a:srgbClr val="000000"/>
                </a:solidFill>
                <a:latin typeface="Times New Roman" pitchFamily="18" charset="0"/>
                <a:ea typeface="맑은 고딕"/>
                <a:cs typeface="맑은 고딕"/>
              </a:rPr>
              <a:t>        </a:t>
            </a:r>
            <a:r>
              <a:rPr lang="ru-RU" sz="1800" b="1" cap="none" smtClean="0">
                <a:solidFill>
                  <a:srgbClr val="FF0000"/>
                </a:solidFill>
                <a:latin typeface="Times New Roman" pitchFamily="18" charset="0"/>
                <a:ea typeface="맑은 고딕"/>
                <a:cs typeface="맑은 고딕"/>
              </a:rPr>
              <a:t>Система Кідд</a:t>
            </a:r>
            <a:r>
              <a:rPr lang="ru-RU" sz="1800" b="1" cap="none" smtClean="0">
                <a:solidFill>
                  <a:srgbClr val="000000"/>
                </a:solidFill>
                <a:latin typeface="Times New Roman" pitchFamily="18" charset="0"/>
                <a:ea typeface="맑은 고딕"/>
                <a:cs typeface="맑은 고딕"/>
              </a:rPr>
              <a:t> має два аглютиногени – </a:t>
            </a:r>
            <a:r>
              <a:rPr lang="en-US" sz="1800" b="1" cap="none" smtClean="0">
                <a:solidFill>
                  <a:srgbClr val="000000"/>
                </a:solidFill>
                <a:latin typeface="Times New Roman" pitchFamily="18" charset="0"/>
                <a:ea typeface="Times New Roman" pitchFamily="18" charset="0"/>
                <a:cs typeface="맑은 고딕"/>
              </a:rPr>
              <a:t>Jk</a:t>
            </a:r>
            <a:r>
              <a:rPr lang="en-US" sz="1800" b="1" cap="none" baseline="30000" smtClean="0">
                <a:solidFill>
                  <a:srgbClr val="000000"/>
                </a:solidFill>
                <a:latin typeface="Times New Roman" pitchFamily="18" charset="0"/>
                <a:ea typeface="Times New Roman" pitchFamily="18" charset="0"/>
                <a:cs typeface="맑은 고딕"/>
              </a:rPr>
              <a:t>a</a:t>
            </a:r>
            <a:r>
              <a:rPr lang="ru-RU" sz="1800" b="1" cap="none" smtClean="0">
                <a:solidFill>
                  <a:srgbClr val="000000"/>
                </a:solidFill>
                <a:latin typeface="Times New Roman" pitchFamily="18" charset="0"/>
                <a:ea typeface="Times New Roman" pitchFamily="18" charset="0"/>
                <a:cs typeface="맑은 고딕"/>
              </a:rPr>
              <a:t>  та </a:t>
            </a:r>
            <a:r>
              <a:rPr lang="en-US" sz="1800" b="1" cap="none" smtClean="0">
                <a:solidFill>
                  <a:srgbClr val="000000"/>
                </a:solidFill>
                <a:latin typeface="Times New Roman" pitchFamily="18" charset="0"/>
                <a:cs typeface="Times New Roman" pitchFamily="18" charset="0"/>
              </a:rPr>
              <a:t>Jk</a:t>
            </a:r>
            <a:r>
              <a:rPr lang="en-US" sz="1800" b="1" cap="none" baseline="30000" smtClean="0">
                <a:solidFill>
                  <a:srgbClr val="000000"/>
                </a:solidFill>
                <a:latin typeface="Times New Roman" pitchFamily="18" charset="0"/>
                <a:cs typeface="Times New Roman" pitchFamily="18" charset="0"/>
              </a:rPr>
              <a:t>b</a:t>
            </a:r>
            <a:r>
              <a:rPr lang="ru-RU" sz="1800" b="1" cap="none" smtClean="0">
                <a:solidFill>
                  <a:srgbClr val="000000"/>
                </a:solidFill>
                <a:latin typeface="Times New Roman" pitchFamily="18" charset="0"/>
                <a:ea typeface="맑은 고딕"/>
                <a:cs typeface="맑은 고딕"/>
              </a:rPr>
              <a:t> , які утворюють 3 групи крові: зустрічаються або         по одному, або обидва аглютиногени: </a:t>
            </a:r>
            <a:r>
              <a:rPr lang="en-US" sz="1800" b="1" cap="none" smtClean="0">
                <a:solidFill>
                  <a:srgbClr val="000000"/>
                </a:solidFill>
                <a:latin typeface="Times New Roman" pitchFamily="18" charset="0"/>
                <a:ea typeface="Times New Roman" pitchFamily="18" charset="0"/>
                <a:cs typeface="맑은 고딕"/>
              </a:rPr>
              <a:t>Jk</a:t>
            </a:r>
            <a:r>
              <a:rPr lang="en-US" sz="1800" b="1" cap="none" baseline="30000" smtClean="0">
                <a:solidFill>
                  <a:srgbClr val="000000"/>
                </a:solidFill>
                <a:latin typeface="Times New Roman" pitchFamily="18" charset="0"/>
                <a:ea typeface="Times New Roman" pitchFamily="18" charset="0"/>
                <a:cs typeface="맑은 고딕"/>
              </a:rPr>
              <a:t>a</a:t>
            </a:r>
            <a:r>
              <a:rPr lang="ru-RU" sz="1800" b="1" cap="none" smtClean="0">
                <a:solidFill>
                  <a:srgbClr val="000000"/>
                </a:solidFill>
                <a:latin typeface="Times New Roman" pitchFamily="18" charset="0"/>
                <a:ea typeface="맑은 고딕"/>
                <a:cs typeface="맑은 고딕"/>
              </a:rPr>
              <a:t> , </a:t>
            </a:r>
            <a:r>
              <a:rPr lang="en-US" sz="1800" b="1" cap="none" smtClean="0">
                <a:solidFill>
                  <a:srgbClr val="000000"/>
                </a:solidFill>
                <a:latin typeface="Times New Roman" pitchFamily="18" charset="0"/>
                <a:cs typeface="Times New Roman" pitchFamily="18" charset="0"/>
              </a:rPr>
              <a:t>Jk</a:t>
            </a:r>
            <a:r>
              <a:rPr lang="en-US" sz="1800" b="1" cap="none" baseline="30000" smtClean="0">
                <a:solidFill>
                  <a:srgbClr val="000000"/>
                </a:solidFill>
                <a:latin typeface="Times New Roman" pitchFamily="18" charset="0"/>
                <a:cs typeface="Times New Roman" pitchFamily="18" charset="0"/>
              </a:rPr>
              <a:t>a</a:t>
            </a:r>
            <a:r>
              <a:rPr lang="ru-RU" sz="1800" b="1" cap="none" smtClean="0">
                <a:solidFill>
                  <a:srgbClr val="000000"/>
                </a:solidFill>
                <a:latin typeface="Times New Roman" pitchFamily="18" charset="0"/>
                <a:ea typeface="맑은 고딕"/>
                <a:cs typeface="맑은 고딕"/>
              </a:rPr>
              <a:t> </a:t>
            </a:r>
            <a:r>
              <a:rPr lang="en-US" sz="1800" b="1" cap="none" smtClean="0">
                <a:solidFill>
                  <a:srgbClr val="000000"/>
                </a:solidFill>
                <a:latin typeface="Times New Roman" pitchFamily="18" charset="0"/>
                <a:cs typeface="Times New Roman" pitchFamily="18" charset="0"/>
              </a:rPr>
              <a:t>Jk</a:t>
            </a:r>
            <a:r>
              <a:rPr lang="en-US" sz="1800" b="1" cap="none" baseline="30000" smtClean="0">
                <a:solidFill>
                  <a:srgbClr val="000000"/>
                </a:solidFill>
                <a:latin typeface="Times New Roman" pitchFamily="18" charset="0"/>
                <a:cs typeface="Times New Roman" pitchFamily="18" charset="0"/>
              </a:rPr>
              <a:t>b</a:t>
            </a:r>
            <a:r>
              <a:rPr lang="ru-RU" sz="1800" b="1" cap="none" smtClean="0">
                <a:solidFill>
                  <a:srgbClr val="000000"/>
                </a:solidFill>
                <a:latin typeface="Times New Roman" pitchFamily="18" charset="0"/>
                <a:ea typeface="맑은 고딕"/>
                <a:cs typeface="맑은 고딕"/>
              </a:rPr>
              <a:t> , </a:t>
            </a:r>
            <a:r>
              <a:rPr lang="en-US" sz="1800" b="1" cap="none" smtClean="0">
                <a:solidFill>
                  <a:srgbClr val="000000"/>
                </a:solidFill>
                <a:latin typeface="Times New Roman" pitchFamily="18" charset="0"/>
                <a:cs typeface="Times New Roman" pitchFamily="18" charset="0"/>
              </a:rPr>
              <a:t>Jk</a:t>
            </a:r>
            <a:r>
              <a:rPr lang="en-US" sz="1800" b="1" cap="none" baseline="30000" smtClean="0">
                <a:solidFill>
                  <a:srgbClr val="000000"/>
                </a:solidFill>
                <a:latin typeface="Times New Roman" pitchFamily="18" charset="0"/>
                <a:cs typeface="Times New Roman" pitchFamily="18" charset="0"/>
              </a:rPr>
              <a:t>b</a:t>
            </a:r>
            <a:r>
              <a:rPr lang="ru-RU" sz="1800" b="1" cap="none" smtClean="0">
                <a:solidFill>
                  <a:srgbClr val="000000"/>
                </a:solidFill>
                <a:latin typeface="Times New Roman" pitchFamily="18" charset="0"/>
                <a:ea typeface="맑은 고딕"/>
                <a:cs typeface="맑은 고딕"/>
              </a:rPr>
              <a:t>. Імунні антитіла до них появлялись при дуже частих переливаннях крові, несумісній по цим аглютиногенам.</a:t>
            </a:r>
          </a:p>
          <a:p>
            <a:pPr marL="381000" indent="-381000" eaLnBrk="1" hangingPunct="1">
              <a:lnSpc>
                <a:spcPct val="100000"/>
              </a:lnSpc>
              <a:buClr>
                <a:srgbClr val="0BD0D9"/>
              </a:buClr>
              <a:buSzPct val="95000"/>
              <a:buFont typeface="Arial" charset="0"/>
              <a:buNone/>
            </a:pPr>
            <a:r>
              <a:rPr lang="ru-RU" sz="1800" b="1" cap="none" smtClean="0">
                <a:solidFill>
                  <a:srgbClr val="000000"/>
                </a:solidFill>
                <a:latin typeface="Times New Roman" pitchFamily="18" charset="0"/>
                <a:ea typeface="맑은 고딕"/>
                <a:cs typeface="맑은 고딕"/>
              </a:rPr>
              <a:t>        </a:t>
            </a:r>
            <a:r>
              <a:rPr lang="ru-RU" sz="1800" b="1" cap="none" smtClean="0">
                <a:solidFill>
                  <a:srgbClr val="FF0000"/>
                </a:solidFill>
                <a:latin typeface="Times New Roman" pitchFamily="18" charset="0"/>
                <a:ea typeface="맑은 고딕"/>
                <a:cs typeface="맑은 고딕"/>
              </a:rPr>
              <a:t>Система Лютеран</a:t>
            </a:r>
            <a:r>
              <a:rPr lang="ru-RU" sz="1800" b="1" cap="none" smtClean="0">
                <a:solidFill>
                  <a:srgbClr val="000000"/>
                </a:solidFill>
                <a:latin typeface="Times New Roman" pitchFamily="18" charset="0"/>
                <a:ea typeface="맑은 고딕"/>
                <a:cs typeface="맑은 고딕"/>
              </a:rPr>
              <a:t> також складається з двох аглютиногенів – </a:t>
            </a:r>
            <a:r>
              <a:rPr lang="en-US" sz="1800" b="1" cap="none" smtClean="0">
                <a:solidFill>
                  <a:srgbClr val="000000"/>
                </a:solidFill>
                <a:latin typeface="Times New Roman" pitchFamily="18" charset="0"/>
                <a:cs typeface="Times New Roman" pitchFamily="18" charset="0"/>
              </a:rPr>
              <a:t>Lu</a:t>
            </a:r>
            <a:r>
              <a:rPr lang="en-US" sz="1800" b="1" cap="none" baseline="30000" smtClean="0">
                <a:solidFill>
                  <a:srgbClr val="000000"/>
                </a:solidFill>
                <a:latin typeface="Times New Roman" pitchFamily="18" charset="0"/>
                <a:cs typeface="Times New Roman" pitchFamily="18" charset="0"/>
              </a:rPr>
              <a:t>a</a:t>
            </a:r>
            <a:r>
              <a:rPr lang="ru-RU" sz="1600" cap="none" smtClean="0"/>
              <a:t> </a:t>
            </a:r>
            <a:r>
              <a:rPr lang="ru-RU" sz="1800" b="1" cap="none" smtClean="0">
                <a:solidFill>
                  <a:srgbClr val="000000"/>
                </a:solidFill>
                <a:latin typeface="Times New Roman" pitchFamily="18" charset="0"/>
                <a:ea typeface="맑은 고딕"/>
                <a:cs typeface="맑은 고딕"/>
              </a:rPr>
              <a:t> та  </a:t>
            </a:r>
            <a:r>
              <a:rPr lang="en-US" sz="1800" b="1" cap="none" smtClean="0">
                <a:solidFill>
                  <a:srgbClr val="000000"/>
                </a:solidFill>
                <a:latin typeface="Times New Roman" pitchFamily="18" charset="0"/>
                <a:cs typeface="Times New Roman" pitchFamily="18" charset="0"/>
              </a:rPr>
              <a:t>Lu</a:t>
            </a:r>
            <a:r>
              <a:rPr lang="en-US" sz="1800" b="1" cap="none" baseline="30000" smtClean="0">
                <a:solidFill>
                  <a:srgbClr val="000000"/>
                </a:solidFill>
                <a:latin typeface="Times New Roman" pitchFamily="18" charset="0"/>
                <a:cs typeface="Times New Roman" pitchFamily="18" charset="0"/>
              </a:rPr>
              <a:t>b</a:t>
            </a:r>
            <a:r>
              <a:rPr lang="ru-RU" sz="1800" b="1" cap="none" smtClean="0">
                <a:solidFill>
                  <a:srgbClr val="000000"/>
                </a:solidFill>
                <a:latin typeface="Times New Roman" pitchFamily="18" charset="0"/>
                <a:ea typeface="맑은 고딕"/>
                <a:cs typeface="맑은 고딕"/>
              </a:rPr>
              <a:t> , які формують 3 групи крові цієї системи: </a:t>
            </a:r>
            <a:r>
              <a:rPr lang="en-US" sz="1800" b="1" cap="none" smtClean="0">
                <a:solidFill>
                  <a:srgbClr val="000000"/>
                </a:solidFill>
                <a:latin typeface="Times New Roman" pitchFamily="18" charset="0"/>
                <a:cs typeface="Times New Roman" pitchFamily="18" charset="0"/>
              </a:rPr>
              <a:t>Lu</a:t>
            </a:r>
            <a:r>
              <a:rPr lang="en-US" sz="1800" b="1" cap="none" baseline="30000" smtClean="0">
                <a:solidFill>
                  <a:srgbClr val="000000"/>
                </a:solidFill>
                <a:latin typeface="Times New Roman" pitchFamily="18" charset="0"/>
                <a:cs typeface="Times New Roman" pitchFamily="18" charset="0"/>
              </a:rPr>
              <a:t>a</a:t>
            </a:r>
            <a:r>
              <a:rPr lang="ru-RU" sz="1800" b="1" cap="none" smtClean="0">
                <a:solidFill>
                  <a:srgbClr val="000000"/>
                </a:solidFill>
                <a:latin typeface="Times New Roman" pitchFamily="18" charset="0"/>
                <a:ea typeface="맑은 고딕"/>
                <a:cs typeface="맑은 고딕"/>
              </a:rPr>
              <a:t> , </a:t>
            </a:r>
            <a:r>
              <a:rPr lang="en-US" sz="1800" b="1" cap="none" smtClean="0">
                <a:solidFill>
                  <a:srgbClr val="000000"/>
                </a:solidFill>
                <a:latin typeface="Times New Roman" pitchFamily="18" charset="0"/>
                <a:cs typeface="Times New Roman" pitchFamily="18" charset="0"/>
              </a:rPr>
              <a:t>Lu</a:t>
            </a:r>
            <a:r>
              <a:rPr lang="en-US" sz="1800" b="1" cap="none" baseline="30000" smtClean="0">
                <a:solidFill>
                  <a:srgbClr val="000000"/>
                </a:solidFill>
                <a:latin typeface="Times New Roman" pitchFamily="18" charset="0"/>
                <a:cs typeface="Times New Roman" pitchFamily="18" charset="0"/>
              </a:rPr>
              <a:t>a</a:t>
            </a:r>
            <a:r>
              <a:rPr lang="ru-RU" sz="1800" b="1" cap="none" smtClean="0">
                <a:solidFill>
                  <a:srgbClr val="000000"/>
                </a:solidFill>
                <a:latin typeface="Times New Roman" pitchFamily="18" charset="0"/>
                <a:ea typeface="맑은 고딕"/>
                <a:cs typeface="맑은 고딕"/>
              </a:rPr>
              <a:t> </a:t>
            </a:r>
            <a:r>
              <a:rPr lang="en-US" sz="1800" b="1" cap="none" smtClean="0">
                <a:solidFill>
                  <a:srgbClr val="000000"/>
                </a:solidFill>
                <a:latin typeface="Times New Roman" pitchFamily="18" charset="0"/>
                <a:cs typeface="Times New Roman" pitchFamily="18" charset="0"/>
              </a:rPr>
              <a:t>Lu</a:t>
            </a:r>
            <a:r>
              <a:rPr lang="en-US" sz="1800" b="1" cap="none" baseline="30000" smtClean="0">
                <a:solidFill>
                  <a:srgbClr val="000000"/>
                </a:solidFill>
                <a:latin typeface="Times New Roman" pitchFamily="18" charset="0"/>
                <a:cs typeface="Times New Roman" pitchFamily="18" charset="0"/>
              </a:rPr>
              <a:t>b</a:t>
            </a:r>
            <a:r>
              <a:rPr lang="ru-RU" sz="1800" b="1" cap="none" smtClean="0">
                <a:solidFill>
                  <a:srgbClr val="000000"/>
                </a:solidFill>
                <a:latin typeface="Times New Roman" pitchFamily="18" charset="0"/>
                <a:ea typeface="맑은 고딕"/>
                <a:cs typeface="맑은 고딕"/>
              </a:rPr>
              <a:t>  та </a:t>
            </a:r>
            <a:r>
              <a:rPr lang="en-US" sz="1800" b="1" cap="none" smtClean="0">
                <a:solidFill>
                  <a:srgbClr val="000000"/>
                </a:solidFill>
                <a:latin typeface="Times New Roman" pitchFamily="18" charset="0"/>
                <a:cs typeface="Times New Roman" pitchFamily="18" charset="0"/>
              </a:rPr>
              <a:t>Lu</a:t>
            </a:r>
            <a:r>
              <a:rPr lang="en-US" sz="1800" b="1" cap="none" baseline="30000" smtClean="0">
                <a:solidFill>
                  <a:srgbClr val="000000"/>
                </a:solidFill>
                <a:latin typeface="Times New Roman" pitchFamily="18" charset="0"/>
                <a:cs typeface="Times New Roman" pitchFamily="18" charset="0"/>
              </a:rPr>
              <a:t>b</a:t>
            </a:r>
            <a:r>
              <a:rPr lang="ru-RU" sz="1800" b="1" cap="none" smtClean="0">
                <a:solidFill>
                  <a:srgbClr val="000000"/>
                </a:solidFill>
                <a:latin typeface="Times New Roman" pitchFamily="18" charset="0"/>
                <a:ea typeface="맑은 고딕"/>
                <a:cs typeface="맑은 고딕"/>
              </a:rPr>
              <a:t> .</a:t>
            </a:r>
          </a:p>
          <a:p>
            <a:pPr marL="381000" indent="-381000" eaLnBrk="1" hangingPunct="1">
              <a:lnSpc>
                <a:spcPct val="100000"/>
              </a:lnSpc>
              <a:buClr>
                <a:srgbClr val="0BD0D9"/>
              </a:buClr>
              <a:buSzPct val="95000"/>
              <a:buFont typeface="Arial" charset="0"/>
              <a:buNone/>
            </a:pPr>
            <a:r>
              <a:rPr lang="ru-RU" sz="1800" b="1" cap="none" smtClean="0">
                <a:solidFill>
                  <a:srgbClr val="000000"/>
                </a:solidFill>
                <a:latin typeface="Times New Roman" pitchFamily="18" charset="0"/>
                <a:ea typeface="맑은 고딕"/>
                <a:cs typeface="맑은 고딕"/>
              </a:rPr>
              <a:t>      </a:t>
            </a:r>
            <a:r>
              <a:rPr lang="ru-RU" sz="1800" b="1" cap="none" smtClean="0">
                <a:solidFill>
                  <a:srgbClr val="FF0000"/>
                </a:solidFill>
                <a:latin typeface="Times New Roman" pitchFamily="18" charset="0"/>
                <a:ea typeface="맑은 고딕"/>
                <a:cs typeface="맑은 고딕"/>
              </a:rPr>
              <a:t>Система Даффі</a:t>
            </a:r>
            <a:r>
              <a:rPr lang="ru-RU" sz="1800" b="1" cap="none" smtClean="0">
                <a:solidFill>
                  <a:srgbClr val="000000"/>
                </a:solidFill>
                <a:latin typeface="Times New Roman" pitchFamily="18" charset="0"/>
                <a:ea typeface="맑은 고딕"/>
                <a:cs typeface="맑은 고딕"/>
              </a:rPr>
              <a:t> має два аглютиніни – </a:t>
            </a:r>
            <a:r>
              <a:rPr lang="en-US" sz="1800" b="1" cap="none" smtClean="0">
                <a:solidFill>
                  <a:srgbClr val="000000"/>
                </a:solidFill>
                <a:latin typeface="Times New Roman" pitchFamily="18" charset="0"/>
                <a:cs typeface="Times New Roman" pitchFamily="18" charset="0"/>
              </a:rPr>
              <a:t>Fy</a:t>
            </a:r>
            <a:r>
              <a:rPr lang="en-US" sz="1800" b="1" cap="none" baseline="30000" smtClean="0">
                <a:solidFill>
                  <a:srgbClr val="000000"/>
                </a:solidFill>
                <a:latin typeface="Times New Roman" pitchFamily="18" charset="0"/>
                <a:cs typeface="Times New Roman" pitchFamily="18" charset="0"/>
              </a:rPr>
              <a:t>a</a:t>
            </a:r>
            <a:r>
              <a:rPr lang="en-US" sz="1800" b="1" cap="none" smtClean="0">
                <a:solidFill>
                  <a:srgbClr val="000000"/>
                </a:solidFill>
                <a:latin typeface="Times New Roman" pitchFamily="18" charset="0"/>
                <a:ea typeface="맑은 고딕"/>
                <a:cs typeface="맑은 고딕"/>
              </a:rPr>
              <a:t> </a:t>
            </a:r>
            <a:r>
              <a:rPr lang="ru-RU" sz="1800" b="1" cap="none" smtClean="0">
                <a:solidFill>
                  <a:srgbClr val="000000"/>
                </a:solidFill>
                <a:latin typeface="Times New Roman" pitchFamily="18" charset="0"/>
                <a:ea typeface="맑은 고딕"/>
                <a:cs typeface="맑은 고딕"/>
              </a:rPr>
              <a:t>та </a:t>
            </a:r>
            <a:r>
              <a:rPr lang="en-US" sz="1800" b="1" cap="none" smtClean="0">
                <a:solidFill>
                  <a:srgbClr val="000000"/>
                </a:solidFill>
                <a:latin typeface="Times New Roman" pitchFamily="18" charset="0"/>
                <a:cs typeface="Times New Roman" pitchFamily="18" charset="0"/>
              </a:rPr>
              <a:t>Fy</a:t>
            </a:r>
            <a:r>
              <a:rPr lang="en-US" sz="1800" b="1" cap="none" baseline="30000" smtClean="0">
                <a:solidFill>
                  <a:srgbClr val="000000"/>
                </a:solidFill>
                <a:latin typeface="Times New Roman" pitchFamily="18" charset="0"/>
                <a:cs typeface="Times New Roman" pitchFamily="18" charset="0"/>
              </a:rPr>
              <a:t>b</a:t>
            </a:r>
            <a:r>
              <a:rPr lang="ru-RU" sz="1800" b="1" cap="none" smtClean="0">
                <a:solidFill>
                  <a:srgbClr val="000000"/>
                </a:solidFill>
                <a:latin typeface="Times New Roman" pitchFamily="18" charset="0"/>
                <a:ea typeface="맑은 고딕"/>
                <a:cs typeface="맑은 고딕"/>
              </a:rPr>
              <a:t> , які утворюють 3 групи цієї системи: </a:t>
            </a:r>
            <a:r>
              <a:rPr lang="en-US" sz="1800" b="1" cap="none" smtClean="0">
                <a:solidFill>
                  <a:srgbClr val="000000"/>
                </a:solidFill>
                <a:latin typeface="Times New Roman" pitchFamily="18" charset="0"/>
                <a:cs typeface="Times New Roman" pitchFamily="18" charset="0"/>
              </a:rPr>
              <a:t>Fy</a:t>
            </a:r>
            <a:r>
              <a:rPr lang="en-US" sz="1800" b="1" cap="none" baseline="30000" smtClean="0">
                <a:solidFill>
                  <a:srgbClr val="000000"/>
                </a:solidFill>
                <a:latin typeface="Times New Roman" pitchFamily="18" charset="0"/>
                <a:cs typeface="Times New Roman" pitchFamily="18" charset="0"/>
              </a:rPr>
              <a:t>a</a:t>
            </a:r>
            <a:r>
              <a:rPr lang="ru-RU" sz="1800" b="1" cap="none" smtClean="0">
                <a:solidFill>
                  <a:srgbClr val="000000"/>
                </a:solidFill>
                <a:latin typeface="Times New Roman" pitchFamily="18" charset="0"/>
                <a:ea typeface="맑은 고딕"/>
                <a:cs typeface="맑은 고딕"/>
              </a:rPr>
              <a:t> , </a:t>
            </a:r>
            <a:r>
              <a:rPr lang="en-US" sz="1800" b="1" cap="none" smtClean="0">
                <a:solidFill>
                  <a:srgbClr val="000000"/>
                </a:solidFill>
                <a:latin typeface="Times New Roman" pitchFamily="18" charset="0"/>
                <a:cs typeface="Times New Roman" pitchFamily="18" charset="0"/>
              </a:rPr>
              <a:t>Fy</a:t>
            </a:r>
            <a:r>
              <a:rPr lang="en-US" sz="1800" b="1" cap="none" baseline="30000" smtClean="0">
                <a:solidFill>
                  <a:srgbClr val="000000"/>
                </a:solidFill>
                <a:latin typeface="Times New Roman" pitchFamily="18" charset="0"/>
                <a:cs typeface="Times New Roman" pitchFamily="18" charset="0"/>
              </a:rPr>
              <a:t>a</a:t>
            </a:r>
            <a:r>
              <a:rPr lang="ru-RU" sz="1800" b="1" cap="none" smtClean="0">
                <a:solidFill>
                  <a:srgbClr val="000000"/>
                </a:solidFill>
                <a:latin typeface="Times New Roman" pitchFamily="18" charset="0"/>
                <a:ea typeface="맑은 고딕"/>
                <a:cs typeface="맑은 고딕"/>
              </a:rPr>
              <a:t> </a:t>
            </a:r>
            <a:r>
              <a:rPr lang="en-US" sz="1800" b="1" cap="none" smtClean="0">
                <a:solidFill>
                  <a:srgbClr val="000000"/>
                </a:solidFill>
                <a:latin typeface="Times New Roman" pitchFamily="18" charset="0"/>
                <a:cs typeface="Times New Roman" pitchFamily="18" charset="0"/>
              </a:rPr>
              <a:t>Fy</a:t>
            </a:r>
            <a:r>
              <a:rPr lang="en-US" sz="1800" b="1" cap="none" baseline="30000" smtClean="0">
                <a:solidFill>
                  <a:srgbClr val="000000"/>
                </a:solidFill>
                <a:latin typeface="Times New Roman" pitchFamily="18" charset="0"/>
                <a:cs typeface="Times New Roman" pitchFamily="18" charset="0"/>
              </a:rPr>
              <a:t>b</a:t>
            </a:r>
            <a:r>
              <a:rPr lang="ru-RU" sz="1800" b="1" cap="none" smtClean="0">
                <a:solidFill>
                  <a:srgbClr val="000000"/>
                </a:solidFill>
                <a:latin typeface="Times New Roman" pitchFamily="18" charset="0"/>
                <a:ea typeface="맑은 고딕"/>
                <a:cs typeface="맑은 고딕"/>
              </a:rPr>
              <a:t> та </a:t>
            </a:r>
            <a:r>
              <a:rPr lang="en-US" sz="1800" b="1" cap="none" smtClean="0">
                <a:solidFill>
                  <a:srgbClr val="000000"/>
                </a:solidFill>
                <a:latin typeface="Times New Roman" pitchFamily="18" charset="0"/>
                <a:cs typeface="Times New Roman" pitchFamily="18" charset="0"/>
              </a:rPr>
              <a:t>Fy</a:t>
            </a:r>
            <a:r>
              <a:rPr lang="en-US" sz="1800" b="1" cap="none" baseline="30000" smtClean="0">
                <a:solidFill>
                  <a:srgbClr val="000000"/>
                </a:solidFill>
                <a:latin typeface="Times New Roman" pitchFamily="18" charset="0"/>
                <a:cs typeface="Times New Roman" pitchFamily="18" charset="0"/>
              </a:rPr>
              <a:t>b</a:t>
            </a:r>
            <a:r>
              <a:rPr lang="ru-RU" sz="1800" b="1" cap="none" smtClean="0">
                <a:solidFill>
                  <a:srgbClr val="000000"/>
                </a:solidFill>
                <a:latin typeface="Times New Roman" pitchFamily="18" charset="0"/>
                <a:ea typeface="맑은 고딕"/>
                <a:cs typeface="맑은 고딕"/>
              </a:rPr>
              <a:t>. </a:t>
            </a:r>
          </a:p>
          <a:p>
            <a:pPr marL="381000" indent="-381000" eaLnBrk="1" hangingPunct="1">
              <a:lnSpc>
                <a:spcPct val="100000"/>
              </a:lnSpc>
              <a:buClr>
                <a:srgbClr val="0BD0D9"/>
              </a:buClr>
              <a:buSzPct val="95000"/>
              <a:buFont typeface="Arial" charset="0"/>
              <a:buNone/>
            </a:pPr>
            <a:r>
              <a:rPr lang="ru-RU" sz="1800" b="1" cap="none" smtClean="0">
                <a:solidFill>
                  <a:srgbClr val="000000"/>
                </a:solidFill>
                <a:latin typeface="Times New Roman" pitchFamily="18" charset="0"/>
                <a:ea typeface="맑은 고딕"/>
                <a:cs typeface="맑은 고딕"/>
              </a:rPr>
              <a:t>      </a:t>
            </a:r>
            <a:r>
              <a:rPr lang="ru-RU" sz="1800" b="1" cap="none" smtClean="0">
                <a:solidFill>
                  <a:srgbClr val="FF0000"/>
                </a:solidFill>
                <a:latin typeface="Times New Roman" pitchFamily="18" charset="0"/>
                <a:ea typeface="맑은 고딕"/>
                <a:cs typeface="맑은 고딕"/>
              </a:rPr>
              <a:t>Система Дієго</a:t>
            </a:r>
            <a:r>
              <a:rPr lang="ru-RU" sz="1800" b="1" cap="none" smtClean="0">
                <a:solidFill>
                  <a:srgbClr val="000000"/>
                </a:solidFill>
                <a:latin typeface="Times New Roman" pitchFamily="18" charset="0"/>
                <a:ea typeface="맑은 고딕"/>
                <a:cs typeface="맑은 고딕"/>
              </a:rPr>
              <a:t> має один аглютиногени Ді. Він знайдений у 36% індійців Південної Америки, по ньому існує 2 групи крові. </a:t>
            </a:r>
          </a:p>
          <a:p>
            <a:pPr marL="381000" indent="-381000" eaLnBrk="1" hangingPunct="1">
              <a:lnSpc>
                <a:spcPct val="100000"/>
              </a:lnSpc>
              <a:buClr>
                <a:srgbClr val="0BD0D9"/>
              </a:buClr>
              <a:buSzPct val="95000"/>
              <a:buFont typeface="Arial" charset="0"/>
              <a:buNone/>
            </a:pPr>
            <a:endParaRPr lang="en-US" sz="18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r>
              <a:rPr lang="en-US" sz="1200" b="1" cap="none" smtClean="0">
                <a:solidFill>
                  <a:srgbClr val="007CCE"/>
                </a:solidFill>
                <a:latin typeface="Times New Roman" pitchFamily="18" charset="0"/>
                <a:ea typeface="맑은 고딕"/>
                <a:cs typeface="맑은 고딕"/>
              </a:rPr>
              <a:t> </a:t>
            </a:r>
            <a:r>
              <a:rPr lang="ru-RU" sz="1200" b="1" cap="none" smtClean="0">
                <a:solidFill>
                  <a:srgbClr val="007CCE"/>
                </a:solidFill>
                <a:latin typeface="Times New Roman" pitchFamily="18" charset="0"/>
                <a:ea typeface="맑은 고딕"/>
                <a:cs typeface="맑은 고딕"/>
              </a:rPr>
              <a:t> </a:t>
            </a:r>
          </a:p>
        </p:txBody>
      </p:sp>
      <p:pic>
        <p:nvPicPr>
          <p:cNvPr id="34819" name="Picture 24" descr="Похожее изображение"/>
          <p:cNvPicPr>
            <a:picLocks noChangeAspect="1" noChangeArrowheads="1"/>
          </p:cNvPicPr>
          <p:nvPr/>
        </p:nvPicPr>
        <p:blipFill>
          <a:blip r:embed="rId2"/>
          <a:srcRect/>
          <a:stretch>
            <a:fillRect/>
          </a:stretch>
        </p:blipFill>
        <p:spPr bwMode="auto">
          <a:xfrm>
            <a:off x="7145338" y="334963"/>
            <a:ext cx="4848225" cy="605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5842" name="Заголовок 1"/>
          <p:cNvSpPr>
            <a:spLocks noGrp="1"/>
          </p:cNvSpPr>
          <p:nvPr>
            <p:ph type="title" idx="4294967295"/>
          </p:nvPr>
        </p:nvSpPr>
        <p:spPr bwMode="auto">
          <a:xfrm>
            <a:off x="1033463" y="0"/>
            <a:ext cx="10013950" cy="842963"/>
          </a:xfrm>
          <a:noFill/>
        </p:spPr>
        <p:txBody>
          <a:bodyPr wrap="square" numCol="1" anchorCtr="0" compatLnSpc="1">
            <a:prstTxWarp prst="textNoShape">
              <a:avLst/>
            </a:prstTxWarp>
          </a:bodyPr>
          <a:lstStyle/>
          <a:p>
            <a:pPr eaLnBrk="1" hangingPunct="1"/>
            <a:r>
              <a:rPr lang="en-US" sz="4800" b="1" cap="none" smtClean="0">
                <a:solidFill>
                  <a:srgbClr val="4F81BD"/>
                </a:solidFill>
                <a:ea typeface="맑은 고딕"/>
                <a:cs typeface="Arial" charset="0"/>
              </a:rPr>
              <a:t/>
            </a:r>
            <a:br>
              <a:rPr lang="en-US" sz="4800" b="1" cap="none" smtClean="0">
                <a:solidFill>
                  <a:srgbClr val="4F81BD"/>
                </a:solidFill>
                <a:ea typeface="맑은 고딕"/>
                <a:cs typeface="Arial" charset="0"/>
              </a:rPr>
            </a:br>
            <a:r>
              <a:rPr lang="en-US" sz="4800" b="1" cap="none" smtClean="0">
                <a:solidFill>
                  <a:srgbClr val="4F81BD"/>
                </a:solidFill>
                <a:ea typeface="맑은 고딕"/>
                <a:cs typeface="Arial" charset="0"/>
              </a:rPr>
              <a:t> </a:t>
            </a:r>
            <a:r>
              <a:rPr lang="ru-RU" b="1" i="1" cap="none" smtClean="0">
                <a:solidFill>
                  <a:srgbClr val="4F81BD"/>
                </a:solidFill>
                <a:ea typeface="맑은 고딕"/>
                <a:cs typeface="Arial" charset="0"/>
              </a:rPr>
              <a:t>Групи крові у тварин</a:t>
            </a:r>
          </a:p>
        </p:txBody>
      </p:sp>
      <p:sp>
        <p:nvSpPr>
          <p:cNvPr id="35843" name="Rectangle 3"/>
          <p:cNvSpPr>
            <a:spLocks noGrp="1"/>
          </p:cNvSpPr>
          <p:nvPr>
            <p:ph type="body" idx="4294967295"/>
          </p:nvPr>
        </p:nvSpPr>
        <p:spPr bwMode="auto">
          <a:xfrm>
            <a:off x="295275" y="1277938"/>
            <a:ext cx="11587163" cy="5238750"/>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b="1" cap="none" smtClean="0">
                <a:solidFill>
                  <a:srgbClr val="000000"/>
                </a:solidFill>
                <a:latin typeface="Times New Roman" pitchFamily="18" charset="0"/>
                <a:ea typeface="맑은 고딕"/>
                <a:cs typeface="맑은 고딕"/>
              </a:rPr>
              <a:t>Групи крові існують у всіх хребетних тварин. Вже у риб виявлено групи крові, причому різні у різних видів однієї родини: у райдужної форелі – 3 групи, у тайменя – 4;                        у каліфорнійської сардини знайдено дві системи груп крові. Земноводні та плазуни обстежені значно менше, проте і у них виявлено не тільки видові, а й групові (внутрішньовидові) гемаглютиніни. Цікаво, що у деяких амфібій знайдено антиген, ідентичний до D-антигену людини. Птахи мають багато груп крові, у курей їх знайдено більше 10.</a:t>
            </a:r>
          </a:p>
          <a:p>
            <a:pPr marL="381000" indent="-381000" eaLnBrk="1" hangingPunct="1">
              <a:lnSpc>
                <a:spcPct val="100000"/>
              </a:lnSpc>
              <a:buClr>
                <a:srgbClr val="0BD0D9"/>
              </a:buClr>
              <a:buSzPct val="95000"/>
              <a:buFont typeface="Arial" charset="0"/>
              <a:buNone/>
            </a:pPr>
            <a:r>
              <a:rPr lang="ru-RU" b="1" cap="none" smtClean="0">
                <a:solidFill>
                  <a:srgbClr val="000000"/>
                </a:solidFill>
                <a:latin typeface="Times New Roman" pitchFamily="18" charset="0"/>
                <a:ea typeface="맑은 고딕"/>
                <a:cs typeface="맑은 고딕"/>
              </a:rPr>
              <a:t>     Групи крові у ссавців, особливо у свійських тварин, вивчено краще, і у більшості з них також виявлено велику кількість груп крові: у коней – 11, великої рогатої худоби і свиней – 10 різних систем груп крові, у овець –  3 системи груп крові, дві з яких є ідентичними до груп крові у великої рогатої худоби. І лише у людиноподібних мавп групи крові подібні до тих, що є у людей. Так, майже у всіх досліджуваних шимпанзе кількісно переважає  група А, виявлено антигени Rh (D і М), але не знайдено антигенів груп крові S, Р і Lu.</a:t>
            </a:r>
          </a:p>
          <a:p>
            <a:pPr marL="381000" indent="-381000" eaLnBrk="1" hangingPunct="1">
              <a:lnSpc>
                <a:spcPct val="100000"/>
              </a:lnSpc>
              <a:buClr>
                <a:srgbClr val="0BD0D9"/>
              </a:buClr>
              <a:buSzPct val="95000"/>
              <a:buFont typeface="Arial" charset="0"/>
              <a:buNone/>
            </a:pPr>
            <a:endParaRPr lang="en-US"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b="1" cap="none" smtClean="0">
                <a:solidFill>
                  <a:srgbClr val="007CCE"/>
                </a:solidFill>
                <a:latin typeface="Times New Roman" pitchFamily="18" charset="0"/>
                <a:ea typeface="맑은 고딕"/>
                <a:cs typeface="맑은 고딕"/>
              </a:rPr>
              <a:t>    </a:t>
            </a:r>
            <a:r>
              <a:rPr lang="en-US" b="1" cap="none" smtClean="0">
                <a:solidFill>
                  <a:srgbClr val="007CCE"/>
                </a:solidFill>
                <a:latin typeface="Times New Roman" pitchFamily="18" charset="0"/>
                <a:ea typeface="맑은 고딕"/>
                <a:cs typeface="맑은 고딕"/>
              </a:rPr>
              <a:t> </a:t>
            </a:r>
            <a:r>
              <a:rPr lang="ru-RU" b="1" cap="none" smtClean="0">
                <a:solidFill>
                  <a:srgbClr val="007CCE"/>
                </a:solidFill>
                <a:latin typeface="Times New Roman" pitchFamily="18" charset="0"/>
                <a:ea typeface="맑은 고딕"/>
                <a:cs typeface="맑은 고딕"/>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866" name="Заголовок 1"/>
          <p:cNvSpPr>
            <a:spLocks noGrp="1"/>
          </p:cNvSpPr>
          <p:nvPr>
            <p:ph type="title" idx="4294967295"/>
          </p:nvPr>
        </p:nvSpPr>
        <p:spPr bwMode="auto">
          <a:xfrm>
            <a:off x="1033463" y="0"/>
            <a:ext cx="10013950" cy="842963"/>
          </a:xfrm>
          <a:noFill/>
        </p:spPr>
        <p:txBody>
          <a:bodyPr wrap="square" numCol="1" anchorCtr="0" compatLnSpc="1">
            <a:prstTxWarp prst="textNoShape">
              <a:avLst/>
            </a:prstTxWarp>
          </a:bodyPr>
          <a:lstStyle/>
          <a:p>
            <a:pPr eaLnBrk="1" hangingPunct="1"/>
            <a:r>
              <a:rPr lang="en-US" sz="4800" b="1" cap="none" smtClean="0">
                <a:solidFill>
                  <a:srgbClr val="4F81BD"/>
                </a:solidFill>
                <a:ea typeface="맑은 고딕"/>
                <a:cs typeface="Arial" charset="0"/>
              </a:rPr>
              <a:t/>
            </a:r>
            <a:br>
              <a:rPr lang="en-US" sz="4800" b="1" cap="none" smtClean="0">
                <a:solidFill>
                  <a:srgbClr val="4F81BD"/>
                </a:solidFill>
                <a:ea typeface="맑은 고딕"/>
                <a:cs typeface="Arial" charset="0"/>
              </a:rPr>
            </a:br>
            <a:r>
              <a:rPr lang="en-US" sz="4800" b="1" cap="none" smtClean="0">
                <a:solidFill>
                  <a:srgbClr val="4F81BD"/>
                </a:solidFill>
                <a:ea typeface="맑은 고딕"/>
                <a:cs typeface="Arial" charset="0"/>
              </a:rPr>
              <a:t> </a:t>
            </a:r>
            <a:r>
              <a:rPr lang="ru-RU" b="1" cap="none" smtClean="0">
                <a:solidFill>
                  <a:srgbClr val="4F81BD"/>
                </a:solidFill>
                <a:ea typeface="맑은 고딕"/>
                <a:cs typeface="Arial" charset="0"/>
              </a:rPr>
              <a:t>4. Основи переливання крові</a:t>
            </a:r>
          </a:p>
        </p:txBody>
      </p:sp>
      <p:sp>
        <p:nvSpPr>
          <p:cNvPr id="36867" name="Rectangle 3"/>
          <p:cNvSpPr>
            <a:spLocks noGrp="1"/>
          </p:cNvSpPr>
          <p:nvPr>
            <p:ph type="body" idx="4294967295"/>
          </p:nvPr>
        </p:nvSpPr>
        <p:spPr bwMode="auto">
          <a:xfrm>
            <a:off x="295275" y="1157288"/>
            <a:ext cx="11587163" cy="5700712"/>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sz="1600" b="1" cap="none" smtClean="0">
                <a:solidFill>
                  <a:srgbClr val="000000"/>
                </a:solidFill>
                <a:latin typeface="Times New Roman" pitchFamily="18" charset="0"/>
                <a:ea typeface="맑은 고딕"/>
                <a:cs typeface="맑은 고딕"/>
              </a:rPr>
              <a:t>При переливанні необхідно попередити зустріч однойменних аглютиногенів і аглютинінів, інакше може відбутися аглютинація еритроцитів із смертельним кінцем. При цьому у донора (людини, що дає кров) при переливанні крові звичайно звертають увагу на еритроцити з аглютиногенами, що в них містяться, а у реципієнта (людини, якому переливають кров) – на плазму з аглютинінами, що в ній містяться. Тому перед переливанням крові необхідно визначити групу крові, додаючи до неї антисироватки або моноклональні антитіла проти антигенів еритроцитів.</a:t>
            </a:r>
          </a:p>
          <a:p>
            <a:pPr marL="381000" indent="-381000" eaLnBrk="1" hangingPunct="1">
              <a:lnSpc>
                <a:spcPct val="100000"/>
              </a:lnSpc>
              <a:buFont typeface="Arial" charset="0"/>
              <a:buNone/>
            </a:pPr>
            <a:r>
              <a:rPr lang="uk-UA" sz="1600" b="1" cap="none" smtClean="0">
                <a:latin typeface="Arial" charset="0"/>
              </a:rPr>
              <a:t>      </a:t>
            </a:r>
            <a:r>
              <a:rPr lang="en-US" sz="1600" b="1" cap="none" smtClean="0"/>
              <a:t>Групу крові встановлюють в залежності від аглютинації .</a:t>
            </a:r>
          </a:p>
          <a:p>
            <a:pPr marL="381000" indent="-381000" eaLnBrk="1" hangingPunct="1">
              <a:lnSpc>
                <a:spcPct val="100000"/>
              </a:lnSpc>
              <a:buFont typeface="Arial" charset="0"/>
              <a:buNone/>
            </a:pPr>
            <a:r>
              <a:rPr lang="uk-UA" sz="1600" b="1" cap="none" smtClean="0">
                <a:latin typeface="Arial" charset="0"/>
              </a:rPr>
              <a:t>       </a:t>
            </a:r>
            <a:r>
              <a:rPr lang="en-US" sz="1600" b="1" cap="none" smtClean="0"/>
              <a:t>При відсутності аглютинації з усіма трьома сироватками кров належить до І (О) групи.</a:t>
            </a:r>
          </a:p>
          <a:p>
            <a:pPr marL="381000" indent="-381000" eaLnBrk="1" hangingPunct="1">
              <a:lnSpc>
                <a:spcPct val="100000"/>
              </a:lnSpc>
              <a:buFont typeface="Arial" charset="0"/>
              <a:buNone/>
            </a:pPr>
            <a:r>
              <a:rPr lang="uk-UA" sz="1600" b="1" cap="none" smtClean="0">
                <a:latin typeface="Arial" charset="0"/>
              </a:rPr>
              <a:t>      </a:t>
            </a:r>
            <a:r>
              <a:rPr lang="en-US" sz="1600" b="1" cap="none" smtClean="0"/>
              <a:t>При аглютинації з сироватками І та ІІІ груп кров належить до ІІ (А)</a:t>
            </a:r>
            <a:r>
              <a:rPr lang="uk-UA" sz="1600" b="1" cap="none" smtClean="0">
                <a:latin typeface="Arial" charset="0"/>
              </a:rPr>
              <a:t> </a:t>
            </a:r>
            <a:r>
              <a:rPr lang="en-US" sz="1600" b="1" cap="none" smtClean="0"/>
              <a:t>групи.</a:t>
            </a:r>
          </a:p>
          <a:p>
            <a:pPr marL="381000" indent="-381000" eaLnBrk="1" hangingPunct="1">
              <a:lnSpc>
                <a:spcPct val="100000"/>
              </a:lnSpc>
              <a:buFont typeface="Arial" charset="0"/>
              <a:buNone/>
            </a:pPr>
            <a:r>
              <a:rPr lang="uk-UA" sz="1600" b="1" cap="none" smtClean="0">
                <a:latin typeface="Arial" charset="0"/>
              </a:rPr>
              <a:t>      </a:t>
            </a:r>
            <a:r>
              <a:rPr lang="en-US" sz="1600" b="1" cap="none" smtClean="0"/>
              <a:t>При аглютинації з сироватками І та ІІ груп кров належить до ІІІ (В)</a:t>
            </a:r>
            <a:r>
              <a:rPr lang="uk-UA" sz="1600" b="1" cap="none" smtClean="0">
                <a:latin typeface="Arial" charset="0"/>
              </a:rPr>
              <a:t> </a:t>
            </a:r>
            <a:r>
              <a:rPr lang="en-US" sz="1600" b="1" cap="none" smtClean="0"/>
              <a:t>групи.</a:t>
            </a:r>
          </a:p>
          <a:p>
            <a:pPr marL="381000" indent="-381000" eaLnBrk="1" hangingPunct="1">
              <a:lnSpc>
                <a:spcPct val="100000"/>
              </a:lnSpc>
              <a:buFont typeface="Arial" charset="0"/>
              <a:buNone/>
            </a:pPr>
            <a:r>
              <a:rPr lang="uk-UA" sz="1600" b="1" cap="none" smtClean="0">
                <a:latin typeface="Arial" charset="0"/>
              </a:rPr>
              <a:t>      </a:t>
            </a:r>
            <a:r>
              <a:rPr lang="en-US" sz="1600" b="1" cap="none" smtClean="0"/>
              <a:t>При аглютинації з сироватками І, ІІ, ІІІ груп кров належить до ІV (АВ)</a:t>
            </a:r>
            <a:r>
              <a:rPr lang="uk-UA" sz="1600" b="1" cap="none" smtClean="0">
                <a:latin typeface="Arial" charset="0"/>
              </a:rPr>
              <a:t> </a:t>
            </a:r>
            <a:r>
              <a:rPr lang="en-US" sz="1600" b="1" cap="none" smtClean="0"/>
              <a:t>групи.</a:t>
            </a:r>
            <a:endParaRPr lang="en-US"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600" b="1" cap="none" smtClean="0">
                <a:solidFill>
                  <a:srgbClr val="007CCE"/>
                </a:solidFill>
                <a:latin typeface="Times New Roman" pitchFamily="18" charset="0"/>
                <a:ea typeface="맑은 고딕"/>
                <a:cs typeface="맑은 고딕"/>
              </a:rPr>
              <a:t>    </a:t>
            </a:r>
            <a:r>
              <a:rPr lang="en-US" sz="1600" b="1" cap="none" smtClean="0">
                <a:solidFill>
                  <a:srgbClr val="007CCE"/>
                </a:solidFill>
                <a:latin typeface="Times New Roman" pitchFamily="18" charset="0"/>
                <a:ea typeface="맑은 고딕"/>
                <a:cs typeface="맑은 고딕"/>
              </a:rPr>
              <a:t> </a:t>
            </a:r>
            <a:r>
              <a:rPr lang="ru-RU" sz="1600" b="1" cap="none" smtClean="0">
                <a:solidFill>
                  <a:srgbClr val="007CCE"/>
                </a:solidFill>
                <a:latin typeface="Times New Roman" pitchFamily="18" charset="0"/>
                <a:ea typeface="맑은 고딕"/>
                <a:cs typeface="맑은 고딕"/>
              </a:rPr>
              <a:t> </a:t>
            </a:r>
          </a:p>
        </p:txBody>
      </p:sp>
      <p:grpSp>
        <p:nvGrpSpPr>
          <p:cNvPr id="36868" name="Group 4"/>
          <p:cNvGrpSpPr>
            <a:grpSpLocks/>
          </p:cNvGrpSpPr>
          <p:nvPr/>
        </p:nvGrpSpPr>
        <p:grpSpPr bwMode="auto">
          <a:xfrm>
            <a:off x="8137525" y="3617913"/>
            <a:ext cx="2757488" cy="2878137"/>
            <a:chOff x="3984" y="-1685"/>
            <a:chExt cx="4344" cy="4534"/>
          </a:xfrm>
        </p:grpSpPr>
        <p:pic>
          <p:nvPicPr>
            <p:cNvPr id="36874" name="Picture 5"/>
            <p:cNvPicPr>
              <a:picLocks noChangeAspect="1" noChangeArrowheads="1"/>
            </p:cNvPicPr>
            <p:nvPr/>
          </p:nvPicPr>
          <p:blipFill>
            <a:blip r:embed="rId2"/>
            <a:srcRect/>
            <a:stretch>
              <a:fillRect/>
            </a:stretch>
          </p:blipFill>
          <p:spPr bwMode="auto">
            <a:xfrm>
              <a:off x="4425" y="-1685"/>
              <a:ext cx="3903" cy="4534"/>
            </a:xfrm>
            <a:prstGeom prst="rect">
              <a:avLst/>
            </a:prstGeom>
            <a:noFill/>
            <a:ln w="9525">
              <a:noFill/>
              <a:miter lim="800000"/>
              <a:headEnd/>
              <a:tailEnd/>
            </a:ln>
          </p:spPr>
        </p:pic>
        <p:sp>
          <p:nvSpPr>
            <p:cNvPr id="36875" name="AutoShape 6"/>
            <p:cNvSpPr>
              <a:spLocks/>
            </p:cNvSpPr>
            <p:nvPr/>
          </p:nvSpPr>
          <p:spPr bwMode="auto">
            <a:xfrm>
              <a:off x="3984" y="204"/>
              <a:ext cx="845" cy="1973"/>
            </a:xfrm>
            <a:custGeom>
              <a:avLst/>
              <a:gdLst>
                <a:gd name="T0" fmla="*/ 835 w 845"/>
                <a:gd name="T1" fmla="*/ 58 h 1973"/>
                <a:gd name="T2" fmla="*/ 825 w 845"/>
                <a:gd name="T3" fmla="*/ 53 h 1973"/>
                <a:gd name="T4" fmla="*/ 715 w 845"/>
                <a:gd name="T5" fmla="*/ 0 h 1973"/>
                <a:gd name="T6" fmla="*/ 715 w 845"/>
                <a:gd name="T7" fmla="*/ 53 h 1973"/>
                <a:gd name="T8" fmla="*/ 10 w 845"/>
                <a:gd name="T9" fmla="*/ 53 h 1973"/>
                <a:gd name="T10" fmla="*/ 0 w 845"/>
                <a:gd name="T11" fmla="*/ 58 h 1973"/>
                <a:gd name="T12" fmla="*/ 10 w 845"/>
                <a:gd name="T13" fmla="*/ 68 h 1973"/>
                <a:gd name="T14" fmla="*/ 715 w 845"/>
                <a:gd name="T15" fmla="*/ 68 h 1973"/>
                <a:gd name="T16" fmla="*/ 715 w 845"/>
                <a:gd name="T17" fmla="*/ 120 h 1973"/>
                <a:gd name="T18" fmla="*/ 817 w 845"/>
                <a:gd name="T19" fmla="*/ 68 h 1973"/>
                <a:gd name="T20" fmla="*/ 835 w 845"/>
                <a:gd name="T21" fmla="*/ 58 h 1973"/>
                <a:gd name="T22" fmla="*/ 845 w 845"/>
                <a:gd name="T23" fmla="*/ 1839 h 1973"/>
                <a:gd name="T24" fmla="*/ 798 w 845"/>
                <a:gd name="T25" fmla="*/ 1864 h 1973"/>
                <a:gd name="T26" fmla="*/ 24 w 845"/>
                <a:gd name="T27" fmla="*/ 298 h 1973"/>
                <a:gd name="T28" fmla="*/ 14 w 845"/>
                <a:gd name="T29" fmla="*/ 298 h 1973"/>
                <a:gd name="T30" fmla="*/ 14 w 845"/>
                <a:gd name="T31" fmla="*/ 308 h 1973"/>
                <a:gd name="T32" fmla="*/ 788 w 845"/>
                <a:gd name="T33" fmla="*/ 1870 h 1973"/>
                <a:gd name="T34" fmla="*/ 739 w 845"/>
                <a:gd name="T35" fmla="*/ 1896 h 1973"/>
                <a:gd name="T36" fmla="*/ 845 w 845"/>
                <a:gd name="T37" fmla="*/ 1973 h 1973"/>
                <a:gd name="T38" fmla="*/ 845 w 845"/>
                <a:gd name="T39" fmla="*/ 1892 h 1973"/>
                <a:gd name="T40" fmla="*/ 845 w 845"/>
                <a:gd name="T41" fmla="*/ 1839 h 1973"/>
                <a:gd name="T42" fmla="*/ 845 w 845"/>
                <a:gd name="T43" fmla="*/ 1008 h 1973"/>
                <a:gd name="T44" fmla="*/ 824 w 845"/>
                <a:gd name="T45" fmla="*/ 941 h 1973"/>
                <a:gd name="T46" fmla="*/ 806 w 845"/>
                <a:gd name="T47" fmla="*/ 884 h 1973"/>
                <a:gd name="T48" fmla="*/ 770 w 845"/>
                <a:gd name="T49" fmla="*/ 918 h 1973"/>
                <a:gd name="T50" fmla="*/ 24 w 845"/>
                <a:gd name="T51" fmla="*/ 135 h 1973"/>
                <a:gd name="T52" fmla="*/ 14 w 845"/>
                <a:gd name="T53" fmla="*/ 135 h 1973"/>
                <a:gd name="T54" fmla="*/ 14 w 845"/>
                <a:gd name="T55" fmla="*/ 144 h 1973"/>
                <a:gd name="T56" fmla="*/ 760 w 845"/>
                <a:gd name="T57" fmla="*/ 928 h 1973"/>
                <a:gd name="T58" fmla="*/ 720 w 845"/>
                <a:gd name="T59" fmla="*/ 965 h 1973"/>
                <a:gd name="T60" fmla="*/ 845 w 845"/>
                <a:gd name="T61" fmla="*/ 1008 h 19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821 w 845"/>
                <a:gd name="T94" fmla="*/ 3163 h 1973"/>
                <a:gd name="T95" fmla="*/ 14453 w 845"/>
                <a:gd name="T96" fmla="*/ 18437 h 19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5" h="1973">
                  <a:moveTo>
                    <a:pt x="835" y="58"/>
                  </a:moveTo>
                  <a:lnTo>
                    <a:pt x="825" y="53"/>
                  </a:lnTo>
                  <a:lnTo>
                    <a:pt x="715" y="0"/>
                  </a:lnTo>
                  <a:lnTo>
                    <a:pt x="715" y="53"/>
                  </a:lnTo>
                  <a:lnTo>
                    <a:pt x="10" y="53"/>
                  </a:lnTo>
                  <a:lnTo>
                    <a:pt x="0" y="58"/>
                  </a:lnTo>
                  <a:lnTo>
                    <a:pt x="10" y="68"/>
                  </a:lnTo>
                  <a:lnTo>
                    <a:pt x="715" y="68"/>
                  </a:lnTo>
                  <a:lnTo>
                    <a:pt x="715" y="120"/>
                  </a:lnTo>
                  <a:lnTo>
                    <a:pt x="817" y="68"/>
                  </a:lnTo>
                  <a:lnTo>
                    <a:pt x="835" y="58"/>
                  </a:lnTo>
                  <a:moveTo>
                    <a:pt x="845" y="1839"/>
                  </a:moveTo>
                  <a:lnTo>
                    <a:pt x="798" y="1864"/>
                  </a:lnTo>
                  <a:lnTo>
                    <a:pt x="24" y="298"/>
                  </a:lnTo>
                  <a:lnTo>
                    <a:pt x="14" y="298"/>
                  </a:lnTo>
                  <a:lnTo>
                    <a:pt x="14" y="308"/>
                  </a:lnTo>
                  <a:lnTo>
                    <a:pt x="788" y="1870"/>
                  </a:lnTo>
                  <a:lnTo>
                    <a:pt x="739" y="1896"/>
                  </a:lnTo>
                  <a:lnTo>
                    <a:pt x="845" y="1973"/>
                  </a:lnTo>
                  <a:lnTo>
                    <a:pt x="845" y="1892"/>
                  </a:lnTo>
                  <a:lnTo>
                    <a:pt x="845" y="1839"/>
                  </a:lnTo>
                  <a:moveTo>
                    <a:pt x="845" y="1008"/>
                  </a:moveTo>
                  <a:lnTo>
                    <a:pt x="824" y="941"/>
                  </a:lnTo>
                  <a:lnTo>
                    <a:pt x="806" y="884"/>
                  </a:lnTo>
                  <a:lnTo>
                    <a:pt x="770" y="918"/>
                  </a:lnTo>
                  <a:lnTo>
                    <a:pt x="24" y="135"/>
                  </a:lnTo>
                  <a:lnTo>
                    <a:pt x="14" y="135"/>
                  </a:lnTo>
                  <a:lnTo>
                    <a:pt x="14" y="144"/>
                  </a:lnTo>
                  <a:lnTo>
                    <a:pt x="760" y="928"/>
                  </a:lnTo>
                  <a:lnTo>
                    <a:pt x="720" y="965"/>
                  </a:lnTo>
                  <a:lnTo>
                    <a:pt x="845" y="1008"/>
                  </a:lnTo>
                </a:path>
              </a:pathLst>
            </a:custGeom>
            <a:solidFill>
              <a:srgbClr val="000000"/>
            </a:solidFill>
            <a:ln w="9525">
              <a:noFill/>
              <a:round/>
              <a:headEnd/>
              <a:tailEnd/>
            </a:ln>
          </p:spPr>
          <p:txBody>
            <a:bodyPr/>
            <a:lstStyle/>
            <a:p>
              <a:endParaRPr lang="ru-RU"/>
            </a:p>
          </p:txBody>
        </p:sp>
      </p:grpSp>
      <p:pic>
        <p:nvPicPr>
          <p:cNvPr id="36869" name="Picture 26" descr="Похожее изображение"/>
          <p:cNvPicPr>
            <a:picLocks noChangeAspect="1" noChangeArrowheads="1"/>
          </p:cNvPicPr>
          <p:nvPr/>
        </p:nvPicPr>
        <p:blipFill>
          <a:blip r:embed="rId3"/>
          <a:srcRect/>
          <a:stretch>
            <a:fillRect/>
          </a:stretch>
        </p:blipFill>
        <p:spPr bwMode="auto">
          <a:xfrm>
            <a:off x="8783638" y="3702050"/>
            <a:ext cx="2486025" cy="2752725"/>
          </a:xfrm>
          <a:prstGeom prst="rect">
            <a:avLst/>
          </a:prstGeom>
          <a:noFill/>
          <a:ln w="9525">
            <a:noFill/>
            <a:miter lim="800000"/>
            <a:headEnd/>
            <a:tailEnd/>
          </a:ln>
        </p:spPr>
      </p:pic>
      <p:sp>
        <p:nvSpPr>
          <p:cNvPr id="36870" name="Text Box 12"/>
          <p:cNvSpPr txBox="1">
            <a:spLocks noChangeArrowheads="1"/>
          </p:cNvSpPr>
          <p:nvPr/>
        </p:nvSpPr>
        <p:spPr bwMode="auto">
          <a:xfrm>
            <a:off x="6454775" y="4787900"/>
            <a:ext cx="1612900" cy="366713"/>
          </a:xfrm>
          <a:prstGeom prst="rect">
            <a:avLst/>
          </a:prstGeom>
          <a:noFill/>
          <a:ln w="9525">
            <a:noFill/>
            <a:miter lim="800000"/>
            <a:headEnd/>
            <a:tailEnd/>
          </a:ln>
        </p:spPr>
        <p:txBody>
          <a:bodyPr>
            <a:spAutoFit/>
          </a:bodyPr>
          <a:lstStyle/>
          <a:p>
            <a:pPr defTabSz="914400">
              <a:spcBef>
                <a:spcPct val="50000"/>
              </a:spcBef>
            </a:pPr>
            <a:r>
              <a:rPr lang="en-US" b="1"/>
              <a:t>аглютинаці</a:t>
            </a:r>
            <a:r>
              <a:rPr lang="uk-UA" b="1"/>
              <a:t>я</a:t>
            </a:r>
            <a:endParaRPr lang="ru-RU" b="1"/>
          </a:p>
        </p:txBody>
      </p:sp>
      <p:sp>
        <p:nvSpPr>
          <p:cNvPr id="36871" name="Text Box 13"/>
          <p:cNvSpPr txBox="1">
            <a:spLocks noChangeArrowheads="1"/>
          </p:cNvSpPr>
          <p:nvPr/>
        </p:nvSpPr>
        <p:spPr bwMode="auto">
          <a:xfrm>
            <a:off x="2730500" y="5313363"/>
            <a:ext cx="5621338" cy="641350"/>
          </a:xfrm>
          <a:prstGeom prst="rect">
            <a:avLst/>
          </a:prstGeom>
          <a:solidFill>
            <a:schemeClr val="bg1"/>
          </a:solidFill>
          <a:ln w="9525">
            <a:noFill/>
            <a:miter lim="800000"/>
            <a:headEnd/>
            <a:tailEnd/>
          </a:ln>
        </p:spPr>
        <p:txBody>
          <a:bodyPr>
            <a:spAutoFit/>
          </a:bodyPr>
          <a:lstStyle/>
          <a:p>
            <a:pPr algn="ctr" defTabSz="914400">
              <a:spcBef>
                <a:spcPct val="50000"/>
              </a:spcBef>
            </a:pPr>
            <a:r>
              <a:rPr lang="en-US" b="1"/>
              <a:t>Схема визначення груп крові при використанні</a:t>
            </a:r>
            <a:r>
              <a:rPr lang="uk-UA" b="1"/>
              <a:t> </a:t>
            </a:r>
            <a:r>
              <a:rPr lang="en-US" b="1"/>
              <a:t>3-х стандартних сироваток</a:t>
            </a:r>
            <a:endParaRPr lang="ru-RU" b="1"/>
          </a:p>
        </p:txBody>
      </p:sp>
      <p:pic>
        <p:nvPicPr>
          <p:cNvPr id="36872" name="image19.jpeg"/>
          <p:cNvPicPr>
            <a:picLocks noChangeAspect="1" noChangeArrowheads="1"/>
          </p:cNvPicPr>
          <p:nvPr/>
        </p:nvPicPr>
        <p:blipFill>
          <a:blip r:embed="rId4"/>
          <a:srcRect/>
          <a:stretch>
            <a:fillRect/>
          </a:stretch>
        </p:blipFill>
        <p:spPr bwMode="auto">
          <a:xfrm>
            <a:off x="0" y="4597400"/>
            <a:ext cx="2854325" cy="2097088"/>
          </a:xfrm>
          <a:prstGeom prst="rect">
            <a:avLst/>
          </a:prstGeom>
          <a:noFill/>
          <a:ln w="9525">
            <a:noFill/>
            <a:miter lim="800000"/>
            <a:headEnd/>
            <a:tailEnd/>
          </a:ln>
        </p:spPr>
      </p:pic>
      <p:sp>
        <p:nvSpPr>
          <p:cNvPr id="36873" name="Text Box 15"/>
          <p:cNvSpPr txBox="1">
            <a:spLocks noChangeArrowheads="1"/>
          </p:cNvSpPr>
          <p:nvPr/>
        </p:nvSpPr>
        <p:spPr bwMode="auto">
          <a:xfrm>
            <a:off x="2998788" y="6064250"/>
            <a:ext cx="3617912" cy="641350"/>
          </a:xfrm>
          <a:prstGeom prst="rect">
            <a:avLst/>
          </a:prstGeom>
          <a:noFill/>
          <a:ln w="9525">
            <a:noFill/>
            <a:miter lim="800000"/>
            <a:headEnd/>
            <a:tailEnd/>
          </a:ln>
        </p:spPr>
        <p:txBody>
          <a:bodyPr>
            <a:spAutoFit/>
          </a:bodyPr>
          <a:lstStyle/>
          <a:p>
            <a:pPr algn="ctr" defTabSz="914400">
              <a:spcBef>
                <a:spcPct val="50000"/>
              </a:spcBef>
            </a:pPr>
            <a:r>
              <a:rPr lang="en-US" b="1"/>
              <a:t>Набір стандартних сироваток крові</a:t>
            </a:r>
            <a:r>
              <a:rPr lang="ru-RU" b="1"/>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458" name="Заголовок 1"/>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uk-UA" sz="4800" b="1" cap="none" smtClean="0">
                <a:solidFill>
                  <a:srgbClr val="4F81BD"/>
                </a:solidFill>
                <a:ea typeface="맑은 고딕"/>
                <a:cs typeface="Arial" charset="0"/>
              </a:rPr>
              <a:t>ПЛАН</a:t>
            </a:r>
            <a:r>
              <a:rPr lang="en-US" sz="4800" b="1" cap="none" smtClean="0">
                <a:solidFill>
                  <a:srgbClr val="4F81BD"/>
                </a:solidFill>
                <a:ea typeface="맑은 고딕"/>
                <a:cs typeface="Arial" charset="0"/>
              </a:rPr>
              <a:t/>
            </a:r>
            <a:br>
              <a:rPr lang="en-US" sz="4800" b="1" cap="none" smtClean="0">
                <a:solidFill>
                  <a:srgbClr val="4F81BD"/>
                </a:solidFill>
                <a:ea typeface="맑은 고딕"/>
                <a:cs typeface="Arial" charset="0"/>
              </a:rPr>
            </a:br>
            <a:r>
              <a:rPr lang="uk-UA" sz="4800" cap="none" smtClean="0">
                <a:solidFill>
                  <a:srgbClr val="4F81BD"/>
                </a:solidFill>
                <a:ea typeface="맑은 고딕"/>
                <a:cs typeface="Arial" charset="0"/>
              </a:rPr>
              <a:t/>
            </a:r>
            <a:br>
              <a:rPr lang="uk-UA" sz="4800" cap="none" smtClean="0">
                <a:solidFill>
                  <a:srgbClr val="4F81BD"/>
                </a:solidFill>
                <a:ea typeface="맑은 고딕"/>
                <a:cs typeface="Arial" charset="0"/>
              </a:rPr>
            </a:br>
            <a:endParaRPr lang="ru-RU" sz="3200" cap="none" smtClean="0">
              <a:ea typeface="맑은 고딕"/>
              <a:cs typeface="Arial" charset="0"/>
            </a:endParaRPr>
          </a:p>
        </p:txBody>
      </p:sp>
      <p:sp>
        <p:nvSpPr>
          <p:cNvPr id="19459" name="Rectangle 6"/>
          <p:cNvSpPr>
            <a:spLocks noGrp="1"/>
          </p:cNvSpPr>
          <p:nvPr>
            <p:ph type="body" idx="4294967295"/>
          </p:nvPr>
        </p:nvSpPr>
        <p:spPr bwMode="auto">
          <a:xfrm>
            <a:off x="914400" y="1776413"/>
            <a:ext cx="10363200" cy="4014787"/>
          </a:xfrm>
          <a:noFill/>
        </p:spPr>
        <p:txBody>
          <a:bodyPr wrap="square" numCol="1" anchor="t" anchorCtr="0" compatLnSpc="1">
            <a:prstTxWarp prst="textNoShape">
              <a:avLst/>
            </a:prstTxWarp>
          </a:bodyPr>
          <a:lstStyle/>
          <a:p>
            <a:pPr marL="381000" indent="-381000" eaLnBrk="1" hangingPunct="1">
              <a:lnSpc>
                <a:spcPct val="110000"/>
              </a:lnSpc>
              <a:buFont typeface="Arial" charset="0"/>
              <a:buNone/>
            </a:pPr>
            <a:r>
              <a:rPr lang="ru-RU" sz="3200" cap="none" smtClean="0">
                <a:solidFill>
                  <a:srgbClr val="0072C0"/>
                </a:solidFill>
                <a:latin typeface="Arial" charset="0"/>
                <a:cs typeface="Arial" charset="0"/>
              </a:rPr>
              <a:t>1.</a:t>
            </a:r>
            <a:r>
              <a:rPr lang="ru-RU" sz="3200" cap="none" smtClean="0">
                <a:latin typeface="Arial" charset="0"/>
                <a:cs typeface="Arial" charset="0"/>
              </a:rPr>
              <a:t> Система АВ0.</a:t>
            </a:r>
          </a:p>
          <a:p>
            <a:pPr marL="381000" indent="-381000" eaLnBrk="1" hangingPunct="1">
              <a:lnSpc>
                <a:spcPct val="110000"/>
              </a:lnSpc>
              <a:buFont typeface="Arial" charset="0"/>
              <a:buNone/>
            </a:pPr>
            <a:r>
              <a:rPr lang="ru-RU" sz="3200" b="1" cap="none" smtClean="0">
                <a:solidFill>
                  <a:schemeClr val="folHlink"/>
                </a:solidFill>
                <a:cs typeface="Arial" charset="0"/>
              </a:rPr>
              <a:t>2.</a:t>
            </a:r>
            <a:r>
              <a:rPr lang="ru-RU" sz="3200" cap="none" smtClean="0">
                <a:solidFill>
                  <a:srgbClr val="4F81BD"/>
                </a:solidFill>
                <a:cs typeface="Arial" charset="0"/>
              </a:rPr>
              <a:t> </a:t>
            </a:r>
            <a:r>
              <a:rPr lang="uk-UA" sz="3200" cap="none" smtClean="0">
                <a:latin typeface="Arial" charset="0"/>
              </a:rPr>
              <a:t>Резус-фактор (Rh).</a:t>
            </a:r>
          </a:p>
          <a:p>
            <a:pPr marL="381000" indent="-381000" eaLnBrk="1" hangingPunct="1">
              <a:lnSpc>
                <a:spcPct val="110000"/>
              </a:lnSpc>
              <a:buFont typeface="Arial" charset="0"/>
              <a:buNone/>
            </a:pPr>
            <a:r>
              <a:rPr lang="ru-RU" sz="3200" b="1" cap="none" smtClean="0">
                <a:solidFill>
                  <a:schemeClr val="folHlink"/>
                </a:solidFill>
                <a:cs typeface="Arial" charset="0"/>
              </a:rPr>
              <a:t>3.</a:t>
            </a:r>
            <a:r>
              <a:rPr lang="ru-RU" sz="3200" cap="none" smtClean="0">
                <a:solidFill>
                  <a:srgbClr val="4F81BD"/>
                </a:solidFill>
                <a:cs typeface="Arial" charset="0"/>
              </a:rPr>
              <a:t> </a:t>
            </a:r>
            <a:r>
              <a:rPr lang="ru-RU" sz="3200" cap="none" smtClean="0">
                <a:cs typeface="Arial" charset="0"/>
              </a:rPr>
              <a:t>Інші системи антигенів еритроцитів</a:t>
            </a:r>
            <a:r>
              <a:rPr lang="ru-RU" sz="3200" cap="none" smtClean="0">
                <a:latin typeface="Arial" charset="0"/>
                <a:cs typeface="Arial" charset="0"/>
              </a:rPr>
              <a:t>.</a:t>
            </a:r>
          </a:p>
          <a:p>
            <a:pPr marL="381000" indent="-381000" eaLnBrk="1" hangingPunct="1">
              <a:lnSpc>
                <a:spcPct val="110000"/>
              </a:lnSpc>
              <a:buFont typeface="Arial" charset="0"/>
              <a:buNone/>
            </a:pPr>
            <a:r>
              <a:rPr lang="ru-RU" sz="3200" b="1" cap="none" smtClean="0">
                <a:solidFill>
                  <a:schemeClr val="folHlink"/>
                </a:solidFill>
                <a:latin typeface="Arial" charset="0"/>
                <a:cs typeface="Arial" charset="0"/>
              </a:rPr>
              <a:t>4</a:t>
            </a:r>
            <a:r>
              <a:rPr lang="ru-RU" sz="3200" b="1" cap="none" smtClean="0">
                <a:solidFill>
                  <a:schemeClr val="folHlink"/>
                </a:solidFill>
                <a:cs typeface="Arial" charset="0"/>
              </a:rPr>
              <a:t>.</a:t>
            </a:r>
            <a:r>
              <a:rPr lang="ru-RU" sz="3200" cap="none" smtClean="0">
                <a:solidFill>
                  <a:srgbClr val="4F81BD"/>
                </a:solidFill>
                <a:cs typeface="Arial" charset="0"/>
              </a:rPr>
              <a:t> </a:t>
            </a:r>
            <a:r>
              <a:rPr lang="ru-RU" sz="3200" cap="none" smtClean="0">
                <a:cs typeface="Arial" charset="0"/>
              </a:rPr>
              <a:t>Основи переливання крові</a:t>
            </a:r>
            <a:r>
              <a:rPr lang="ru-RU" sz="3200" cap="none" smtClean="0">
                <a:latin typeface="Arial" charset="0"/>
                <a:cs typeface="Arial" charset="0"/>
              </a:rPr>
              <a:t>.</a:t>
            </a:r>
          </a:p>
          <a:p>
            <a:pPr marL="381000" indent="-381000" eaLnBrk="1" hangingPunct="1">
              <a:lnSpc>
                <a:spcPct val="110000"/>
              </a:lnSpc>
              <a:buFont typeface="Arial" charset="0"/>
              <a:buNone/>
            </a:pPr>
            <a:r>
              <a:rPr lang="ru-RU" sz="3200" cap="none" smtClean="0">
                <a:cs typeface="Arial" charset="0"/>
              </a:rPr>
              <a:t/>
            </a:r>
            <a:br>
              <a:rPr lang="ru-RU" sz="3200" cap="none" smtClean="0">
                <a:cs typeface="Arial" charset="0"/>
              </a:rPr>
            </a:br>
            <a:endParaRPr lang="ru-RU" sz="3200" cap="none"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890" name="Rectangle 3"/>
          <p:cNvSpPr>
            <a:spLocks noGrp="1"/>
          </p:cNvSpPr>
          <p:nvPr>
            <p:ph type="body" idx="4294967295"/>
          </p:nvPr>
        </p:nvSpPr>
        <p:spPr bwMode="auto">
          <a:xfrm>
            <a:off x="295275" y="550863"/>
            <a:ext cx="11587163" cy="5965825"/>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endParaRPr lang="en-US"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b="1" cap="none" smtClean="0">
                <a:solidFill>
                  <a:srgbClr val="007CCE"/>
                </a:solidFill>
                <a:latin typeface="Times New Roman" pitchFamily="18" charset="0"/>
                <a:ea typeface="맑은 고딕"/>
                <a:cs typeface="맑은 고딕"/>
              </a:rPr>
              <a:t>    </a:t>
            </a:r>
            <a:r>
              <a:rPr lang="en-US" b="1" cap="none" smtClean="0">
                <a:solidFill>
                  <a:srgbClr val="007CCE"/>
                </a:solidFill>
                <a:latin typeface="Times New Roman" pitchFamily="18" charset="0"/>
                <a:ea typeface="맑은 고딕"/>
                <a:cs typeface="맑은 고딕"/>
              </a:rPr>
              <a:t> </a:t>
            </a:r>
            <a:r>
              <a:rPr lang="ru-RU" b="1" cap="none" smtClean="0">
                <a:solidFill>
                  <a:srgbClr val="007CCE"/>
                </a:solidFill>
                <a:latin typeface="Times New Roman" pitchFamily="18" charset="0"/>
                <a:ea typeface="맑은 고딕"/>
                <a:cs typeface="맑은 고딕"/>
              </a:rPr>
              <a:t>  </a:t>
            </a:r>
            <a:r>
              <a:rPr lang="ru-RU" b="1" cap="none" smtClean="0">
                <a:latin typeface="Times New Roman" pitchFamily="18" charset="0"/>
                <a:ea typeface="맑은 고딕"/>
                <a:cs typeface="맑은 고딕"/>
              </a:rPr>
              <a:t>Варіант Б. При використанні сучасних стандартних сироваток І та ІІ груп, які містять відповідно аглютиніни α і β, групу крові встановлюють в залежності від аглютинації         за наступним правилом:</a:t>
            </a:r>
          </a:p>
          <a:p>
            <a:pPr marL="381000" indent="-381000" eaLnBrk="1" hangingPunct="1">
              <a:lnSpc>
                <a:spcPct val="100000"/>
              </a:lnSpc>
              <a:buClr>
                <a:srgbClr val="0BD0D9"/>
              </a:buClr>
              <a:buSzPct val="95000"/>
              <a:buFont typeface="Arial" charset="0"/>
              <a:buAutoNum type="arabicPeriod"/>
            </a:pPr>
            <a:r>
              <a:rPr lang="ru-RU" b="1" cap="none" smtClean="0">
                <a:latin typeface="Times New Roman" pitchFamily="18" charset="0"/>
                <a:ea typeface="맑은 고딕"/>
                <a:cs typeface="맑은 고딕"/>
              </a:rPr>
              <a:t>При відсутності аглютинації з обома сироватками </a:t>
            </a:r>
          </a:p>
          <a:p>
            <a:pPr marL="381000" indent="-381000" eaLnBrk="1" hangingPunct="1">
              <a:lnSpc>
                <a:spcPct val="100000"/>
              </a:lnSpc>
              <a:buClr>
                <a:srgbClr val="0BD0D9"/>
              </a:buClr>
              <a:buSzPct val="95000"/>
              <a:buFont typeface="Arial" charset="0"/>
              <a:buNone/>
            </a:pPr>
            <a:r>
              <a:rPr lang="ru-RU" b="1" cap="none" smtClean="0">
                <a:latin typeface="Times New Roman" pitchFamily="18" charset="0"/>
                <a:ea typeface="맑은 고딕"/>
                <a:cs typeface="맑은 고딕"/>
              </a:rPr>
              <a:t>кров належить до І (О) групи.</a:t>
            </a:r>
          </a:p>
          <a:p>
            <a:pPr marL="381000" indent="-381000" eaLnBrk="1" hangingPunct="1">
              <a:lnSpc>
                <a:spcPct val="100000"/>
              </a:lnSpc>
              <a:buClr>
                <a:srgbClr val="0BD0D9"/>
              </a:buClr>
              <a:buSzPct val="95000"/>
              <a:buFont typeface="Arial" charset="0"/>
              <a:buAutoNum type="arabicPeriod" startAt="2"/>
            </a:pPr>
            <a:r>
              <a:rPr lang="ru-RU" b="1" cap="none" smtClean="0">
                <a:latin typeface="Times New Roman" pitchFamily="18" charset="0"/>
                <a:ea typeface="맑은 고딕"/>
                <a:cs typeface="맑은 고딕"/>
              </a:rPr>
              <a:t>При аглютинації з сироваткою І групи </a:t>
            </a:r>
          </a:p>
          <a:p>
            <a:pPr marL="381000" indent="-381000" eaLnBrk="1" hangingPunct="1">
              <a:lnSpc>
                <a:spcPct val="100000"/>
              </a:lnSpc>
              <a:buClr>
                <a:srgbClr val="0BD0D9"/>
              </a:buClr>
              <a:buSzPct val="95000"/>
              <a:buFont typeface="Arial" charset="0"/>
              <a:buNone/>
            </a:pPr>
            <a:r>
              <a:rPr lang="ru-RU" b="1" cap="none" smtClean="0">
                <a:latin typeface="Times New Roman" pitchFamily="18" charset="0"/>
                <a:ea typeface="맑은 고딕"/>
                <a:cs typeface="맑은 고딕"/>
              </a:rPr>
              <a:t>кров належить до ІІ (А) групи.</a:t>
            </a:r>
          </a:p>
          <a:p>
            <a:pPr marL="381000" indent="-381000" eaLnBrk="1" hangingPunct="1">
              <a:lnSpc>
                <a:spcPct val="100000"/>
              </a:lnSpc>
              <a:buClr>
                <a:srgbClr val="0BD0D9"/>
              </a:buClr>
              <a:buSzPct val="95000"/>
              <a:buFont typeface="Arial" charset="0"/>
              <a:buAutoNum type="arabicPeriod" startAt="3"/>
            </a:pPr>
            <a:r>
              <a:rPr lang="ru-RU" b="1" cap="none" smtClean="0">
                <a:latin typeface="Times New Roman" pitchFamily="18" charset="0"/>
                <a:ea typeface="맑은 고딕"/>
                <a:cs typeface="맑은 고딕"/>
              </a:rPr>
              <a:t>При аглютинації з сироваткою ІІ групи </a:t>
            </a:r>
          </a:p>
          <a:p>
            <a:pPr marL="381000" indent="-381000" eaLnBrk="1" hangingPunct="1">
              <a:lnSpc>
                <a:spcPct val="100000"/>
              </a:lnSpc>
              <a:buClr>
                <a:srgbClr val="0BD0D9"/>
              </a:buClr>
              <a:buSzPct val="95000"/>
              <a:buFont typeface="Arial" charset="0"/>
              <a:buNone/>
            </a:pPr>
            <a:r>
              <a:rPr lang="ru-RU" b="1" cap="none" smtClean="0">
                <a:latin typeface="Times New Roman" pitchFamily="18" charset="0"/>
                <a:ea typeface="맑은 고딕"/>
                <a:cs typeface="맑은 고딕"/>
              </a:rPr>
              <a:t>кров належить до ІІІ (В) групи.</a:t>
            </a:r>
          </a:p>
          <a:p>
            <a:pPr marL="381000" indent="-381000" eaLnBrk="1" hangingPunct="1">
              <a:lnSpc>
                <a:spcPct val="100000"/>
              </a:lnSpc>
              <a:buClr>
                <a:srgbClr val="0BD0D9"/>
              </a:buClr>
              <a:buSzPct val="95000"/>
              <a:buFont typeface="Arial" charset="0"/>
              <a:buAutoNum type="arabicPeriod" startAt="4"/>
            </a:pPr>
            <a:r>
              <a:rPr lang="ru-RU" b="1" cap="none" smtClean="0">
                <a:latin typeface="Times New Roman" pitchFamily="18" charset="0"/>
                <a:ea typeface="맑은 고딕"/>
                <a:cs typeface="맑은 고딕"/>
              </a:rPr>
              <a:t>При аглютинації з сироватками І і ІІ груп </a:t>
            </a:r>
          </a:p>
          <a:p>
            <a:pPr marL="381000" indent="-381000" eaLnBrk="1" hangingPunct="1">
              <a:lnSpc>
                <a:spcPct val="100000"/>
              </a:lnSpc>
              <a:buClr>
                <a:srgbClr val="0BD0D9"/>
              </a:buClr>
              <a:buSzPct val="95000"/>
              <a:buFont typeface="Arial" charset="0"/>
              <a:buNone/>
            </a:pPr>
            <a:r>
              <a:rPr lang="ru-RU" b="1" cap="none" smtClean="0">
                <a:latin typeface="Times New Roman" pitchFamily="18" charset="0"/>
                <a:ea typeface="맑은 고딕"/>
                <a:cs typeface="맑은 고딕"/>
              </a:rPr>
              <a:t>кров належить до ІV (АВ) групи.</a:t>
            </a:r>
          </a:p>
          <a:p>
            <a:pPr marL="381000" indent="-381000" eaLnBrk="1" hangingPunct="1">
              <a:lnSpc>
                <a:spcPct val="100000"/>
              </a:lnSpc>
              <a:buClr>
                <a:srgbClr val="0BD0D9"/>
              </a:buClr>
              <a:buSzPct val="95000"/>
              <a:buFont typeface="Arial" charset="0"/>
              <a:buNone/>
            </a:pPr>
            <a:endParaRPr lang="ru-RU" b="1" cap="none" smtClean="0">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endParaRPr lang="ru-RU" b="1" cap="none" smtClean="0">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b="1" cap="none" smtClean="0">
                <a:latin typeface="Times New Roman" pitchFamily="18" charset="0"/>
                <a:ea typeface="맑은 고딕"/>
                <a:cs typeface="맑은 고딕"/>
              </a:rPr>
              <a:t> </a:t>
            </a:r>
          </a:p>
        </p:txBody>
      </p:sp>
      <p:pic>
        <p:nvPicPr>
          <p:cNvPr id="37891" name="image21.png"/>
          <p:cNvPicPr>
            <a:picLocks noChangeAspect="1" noChangeArrowheads="1"/>
          </p:cNvPicPr>
          <p:nvPr/>
        </p:nvPicPr>
        <p:blipFill>
          <a:blip r:embed="rId2"/>
          <a:srcRect/>
          <a:stretch>
            <a:fillRect/>
          </a:stretch>
        </p:blipFill>
        <p:spPr bwMode="auto">
          <a:xfrm>
            <a:off x="7831138" y="1779588"/>
            <a:ext cx="3500437" cy="4687887"/>
          </a:xfrm>
          <a:prstGeom prst="rect">
            <a:avLst/>
          </a:prstGeom>
          <a:noFill/>
          <a:ln w="9525">
            <a:noFill/>
            <a:miter lim="800000"/>
            <a:headEnd/>
            <a:tailEnd/>
          </a:ln>
        </p:spPr>
      </p:pic>
      <p:sp>
        <p:nvSpPr>
          <p:cNvPr id="37892" name="Text Box 6"/>
          <p:cNvSpPr txBox="1">
            <a:spLocks noChangeArrowheads="1"/>
          </p:cNvSpPr>
          <p:nvPr/>
        </p:nvSpPr>
        <p:spPr bwMode="auto">
          <a:xfrm>
            <a:off x="1506538" y="5661025"/>
            <a:ext cx="5605462" cy="641350"/>
          </a:xfrm>
          <a:prstGeom prst="rect">
            <a:avLst/>
          </a:prstGeom>
          <a:solidFill>
            <a:schemeClr val="bg1"/>
          </a:solidFill>
          <a:ln w="9525">
            <a:noFill/>
            <a:miter lim="800000"/>
            <a:headEnd/>
            <a:tailEnd/>
          </a:ln>
        </p:spPr>
        <p:txBody>
          <a:bodyPr>
            <a:spAutoFit/>
          </a:bodyPr>
          <a:lstStyle/>
          <a:p>
            <a:pPr algn="ctr" defTabSz="914400">
              <a:spcBef>
                <a:spcPct val="50000"/>
              </a:spcBef>
            </a:pPr>
            <a:r>
              <a:rPr lang="en-US" b="1"/>
              <a:t>Схема визначення груп крові при використанні </a:t>
            </a:r>
            <a:r>
              <a:rPr lang="uk-UA" b="1"/>
              <a:t> </a:t>
            </a:r>
            <a:r>
              <a:rPr lang="en-US" b="1"/>
              <a:t>2-х стандартних сироваток</a:t>
            </a:r>
            <a:endParaRPr lang="ru-RU"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8914" name="Rectangle 2"/>
          <p:cNvSpPr>
            <a:spLocks noGrp="1"/>
          </p:cNvSpPr>
          <p:nvPr>
            <p:ph type="body" idx="4294967295"/>
          </p:nvPr>
        </p:nvSpPr>
        <p:spPr bwMode="auto">
          <a:xfrm>
            <a:off x="295275" y="550863"/>
            <a:ext cx="11587163" cy="5965825"/>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endParaRPr lang="en-US"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b="1" cap="none" smtClean="0">
                <a:solidFill>
                  <a:srgbClr val="007CCE"/>
                </a:solidFill>
                <a:latin typeface="Times New Roman" pitchFamily="18" charset="0"/>
                <a:ea typeface="맑은 고딕"/>
                <a:cs typeface="맑은 고딕"/>
              </a:rPr>
              <a:t>    </a:t>
            </a:r>
            <a:r>
              <a:rPr lang="en-US" b="1" cap="none" smtClean="0">
                <a:solidFill>
                  <a:srgbClr val="007CCE"/>
                </a:solidFill>
                <a:latin typeface="Times New Roman" pitchFamily="18" charset="0"/>
                <a:ea typeface="맑은 고딕"/>
                <a:cs typeface="맑은 고딕"/>
              </a:rPr>
              <a:t> </a:t>
            </a:r>
            <a:r>
              <a:rPr lang="ru-RU" b="1" cap="none" smtClean="0">
                <a:solidFill>
                  <a:srgbClr val="007CCE"/>
                </a:solidFill>
                <a:latin typeface="Times New Roman" pitchFamily="18" charset="0"/>
                <a:ea typeface="맑은 고딕"/>
                <a:cs typeface="맑은 고딕"/>
              </a:rPr>
              <a:t> </a:t>
            </a:r>
            <a:r>
              <a:rPr lang="ru-RU" b="1" cap="none" smtClean="0">
                <a:latin typeface="Times New Roman" pitchFamily="18" charset="0"/>
                <a:ea typeface="맑은 고딕"/>
                <a:cs typeface="맑은 고딕"/>
              </a:rPr>
              <a:t>За системою АВО небхідно переливати тільки одногрупну кров (за аглютиногенами АВ0). У виключних, екстрених випадках можливе застосування </a:t>
            </a:r>
            <a:r>
              <a:rPr lang="ru-RU" b="1" cap="none" smtClean="0">
                <a:solidFill>
                  <a:srgbClr val="FF0000"/>
                </a:solidFill>
                <a:latin typeface="Times New Roman" pitchFamily="18" charset="0"/>
                <a:ea typeface="맑은 고딕"/>
                <a:cs typeface="맑은 고딕"/>
              </a:rPr>
              <a:t>правила Оттенберга</a:t>
            </a:r>
            <a:r>
              <a:rPr lang="ru-RU" b="1" cap="none" smtClean="0">
                <a:latin typeface="Times New Roman" pitchFamily="18" charset="0"/>
                <a:ea typeface="맑은 고딕"/>
                <a:cs typeface="맑은 고딕"/>
              </a:rPr>
              <a:t>: дозволяється переливання крові групи 0αβ (I), що не містить групових аглютиногенів, реципієнтам інших груп. Тому людину з  0αβ (I) групою крові можна назвати відносно універсальним донором. У виключних випадках реципієнтам групи АВ0 (IV), що не має групових аглютинінів, дозволяється переливання крові іншої сумісної групи (відносно універсальний реципієнт), наприклад, донорів I (0 αβ), II (Аβ), III (Вα) груп. Але кількість крові під час переливання в таких випадках повинна бути обмеженою                       (не більше 200 мл), причому дуже обережно слід переливати таку кров хворим                              з гострою крововтратою. Дітям можна переливати тільки одногрупну кров. </a:t>
            </a:r>
          </a:p>
          <a:p>
            <a:pPr marL="381000" indent="-381000" eaLnBrk="1" hangingPunct="1">
              <a:lnSpc>
                <a:spcPct val="100000"/>
              </a:lnSpc>
              <a:buClr>
                <a:srgbClr val="0BD0D9"/>
              </a:buClr>
              <a:buSzPct val="95000"/>
              <a:buFont typeface="Arial" charset="0"/>
              <a:buNone/>
            </a:pPr>
            <a:endParaRPr lang="ru-RU" b="1" cap="none" smtClean="0">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b="1" cap="none" smtClean="0">
                <a:latin typeface="Times New Roman" pitchFamily="18" charset="0"/>
                <a:ea typeface="맑은 고딕"/>
                <a:cs typeface="맑은 고딕"/>
              </a:rPr>
              <a:t> </a:t>
            </a:r>
          </a:p>
        </p:txBody>
      </p:sp>
      <p:sp>
        <p:nvSpPr>
          <p:cNvPr id="38915" name="Text Box 4"/>
          <p:cNvSpPr txBox="1">
            <a:spLocks noChangeArrowheads="1"/>
          </p:cNvSpPr>
          <p:nvPr/>
        </p:nvSpPr>
        <p:spPr bwMode="auto">
          <a:xfrm>
            <a:off x="417513" y="5661025"/>
            <a:ext cx="3937000" cy="366713"/>
          </a:xfrm>
          <a:prstGeom prst="rect">
            <a:avLst/>
          </a:prstGeom>
          <a:solidFill>
            <a:schemeClr val="bg1"/>
          </a:solidFill>
          <a:ln w="9525">
            <a:noFill/>
            <a:miter lim="800000"/>
            <a:headEnd/>
            <a:tailEnd/>
          </a:ln>
        </p:spPr>
        <p:txBody>
          <a:bodyPr>
            <a:spAutoFit/>
          </a:bodyPr>
          <a:lstStyle/>
          <a:p>
            <a:pPr algn="ctr">
              <a:spcBef>
                <a:spcPct val="50000"/>
              </a:spcBef>
            </a:pPr>
            <a:r>
              <a:rPr lang="ru-RU" b="1"/>
              <a:t>Правило Оттенберга</a:t>
            </a:r>
          </a:p>
        </p:txBody>
      </p:sp>
      <p:pic>
        <p:nvPicPr>
          <p:cNvPr id="38916" name="Picture 6" descr="Похожее изображение"/>
          <p:cNvPicPr>
            <a:picLocks noChangeAspect="1" noChangeArrowheads="1"/>
          </p:cNvPicPr>
          <p:nvPr/>
        </p:nvPicPr>
        <p:blipFill>
          <a:blip r:embed="rId2"/>
          <a:srcRect/>
          <a:stretch>
            <a:fillRect/>
          </a:stretch>
        </p:blipFill>
        <p:spPr bwMode="auto">
          <a:xfrm>
            <a:off x="4838700" y="4106863"/>
            <a:ext cx="4533900"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938" name="Rectangle 2"/>
          <p:cNvSpPr>
            <a:spLocks noGrp="1"/>
          </p:cNvSpPr>
          <p:nvPr>
            <p:ph type="body" idx="4294967295"/>
          </p:nvPr>
        </p:nvSpPr>
        <p:spPr bwMode="auto">
          <a:xfrm>
            <a:off x="295275" y="550863"/>
            <a:ext cx="11587163" cy="5965825"/>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endParaRPr lang="en-US"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b="1" cap="none" smtClean="0">
                <a:solidFill>
                  <a:srgbClr val="007CCE"/>
                </a:solidFill>
                <a:latin typeface="Times New Roman" pitchFamily="18" charset="0"/>
                <a:ea typeface="맑은 고딕"/>
                <a:cs typeface="맑은 고딕"/>
              </a:rPr>
              <a:t>    </a:t>
            </a:r>
            <a:r>
              <a:rPr lang="en-US" b="1" cap="none" smtClean="0">
                <a:solidFill>
                  <a:srgbClr val="007CCE"/>
                </a:solidFill>
                <a:latin typeface="Times New Roman" pitchFamily="18" charset="0"/>
                <a:ea typeface="맑은 고딕"/>
                <a:cs typeface="맑은 고딕"/>
              </a:rPr>
              <a:t> </a:t>
            </a:r>
            <a:r>
              <a:rPr lang="ru-RU" b="1" cap="none" smtClean="0">
                <a:solidFill>
                  <a:srgbClr val="007CCE"/>
                </a:solidFill>
                <a:latin typeface="Times New Roman" pitchFamily="18" charset="0"/>
                <a:ea typeface="맑은 고딕"/>
                <a:cs typeface="맑은 고딕"/>
              </a:rPr>
              <a:t> </a:t>
            </a:r>
            <a:r>
              <a:rPr lang="ru-RU" b="1" cap="none" smtClean="0">
                <a:latin typeface="Times New Roman" pitchFamily="18" charset="0"/>
                <a:ea typeface="맑은 고딕"/>
                <a:cs typeface="맑은 고딕"/>
              </a:rPr>
              <a:t>Будь-яке переливання крові – це складна операція за своєю імунологією. Тому переливати цільну кров треба тільки за життєвими показниками, коли крововтрата перевищує 25% від загального об’єму. Якщо гостра крововтрата менше 25% від загального об’єму, необхідно вводити плазмозамісники (кристалоїди), тому що                          в даному випадку більш важливо відновлення об’єму. В інших ситуаціях більш доцільно переливати той компонент крові, який необхідний організму. Наприклад,                   при анемії – еритроцитарну масу, при тромбоцитопенії – тромбоцитарну масу,                           при інфекціях, септичному шоці – гранулоцити.</a:t>
            </a:r>
          </a:p>
          <a:p>
            <a:pPr marL="381000" indent="-381000" eaLnBrk="1" hangingPunct="1">
              <a:lnSpc>
                <a:spcPct val="100000"/>
              </a:lnSpc>
              <a:buClr>
                <a:srgbClr val="0BD0D9"/>
              </a:buClr>
              <a:buSzPct val="95000"/>
              <a:buFont typeface="Arial" charset="0"/>
              <a:buNone/>
            </a:pPr>
            <a:r>
              <a:rPr lang="ru-RU" b="1" cap="none" smtClean="0">
                <a:latin typeface="Times New Roman" pitchFamily="18" charset="0"/>
                <a:ea typeface="맑은 고딕"/>
                <a:cs typeface="맑은 고딕"/>
              </a:rPr>
              <a:t> </a:t>
            </a:r>
          </a:p>
        </p:txBody>
      </p:sp>
      <p:pic>
        <p:nvPicPr>
          <p:cNvPr id="39939" name="Picture 4" descr="ÐÐ¾ÑÐ¾Ð¶ÐµÐµ Ð¸Ð·Ð¾Ð±ÑÐ°Ð¶ÐµÐ½Ð¸Ðµ"/>
          <p:cNvPicPr>
            <a:picLocks noChangeAspect="1" noChangeArrowheads="1"/>
          </p:cNvPicPr>
          <p:nvPr/>
        </p:nvPicPr>
        <p:blipFill>
          <a:blip r:embed="rId2"/>
          <a:srcRect/>
          <a:stretch>
            <a:fillRect/>
          </a:stretch>
        </p:blipFill>
        <p:spPr bwMode="auto">
          <a:xfrm>
            <a:off x="4579938" y="3675063"/>
            <a:ext cx="3384550" cy="2846387"/>
          </a:xfrm>
          <a:prstGeom prst="rect">
            <a:avLst/>
          </a:prstGeom>
          <a:noFill/>
          <a:ln w="9525">
            <a:noFill/>
            <a:miter lim="800000"/>
            <a:headEnd/>
            <a:tailEnd/>
          </a:ln>
        </p:spPr>
      </p:pic>
      <p:sp>
        <p:nvSpPr>
          <p:cNvPr id="39940" name="AutoShape 7" descr="Картинки по запросу переливання крові"/>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pic>
        <p:nvPicPr>
          <p:cNvPr id="39941" name="Picture 9" descr="Похожее изображение"/>
          <p:cNvPicPr>
            <a:picLocks noChangeAspect="1" noChangeArrowheads="1"/>
          </p:cNvPicPr>
          <p:nvPr/>
        </p:nvPicPr>
        <p:blipFill>
          <a:blip r:embed="rId3"/>
          <a:srcRect/>
          <a:stretch>
            <a:fillRect/>
          </a:stretch>
        </p:blipFill>
        <p:spPr bwMode="auto">
          <a:xfrm>
            <a:off x="919163" y="3686175"/>
            <a:ext cx="3389312" cy="2825750"/>
          </a:xfrm>
          <a:prstGeom prst="rect">
            <a:avLst/>
          </a:prstGeom>
          <a:noFill/>
          <a:ln w="9525">
            <a:noFill/>
            <a:miter lim="800000"/>
            <a:headEnd/>
            <a:tailEnd/>
          </a:ln>
        </p:spPr>
      </p:pic>
      <p:pic>
        <p:nvPicPr>
          <p:cNvPr id="39942" name="Picture 11" descr="Картинки по запросу переливання крові"/>
          <p:cNvPicPr>
            <a:picLocks noChangeAspect="1" noChangeArrowheads="1"/>
          </p:cNvPicPr>
          <p:nvPr/>
        </p:nvPicPr>
        <p:blipFill>
          <a:blip r:embed="rId4"/>
          <a:srcRect/>
          <a:stretch>
            <a:fillRect/>
          </a:stretch>
        </p:blipFill>
        <p:spPr bwMode="auto">
          <a:xfrm>
            <a:off x="8356600" y="3689350"/>
            <a:ext cx="3357563" cy="284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523075"/>
            <a:ext cx="10364451" cy="2862110"/>
          </a:xfr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1" fontAlgn="auto" hangingPunct="1">
              <a:spcAft>
                <a:spcPts val="0"/>
              </a:spcAft>
              <a:defRPr/>
            </a:pPr>
            <a:r>
              <a:rPr lang="uk-UA" sz="5400" dirty="0" smtClean="0">
                <a:solidFill>
                  <a:schemeClr val="accent6"/>
                </a:solidFill>
                <a:effectLst>
                  <a:outerShdw blurRad="38100" dist="38100" dir="2700000" algn="tl">
                    <a:srgbClr val="000000">
                      <a:alpha val="43137"/>
                    </a:srgbClr>
                  </a:outerShdw>
                </a:effectLst>
              </a:rPr>
              <a:t>Дякую за увагу</a:t>
            </a:r>
            <a:endParaRPr lang="ru-RU" sz="5400" dirty="0">
              <a:solidFill>
                <a:schemeClr val="accent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82" name="Заголовок 1"/>
          <p:cNvSpPr>
            <a:spLocks noGrp="1"/>
          </p:cNvSpPr>
          <p:nvPr>
            <p:ph type="title" idx="4294967295"/>
          </p:nvPr>
        </p:nvSpPr>
        <p:spPr bwMode="auto">
          <a:xfrm>
            <a:off x="1033463" y="0"/>
            <a:ext cx="10013950" cy="1393825"/>
          </a:xfrm>
          <a:noFill/>
        </p:spPr>
        <p:txBody>
          <a:bodyPr wrap="square" numCol="1" anchorCtr="0" compatLnSpc="1">
            <a:prstTxWarp prst="textNoShape">
              <a:avLst/>
            </a:prstTxWarp>
          </a:bodyPr>
          <a:lstStyle/>
          <a:p>
            <a:pPr eaLnBrk="1" hangingPunct="1"/>
            <a:r>
              <a:rPr lang="en-US" sz="4800" b="1" cap="none" smtClean="0">
                <a:solidFill>
                  <a:srgbClr val="4F81BD"/>
                </a:solidFill>
                <a:ea typeface="맑은 고딕"/>
                <a:cs typeface="Arial" charset="0"/>
              </a:rPr>
              <a:t/>
            </a:r>
            <a:br>
              <a:rPr lang="en-US" sz="4800" b="1" cap="none" smtClean="0">
                <a:solidFill>
                  <a:srgbClr val="4F81BD"/>
                </a:solidFill>
                <a:ea typeface="맑은 고딕"/>
                <a:cs typeface="Arial" charset="0"/>
              </a:rPr>
            </a:br>
            <a:r>
              <a:rPr lang="en-US" sz="4800" b="1" cap="none" smtClean="0">
                <a:solidFill>
                  <a:srgbClr val="4F81BD"/>
                </a:solidFill>
                <a:ea typeface="맑은 고딕"/>
                <a:cs typeface="Arial" charset="0"/>
              </a:rPr>
              <a:t> </a:t>
            </a:r>
            <a:r>
              <a:rPr lang="uk-UA" sz="4000" b="1" cap="none" smtClean="0">
                <a:solidFill>
                  <a:srgbClr val="4F81BD"/>
                </a:solidFill>
                <a:ea typeface="맑은 고딕"/>
                <a:cs typeface="Arial" charset="0"/>
              </a:rPr>
              <a:t>РЕКОМЕНДОВАНА ЛІТЕРАТУРА</a:t>
            </a:r>
            <a:r>
              <a:rPr lang="en-US" sz="4800" b="1" cap="none" smtClean="0">
                <a:solidFill>
                  <a:srgbClr val="4F81BD"/>
                </a:solidFill>
                <a:ea typeface="맑은 고딕"/>
                <a:cs typeface="Arial" charset="0"/>
              </a:rPr>
              <a:t> </a:t>
            </a:r>
            <a:r>
              <a:rPr lang="uk-UA" sz="4800" cap="none" smtClean="0">
                <a:solidFill>
                  <a:srgbClr val="4F81BD"/>
                </a:solidFill>
                <a:ea typeface="맑은 고딕"/>
                <a:cs typeface="Arial" charset="0"/>
              </a:rPr>
              <a:t/>
            </a:r>
            <a:br>
              <a:rPr lang="uk-UA" sz="4800" cap="none" smtClean="0">
                <a:solidFill>
                  <a:srgbClr val="4F81BD"/>
                </a:solidFill>
                <a:ea typeface="맑은 고딕"/>
                <a:cs typeface="Arial" charset="0"/>
              </a:rPr>
            </a:br>
            <a:endParaRPr lang="ru-RU" sz="4800" cap="none" smtClean="0">
              <a:solidFill>
                <a:srgbClr val="4F81BD"/>
              </a:solidFill>
              <a:ea typeface="맑은 고딕"/>
              <a:cs typeface="Arial" charset="0"/>
            </a:endParaRPr>
          </a:p>
        </p:txBody>
      </p:sp>
      <p:sp>
        <p:nvSpPr>
          <p:cNvPr id="20483" name="Rectangle 3"/>
          <p:cNvSpPr>
            <a:spLocks noGrp="1"/>
          </p:cNvSpPr>
          <p:nvPr>
            <p:ph type="body" idx="4294967295"/>
          </p:nvPr>
        </p:nvSpPr>
        <p:spPr bwMode="auto">
          <a:xfrm>
            <a:off x="295275" y="1157288"/>
            <a:ext cx="11587163" cy="5359400"/>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sz="1400" b="1" cap="none" smtClean="0">
                <a:solidFill>
                  <a:srgbClr val="0072C0"/>
                </a:solidFill>
                <a:latin typeface="Times New Roman" pitchFamily="18" charset="0"/>
                <a:ea typeface="맑은 고딕"/>
                <a:cs typeface="맑은 고딕"/>
              </a:rPr>
              <a:t>1.</a:t>
            </a:r>
            <a:r>
              <a:rPr lang="ru-RU" sz="1400" b="1" cap="none" smtClean="0">
                <a:solidFill>
                  <a:srgbClr val="000000"/>
                </a:solidFill>
                <a:latin typeface="Times New Roman" pitchFamily="18" charset="0"/>
                <a:ea typeface="맑은 고딕"/>
                <a:cs typeface="맑은 고딕"/>
              </a:rPr>
              <a:t> Абдулкадыров К. М. Клиническая гематология: справочник. Санкт-Петербург : Питер,</a:t>
            </a:r>
            <a:r>
              <a:rPr lang="uk-UA" sz="1400" b="1" cap="none" smtClean="0">
                <a:solidFill>
                  <a:srgbClr val="000000"/>
                </a:solidFill>
                <a:latin typeface="Times New Roman" pitchFamily="18" charset="0"/>
                <a:ea typeface="맑은 고딕"/>
                <a:cs typeface="맑은 고딕"/>
              </a:rPr>
              <a:t> </a:t>
            </a:r>
            <a:r>
              <a:rPr lang="ru-RU" sz="1400" b="1" cap="none" smtClean="0">
                <a:solidFill>
                  <a:srgbClr val="000000"/>
                </a:solidFill>
                <a:latin typeface="Times New Roman" pitchFamily="18" charset="0"/>
                <a:ea typeface="맑은 고딕"/>
                <a:cs typeface="맑은 고딕"/>
              </a:rPr>
              <a:t>2006. 448с.</a:t>
            </a:r>
          </a:p>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sz="1400" b="1" cap="none" smtClean="0">
                <a:solidFill>
                  <a:srgbClr val="0072C0"/>
                </a:solidFill>
                <a:latin typeface="Times New Roman" pitchFamily="18" charset="0"/>
                <a:ea typeface="맑은 고딕"/>
                <a:cs typeface="맑은 고딕"/>
              </a:rPr>
              <a:t>2.</a:t>
            </a:r>
            <a:r>
              <a:rPr lang="ru-RU" sz="1400" b="1" cap="none" smtClean="0">
                <a:solidFill>
                  <a:srgbClr val="007CCE"/>
                </a:solidFill>
                <a:latin typeface="Times New Roman" pitchFamily="18" charset="0"/>
                <a:ea typeface="맑은 고딕"/>
                <a:cs typeface="맑은 고딕"/>
              </a:rPr>
              <a:t> </a:t>
            </a:r>
            <a:r>
              <a:rPr lang="ru-RU" sz="1400" b="1" cap="none" smtClean="0">
                <a:solidFill>
                  <a:srgbClr val="000000"/>
                </a:solidFill>
                <a:latin typeface="Times New Roman" pitchFamily="18" charset="0"/>
                <a:ea typeface="맑은 고딕"/>
                <a:cs typeface="맑은 고딕"/>
              </a:rPr>
              <a:t>Богданов А. Н., Волошин С. В., Кулибаба. Т. Г. Изменения в системе крови в клинической практике. Москва : Фолиант, 2017. 172 с. </a:t>
            </a:r>
          </a:p>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sz="1400" b="1" cap="none" smtClean="0">
                <a:solidFill>
                  <a:srgbClr val="0072C0"/>
                </a:solidFill>
                <a:latin typeface="Times New Roman" pitchFamily="18" charset="0"/>
                <a:ea typeface="맑은 고딕"/>
                <a:cs typeface="맑은 고딕"/>
              </a:rPr>
              <a:t>3.</a:t>
            </a:r>
            <a:r>
              <a:rPr lang="ru-RU" sz="1400" b="1" cap="none" smtClean="0">
                <a:solidFill>
                  <a:srgbClr val="007CCE"/>
                </a:solidFill>
                <a:latin typeface="Times New Roman" pitchFamily="18" charset="0"/>
                <a:ea typeface="맑은 고딕"/>
                <a:cs typeface="맑은 고딕"/>
              </a:rPr>
              <a:t> </a:t>
            </a:r>
            <a:r>
              <a:rPr lang="ru-RU" sz="1400" b="1" cap="none" smtClean="0">
                <a:solidFill>
                  <a:srgbClr val="000000"/>
                </a:solidFill>
                <a:latin typeface="Times New Roman" pitchFamily="18" charset="0"/>
                <a:ea typeface="맑은 고딕"/>
                <a:cs typeface="맑은 고딕"/>
              </a:rPr>
              <a:t>Воробель А. В. Основи гематології : монографія. Івано-Франківськ : Вид-во «Плай» ЦІТ Прикарпатського університету імені Василя Стефаника, 2009. 148 с.</a:t>
            </a:r>
            <a:endParaRPr lang="uk-UA" sz="14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sz="1400" b="1" cap="none" smtClean="0">
                <a:solidFill>
                  <a:srgbClr val="0072C0"/>
                </a:solidFill>
                <a:latin typeface="Times New Roman" pitchFamily="18" charset="0"/>
                <a:ea typeface="맑은 고딕"/>
                <a:cs typeface="맑은 고딕"/>
              </a:rPr>
              <a:t>4.</a:t>
            </a:r>
            <a:r>
              <a:rPr lang="ru-RU" sz="1400" b="1" cap="none" smtClean="0">
                <a:solidFill>
                  <a:srgbClr val="007CCE"/>
                </a:solidFill>
                <a:latin typeface="Times New Roman" pitchFamily="18" charset="0"/>
                <a:ea typeface="맑은 고딕"/>
                <a:cs typeface="맑은 고딕"/>
              </a:rPr>
              <a:t> </a:t>
            </a:r>
            <a:r>
              <a:rPr lang="ru-RU" sz="1400" b="1" cap="none" smtClean="0">
                <a:solidFill>
                  <a:srgbClr val="000000"/>
                </a:solidFill>
                <a:latin typeface="Times New Roman" pitchFamily="18" charset="0"/>
                <a:ea typeface="맑은 고딕"/>
                <a:cs typeface="맑은 고딕"/>
              </a:rPr>
              <a:t>Гематологія : посібник / за ред. А. Ф. Романової. Київ : Медицина, 2006. 456 с.</a:t>
            </a:r>
          </a:p>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sz="1400" b="1" cap="none" smtClean="0">
                <a:solidFill>
                  <a:srgbClr val="0072C0"/>
                </a:solidFill>
                <a:latin typeface="Times New Roman" pitchFamily="18" charset="0"/>
                <a:ea typeface="맑은 고딕"/>
                <a:cs typeface="맑은 고딕"/>
              </a:rPr>
              <a:t>5.</a:t>
            </a:r>
            <a:r>
              <a:rPr lang="ru-RU" sz="1400" b="1" cap="none" smtClean="0">
                <a:solidFill>
                  <a:srgbClr val="007CCE"/>
                </a:solidFill>
                <a:latin typeface="Times New Roman" pitchFamily="18" charset="0"/>
                <a:ea typeface="맑은 고딕"/>
                <a:cs typeface="맑은 고딕"/>
              </a:rPr>
              <a:t> </a:t>
            </a:r>
            <a:r>
              <a:rPr lang="ru-RU" sz="1400" b="1" cap="none" smtClean="0">
                <a:solidFill>
                  <a:srgbClr val="000000"/>
                </a:solidFill>
                <a:latin typeface="Times New Roman" pitchFamily="18" charset="0"/>
                <a:ea typeface="맑은 고딕"/>
                <a:cs typeface="맑은 고딕"/>
              </a:rPr>
              <a:t>Гематология. Национальное руководство / под ред. О. Я. Рукавицына. Москва : ГЭОТАР-Медиа, 2017.</a:t>
            </a:r>
            <a:r>
              <a:rPr lang="en-US" sz="1400" b="1" cap="none" smtClean="0">
                <a:solidFill>
                  <a:srgbClr val="000000"/>
                </a:solidFill>
                <a:latin typeface="Times New Roman" pitchFamily="18" charset="0"/>
                <a:ea typeface="맑은 고딕"/>
                <a:cs typeface="맑은 고딕"/>
              </a:rPr>
              <a:t> </a:t>
            </a:r>
            <a:r>
              <a:rPr lang="ru-RU" sz="1400" b="1" cap="none" smtClean="0">
                <a:solidFill>
                  <a:srgbClr val="000000"/>
                </a:solidFill>
                <a:latin typeface="Times New Roman" pitchFamily="18" charset="0"/>
                <a:ea typeface="맑은 고딕"/>
                <a:cs typeface="맑은 고딕"/>
              </a:rPr>
              <a:t>784 с.</a:t>
            </a:r>
          </a:p>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sz="1400" b="1" cap="none" smtClean="0">
                <a:solidFill>
                  <a:srgbClr val="0072C0"/>
                </a:solidFill>
                <a:latin typeface="Times New Roman" pitchFamily="18" charset="0"/>
                <a:ea typeface="맑은 고딕"/>
                <a:cs typeface="맑은 고딕"/>
              </a:rPr>
              <a:t>6.</a:t>
            </a:r>
            <a:r>
              <a:rPr lang="ru-RU" sz="1400" b="1" cap="none" smtClean="0">
                <a:solidFill>
                  <a:srgbClr val="007CCE"/>
                </a:solidFill>
                <a:latin typeface="Times New Roman" pitchFamily="18" charset="0"/>
                <a:ea typeface="맑은 고딕"/>
                <a:cs typeface="맑은 고딕"/>
              </a:rPr>
              <a:t> </a:t>
            </a:r>
            <a:r>
              <a:rPr lang="en-US" sz="1400" b="1" cap="none" smtClean="0">
                <a:solidFill>
                  <a:srgbClr val="007CCE"/>
                </a:solidFill>
                <a:latin typeface="Times New Roman" pitchFamily="18" charset="0"/>
                <a:ea typeface="맑은 고딕"/>
                <a:cs typeface="맑은 고딕"/>
              </a:rPr>
              <a:t> </a:t>
            </a:r>
            <a:r>
              <a:rPr lang="ru-RU" sz="1400" b="1" cap="none" smtClean="0">
                <a:solidFill>
                  <a:srgbClr val="000000"/>
                </a:solidFill>
                <a:latin typeface="Times New Roman" pitchFamily="18" charset="0"/>
                <a:ea typeface="맑은 고딕"/>
                <a:cs typeface="맑은 고딕"/>
              </a:rPr>
              <a:t>Гематологические методы исследования. Клиническое значение показателей крови /</a:t>
            </a:r>
            <a:r>
              <a:rPr lang="en-US" sz="1400" b="1" cap="none" smtClean="0">
                <a:solidFill>
                  <a:srgbClr val="000000"/>
                </a:solidFill>
                <a:latin typeface="Times New Roman" pitchFamily="18" charset="0"/>
                <a:ea typeface="맑은 고딕"/>
                <a:cs typeface="맑은 고딕"/>
              </a:rPr>
              <a:t> </a:t>
            </a:r>
            <a:r>
              <a:rPr lang="ru-RU" sz="1400" b="1" cap="none" smtClean="0">
                <a:solidFill>
                  <a:srgbClr val="000000"/>
                </a:solidFill>
                <a:latin typeface="Times New Roman" pitchFamily="18" charset="0"/>
                <a:ea typeface="맑은 고딕"/>
                <a:cs typeface="맑은 고딕"/>
              </a:rPr>
              <a:t>В. Н. Блиндарь, Г. Н. Зубрихина,            И. И. Матвеева, Н. Е. Кушлинский. Москва : МИА, 2013. 96 с.</a:t>
            </a:r>
            <a:endParaRPr lang="en-US" sz="1400" b="1" cap="none" smtClean="0">
              <a:solidFill>
                <a:srgbClr val="000000"/>
              </a:solidFill>
              <a:latin typeface="Times New Roman" pitchFamily="18" charset="0"/>
              <a:ea typeface="맑은 고딕"/>
              <a:cs typeface="맑은 고딕"/>
            </a:endParaRPr>
          </a:p>
          <a:p>
            <a:pPr marL="381000" indent="-381000" eaLnBrk="1" hangingPunct="1">
              <a:lnSpc>
                <a:spcPct val="100000"/>
              </a:lnSpc>
              <a:buFont typeface="Arial" charset="0"/>
              <a:buNone/>
            </a:pPr>
            <a:r>
              <a:rPr lang="uk-UA" sz="1400" b="1" cap="none" smtClean="0">
                <a:solidFill>
                  <a:srgbClr val="007CCE"/>
                </a:solidFill>
                <a:latin typeface="Times New Roman" pitchFamily="18" charset="0"/>
                <a:ea typeface="맑은 고딕"/>
                <a:cs typeface="맑은 고딕"/>
              </a:rPr>
              <a:t>       </a:t>
            </a:r>
            <a:r>
              <a:rPr lang="uk-UA" sz="1400" b="1" cap="none" smtClean="0">
                <a:solidFill>
                  <a:srgbClr val="0072C0"/>
                </a:solidFill>
                <a:latin typeface="Times New Roman" pitchFamily="18" charset="0"/>
                <a:ea typeface="맑은 고딕"/>
                <a:cs typeface="맑은 고딕"/>
              </a:rPr>
              <a:t>7</a:t>
            </a:r>
            <a:r>
              <a:rPr lang="ru-RU" sz="1400" b="1" cap="none" smtClean="0">
                <a:solidFill>
                  <a:srgbClr val="0072C0"/>
                </a:solidFill>
                <a:latin typeface="Times New Roman" pitchFamily="18" charset="0"/>
                <a:ea typeface="맑은 고딕"/>
                <a:cs typeface="맑은 고딕"/>
              </a:rPr>
              <a:t>.</a:t>
            </a:r>
            <a:r>
              <a:rPr lang="ru-RU" sz="1400" b="1" cap="none" smtClean="0">
                <a:solidFill>
                  <a:srgbClr val="007CCE"/>
                </a:solidFill>
                <a:latin typeface="Times New Roman" pitchFamily="18" charset="0"/>
                <a:ea typeface="맑은 고딕"/>
                <a:cs typeface="맑은 고딕"/>
              </a:rPr>
              <a:t> </a:t>
            </a:r>
            <a:r>
              <a:rPr lang="uk-UA" sz="1400" b="1" cap="none" smtClean="0">
                <a:latin typeface="Arial" charset="0"/>
              </a:rPr>
              <a:t>Донсков С. И.,  Уртаев Б. М., Дубинкин И. В. Новая тактика гемотрансфузионной терапии – от совместимости к идентичности. Москва : Бином, 2015. 270 с.</a:t>
            </a:r>
          </a:p>
          <a:p>
            <a:pPr marL="381000" indent="-381000" eaLnBrk="1" hangingPunct="1">
              <a:lnSpc>
                <a:spcPct val="100000"/>
              </a:lnSpc>
              <a:buFont typeface="Arial" charset="0"/>
              <a:buNone/>
            </a:pPr>
            <a:r>
              <a:rPr lang="uk-UA" sz="1400" b="1" cap="none" smtClean="0">
                <a:latin typeface="Arial" charset="0"/>
              </a:rPr>
              <a:t>      </a:t>
            </a:r>
            <a:r>
              <a:rPr lang="uk-UA" sz="1400" b="1" cap="none" smtClean="0">
                <a:solidFill>
                  <a:srgbClr val="0072C0"/>
                </a:solidFill>
                <a:latin typeface="Arial" charset="0"/>
              </a:rPr>
              <a:t>8.</a:t>
            </a:r>
            <a:r>
              <a:rPr lang="uk-UA" sz="1400" b="1" cap="none" smtClean="0">
                <a:latin typeface="Arial" charset="0"/>
              </a:rPr>
              <a:t> Донсков С. И., Мороков В. А. Группы крови человека. Руководство по иммуносерологии. Москва : Бином, 2014. 1016 с.</a:t>
            </a:r>
            <a:r>
              <a:rPr lang="uk-UA" sz="1400" b="1" cap="none" smtClean="0">
                <a:solidFill>
                  <a:srgbClr val="007CCE"/>
                </a:solidFill>
                <a:latin typeface="Times New Roman" pitchFamily="18" charset="0"/>
                <a:ea typeface="맑은 고딕"/>
                <a:cs typeface="맑은 고딕"/>
              </a:rPr>
              <a:t>     </a:t>
            </a:r>
            <a:r>
              <a:rPr lang="en-US" sz="1400" b="1" cap="none" smtClean="0">
                <a:solidFill>
                  <a:srgbClr val="007CCE"/>
                </a:solidFill>
                <a:latin typeface="Times New Roman" pitchFamily="18" charset="0"/>
                <a:ea typeface="맑은 고딕"/>
                <a:cs typeface="맑은 고딕"/>
              </a:rPr>
              <a:t> </a:t>
            </a:r>
            <a:r>
              <a:rPr lang="uk-UA" sz="1400" b="1" cap="none" smtClean="0">
                <a:solidFill>
                  <a:srgbClr val="007CCE"/>
                </a:solidFill>
                <a:latin typeface="Times New Roman" pitchFamily="18" charset="0"/>
                <a:ea typeface="맑은 고딕"/>
                <a:cs typeface="맑은 고딕"/>
              </a:rPr>
              <a:t> </a:t>
            </a:r>
          </a:p>
          <a:p>
            <a:pPr marL="381000" indent="-381000" eaLnBrk="1" hangingPunct="1">
              <a:lnSpc>
                <a:spcPct val="100000"/>
              </a:lnSpc>
              <a:buFont typeface="Arial" charset="0"/>
              <a:buNone/>
            </a:pPr>
            <a:r>
              <a:rPr lang="uk-UA" sz="1400" b="1" cap="none" smtClean="0">
                <a:solidFill>
                  <a:srgbClr val="007CCE"/>
                </a:solidFill>
                <a:latin typeface="Times New Roman" pitchFamily="18" charset="0"/>
                <a:ea typeface="맑은 고딕"/>
                <a:cs typeface="맑은 고딕"/>
              </a:rPr>
              <a:t>      9</a:t>
            </a:r>
            <a:r>
              <a:rPr lang="ru-RU" sz="1400" b="1" cap="none" smtClean="0">
                <a:solidFill>
                  <a:srgbClr val="007CCE"/>
                </a:solidFill>
                <a:latin typeface="Times New Roman" pitchFamily="18" charset="0"/>
                <a:ea typeface="맑은 고딕"/>
                <a:cs typeface="맑은 고딕"/>
              </a:rPr>
              <a:t>.</a:t>
            </a:r>
            <a:r>
              <a:rPr lang="ru-RU" sz="1400" b="1" cap="none" smtClean="0">
                <a:solidFill>
                  <a:srgbClr val="000000"/>
                </a:solidFill>
                <a:latin typeface="Times New Roman" pitchFamily="18" charset="0"/>
                <a:ea typeface="맑은 고딕"/>
                <a:cs typeface="맑은 고딕"/>
              </a:rPr>
              <a:t>  Козинец Г. И., Высоцкий В.В. Кровь как индикатор состояния здоровья. Москва : Практическая медицина, 2014. 208 с.</a:t>
            </a:r>
          </a:p>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en-US" sz="1400" b="1" cap="none" smtClean="0">
                <a:solidFill>
                  <a:srgbClr val="007CCE"/>
                </a:solidFill>
                <a:latin typeface="Times New Roman" pitchFamily="18" charset="0"/>
                <a:ea typeface="맑은 고딕"/>
                <a:cs typeface="맑은 고딕"/>
              </a:rPr>
              <a:t> </a:t>
            </a:r>
            <a:r>
              <a:rPr lang="uk-UA" sz="1400" b="1" cap="none" smtClean="0">
                <a:solidFill>
                  <a:srgbClr val="0072C0"/>
                </a:solidFill>
                <a:latin typeface="Times New Roman" pitchFamily="18" charset="0"/>
                <a:ea typeface="맑은 고딕"/>
                <a:cs typeface="맑은 고딕"/>
              </a:rPr>
              <a:t>10</a:t>
            </a:r>
            <a:r>
              <a:rPr lang="ru-RU" sz="1400" b="1" cap="none" smtClean="0">
                <a:solidFill>
                  <a:srgbClr val="0072C0"/>
                </a:solidFill>
                <a:latin typeface="Times New Roman" pitchFamily="18" charset="0"/>
                <a:ea typeface="맑은 고딕"/>
                <a:cs typeface="맑은 고딕"/>
              </a:rPr>
              <a:t>.</a:t>
            </a:r>
            <a:r>
              <a:rPr lang="ru-RU" sz="1400" b="1" cap="none" smtClean="0">
                <a:solidFill>
                  <a:srgbClr val="007CCE"/>
                </a:solidFill>
                <a:latin typeface="Times New Roman" pitchFamily="18" charset="0"/>
                <a:ea typeface="맑은 고딕"/>
                <a:cs typeface="맑은 고딕"/>
              </a:rPr>
              <a:t>  </a:t>
            </a:r>
            <a:r>
              <a:rPr lang="ru-RU" sz="1400" b="1" cap="none" smtClean="0">
                <a:solidFill>
                  <a:srgbClr val="000000"/>
                </a:solidFill>
                <a:latin typeface="Times New Roman" pitchFamily="18" charset="0"/>
                <a:ea typeface="맑은 고딕"/>
                <a:cs typeface="맑은 고딕"/>
              </a:rPr>
              <a:t>Лабораторная гематология / С. А. Луговская, В. Т. Морозова,  М. Е. Почтарь,</a:t>
            </a:r>
            <a:r>
              <a:rPr lang="en-US" sz="1400" b="1" cap="none" smtClean="0">
                <a:solidFill>
                  <a:srgbClr val="000000"/>
                </a:solidFill>
                <a:latin typeface="Times New Roman" pitchFamily="18" charset="0"/>
                <a:ea typeface="맑은 고딕"/>
                <a:cs typeface="맑은 고딕"/>
              </a:rPr>
              <a:t> </a:t>
            </a:r>
            <a:r>
              <a:rPr lang="ru-RU" sz="1400" b="1" cap="none" smtClean="0">
                <a:solidFill>
                  <a:srgbClr val="000000"/>
                </a:solidFill>
                <a:latin typeface="Times New Roman" pitchFamily="18" charset="0"/>
                <a:ea typeface="맑은 고딕"/>
                <a:cs typeface="맑은 고딕"/>
              </a:rPr>
              <a:t>В. В. Долгов.  Москва : Триада, 2014. 218 с. </a:t>
            </a:r>
          </a:p>
          <a:p>
            <a:pPr marL="381000" indent="-381000" eaLnBrk="1" hangingPunct="1">
              <a:lnSpc>
                <a:spcPct val="100000"/>
              </a:lnSpc>
              <a:buClr>
                <a:srgbClr val="0BD0D9"/>
              </a:buClr>
              <a:buSzPct val="95000"/>
              <a:buFont typeface="Arial" charset="0"/>
              <a:buNone/>
            </a:pPr>
            <a:r>
              <a:rPr lang="uk-UA" sz="1400" b="1" cap="none" smtClean="0">
                <a:solidFill>
                  <a:srgbClr val="000000"/>
                </a:solidFill>
                <a:latin typeface="Times New Roman" pitchFamily="18" charset="0"/>
                <a:ea typeface="맑은 고딕"/>
                <a:cs typeface="맑은 고딕"/>
              </a:rPr>
              <a:t>      </a:t>
            </a:r>
            <a:r>
              <a:rPr lang="uk-UA" sz="1400" b="1" cap="none" smtClean="0">
                <a:solidFill>
                  <a:srgbClr val="0072C0"/>
                </a:solidFill>
                <a:latin typeface="Times New Roman" pitchFamily="18" charset="0"/>
                <a:ea typeface="맑은 고딕"/>
                <a:cs typeface="맑은 고딕"/>
              </a:rPr>
              <a:t>11.</a:t>
            </a:r>
            <a:r>
              <a:rPr lang="uk-UA" sz="1400" b="1" cap="none" smtClean="0">
                <a:solidFill>
                  <a:srgbClr val="000000"/>
                </a:solidFill>
                <a:latin typeface="Times New Roman" pitchFamily="18" charset="0"/>
                <a:ea typeface="맑은 고딕"/>
                <a:cs typeface="맑은 고딕"/>
              </a:rPr>
              <a:t> Минеева Н.В. Груп</a:t>
            </a:r>
            <a:r>
              <a:rPr lang="ru-RU" sz="1400" b="1" cap="none" smtClean="0">
                <a:solidFill>
                  <a:srgbClr val="000000"/>
                </a:solidFill>
                <a:latin typeface="Times New Roman" pitchFamily="18" charset="0"/>
                <a:ea typeface="맑은 고딕"/>
                <a:cs typeface="맑은 고딕"/>
              </a:rPr>
              <a:t>ы крови человека.  Основы иммуногематологии. Санкт-Петербург : А-принт, 2004.  188 с.</a:t>
            </a:r>
          </a:p>
          <a:p>
            <a:pPr marL="381000" indent="-381000" eaLnBrk="1" hangingPunct="1">
              <a:lnSpc>
                <a:spcPct val="100000"/>
              </a:lnSpc>
              <a:buClr>
                <a:srgbClr val="0BD0D9"/>
              </a:buClr>
              <a:buSzPct val="95000"/>
              <a:buFont typeface="Arial" charset="0"/>
              <a:buNone/>
            </a:pPr>
            <a:r>
              <a:rPr lang="ru-RU" sz="1400" b="1" cap="none" smtClean="0">
                <a:solidFill>
                  <a:srgbClr val="000000"/>
                </a:solidFill>
                <a:latin typeface="Times New Roman" pitchFamily="18" charset="0"/>
                <a:ea typeface="맑은 고딕"/>
                <a:cs typeface="맑은 고딕"/>
              </a:rPr>
              <a:t>      </a:t>
            </a:r>
            <a:r>
              <a:rPr lang="ru-RU" sz="1400" b="1" cap="none" smtClean="0">
                <a:solidFill>
                  <a:srgbClr val="0072C0"/>
                </a:solidFill>
                <a:latin typeface="Times New Roman" pitchFamily="18" charset="0"/>
                <a:ea typeface="맑은 고딕"/>
                <a:cs typeface="맑은 고딕"/>
              </a:rPr>
              <a:t>12.</a:t>
            </a:r>
            <a:r>
              <a:rPr lang="ru-RU" sz="1400" b="1" cap="none" smtClean="0">
                <a:solidFill>
                  <a:srgbClr val="000000"/>
                </a:solidFill>
                <a:latin typeface="Times New Roman" pitchFamily="18" charset="0"/>
                <a:ea typeface="맑은 고딕"/>
                <a:cs typeface="맑은 고딕"/>
              </a:rPr>
              <a:t> Шиффман Ф. Дж. Патофизиология крови / пер. с англ. Н. Б. Серебряной, В. И. Соловьева. Москва : Санкт-Петербург : Бином, 2016. 448с.</a:t>
            </a:r>
          </a:p>
          <a:p>
            <a:pPr marL="381000" indent="-381000" eaLnBrk="1" hangingPunct="1">
              <a:lnSpc>
                <a:spcPct val="100000"/>
              </a:lnSpc>
              <a:buClr>
                <a:srgbClr val="0BD0D9"/>
              </a:buClr>
              <a:buSzPct val="95000"/>
              <a:buFont typeface="Arial" charset="0"/>
              <a:buNone/>
            </a:pPr>
            <a:endParaRPr lang="ru-RU" sz="14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endParaRPr lang="en-US" sz="14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en-US" sz="1400" b="1" cap="none" smtClean="0">
                <a:solidFill>
                  <a:srgbClr val="007CCE"/>
                </a:solidFill>
                <a:latin typeface="Times New Roman" pitchFamily="18" charset="0"/>
                <a:ea typeface="맑은 고딕"/>
                <a:cs typeface="맑은 고딕"/>
              </a:rPr>
              <a:t> </a:t>
            </a:r>
            <a:r>
              <a:rPr lang="ru-RU" sz="1400" b="1" cap="none" smtClean="0">
                <a:solidFill>
                  <a:srgbClr val="007CCE"/>
                </a:solidFill>
                <a:latin typeface="Times New Roman" pitchFamily="18" charset="0"/>
                <a:ea typeface="맑은 고딕"/>
                <a:cs typeface="맑은 고딕"/>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6" name="Заголовок 1"/>
          <p:cNvSpPr>
            <a:spLocks noGrp="1"/>
          </p:cNvSpPr>
          <p:nvPr>
            <p:ph type="title" idx="4294967295"/>
          </p:nvPr>
        </p:nvSpPr>
        <p:spPr bwMode="auto">
          <a:xfrm>
            <a:off x="1033463" y="0"/>
            <a:ext cx="10013950" cy="1393825"/>
          </a:xfrm>
          <a:noFill/>
        </p:spPr>
        <p:txBody>
          <a:bodyPr wrap="square" numCol="1" anchorCtr="0" compatLnSpc="1">
            <a:prstTxWarp prst="textNoShape">
              <a:avLst/>
            </a:prstTxWarp>
          </a:bodyPr>
          <a:lstStyle/>
          <a:p>
            <a:pPr eaLnBrk="1" hangingPunct="1"/>
            <a:r>
              <a:rPr lang="en-US" sz="4800" b="1" cap="none" smtClean="0">
                <a:solidFill>
                  <a:srgbClr val="4F81BD"/>
                </a:solidFill>
                <a:ea typeface="맑은 고딕"/>
                <a:cs typeface="Arial" charset="0"/>
              </a:rPr>
              <a:t/>
            </a:r>
            <a:br>
              <a:rPr lang="en-US" sz="4800" b="1" cap="none" smtClean="0">
                <a:solidFill>
                  <a:srgbClr val="4F81BD"/>
                </a:solidFill>
                <a:ea typeface="맑은 고딕"/>
                <a:cs typeface="Arial" charset="0"/>
              </a:rPr>
            </a:br>
            <a:r>
              <a:rPr lang="en-US" sz="4800" b="1" cap="none" smtClean="0">
                <a:solidFill>
                  <a:srgbClr val="4F81BD"/>
                </a:solidFill>
                <a:ea typeface="맑은 고딕"/>
                <a:cs typeface="Arial" charset="0"/>
              </a:rPr>
              <a:t> </a:t>
            </a:r>
            <a:r>
              <a:rPr lang="uk-UA" b="1" cap="none" smtClean="0">
                <a:solidFill>
                  <a:srgbClr val="4F81BD"/>
                </a:solidFill>
                <a:latin typeface="Times New Roman" pitchFamily="18" charset="0"/>
                <a:ea typeface="맑은 고딕"/>
                <a:cs typeface="Arial" charset="0"/>
              </a:rPr>
              <a:t>1. Система АВ0</a:t>
            </a:r>
            <a:br>
              <a:rPr lang="uk-UA" b="1" cap="none" smtClean="0">
                <a:solidFill>
                  <a:srgbClr val="4F81BD"/>
                </a:solidFill>
                <a:latin typeface="Times New Roman" pitchFamily="18" charset="0"/>
                <a:ea typeface="맑은 고딕"/>
                <a:cs typeface="Arial" charset="0"/>
              </a:rPr>
            </a:br>
            <a:endParaRPr lang="ru-RU" b="1" cap="none" smtClean="0">
              <a:solidFill>
                <a:srgbClr val="4F81BD"/>
              </a:solidFill>
              <a:latin typeface="Times New Roman" pitchFamily="18" charset="0"/>
              <a:ea typeface="맑은 고딕"/>
              <a:cs typeface="Arial" charset="0"/>
            </a:endParaRPr>
          </a:p>
        </p:txBody>
      </p:sp>
      <p:sp>
        <p:nvSpPr>
          <p:cNvPr id="21507" name="Rectangle 3"/>
          <p:cNvSpPr>
            <a:spLocks noGrp="1"/>
          </p:cNvSpPr>
          <p:nvPr>
            <p:ph type="body" idx="4294967295"/>
          </p:nvPr>
        </p:nvSpPr>
        <p:spPr bwMode="auto">
          <a:xfrm>
            <a:off x="295275" y="1249363"/>
            <a:ext cx="11587163" cy="5267325"/>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ru-RU" sz="1800" b="1" cap="none" smtClean="0">
                <a:solidFill>
                  <a:srgbClr val="000000"/>
                </a:solidFill>
                <a:latin typeface="Times New Roman" pitchFamily="18" charset="0"/>
                <a:ea typeface="맑은 고딕"/>
                <a:cs typeface="맑은 고딕"/>
              </a:rPr>
              <a:t>Антигенна специфічність властива не тільки ядерним клітинам, але й еритроцитам. </a:t>
            </a:r>
          </a:p>
          <a:p>
            <a:pPr marL="381000" indent="-381000" eaLnBrk="1" hangingPunct="1">
              <a:lnSpc>
                <a:spcPct val="100000"/>
              </a:lnSpc>
              <a:buClr>
                <a:srgbClr val="0BD0D9"/>
              </a:buClr>
              <a:buSzPct val="95000"/>
              <a:buFont typeface="Arial" charset="0"/>
              <a:buNone/>
            </a:pPr>
            <a:r>
              <a:rPr lang="ru-RU" sz="1800" b="1" cap="none" smtClean="0">
                <a:solidFill>
                  <a:srgbClr val="000000"/>
                </a:solidFill>
                <a:latin typeface="Times New Roman" pitchFamily="18" charset="0"/>
                <a:ea typeface="맑은 고딕"/>
                <a:cs typeface="맑은 고딕"/>
              </a:rPr>
              <a:t>      Наявність антигенної специфічності еритроцитів визначає групи крові. </a:t>
            </a:r>
          </a:p>
          <a:p>
            <a:pPr marL="381000" indent="-381000" eaLnBrk="1" hangingPunct="1">
              <a:lnSpc>
                <a:spcPct val="100000"/>
              </a:lnSpc>
              <a:buClr>
                <a:srgbClr val="0BD0D9"/>
              </a:buClr>
              <a:buSzPct val="95000"/>
              <a:buFont typeface="Arial" charset="0"/>
              <a:buNone/>
            </a:pPr>
            <a:r>
              <a:rPr lang="ru-RU" sz="1800" b="1" cap="none" smtClean="0">
                <a:solidFill>
                  <a:srgbClr val="000000"/>
                </a:solidFill>
                <a:latin typeface="Times New Roman" pitchFamily="18" charset="0"/>
                <a:ea typeface="맑은 고딕"/>
                <a:cs typeface="맑은 고딕"/>
              </a:rPr>
              <a:t>       </a:t>
            </a:r>
            <a:r>
              <a:rPr lang="ru-RU" sz="1800" b="1" cap="none" smtClean="0">
                <a:solidFill>
                  <a:srgbClr val="FF0000"/>
                </a:solidFill>
                <a:latin typeface="Times New Roman" pitchFamily="18" charset="0"/>
                <a:ea typeface="맑은 고딕"/>
                <a:cs typeface="맑은 고딕"/>
              </a:rPr>
              <a:t>Групові антигени (ізоантигени)</a:t>
            </a:r>
            <a:r>
              <a:rPr lang="ru-RU" sz="1800" b="1" cap="none" smtClean="0">
                <a:solidFill>
                  <a:srgbClr val="000000"/>
                </a:solidFill>
                <a:latin typeface="Times New Roman" pitchFamily="18" charset="0"/>
                <a:ea typeface="맑은 고딕"/>
                <a:cs typeface="맑은 고딕"/>
              </a:rPr>
              <a:t> фіксовані на глікокаліксі мембрани еритроцитів. За своєю природою це гліколіпіди або глікопротеїди. На сьогодні відомо понад 400 ізоантигенів, з яких можна скласти понад 500×</a:t>
            </a:r>
            <a:r>
              <a:rPr lang="ru-RU" sz="1800" b="1" cap="none" smtClean="0">
                <a:solidFill>
                  <a:srgbClr val="000000"/>
                </a:solidFill>
                <a:latin typeface="Times New Roman" pitchFamily="18" charset="0"/>
                <a:ea typeface="Times New Roman" pitchFamily="18" charset="0"/>
                <a:cs typeface="맑은 고딕"/>
              </a:rPr>
              <a:t>10</a:t>
            </a:r>
            <a:r>
              <a:rPr lang="ru-RU" sz="1800" b="1" cap="none" baseline="30000" smtClean="0">
                <a:solidFill>
                  <a:srgbClr val="000000"/>
                </a:solidFill>
                <a:latin typeface="Times New Roman" pitchFamily="18" charset="0"/>
                <a:ea typeface="Times New Roman" pitchFamily="18" charset="0"/>
                <a:cs typeface="맑은 고딕"/>
              </a:rPr>
              <a:t>9</a:t>
            </a:r>
            <a:r>
              <a:rPr lang="en-US" sz="1800" b="1" cap="none" smtClean="0">
                <a:solidFill>
                  <a:srgbClr val="000000"/>
                </a:solidFill>
                <a:latin typeface="Times New Roman" pitchFamily="18" charset="0"/>
                <a:ea typeface="맑은 고딕"/>
                <a:cs typeface="맑은 고딕"/>
              </a:rPr>
              <a:t> </a:t>
            </a:r>
            <a:r>
              <a:rPr lang="ru-RU" sz="1800" b="1" cap="none" smtClean="0">
                <a:solidFill>
                  <a:srgbClr val="000000"/>
                </a:solidFill>
                <a:latin typeface="Times New Roman" pitchFamily="18" charset="0"/>
                <a:ea typeface="맑은 고딕"/>
                <a:cs typeface="맑은 고딕"/>
              </a:rPr>
              <a:t>комбінацій, що набагато перевищує населення земної кулі. Наведені числа вказують на те, що за винятком монозиготних близнюків на Землі не існує двох людей з імунологічно абсолютно ідентичною групою крові. Антигенні властивості переважної більшості антигенів настільки слабкі, що вони не виявляються при переливанні крові.                          Їх потрібно враховувати при трансплантації органів, коли вони діють на імунну систему реципієнта протягом тривалого часу і можуть провокувати вироблення антитіл та відторгнення трансплантата. Саме тому підбір адекватного донора є однією з найскладніших проблем трансплантології. </a:t>
            </a:r>
          </a:p>
          <a:p>
            <a:pPr marL="381000" indent="-381000" eaLnBrk="1" hangingPunct="1">
              <a:lnSpc>
                <a:spcPct val="100000"/>
              </a:lnSpc>
              <a:buClr>
                <a:srgbClr val="0BD0D9"/>
              </a:buClr>
              <a:buSzPct val="95000"/>
              <a:buFont typeface="Arial" charset="0"/>
              <a:buNone/>
            </a:pPr>
            <a:r>
              <a:rPr lang="ru-RU" sz="1800" b="1" cap="none" smtClean="0">
                <a:solidFill>
                  <a:srgbClr val="000000"/>
                </a:solidFill>
                <a:latin typeface="Times New Roman" pitchFamily="18" charset="0"/>
                <a:ea typeface="맑은 고딕"/>
                <a:cs typeface="맑은 고딕"/>
              </a:rPr>
              <a:t>      Біологічне значення поліморфізму груп крові у людини і тварин ще не з’ясовано. Можливо, це є проявом постійно діючої еволюції виду. Принаймні можна стверджувати, що практично кожний індивід імунологічно неповторний і, що надзвичайно важливо, імунна система людини здатна відрізняти «свої» клітини і білки від «чужих».</a:t>
            </a:r>
          </a:p>
          <a:p>
            <a:pPr marL="381000" indent="-381000" eaLnBrk="1" hangingPunct="1">
              <a:lnSpc>
                <a:spcPct val="100000"/>
              </a:lnSpc>
              <a:buClr>
                <a:srgbClr val="0BD0D9"/>
              </a:buClr>
              <a:buSzPct val="95000"/>
              <a:buFont typeface="Arial" charset="0"/>
              <a:buNone/>
            </a:pPr>
            <a:endParaRPr lang="ru-RU" sz="18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endParaRPr lang="en-US" sz="18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400" b="1" cap="none" smtClean="0">
                <a:solidFill>
                  <a:srgbClr val="007CCE"/>
                </a:solidFill>
                <a:latin typeface="Times New Roman" pitchFamily="18" charset="0"/>
                <a:ea typeface="맑은 고딕"/>
                <a:cs typeface="맑은 고딕"/>
              </a:rPr>
              <a:t>    </a:t>
            </a:r>
            <a:r>
              <a:rPr lang="en-US" sz="1400" b="1" cap="none" smtClean="0">
                <a:solidFill>
                  <a:srgbClr val="007CCE"/>
                </a:solidFill>
                <a:latin typeface="Times New Roman" pitchFamily="18" charset="0"/>
                <a:ea typeface="맑은 고딕"/>
                <a:cs typeface="맑은 고딕"/>
              </a:rPr>
              <a:t> </a:t>
            </a:r>
            <a:r>
              <a:rPr lang="ru-RU" sz="1400" b="1" cap="none" smtClean="0">
                <a:solidFill>
                  <a:srgbClr val="007CCE"/>
                </a:solidFill>
                <a:latin typeface="Times New Roman" pitchFamily="18" charset="0"/>
                <a:ea typeface="맑은 고딕"/>
                <a:cs typeface="맑은 고딕"/>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530" name="Rectangle 3"/>
          <p:cNvSpPr>
            <a:spLocks noGrp="1"/>
          </p:cNvSpPr>
          <p:nvPr>
            <p:ph type="body" sz="half" idx="4294967295"/>
          </p:nvPr>
        </p:nvSpPr>
        <p:spPr bwMode="auto">
          <a:xfrm>
            <a:off x="914400" y="2366963"/>
            <a:ext cx="5105400" cy="3424237"/>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endParaRPr lang="ru-RU"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endParaRPr lang="en-US"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r>
              <a:rPr lang="en-US" sz="1200" b="1" cap="none" smtClean="0">
                <a:solidFill>
                  <a:srgbClr val="007CCE"/>
                </a:solidFill>
                <a:latin typeface="Times New Roman" pitchFamily="18" charset="0"/>
                <a:ea typeface="맑은 고딕"/>
                <a:cs typeface="맑은 고딕"/>
              </a:rPr>
              <a:t> </a:t>
            </a:r>
            <a:r>
              <a:rPr lang="ru-RU" sz="1200" b="1" cap="none" smtClean="0">
                <a:solidFill>
                  <a:srgbClr val="007CCE"/>
                </a:solidFill>
                <a:latin typeface="Times New Roman" pitchFamily="18" charset="0"/>
                <a:ea typeface="맑은 고딕"/>
                <a:cs typeface="맑은 고딕"/>
              </a:rPr>
              <a:t> </a:t>
            </a:r>
          </a:p>
        </p:txBody>
      </p:sp>
      <p:sp>
        <p:nvSpPr>
          <p:cNvPr id="22531" name="Rectangle 50"/>
          <p:cNvSpPr>
            <a:spLocks noGrp="1"/>
          </p:cNvSpPr>
          <p:nvPr>
            <p:ph sz="quarter" idx="4294967295"/>
          </p:nvPr>
        </p:nvSpPr>
        <p:spPr bwMode="auto">
          <a:xfrm>
            <a:off x="2971800" y="188913"/>
            <a:ext cx="9220200" cy="5788025"/>
          </a:xfrm>
          <a:noFill/>
        </p:spPr>
        <p:txBody>
          <a:bodyPr wrap="square" numCol="1" anchor="t" anchorCtr="0" compatLnSpc="1">
            <a:prstTxWarp prst="textNoShape">
              <a:avLst/>
            </a:prstTxWarp>
          </a:bodyPr>
          <a:lstStyle/>
          <a:p>
            <a:pPr eaLnBrk="1" hangingPunct="1">
              <a:buFont typeface="Arial" charset="0"/>
              <a:buNone/>
            </a:pPr>
            <a:r>
              <a:rPr lang="uk-UA" sz="1600" cap="none" smtClean="0">
                <a:latin typeface="Arial" charset="0"/>
              </a:rPr>
              <a:t>   </a:t>
            </a:r>
            <a:r>
              <a:rPr lang="uk-UA" sz="1600" b="1" cap="none" smtClean="0">
                <a:latin typeface="Arial" charset="0"/>
              </a:rPr>
              <a:t>Найбільше значення мають антигени системи АВ0, існування яких встановлено                   в 1901-1903 роках австрійським вченим К. Ландштейнером і чеським лікарем </a:t>
            </a:r>
            <a:r>
              <a:rPr lang="en-US" sz="1600" b="1" cap="none" smtClean="0">
                <a:latin typeface="Arial" charset="0"/>
              </a:rPr>
              <a:t>                     </a:t>
            </a:r>
            <a:r>
              <a:rPr lang="uk-UA" sz="1600" b="1" cap="none" smtClean="0">
                <a:latin typeface="Arial" charset="0"/>
              </a:rPr>
              <a:t>Я. Янським. Генетичний локус цієї системи розташований  довгому плечі </a:t>
            </a:r>
            <a:r>
              <a:rPr lang="en-US" sz="1600" b="1" cap="none" smtClean="0">
                <a:latin typeface="Arial" charset="0"/>
              </a:rPr>
              <a:t>                          </a:t>
            </a:r>
            <a:r>
              <a:rPr lang="uk-UA" sz="1600" b="1" cap="none" smtClean="0">
                <a:latin typeface="Arial" charset="0"/>
              </a:rPr>
              <a:t>9-ої хромосоми та представлений генами Н, А, В і 0.</a:t>
            </a:r>
          </a:p>
          <a:p>
            <a:pPr eaLnBrk="1" hangingPunct="1">
              <a:buFont typeface="Arial" charset="0"/>
              <a:buNone/>
            </a:pPr>
            <a:r>
              <a:rPr lang="uk-UA" sz="1600" b="1" cap="none" smtClean="0">
                <a:latin typeface="Arial" charset="0"/>
              </a:rPr>
              <a:t>   Гени А, В, Н контролюють синтез ферментів – гліколізилтрансфераз, які й формують особливі моносахариди, що створюють антигенну специфічність мембрани еритроцита – А, В, і Н. Їх утворення починається на самих ранніх стадіях формування еритроїдних клітин. Антигени А, В і Н під впливом ферментів утворюються із загальної речовини – попередника – церамід-пентасахариду, що складається з                    4 цукрів – N-ацетилгалактозаміну, N-ацетилглюкозаміну, L-фрукози й Д-галактози. Спочатку ген Н через контрольований ним ензим формує з даного попередника антиген "Н" еритроцитів. Цей антиген, у свою чергу, слугує вихідним матеріалом для формування антигенів А і В еритроцитів, тобто кожний з генів А і В через активність контрольованого ними ензиму  формує з  Н-антигену  антигени А або  В.</a:t>
            </a:r>
          </a:p>
          <a:p>
            <a:pPr eaLnBrk="1" hangingPunct="1">
              <a:buFont typeface="Arial" charset="0"/>
              <a:buNone/>
            </a:pPr>
            <a:r>
              <a:rPr lang="uk-UA" sz="1600" b="1" cap="none" smtClean="0">
                <a:latin typeface="Arial" charset="0"/>
              </a:rPr>
              <a:t>  </a:t>
            </a:r>
            <a:r>
              <a:rPr lang="en-US" sz="1600" b="1" cap="none" smtClean="0">
                <a:latin typeface="Arial" charset="0"/>
              </a:rPr>
              <a:t> </a:t>
            </a:r>
            <a:r>
              <a:rPr lang="uk-UA" sz="1600" b="1" cap="none" smtClean="0">
                <a:latin typeface="Arial" charset="0"/>
              </a:rPr>
              <a:t>Ген "О" не контролює трансферазу та "Н" антиген залишається незміненим, формуючи групу крові 0 (І). У 20% людей, що мають антиген А, виявлені антигенні відмінності, що формують антигени </a:t>
            </a:r>
            <a:r>
              <a:rPr lang="uk-UA" sz="1600" b="1" cap="none" smtClean="0">
                <a:solidFill>
                  <a:srgbClr val="000000"/>
                </a:solidFill>
                <a:latin typeface="Arial" charset="0"/>
                <a:cs typeface="Times New Roman" pitchFamily="18" charset="0"/>
              </a:rPr>
              <a:t>А</a:t>
            </a:r>
            <a:r>
              <a:rPr lang="uk-UA" sz="1600" b="1" cap="none" baseline="-30000" smtClean="0">
                <a:solidFill>
                  <a:srgbClr val="000000"/>
                </a:solidFill>
                <a:latin typeface="Arial" charset="0"/>
                <a:cs typeface="Times New Roman" pitchFamily="18" charset="0"/>
              </a:rPr>
              <a:t>1</a:t>
            </a:r>
            <a:r>
              <a:rPr lang="ru-RU" sz="1600" b="1" cap="none" smtClean="0">
                <a:latin typeface="Arial" charset="0"/>
              </a:rPr>
              <a:t> </a:t>
            </a:r>
            <a:r>
              <a:rPr lang="uk-UA" sz="1600" b="1" cap="none" smtClean="0">
                <a:latin typeface="Arial" charset="0"/>
              </a:rPr>
              <a:t> й </a:t>
            </a:r>
            <a:r>
              <a:rPr lang="uk-UA" sz="1600" b="1" cap="none" smtClean="0">
                <a:solidFill>
                  <a:srgbClr val="000000"/>
                </a:solidFill>
                <a:latin typeface="Arial" charset="0"/>
                <a:cs typeface="Times New Roman" pitchFamily="18" charset="0"/>
              </a:rPr>
              <a:t>А</a:t>
            </a:r>
            <a:r>
              <a:rPr lang="uk-UA" sz="1600" b="1" cap="none" baseline="-30000" smtClean="0">
                <a:solidFill>
                  <a:srgbClr val="000000"/>
                </a:solidFill>
                <a:latin typeface="Arial" charset="0"/>
                <a:cs typeface="Times New Roman" pitchFamily="18" charset="0"/>
              </a:rPr>
              <a:t>2</a:t>
            </a:r>
            <a:r>
              <a:rPr lang="ru-RU" sz="1600" b="1" cap="none" smtClean="0">
                <a:latin typeface="Arial" charset="0"/>
              </a:rPr>
              <a:t> </a:t>
            </a:r>
            <a:r>
              <a:rPr lang="uk-UA" sz="1600" b="1" cap="none" smtClean="0">
                <a:latin typeface="Arial" charset="0"/>
              </a:rPr>
              <a:t>. Антитіла не виробляються проти "свого", тобто присутніх в еритроцитах антигенів – А, В і Н. Однак, антигени А и В широко поширені у тваринному світі, тому після народження людини в його організмі починається формування антитіл проти антигенів А, </a:t>
            </a:r>
            <a:r>
              <a:rPr lang="uk-UA" sz="1600" b="1" cap="none" smtClean="0">
                <a:solidFill>
                  <a:srgbClr val="000000"/>
                </a:solidFill>
                <a:latin typeface="Arial" charset="0"/>
                <a:cs typeface="Times New Roman" pitchFamily="18" charset="0"/>
              </a:rPr>
              <a:t>А</a:t>
            </a:r>
            <a:r>
              <a:rPr lang="uk-UA" sz="1600" b="1" cap="none" baseline="-30000" smtClean="0">
                <a:solidFill>
                  <a:srgbClr val="000000"/>
                </a:solidFill>
                <a:latin typeface="Arial" charset="0"/>
                <a:cs typeface="Times New Roman" pitchFamily="18" charset="0"/>
              </a:rPr>
              <a:t>1</a:t>
            </a:r>
            <a:r>
              <a:rPr lang="uk-UA" sz="1600" b="1" cap="none" smtClean="0">
                <a:latin typeface="Arial" charset="0"/>
              </a:rPr>
              <a:t>, </a:t>
            </a:r>
            <a:r>
              <a:rPr lang="uk-UA" sz="1600" b="1" cap="none" smtClean="0">
                <a:solidFill>
                  <a:srgbClr val="000000"/>
                </a:solidFill>
                <a:latin typeface="Arial" charset="0"/>
                <a:cs typeface="Times New Roman" pitchFamily="18" charset="0"/>
              </a:rPr>
              <a:t>А</a:t>
            </a:r>
            <a:r>
              <a:rPr lang="uk-UA" sz="1600" b="1" cap="none" baseline="-30000" smtClean="0">
                <a:solidFill>
                  <a:srgbClr val="000000"/>
                </a:solidFill>
                <a:latin typeface="Arial" charset="0"/>
                <a:cs typeface="Times New Roman" pitchFamily="18" charset="0"/>
              </a:rPr>
              <a:t>2</a:t>
            </a:r>
            <a:r>
              <a:rPr lang="uk-UA" sz="1600" b="1" cap="none" smtClean="0">
                <a:latin typeface="Arial" charset="0"/>
              </a:rPr>
              <a:t> й В, що надходять із їжею, бактеріями. У результаті в їх плазмі з'являються анти-А(α) і анти-В(β)  антитіла.</a:t>
            </a:r>
            <a:endParaRPr lang="ru-RU" sz="1600" b="1" cap="none" smtClean="0">
              <a:latin typeface="Arial" charset="0"/>
            </a:endParaRPr>
          </a:p>
        </p:txBody>
      </p:sp>
      <p:sp>
        <p:nvSpPr>
          <p:cNvPr id="22532" name="AutoShape 26"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2533" name="AutoShape 38" descr="Jan Janský, 1902.jpg"/>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2534" name="AutoShape 40"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2535" name="AutoShape 42"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2536" name="AutoShape 44"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2537" name="AutoShape 46"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pic>
        <p:nvPicPr>
          <p:cNvPr id="22538" name="Picture 48" descr="Картинки по запросу К. Ландштейнером і чеським лікарем Я. Янським фото"/>
          <p:cNvPicPr>
            <a:picLocks noChangeAspect="1" noChangeArrowheads="1"/>
          </p:cNvPicPr>
          <p:nvPr/>
        </p:nvPicPr>
        <p:blipFill>
          <a:blip r:embed="rId2"/>
          <a:srcRect/>
          <a:stretch>
            <a:fillRect/>
          </a:stretch>
        </p:blipFill>
        <p:spPr bwMode="auto">
          <a:xfrm>
            <a:off x="646113" y="414338"/>
            <a:ext cx="2425700" cy="2425700"/>
          </a:xfrm>
          <a:prstGeom prst="rect">
            <a:avLst/>
          </a:prstGeom>
          <a:noFill/>
          <a:ln w="9525">
            <a:noFill/>
            <a:miter lim="800000"/>
            <a:headEnd/>
            <a:tailEnd/>
          </a:ln>
        </p:spPr>
      </p:pic>
      <p:sp>
        <p:nvSpPr>
          <p:cNvPr id="22539" name="AutoShape 53"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2540" name="AutoShape 55"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2541" name="AutoShape 57"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2542" name="AutoShape 59"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2543" name="AutoShape 61"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pic>
        <p:nvPicPr>
          <p:cNvPr id="22544" name="Picture 65" descr="Картинки по запросу jan jánský krevní skupiny"/>
          <p:cNvPicPr>
            <a:picLocks noChangeAspect="1" noChangeArrowheads="1"/>
          </p:cNvPicPr>
          <p:nvPr/>
        </p:nvPicPr>
        <p:blipFill>
          <a:blip r:embed="rId3"/>
          <a:srcRect/>
          <a:stretch>
            <a:fillRect/>
          </a:stretch>
        </p:blipFill>
        <p:spPr bwMode="auto">
          <a:xfrm>
            <a:off x="712788" y="3570288"/>
            <a:ext cx="2281237" cy="2738437"/>
          </a:xfrm>
          <a:prstGeom prst="rect">
            <a:avLst/>
          </a:prstGeom>
          <a:noFill/>
          <a:ln w="9525">
            <a:noFill/>
            <a:miter lim="800000"/>
            <a:headEnd/>
            <a:tailEnd/>
          </a:ln>
        </p:spPr>
      </p:pic>
      <p:sp>
        <p:nvSpPr>
          <p:cNvPr id="22545" name="Text Box 66"/>
          <p:cNvSpPr txBox="1">
            <a:spLocks noChangeArrowheads="1"/>
          </p:cNvSpPr>
          <p:nvPr/>
        </p:nvSpPr>
        <p:spPr bwMode="auto">
          <a:xfrm>
            <a:off x="631825" y="2922588"/>
            <a:ext cx="2662238" cy="366712"/>
          </a:xfrm>
          <a:prstGeom prst="rect">
            <a:avLst/>
          </a:prstGeom>
          <a:noFill/>
          <a:ln w="9525">
            <a:noFill/>
            <a:miter lim="800000"/>
            <a:headEnd/>
            <a:tailEnd/>
          </a:ln>
        </p:spPr>
        <p:txBody>
          <a:bodyPr>
            <a:spAutoFit/>
          </a:bodyPr>
          <a:lstStyle/>
          <a:p>
            <a:pPr algn="ctr" defTabSz="914400">
              <a:spcBef>
                <a:spcPct val="50000"/>
              </a:spcBef>
            </a:pPr>
            <a:r>
              <a:rPr lang="uk-UA" b="1"/>
              <a:t>Карл Ландштейнер</a:t>
            </a:r>
            <a:endParaRPr lang="ru-RU" b="1"/>
          </a:p>
        </p:txBody>
      </p:sp>
      <p:sp>
        <p:nvSpPr>
          <p:cNvPr id="22546" name="Text Box 67"/>
          <p:cNvSpPr txBox="1">
            <a:spLocks noChangeArrowheads="1"/>
          </p:cNvSpPr>
          <p:nvPr/>
        </p:nvSpPr>
        <p:spPr bwMode="auto">
          <a:xfrm>
            <a:off x="457200" y="6361113"/>
            <a:ext cx="2755900" cy="366712"/>
          </a:xfrm>
          <a:prstGeom prst="rect">
            <a:avLst/>
          </a:prstGeom>
          <a:noFill/>
          <a:ln w="9525">
            <a:noFill/>
            <a:miter lim="800000"/>
            <a:headEnd/>
            <a:tailEnd/>
          </a:ln>
        </p:spPr>
        <p:txBody>
          <a:bodyPr>
            <a:spAutoFit/>
          </a:bodyPr>
          <a:lstStyle/>
          <a:p>
            <a:pPr algn="ctr" defTabSz="914400">
              <a:spcBef>
                <a:spcPct val="50000"/>
              </a:spcBef>
            </a:pPr>
            <a:r>
              <a:rPr lang="uk-UA" b="1"/>
              <a:t>Ян Янський</a:t>
            </a:r>
            <a:r>
              <a:rPr lang="ru-RU" b="1"/>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Rectangle 22"/>
          <p:cNvSpPr>
            <a:spLocks noGrp="1"/>
          </p:cNvSpPr>
          <p:nvPr>
            <p:ph type="title" idx="4294967295"/>
          </p:nvPr>
        </p:nvSpPr>
        <p:spPr bwMode="auto">
          <a:xfrm>
            <a:off x="1262063" y="606425"/>
            <a:ext cx="10298112" cy="1809750"/>
          </a:xfrm>
          <a:noFill/>
        </p:spPr>
        <p:txBody>
          <a:bodyPr wrap="square" numCol="1" anchorCtr="0" compatLnSpc="1">
            <a:prstTxWarp prst="textNoShape">
              <a:avLst/>
            </a:prstTxWarp>
          </a:bodyPr>
          <a:lstStyle/>
          <a:p>
            <a:pPr algn="l" eaLnBrk="1" hangingPunct="1"/>
            <a:r>
              <a:rPr lang="uk-UA" sz="2000" cap="none" smtClean="0">
                <a:latin typeface="Arial" charset="0"/>
              </a:rPr>
              <a:t>Максимум продукції анти-А(α) і анти-В(β) антитіл припадає на 8-10 річний вік. </a:t>
            </a:r>
            <a:br>
              <a:rPr lang="uk-UA" sz="2000" cap="none" smtClean="0">
                <a:latin typeface="Arial" charset="0"/>
              </a:rPr>
            </a:br>
            <a:r>
              <a:rPr lang="uk-UA" sz="2000" cap="none" smtClean="0">
                <a:latin typeface="Arial" charset="0"/>
              </a:rPr>
              <a:t>При цьому вміст у крові анти-А(α) завжди вище анти-В(β).  Ці  антитіла  </a:t>
            </a:r>
            <a:br>
              <a:rPr lang="uk-UA" sz="2000" cap="none" smtClean="0">
                <a:latin typeface="Arial" charset="0"/>
              </a:rPr>
            </a:br>
            <a:r>
              <a:rPr lang="uk-UA" sz="2000" cap="none" smtClean="0">
                <a:latin typeface="Arial" charset="0"/>
              </a:rPr>
              <a:t>називаються </a:t>
            </a:r>
            <a:r>
              <a:rPr lang="uk-UA" sz="2000" b="1" cap="none" smtClean="0">
                <a:solidFill>
                  <a:srgbClr val="FF0000"/>
                </a:solidFill>
                <a:latin typeface="Arial" charset="0"/>
              </a:rPr>
              <a:t>ізоантитілами</a:t>
            </a:r>
            <a:r>
              <a:rPr lang="uk-UA" sz="2000" cap="none" smtClean="0">
                <a:latin typeface="Arial" charset="0"/>
              </a:rPr>
              <a:t>, або </a:t>
            </a:r>
            <a:r>
              <a:rPr lang="uk-UA" sz="2000" b="1" cap="none" smtClean="0">
                <a:solidFill>
                  <a:srgbClr val="FF0000"/>
                </a:solidFill>
                <a:latin typeface="Arial" charset="0"/>
              </a:rPr>
              <a:t>аглютинінами</a:t>
            </a:r>
            <a:r>
              <a:rPr lang="uk-UA" sz="2000" cap="none" smtClean="0">
                <a:latin typeface="Arial" charset="0"/>
              </a:rPr>
              <a:t>, оскільки вони викликають </a:t>
            </a:r>
            <a:br>
              <a:rPr lang="uk-UA" sz="2000" cap="none" smtClean="0">
                <a:latin typeface="Arial" charset="0"/>
              </a:rPr>
            </a:br>
            <a:r>
              <a:rPr lang="uk-UA" sz="2000" cap="none" smtClean="0">
                <a:latin typeface="Arial" charset="0"/>
              </a:rPr>
              <a:t>склеювання (</a:t>
            </a:r>
            <a:r>
              <a:rPr lang="uk-UA" sz="2000" b="1" cap="none" smtClean="0">
                <a:solidFill>
                  <a:srgbClr val="FF0000"/>
                </a:solidFill>
                <a:latin typeface="Arial" charset="0"/>
              </a:rPr>
              <a:t>аглютинацію</a:t>
            </a:r>
            <a:r>
              <a:rPr lang="uk-UA" sz="2000" cap="none" smtClean="0">
                <a:latin typeface="Arial" charset="0"/>
              </a:rPr>
              <a:t>) еритроцитів, що містять на мембрані відповідні          антигени (</a:t>
            </a:r>
            <a:r>
              <a:rPr lang="uk-UA" sz="2000" b="1" cap="none" smtClean="0">
                <a:solidFill>
                  <a:srgbClr val="FF0000"/>
                </a:solidFill>
                <a:latin typeface="Arial" charset="0"/>
              </a:rPr>
              <a:t>аглютиногени</a:t>
            </a:r>
            <a:r>
              <a:rPr lang="uk-UA" sz="2000" cap="none" smtClean="0">
                <a:latin typeface="Arial" charset="0"/>
              </a:rPr>
              <a:t>). Характеристика системи АВО представлена в таблиці 1.</a:t>
            </a:r>
            <a:br>
              <a:rPr lang="uk-UA" sz="2000" cap="none" smtClean="0">
                <a:latin typeface="Arial" charset="0"/>
              </a:rPr>
            </a:br>
            <a:r>
              <a:rPr lang="uk-UA" sz="2000" cap="none" smtClean="0">
                <a:latin typeface="Arial" charset="0"/>
              </a:rPr>
              <a:t/>
            </a:r>
            <a:br>
              <a:rPr lang="uk-UA" sz="2000" cap="none" smtClean="0">
                <a:latin typeface="Arial" charset="0"/>
              </a:rPr>
            </a:br>
            <a:endParaRPr lang="ru-RU" sz="2000" cap="none" smtClean="0">
              <a:latin typeface="Arial" charset="0"/>
            </a:endParaRPr>
          </a:p>
        </p:txBody>
      </p:sp>
      <p:sp>
        <p:nvSpPr>
          <p:cNvPr id="23555" name="Rectangle 2"/>
          <p:cNvSpPr>
            <a:spLocks noGrp="1"/>
          </p:cNvSpPr>
          <p:nvPr>
            <p:ph type="body" sz="half" idx="4294967295"/>
          </p:nvPr>
        </p:nvSpPr>
        <p:spPr bwMode="auto">
          <a:xfrm>
            <a:off x="0" y="2366963"/>
            <a:ext cx="5105400" cy="3424237"/>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endParaRPr lang="ru-RU"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endParaRPr lang="en-US"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r>
              <a:rPr lang="en-US" sz="1200" b="1" cap="none" smtClean="0">
                <a:solidFill>
                  <a:srgbClr val="007CCE"/>
                </a:solidFill>
                <a:latin typeface="Times New Roman" pitchFamily="18" charset="0"/>
                <a:ea typeface="맑은 고딕"/>
                <a:cs typeface="맑은 고딕"/>
              </a:rPr>
              <a:t> </a:t>
            </a:r>
            <a:r>
              <a:rPr lang="ru-RU" sz="1200" b="1" cap="none" smtClean="0">
                <a:solidFill>
                  <a:srgbClr val="007CCE"/>
                </a:solidFill>
                <a:latin typeface="Times New Roman" pitchFamily="18" charset="0"/>
                <a:ea typeface="맑은 고딕"/>
                <a:cs typeface="맑은 고딕"/>
              </a:rPr>
              <a:t> </a:t>
            </a:r>
          </a:p>
        </p:txBody>
      </p:sp>
      <p:sp>
        <p:nvSpPr>
          <p:cNvPr id="23556" name="AutoShape 4"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3557" name="AutoShape 5" descr="Jan Janský, 1902.jpg"/>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3558" name="AutoShape 6"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3559" name="AutoShape 7"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3560" name="AutoShape 8"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3561" name="AutoShape 9"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3562" name="AutoShape 11"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3563" name="AutoShape 12"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3564" name="AutoShape 13"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3565" name="AutoShape 14"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3566" name="AutoShape 15"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graphicFrame>
        <p:nvGraphicFramePr>
          <p:cNvPr id="90322" name="Group 210"/>
          <p:cNvGraphicFramePr>
            <a:graphicFrameLocks noGrp="1"/>
          </p:cNvGraphicFramePr>
          <p:nvPr/>
        </p:nvGraphicFramePr>
        <p:xfrm>
          <a:off x="914400" y="2892425"/>
          <a:ext cx="10363200" cy="3752850"/>
        </p:xfrm>
        <a:graphic>
          <a:graphicData uri="http://schemas.openxmlformats.org/drawingml/2006/table">
            <a:tbl>
              <a:tblPr/>
              <a:tblGrid>
                <a:gridCol w="1090613"/>
                <a:gridCol w="1949450"/>
                <a:gridCol w="5457825"/>
                <a:gridCol w="1865312"/>
              </a:tblGrid>
              <a:tr h="98425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Ген</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Антигени </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на мембрані еритроцита</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Антитіла  (у   плазмі   крові)</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Група крові системи АВ0</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433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Н(О)</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Н</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Анти-А(α) + Анти-А</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(α</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 + Анти-В(β)</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І (0)</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275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А</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А</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Анти-В(β)</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II (А</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0008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А</a:t>
                      </a:r>
                      <a:r>
                        <a:rPr kumimoji="0" lang="uk-UA" sz="1800" b="1" i="0" u="none" strike="noStrike" cap="none" normalizeH="0" baseline="-30000" smtClean="0">
                          <a:ln>
                            <a:noFill/>
                          </a:ln>
                          <a:solidFill>
                            <a:srgbClr val="000000"/>
                          </a:solidFill>
                          <a:effectLst/>
                          <a:latin typeface="Times New Roman" pitchFamily="18" charset="0"/>
                          <a:cs typeface="Times New Roman" pitchFamily="18" charset="0"/>
                        </a:rPr>
                        <a:t>2</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А</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+Н</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Анти-А</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(α</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 в 1% обстежуваних +  Анти-В(β)</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II (А</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433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В</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В</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Анти-А(α) + Анти-А</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 (α</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III (В)</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275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А</a:t>
                      </a:r>
                      <a:r>
                        <a:rPr kumimoji="0" lang="uk-UA" sz="1800" b="1" i="0" u="none" strike="noStrike" cap="none" normalizeH="0" baseline="-30000" smtClean="0">
                          <a:ln>
                            <a:noFill/>
                          </a:ln>
                          <a:solidFill>
                            <a:srgbClr val="000000"/>
                          </a:solidFill>
                          <a:effectLst/>
                          <a:latin typeface="Times New Roman" pitchFamily="18" charset="0"/>
                          <a:cs typeface="Times New Roman" pitchFamily="18" charset="0"/>
                        </a:rPr>
                        <a:t>1</a:t>
                      </a: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 В</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А</a:t>
                      </a:r>
                      <a:r>
                        <a:rPr kumimoji="0" lang="uk-UA" sz="1800" b="1" i="0" u="none" strike="noStrike" cap="none" normalizeH="0" baseline="-30000" smtClean="0">
                          <a:ln>
                            <a:noFill/>
                          </a:ln>
                          <a:solidFill>
                            <a:srgbClr val="000000"/>
                          </a:solidFill>
                          <a:effectLst/>
                          <a:latin typeface="Times New Roman" pitchFamily="18" charset="0"/>
                          <a:cs typeface="Times New Roman" pitchFamily="18" charset="0"/>
                        </a:rPr>
                        <a:t>1</a:t>
                      </a: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 В</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Відсутні</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IV (А</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 B)</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433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А</a:t>
                      </a:r>
                      <a:r>
                        <a:rPr kumimoji="0" lang="uk-UA" sz="1800" b="1" i="0" u="none" strike="noStrike" cap="none" normalizeH="0" baseline="-30000" smtClean="0">
                          <a:ln>
                            <a:noFill/>
                          </a:ln>
                          <a:solidFill>
                            <a:srgbClr val="000000"/>
                          </a:solidFill>
                          <a:effectLst/>
                          <a:latin typeface="Times New Roman" pitchFamily="18" charset="0"/>
                          <a:cs typeface="Times New Roman" pitchFamily="18" charset="0"/>
                        </a:rPr>
                        <a:t>2</a:t>
                      </a: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 В</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А</a:t>
                      </a:r>
                      <a:r>
                        <a:rPr kumimoji="0" lang="uk-UA" sz="1800" b="1" i="0" u="none" strike="noStrike" cap="none" normalizeH="0" baseline="-30000" smtClean="0">
                          <a:ln>
                            <a:noFill/>
                          </a:ln>
                          <a:solidFill>
                            <a:srgbClr val="000000"/>
                          </a:solidFill>
                          <a:effectLst/>
                          <a:latin typeface="Times New Roman" pitchFamily="18" charset="0"/>
                          <a:cs typeface="Times New Roman" pitchFamily="18" charset="0"/>
                        </a:rPr>
                        <a:t>2</a:t>
                      </a:r>
                      <a:r>
                        <a:rPr kumimoji="0" lang="uk-UA" sz="1800" b="1" i="0" u="none" strike="noStrike" cap="none" normalizeH="0" baseline="0" smtClean="0">
                          <a:ln>
                            <a:noFill/>
                          </a:ln>
                          <a:solidFill>
                            <a:srgbClr val="000000"/>
                          </a:solidFill>
                          <a:effectLst/>
                          <a:latin typeface="Times New Roman" pitchFamily="18" charset="0"/>
                          <a:cs typeface="Times New Roman" pitchFamily="18" charset="0"/>
                        </a:rPr>
                        <a:t>+В</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Анти-А</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(α</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 в  25 %  обстежуваних</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IV (А</a:t>
                      </a:r>
                      <a:r>
                        <a:rPr kumimoji="0" lang="uk-UA" sz="18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uk-UA" sz="1800" b="1" i="0" u="none" strike="noStrike" cap="none" normalizeH="0" baseline="0" smtClean="0">
                          <a:ln>
                            <a:noFill/>
                          </a:ln>
                          <a:solidFill>
                            <a:schemeClr val="tx1"/>
                          </a:solidFill>
                          <a:effectLst/>
                          <a:latin typeface="Times New Roman" pitchFamily="18" charset="0"/>
                          <a:cs typeface="Times New Roman" pitchFamily="18" charset="0"/>
                        </a:rPr>
                        <a:t>, В)</a:t>
                      </a:r>
                      <a:endParaRPr kumimoji="0" lang="uk-UA" sz="18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3609" name="Text Box 208"/>
          <p:cNvSpPr txBox="1">
            <a:spLocks noChangeArrowheads="1"/>
          </p:cNvSpPr>
          <p:nvPr/>
        </p:nvSpPr>
        <p:spPr bwMode="auto">
          <a:xfrm>
            <a:off x="3670300" y="2339975"/>
            <a:ext cx="5984875" cy="396875"/>
          </a:xfrm>
          <a:prstGeom prst="rect">
            <a:avLst/>
          </a:prstGeom>
          <a:noFill/>
          <a:ln w="9525">
            <a:noFill/>
            <a:miter lim="800000"/>
            <a:headEnd/>
            <a:tailEnd/>
          </a:ln>
        </p:spPr>
        <p:txBody>
          <a:bodyPr>
            <a:spAutoFit/>
          </a:bodyPr>
          <a:lstStyle/>
          <a:p>
            <a:pPr algn="ctr" defTabSz="914400">
              <a:spcBef>
                <a:spcPct val="50000"/>
              </a:spcBef>
            </a:pPr>
            <a:r>
              <a:rPr lang="uk-UA" sz="2000" b="1"/>
              <a:t>Таблиця 1.  Групи  крові системи АВ0</a:t>
            </a:r>
            <a:endParaRPr lang="ru-RU" sz="20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578" name="Rectangle 2"/>
          <p:cNvSpPr>
            <a:spLocks noGrp="1"/>
          </p:cNvSpPr>
          <p:nvPr>
            <p:ph type="title" idx="4294967295"/>
          </p:nvPr>
        </p:nvSpPr>
        <p:spPr bwMode="auto">
          <a:xfrm>
            <a:off x="4786313" y="742950"/>
            <a:ext cx="7405687" cy="5318125"/>
          </a:xfrm>
          <a:noFill/>
        </p:spPr>
        <p:txBody>
          <a:bodyPr wrap="square" numCol="1" anchorCtr="0" compatLnSpc="1">
            <a:prstTxWarp prst="textNoShape">
              <a:avLst/>
            </a:prstTxWarp>
          </a:bodyPr>
          <a:lstStyle/>
          <a:p>
            <a:pPr algn="l" eaLnBrk="1" hangingPunct="1"/>
            <a:r>
              <a:rPr lang="uk-UA" sz="2400" cap="none" smtClean="0">
                <a:latin typeface="Arial" charset="0"/>
              </a:rPr>
              <a:t>Залежно від вмісту аглютиногенів й аглютинінів у крові конкретної людини в системі АВ0 виділяють 4 основні групи, які позначають цифрами й тими аглютиногенами, які містяться в еритроцитах цієї групи.</a:t>
            </a:r>
            <a:br>
              <a:rPr lang="uk-UA" sz="2400" cap="none" smtClean="0">
                <a:latin typeface="Arial" charset="0"/>
              </a:rPr>
            </a:br>
            <a:r>
              <a:rPr lang="uk-UA" sz="2400" cap="none" smtClean="0">
                <a:solidFill>
                  <a:srgbClr val="FF0000"/>
                </a:solidFill>
                <a:latin typeface="Arial" charset="0"/>
              </a:rPr>
              <a:t>I (0)</a:t>
            </a:r>
            <a:r>
              <a:rPr lang="uk-UA" sz="2400" cap="none" smtClean="0">
                <a:latin typeface="Arial" charset="0"/>
              </a:rPr>
              <a:t> – аглютиногени (антигени) в еритроцитах              не містяться, в плазмі містяться аглютиніни (антитіла) α та β.</a:t>
            </a:r>
            <a:br>
              <a:rPr lang="uk-UA" sz="2400" cap="none" smtClean="0">
                <a:latin typeface="Arial" charset="0"/>
              </a:rPr>
            </a:br>
            <a:r>
              <a:rPr lang="uk-UA" sz="2400" cap="none" smtClean="0">
                <a:solidFill>
                  <a:srgbClr val="FF0000"/>
                </a:solidFill>
                <a:latin typeface="Arial" charset="0"/>
              </a:rPr>
              <a:t>II (А)</a:t>
            </a:r>
            <a:r>
              <a:rPr lang="uk-UA" sz="2400" cap="none" smtClean="0">
                <a:latin typeface="Arial" charset="0"/>
              </a:rPr>
              <a:t> – в еритроцитах аглютиноген А,                              в плазмі аглютинін β.</a:t>
            </a:r>
            <a:br>
              <a:rPr lang="uk-UA" sz="2400" cap="none" smtClean="0">
                <a:latin typeface="Arial" charset="0"/>
              </a:rPr>
            </a:br>
            <a:r>
              <a:rPr lang="uk-UA" sz="2400" cap="none" smtClean="0">
                <a:solidFill>
                  <a:srgbClr val="FF0000"/>
                </a:solidFill>
                <a:latin typeface="Arial" charset="0"/>
              </a:rPr>
              <a:t>III (В)</a:t>
            </a:r>
            <a:r>
              <a:rPr lang="uk-UA" sz="2400" cap="none" smtClean="0">
                <a:latin typeface="Arial" charset="0"/>
              </a:rPr>
              <a:t> – в еритроцитах аглютиноген В,                              у плазмі аглютинін α.</a:t>
            </a:r>
            <a:br>
              <a:rPr lang="uk-UA" sz="2400" cap="none" smtClean="0">
                <a:latin typeface="Arial" charset="0"/>
              </a:rPr>
            </a:br>
            <a:r>
              <a:rPr lang="uk-UA" sz="2400" cap="none" smtClean="0">
                <a:solidFill>
                  <a:srgbClr val="FF0000"/>
                </a:solidFill>
                <a:latin typeface="Arial" charset="0"/>
              </a:rPr>
              <a:t>IV (АВ)</a:t>
            </a:r>
            <a:r>
              <a:rPr lang="uk-UA" sz="2400" cap="none" smtClean="0">
                <a:latin typeface="Arial" charset="0"/>
              </a:rPr>
              <a:t> – в еритроцитах аглютиногени А та В, аглютинінів у плазмі немає. </a:t>
            </a:r>
            <a:br>
              <a:rPr lang="uk-UA" sz="2400" cap="none" smtClean="0">
                <a:latin typeface="Arial" charset="0"/>
              </a:rPr>
            </a:br>
            <a:endParaRPr lang="ru-RU" sz="2400" cap="none" smtClean="0">
              <a:latin typeface="Arial" charset="0"/>
            </a:endParaRPr>
          </a:p>
        </p:txBody>
      </p:sp>
      <p:sp>
        <p:nvSpPr>
          <p:cNvPr id="24579" name="Rectangle 3"/>
          <p:cNvSpPr>
            <a:spLocks noGrp="1"/>
          </p:cNvSpPr>
          <p:nvPr>
            <p:ph type="body" sz="half" idx="4294967295"/>
          </p:nvPr>
        </p:nvSpPr>
        <p:spPr bwMode="auto">
          <a:xfrm>
            <a:off x="0" y="2366963"/>
            <a:ext cx="5105400" cy="3424237"/>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endParaRPr lang="ru-RU"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endParaRPr lang="en-US"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r>
              <a:rPr lang="en-US" sz="1200" b="1" cap="none" smtClean="0">
                <a:solidFill>
                  <a:srgbClr val="007CCE"/>
                </a:solidFill>
                <a:latin typeface="Times New Roman" pitchFamily="18" charset="0"/>
                <a:ea typeface="맑은 고딕"/>
                <a:cs typeface="맑은 고딕"/>
              </a:rPr>
              <a:t> </a:t>
            </a:r>
            <a:r>
              <a:rPr lang="ru-RU" sz="1200" b="1" cap="none" smtClean="0">
                <a:solidFill>
                  <a:srgbClr val="007CCE"/>
                </a:solidFill>
                <a:latin typeface="Times New Roman" pitchFamily="18" charset="0"/>
                <a:ea typeface="맑은 고딕"/>
                <a:cs typeface="맑은 고딕"/>
              </a:rPr>
              <a:t> </a:t>
            </a:r>
          </a:p>
        </p:txBody>
      </p:sp>
      <p:sp>
        <p:nvSpPr>
          <p:cNvPr id="24580" name="AutoShape 4"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4581" name="AutoShape 5" descr="Jan Janský, 1902.jpg"/>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4582" name="AutoShape 6"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4583" name="AutoShape 7"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4584" name="AutoShape 8"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4585" name="AutoShape 9"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4586" name="AutoShape 10"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4587" name="AutoShape 11"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4588" name="AutoShape 12"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4589" name="AutoShape 13"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4590" name="AutoShape 14"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pic>
        <p:nvPicPr>
          <p:cNvPr id="24591" name="Picture 2" descr="ÐÐ¾ÑÐ¾Ð¶ÐµÐµ Ð¸Ð·Ð¾Ð±ÑÐ°Ð¶ÐµÐ½Ð¸Ðµ"/>
          <p:cNvPicPr>
            <a:picLocks noChangeAspect="1" noChangeArrowheads="1"/>
          </p:cNvPicPr>
          <p:nvPr>
            <p:ph idx="4294967295"/>
          </p:nvPr>
        </p:nvPicPr>
        <p:blipFill>
          <a:blip r:embed="rId2"/>
          <a:srcRect/>
          <a:stretch>
            <a:fillRect/>
          </a:stretch>
        </p:blipFill>
        <p:spPr bwMode="auto">
          <a:xfrm>
            <a:off x="268288" y="488950"/>
            <a:ext cx="4248150" cy="55975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xfrm>
            <a:off x="1019175" y="161925"/>
            <a:ext cx="10931525" cy="3638550"/>
          </a:xfrm>
          <a:noFill/>
        </p:spPr>
        <p:txBody>
          <a:bodyPr wrap="square" numCol="1" anchorCtr="0" compatLnSpc="1">
            <a:prstTxWarp prst="textNoShape">
              <a:avLst/>
            </a:prstTxWarp>
          </a:bodyPr>
          <a:lstStyle/>
          <a:p>
            <a:pPr algn="l" eaLnBrk="1" hangingPunct="1"/>
            <a:r>
              <a:rPr lang="uk-UA" sz="1800" b="1" cap="none" smtClean="0">
                <a:solidFill>
                  <a:srgbClr val="FF0000"/>
                </a:solidFill>
                <a:latin typeface="Arial" charset="0"/>
              </a:rPr>
              <a:t>Аглютиногени (антигени)</a:t>
            </a:r>
            <a:r>
              <a:rPr lang="uk-UA" sz="1800" cap="none" smtClean="0">
                <a:latin typeface="Arial" charset="0"/>
              </a:rPr>
              <a:t> </a:t>
            </a:r>
            <a:r>
              <a:rPr lang="uk-UA" sz="1800" b="1" cap="none" smtClean="0">
                <a:latin typeface="Arial" charset="0"/>
              </a:rPr>
              <a:t>– це складні поліцукридно-амінокислотні антигенні комплекси, вмонтовані у мембрани еритроцитів, а також інших клітин організму людини.                             Вони виявляються вже на 7-8-му тижні розвитку плода. Антигени є спадковими, причому                    А і В – домінантними. </a:t>
            </a:r>
            <a:br>
              <a:rPr lang="uk-UA" sz="1800" b="1" cap="none" smtClean="0">
                <a:latin typeface="Arial" charset="0"/>
              </a:rPr>
            </a:br>
            <a:r>
              <a:rPr lang="uk-UA" sz="1800" b="1" cap="none" smtClean="0">
                <a:solidFill>
                  <a:srgbClr val="FF0000"/>
                </a:solidFill>
                <a:latin typeface="Arial" charset="0"/>
              </a:rPr>
              <a:t>Антитіла (аглютиніни)</a:t>
            </a:r>
            <a:r>
              <a:rPr lang="uk-UA" sz="1800" cap="none" smtClean="0">
                <a:latin typeface="Arial" charset="0"/>
              </a:rPr>
              <a:t> </a:t>
            </a:r>
            <a:r>
              <a:rPr lang="uk-UA" sz="1800" b="1" cap="none" smtClean="0">
                <a:latin typeface="Arial" charset="0"/>
              </a:rPr>
              <a:t>α і β мають білкову природу та представлені  в плазмі  крові  імуноглобулінами М і G. Вони не тільки склеюють еритроцити, але й викликають їхній гемоліз (імуноглобуліни G можуть зв'язувати комплемент, викликаючи гемоліз; імуноглобуліни М – </a:t>
            </a:r>
            <a:r>
              <a:rPr lang="uk-UA" sz="1800" b="1" cap="none" smtClean="0">
                <a:solidFill>
                  <a:srgbClr val="FF0000"/>
                </a:solidFill>
                <a:latin typeface="Arial" charset="0"/>
              </a:rPr>
              <a:t>гемолізини</a:t>
            </a:r>
            <a:r>
              <a:rPr lang="uk-UA" sz="1800" b="1" cap="none" smtClean="0">
                <a:latin typeface="Arial" charset="0"/>
              </a:rPr>
              <a:t>). Тому при несумісності груп крові </a:t>
            </a:r>
            <a:r>
              <a:rPr lang="uk-UA" sz="1800" b="1" cap="none" smtClean="0">
                <a:solidFill>
                  <a:srgbClr val="FF0000"/>
                </a:solidFill>
                <a:latin typeface="Arial" charset="0"/>
              </a:rPr>
              <a:t>донора</a:t>
            </a:r>
            <a:r>
              <a:rPr lang="uk-UA" sz="1800" b="1" cap="none" smtClean="0">
                <a:latin typeface="Arial" charset="0"/>
              </a:rPr>
              <a:t> (тобто людини,                 в якої беруть кров для переливання) і </a:t>
            </a:r>
            <a:r>
              <a:rPr lang="uk-UA" sz="1800" b="1" cap="none" smtClean="0">
                <a:solidFill>
                  <a:srgbClr val="FF0000"/>
                </a:solidFill>
                <a:latin typeface="Arial" charset="0"/>
              </a:rPr>
              <a:t>реципієнта</a:t>
            </a:r>
            <a:r>
              <a:rPr lang="uk-UA" sz="1800" b="1" cap="none" smtClean="0">
                <a:latin typeface="Arial" charset="0"/>
              </a:rPr>
              <a:t> (якому переливають кров) виникає гемоконфлікт, викликаний аглютинацією й гемолізом еритроцитів, що супроводжується найтяжчими ускладненнями, що закінчуються загибеллю реципієнта. Із сказаного              випливає необхідність визначення групи крові людині перед переливанням йому крові. </a:t>
            </a:r>
            <a:br>
              <a:rPr lang="uk-UA" sz="1800" b="1" cap="none" smtClean="0">
                <a:latin typeface="Arial" charset="0"/>
              </a:rPr>
            </a:br>
            <a:r>
              <a:rPr lang="uk-UA" sz="1800" b="1" cap="none" smtClean="0">
                <a:latin typeface="Arial" charset="0"/>
              </a:rPr>
              <a:t>У табл. 2 наведено результати змішування різних груп крові, наявність аглютинації позначено знаком (+).</a:t>
            </a:r>
            <a:br>
              <a:rPr lang="uk-UA" sz="1800" b="1" cap="none" smtClean="0">
                <a:latin typeface="Arial" charset="0"/>
              </a:rPr>
            </a:br>
            <a:endParaRPr lang="ru-RU" sz="1800" b="1" cap="none" smtClean="0">
              <a:latin typeface="Arial" charset="0"/>
            </a:endParaRPr>
          </a:p>
        </p:txBody>
      </p:sp>
      <p:sp>
        <p:nvSpPr>
          <p:cNvPr id="25603" name="AutoShape 4"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5604" name="AutoShape 5" descr="Jan Janský, 1902.jpg"/>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5605" name="AutoShape 6"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5606" name="AutoShape 7"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5607" name="AutoShape 8"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5608" name="AutoShape 9"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5609" name="AutoShape 10"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5610" name="AutoShape 11"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5611" name="AutoShape 12"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5612" name="AutoShape 13"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5613" name="AutoShape 14"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graphicFrame>
        <p:nvGraphicFramePr>
          <p:cNvPr id="112884" name="Group 244"/>
          <p:cNvGraphicFramePr>
            <a:graphicFrameLocks noGrp="1"/>
          </p:cNvGraphicFramePr>
          <p:nvPr/>
        </p:nvGraphicFramePr>
        <p:xfrm>
          <a:off x="1331913" y="4183063"/>
          <a:ext cx="9744075" cy="2681287"/>
        </p:xfrm>
        <a:graphic>
          <a:graphicData uri="http://schemas.openxmlformats.org/drawingml/2006/table">
            <a:tbl>
              <a:tblPr/>
              <a:tblGrid>
                <a:gridCol w="2673350"/>
                <a:gridCol w="1646237"/>
                <a:gridCol w="1833563"/>
                <a:gridCol w="1831975"/>
                <a:gridCol w="1758950"/>
              </a:tblGrid>
              <a:tr h="515938">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Аглютиніни крові</a:t>
                      </a: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реципієнта</a:t>
                      </a:r>
                      <a:endParaRPr kumimoji="0" lang="en-US" sz="1600" b="1" i="0" u="none" strike="noStrike" cap="none" normalizeH="0" baseline="0" smtClean="0">
                        <a:ln>
                          <a:noFill/>
                        </a:ln>
                        <a:solidFill>
                          <a:schemeClr val="tx1"/>
                        </a:solidFill>
                        <a:effectLst/>
                        <a:latin typeface="Tw Cen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Аглютиногени </a:t>
                      </a:r>
                      <a:r>
                        <a:rPr kumimoji="0" lang="en-US" sz="1600" b="1"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донорської</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крові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71488">
                <a:tc vMerge="1">
                  <a:txBody>
                    <a:bodyPr/>
                    <a:lstStyle/>
                    <a:p>
                      <a:endParaRPr lang="ru-RU"/>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 (О )</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ІІ ( А )</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ІІІ ( В )</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ІV ( АВ )</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86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 (α і β)</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40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ІІ (β)</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ІІІ (α)</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40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ІV (0 )</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w Cen MT"/>
                          <a:ea typeface="Calibri" pitchFamily="34" charset="0"/>
                          <a:cs typeface="Times New Roman" pitchFamily="18" charset="0"/>
                        </a:rPr>
                        <a:t>–</a:t>
                      </a:r>
                      <a:endParaRPr kumimoji="0" lang="uk-UA"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5654" name="Text Box 245"/>
          <p:cNvSpPr txBox="1">
            <a:spLocks noChangeArrowheads="1"/>
          </p:cNvSpPr>
          <p:nvPr/>
        </p:nvSpPr>
        <p:spPr bwMode="auto">
          <a:xfrm>
            <a:off x="1546225" y="3670300"/>
            <a:ext cx="9966325" cy="396875"/>
          </a:xfrm>
          <a:prstGeom prst="rect">
            <a:avLst/>
          </a:prstGeom>
          <a:noFill/>
          <a:ln w="9525">
            <a:noFill/>
            <a:miter lim="800000"/>
            <a:headEnd/>
            <a:tailEnd/>
          </a:ln>
        </p:spPr>
        <p:txBody>
          <a:bodyPr>
            <a:spAutoFit/>
          </a:bodyPr>
          <a:lstStyle/>
          <a:p>
            <a:pPr algn="ctr" defTabSz="914400">
              <a:spcBef>
                <a:spcPct val="50000"/>
              </a:spcBef>
            </a:pPr>
            <a:r>
              <a:rPr lang="uk-UA" sz="2000" b="1"/>
              <a:t>Таблиця 2. Реакція аглютинації при змішуванні крові людей різних груп</a:t>
            </a:r>
            <a:endParaRPr lang="ru-RU" sz="20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626" name="Rectangle 2"/>
          <p:cNvSpPr>
            <a:spLocks noGrp="1"/>
          </p:cNvSpPr>
          <p:nvPr>
            <p:ph type="title" idx="4294967295"/>
          </p:nvPr>
        </p:nvSpPr>
        <p:spPr bwMode="auto">
          <a:xfrm>
            <a:off x="968375" y="633413"/>
            <a:ext cx="10887075" cy="1782762"/>
          </a:xfrm>
          <a:noFill/>
        </p:spPr>
        <p:txBody>
          <a:bodyPr wrap="square" numCol="1" anchorCtr="0" compatLnSpc="1">
            <a:prstTxWarp prst="textNoShape">
              <a:avLst/>
            </a:prstTxWarp>
          </a:bodyPr>
          <a:lstStyle/>
          <a:p>
            <a:pPr algn="l" eaLnBrk="1" hangingPunct="1"/>
            <a:r>
              <a:rPr lang="uk-UA" sz="2000" cap="none" smtClean="0">
                <a:latin typeface="Arial" charset="0"/>
              </a:rPr>
              <a:t>Існують певні особливості географічного розподілу груп крові. Так, у Центральній Європі кількісні співвідношення між людьми, що мають різні групи крові, є такими: 40 % жителів Центральної Європи мають групу крові  I (О), понад 40 %  – групу II (А), 10 %  – III (В),               і близько 6 % – групу IV (АВ).</a:t>
            </a:r>
            <a:br>
              <a:rPr lang="uk-UA" sz="2000" cap="none" smtClean="0">
                <a:latin typeface="Arial" charset="0"/>
              </a:rPr>
            </a:br>
            <a:r>
              <a:rPr lang="uk-UA" sz="2000" cap="none" smtClean="0">
                <a:latin typeface="Arial" charset="0"/>
              </a:rPr>
              <a:t>У 90 % корінних жителів Америки відзначена група I (О). Більше 20 % населення Центральної Азії мають групу крові III (В). </a:t>
            </a:r>
            <a:br>
              <a:rPr lang="uk-UA" sz="2000" cap="none" smtClean="0">
                <a:latin typeface="Arial" charset="0"/>
              </a:rPr>
            </a:br>
            <a:endParaRPr lang="ru-RU" sz="2000" cap="none" smtClean="0">
              <a:latin typeface="Arial" charset="0"/>
            </a:endParaRPr>
          </a:p>
        </p:txBody>
      </p:sp>
      <p:sp>
        <p:nvSpPr>
          <p:cNvPr id="26627" name="Rectangle 3"/>
          <p:cNvSpPr>
            <a:spLocks noGrp="1"/>
          </p:cNvSpPr>
          <p:nvPr>
            <p:ph type="body" sz="half" idx="4294967295"/>
          </p:nvPr>
        </p:nvSpPr>
        <p:spPr bwMode="auto">
          <a:xfrm>
            <a:off x="0" y="2366963"/>
            <a:ext cx="5105400" cy="3424237"/>
          </a:xfrm>
          <a:noFill/>
        </p:spPr>
        <p:txBody>
          <a:bodyPr wrap="square" numCol="1" anchor="t" anchorCtr="0" compatLnSpc="1">
            <a:prstTxWarp prst="textNoShape">
              <a:avLst/>
            </a:prstTxWarp>
          </a:bodyPr>
          <a:lstStyle/>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endParaRPr lang="ru-RU"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endParaRPr lang="en-US" sz="1600" b="1" cap="none" smtClean="0">
              <a:solidFill>
                <a:srgbClr val="000000"/>
              </a:solidFill>
              <a:latin typeface="Times New Roman" pitchFamily="18" charset="0"/>
              <a:ea typeface="맑은 고딕"/>
              <a:cs typeface="맑은 고딕"/>
            </a:endParaRPr>
          </a:p>
          <a:p>
            <a:pPr marL="381000" indent="-381000" eaLnBrk="1" hangingPunct="1">
              <a:lnSpc>
                <a:spcPct val="100000"/>
              </a:lnSpc>
              <a:buClr>
                <a:srgbClr val="0BD0D9"/>
              </a:buClr>
              <a:buSzPct val="95000"/>
              <a:buFont typeface="Arial" charset="0"/>
              <a:buNone/>
            </a:pPr>
            <a:r>
              <a:rPr lang="ru-RU" sz="1200" b="1" cap="none" smtClean="0">
                <a:solidFill>
                  <a:srgbClr val="007CCE"/>
                </a:solidFill>
                <a:latin typeface="Times New Roman" pitchFamily="18" charset="0"/>
                <a:ea typeface="맑은 고딕"/>
                <a:cs typeface="맑은 고딕"/>
              </a:rPr>
              <a:t>    </a:t>
            </a:r>
            <a:r>
              <a:rPr lang="en-US" sz="1200" b="1" cap="none" smtClean="0">
                <a:solidFill>
                  <a:srgbClr val="007CCE"/>
                </a:solidFill>
                <a:latin typeface="Times New Roman" pitchFamily="18" charset="0"/>
                <a:ea typeface="맑은 고딕"/>
                <a:cs typeface="맑은 고딕"/>
              </a:rPr>
              <a:t> </a:t>
            </a:r>
            <a:r>
              <a:rPr lang="ru-RU" sz="1200" b="1" cap="none" smtClean="0">
                <a:solidFill>
                  <a:srgbClr val="007CCE"/>
                </a:solidFill>
                <a:latin typeface="Times New Roman" pitchFamily="18" charset="0"/>
                <a:ea typeface="맑은 고딕"/>
                <a:cs typeface="맑은 고딕"/>
              </a:rPr>
              <a:t> </a:t>
            </a:r>
          </a:p>
        </p:txBody>
      </p:sp>
      <p:sp>
        <p:nvSpPr>
          <p:cNvPr id="26628" name="AutoShape 4"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6629" name="AutoShape 5" descr="Jan Janský, 1902.jpg"/>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6630" name="AutoShape 6"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6631" name="AutoShape 7"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6632" name="AutoShape 8"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6633" name="AutoShape 9" descr="Картинки по запросу К. Ландштейнером і чеським лікарем Я. Янським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6634" name="AutoShape 10" descr="Картинки по запросу К. Ландштейнером і чеським лікарем Я. Янським фото"/>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6635" name="AutoShape 11"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6636" name="AutoShape 12"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6637" name="AutoShape 13"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6638" name="AutoShape 14" descr="Картинки по запросу jan jánský krevní skupin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6639" name="Text Box 57"/>
          <p:cNvSpPr txBox="1">
            <a:spLocks noChangeArrowheads="1"/>
          </p:cNvSpPr>
          <p:nvPr/>
        </p:nvSpPr>
        <p:spPr bwMode="auto">
          <a:xfrm>
            <a:off x="1600200" y="2192338"/>
            <a:ext cx="9950450" cy="396875"/>
          </a:xfrm>
          <a:prstGeom prst="rect">
            <a:avLst/>
          </a:prstGeom>
          <a:noFill/>
          <a:ln w="9525">
            <a:noFill/>
            <a:miter lim="800000"/>
            <a:headEnd/>
            <a:tailEnd/>
          </a:ln>
        </p:spPr>
        <p:txBody>
          <a:bodyPr>
            <a:spAutoFit/>
          </a:bodyPr>
          <a:lstStyle/>
          <a:p>
            <a:pPr algn="ctr">
              <a:spcBef>
                <a:spcPct val="50000"/>
              </a:spcBef>
            </a:pPr>
            <a:r>
              <a:rPr lang="uk-UA" sz="2000" b="1"/>
              <a:t>Таблиця 3.  Поширеність груп  крові системи АВ0 серед національностей</a:t>
            </a:r>
            <a:endParaRPr lang="ru-RU" sz="2000" b="1"/>
          </a:p>
        </p:txBody>
      </p:sp>
      <p:sp>
        <p:nvSpPr>
          <p:cNvPr id="26640" name="Text Box 58"/>
          <p:cNvSpPr txBox="1">
            <a:spLocks noChangeArrowheads="1"/>
          </p:cNvSpPr>
          <p:nvPr/>
        </p:nvSpPr>
        <p:spPr bwMode="auto">
          <a:xfrm>
            <a:off x="3940175" y="171450"/>
            <a:ext cx="4611688" cy="396875"/>
          </a:xfrm>
          <a:prstGeom prst="rect">
            <a:avLst/>
          </a:prstGeom>
          <a:noFill/>
          <a:ln w="9525">
            <a:noFill/>
            <a:miter lim="800000"/>
            <a:headEnd/>
            <a:tailEnd/>
          </a:ln>
        </p:spPr>
        <p:txBody>
          <a:bodyPr>
            <a:spAutoFit/>
          </a:bodyPr>
          <a:lstStyle/>
          <a:p>
            <a:pPr algn="ctr" defTabSz="914400">
              <a:spcBef>
                <a:spcPct val="50000"/>
              </a:spcBef>
            </a:pPr>
            <a:r>
              <a:rPr lang="uk-UA" sz="2000" b="1" i="1">
                <a:solidFill>
                  <a:srgbClr val="0072C0"/>
                </a:solidFill>
              </a:rPr>
              <a:t>Географічний розподіл груп крові</a:t>
            </a:r>
            <a:endParaRPr lang="ru-RU" sz="2000" b="1" i="1">
              <a:solidFill>
                <a:srgbClr val="0072C0"/>
              </a:solidFill>
            </a:endParaRPr>
          </a:p>
        </p:txBody>
      </p:sp>
      <p:graphicFrame>
        <p:nvGraphicFramePr>
          <p:cNvPr id="115598" name="Group 910"/>
          <p:cNvGraphicFramePr>
            <a:graphicFrameLocks noGrp="1"/>
          </p:cNvGraphicFramePr>
          <p:nvPr/>
        </p:nvGraphicFramePr>
        <p:xfrm>
          <a:off x="900113" y="2581275"/>
          <a:ext cx="10856912" cy="4359275"/>
        </p:xfrm>
        <a:graphic>
          <a:graphicData uri="http://schemas.openxmlformats.org/drawingml/2006/table">
            <a:tbl>
              <a:tblPr/>
              <a:tblGrid>
                <a:gridCol w="2625725"/>
                <a:gridCol w="1885950"/>
                <a:gridCol w="2270125"/>
                <a:gridCol w="1889125"/>
                <a:gridCol w="2185987"/>
              </a:tblGrid>
              <a:tr h="288925">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Нац</a:t>
                      </a:r>
                      <a:r>
                        <a:rPr kumimoji="0" lang="uk-UA"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ональн</a:t>
                      </a:r>
                      <a:r>
                        <a:rPr kumimoji="0" lang="uk-UA"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сть</a:t>
                      </a:r>
                      <a:endParaRPr kumimoji="0" lang="en-US" sz="18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л</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ькість </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людей</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з</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груп</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ою</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кров</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90513">
                <a:tc vMerge="1">
                  <a:txBody>
                    <a:bodyPr/>
                    <a:lstStyle/>
                    <a:p>
                      <a:endParaRPr lang="ru-RU"/>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 (I)</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 (II)</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 (III)</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АВ (IV)</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8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Австрал</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йц</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57</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38,5</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1,5</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8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Австр</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йц</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42</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0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Англ</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ійці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46,4</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43,4</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7,2</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8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Греки</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38,5</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41,6</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16,2</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3,7</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8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Инд</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йц</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r>
                        <a:rPr kumimoji="0" lang="ru-RU"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Пів</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Америка)</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23,5</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76,5</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8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Итал</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ій</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ц</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47,2</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38</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11</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3,8</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0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Казахи</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33,7</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26,8</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30,9</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8,6</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8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Киргиз</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и</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37,6</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26,5</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28,5</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7,4</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8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мц</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40</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43</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12</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0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Француз</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и</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43,2</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42,6</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11,2</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8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Японц</a:t>
                      </a:r>
                      <a:r>
                        <a:rPr kumimoji="0" lang="uk-UA"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і</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27</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41</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18</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14</a:t>
                      </a:r>
                      <a:endParaRPr kumimoji="0" lang="en-US" sz="1600" b="1" i="0" u="none" strike="noStrike" cap="none" normalizeH="0" baseline="0" smtClean="0">
                        <a:ln>
                          <a:noFill/>
                        </a:ln>
                        <a:solidFill>
                          <a:schemeClr val="tx1"/>
                        </a:solidFill>
                        <a:effectLst/>
                        <a:latin typeface="Tw Cen MT"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296</TotalTime>
  <Words>2683</Words>
  <Application>Microsoft Office PowerPoint</Application>
  <PresentationFormat>Произвольный</PresentationFormat>
  <Paragraphs>330</Paragraphs>
  <Slides>23</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17</vt:i4>
      </vt:variant>
      <vt:variant>
        <vt:lpstr>Заголовки слайдов</vt:lpstr>
      </vt:variant>
      <vt:variant>
        <vt:i4>23</vt:i4>
      </vt:variant>
    </vt:vector>
  </HeadingPairs>
  <TitlesOfParts>
    <vt:vector size="45" baseType="lpstr">
      <vt:lpstr>Arial</vt:lpstr>
      <vt:lpstr>Tw Cen MT</vt:lpstr>
      <vt:lpstr>Calibri</vt:lpstr>
      <vt:lpstr>맑은 고딕</vt:lpstr>
      <vt:lpstr>Times New Roman</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 ЛЕКЦІЯ № 9  з курсу “Гематологія” на тему  “ГРУПИ КРОВІ”      Викладач курсу: доцент кафедри          фізіології, імунології і біохімії з курсом  цивільного захисту та медицини      Григорова Наталя Володимирівна </vt:lpstr>
      <vt:lpstr>ПЛАН  </vt:lpstr>
      <vt:lpstr>  РЕКОМЕНДОВАНА ЛІТЕРАТУРА  </vt:lpstr>
      <vt:lpstr>  1. Система АВ0 </vt:lpstr>
      <vt:lpstr>Слайд 5</vt:lpstr>
      <vt:lpstr>Максимум продукції анти-А(α) і анти-В(β) антитіл припадає на 8-10 річний вік.  При цьому вміст у крові анти-А(α) завжди вище анти-В(β).  Ці  антитіла   називаються ізоантитілами, або аглютинінами, оскільки вони викликають  склеювання (аглютинацію) еритроцитів, що містять на мембрані відповідні          антигени (аглютиногени). Характеристика системи АВО представлена в таблиці 1.  </vt:lpstr>
      <vt:lpstr>Залежно від вмісту аглютиногенів й аглютинінів у крові конкретної людини в системі АВ0 виділяють 4 основні групи, які позначають цифрами й тими аглютиногенами, які містяться в еритроцитах цієї групи. I (0) – аглютиногени (антигени) в еритроцитах              не містяться, в плазмі містяться аглютиніни (антитіла) α та β. II (А) – в еритроцитах аглютиноген А,                              в плазмі аглютинін β. III (В) – в еритроцитах аглютиноген В,                              у плазмі аглютинін α. IV (АВ) – в еритроцитах аглютиногени А та В, аглютинінів у плазмі немає.  </vt:lpstr>
      <vt:lpstr>Аглютиногени (антигени) – це складні поліцукридно-амінокислотні антигенні комплекси, вмонтовані у мембрани еритроцитів, а також інших клітин організму людини.                             Вони виявляються вже на 7-8-му тижні розвитку плода. Антигени є спадковими, причому                    А і В – домінантними.  Антитіла (аглютиніни) α і β мають білкову природу та представлені  в плазмі  крові  імуноглобулінами М і G. Вони не тільки склеюють еритроцити, але й викликають їхній гемоліз (імуноглобуліни G можуть зв'язувати комплемент, викликаючи гемоліз; імуноглобуліни М – гемолізини). Тому при несумісності груп крові донора (тобто людини,                 в якої беруть кров для переливання) і реципієнта (якому переливають кров) виникає гемоконфлікт, викликаний аглютинацією й гемолізом еритроцитів, що супроводжується найтяжчими ускладненнями, що закінчуються загибеллю реципієнта. Із сказаного              випливає необхідність визначення групи крові людині перед переливанням йому крові.  У табл. 2 наведено результати змішування різних груп крові, наявність аглютинації позначено знаком (+). </vt:lpstr>
      <vt:lpstr>Існують певні особливості географічного розподілу груп крові. Так, у Центральній Європі кількісні співвідношення між людьми, що мають різні групи крові, є такими: 40 % жителів Центральної Європи мають групу крові  I (О), понад 40 %  – групу II (А), 10 %  – III (В),               і близько 6 % – групу IV (АВ). У 90 % корінних жителів Америки відзначена група I (О). Більше 20 % населення Центральної Азії мають групу крові III (В).  </vt:lpstr>
      <vt:lpstr>Слайд 10</vt:lpstr>
      <vt:lpstr>  2. Резус-фактор (Rh)</vt:lpstr>
      <vt:lpstr>Існують певні особливості географічного розподілу крові за резус- фактором (табл. 5).                 В індіанців Америки та корінних жителів Полінезії антигену D взагалі немає. Нерівномірно поширений і Rh-фактор серед європейців: найбільше Rh-негативних людей в Англії  –            15,6 %, а евенки Магадана усі мають Rh-негативну кров.</vt:lpstr>
      <vt:lpstr>Слайд 13</vt:lpstr>
      <vt:lpstr>Слайд 14</vt:lpstr>
      <vt:lpstr>У таблиці 6 наведено дані щодо можливого резус-фактора крові дитини в залежності від резус-фактора крові батьків. Як відомо, при наявності в геномі людини домінантної алелі гена білка резус-фактора D, кров людини буде завжди Rh-позитивною (DD або Dd).             Але навіть якщо обоє батьків будуть мати резус-позитивну кров, в них може народитися дитина (з 25 % ймовірністю) з Rh-негативною кров’ю (якщо один з батьків буде нести гетерозиготну алель Dd: ♀DD × ♂Dd = 75 % Rh+ 25 % Rh-). Якщо батьки будуть мати генотип, який включає дві домінантних алелі D, то 100 % в них народиться дитина з                Rh-позитивною кров’ю: ♀DD × ♂DD = 100 % Rh. </vt:lpstr>
      <vt:lpstr>  3. Інші системи антигенів еритроцитів</vt:lpstr>
      <vt:lpstr>Слайд 17</vt:lpstr>
      <vt:lpstr>  Групи крові у тварин</vt:lpstr>
      <vt:lpstr>  4. Основи переливання крові</vt:lpstr>
      <vt:lpstr>Слайд 20</vt:lpstr>
      <vt:lpstr>Слайд 21</vt:lpstr>
      <vt:lpstr>Слайд 22</vt:lpstr>
      <vt:lpstr>Слайд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Об’єм, склад та функції крові.  Формені елементи крові. Транспорт газів кров'ю. Групи крові.Лейкоцити.</dc:title>
  <dc:creator>Lana AmMor</dc:creator>
  <cp:lastModifiedBy>Admin</cp:lastModifiedBy>
  <cp:revision>13</cp:revision>
  <dcterms:created xsi:type="dcterms:W3CDTF">2018-03-29T12:51:54Z</dcterms:created>
  <dcterms:modified xsi:type="dcterms:W3CDTF">2018-11-26T17:32:49Z</dcterms:modified>
</cp:coreProperties>
</file>