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3" r:id="rId4"/>
    <p:sldId id="257" r:id="rId5"/>
    <p:sldId id="264" r:id="rId6"/>
    <p:sldId id="260" r:id="rId7"/>
    <p:sldId id="261" r:id="rId8"/>
    <p:sldId id="263" r:id="rId9"/>
    <p:sldId id="266" r:id="rId10"/>
    <p:sldId id="267" r:id="rId11"/>
    <p:sldId id="268" r:id="rId12"/>
    <p:sldId id="284" r:id="rId13"/>
    <p:sldId id="269" r:id="rId14"/>
    <p:sldId id="270" r:id="rId15"/>
    <p:sldId id="271" r:id="rId16"/>
    <p:sldId id="285" r:id="rId17"/>
    <p:sldId id="273" r:id="rId18"/>
    <p:sldId id="274" r:id="rId19"/>
    <p:sldId id="278" r:id="rId20"/>
    <p:sldId id="286" r:id="rId21"/>
    <p:sldId id="287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altLang="en-US" sz="1800" b="1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ЗАПОРІЗЬКИЙ НАЦІОНАЛЬНИЙ УНІВЕРСИТЕТ</a:t>
            </a:r>
            <a:br>
              <a:rPr lang="uk-UA" altLang="en-US" sz="1800" b="1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r>
              <a:rPr lang="uk-UA" altLang="en-US" sz="1800" b="1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ФАКУЛЬТЕТ СОЦШАЛЬНОЇ ПЕДАГОГІКИ ТА ПСИХОЛОГІЇ</a:t>
            </a:r>
            <a:br>
              <a:rPr lang="uk-UA" altLang="en-US" sz="1800" b="1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r>
              <a:rPr lang="uk-UA" altLang="en-US" sz="1800" b="1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КАФЕДРАСОЦІАЛЬНОЇ ПЕДАГОГІКИ ТА СПЕЦІАЛЬНОЇ ОСВІТИ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en-US" sz="4500" b="1" u="sng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4000" b="1" u="sng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НАВЧАЛЬН</a:t>
            </a:r>
            <a:r>
              <a:rPr lang="uk-UA" altLang="en-US" sz="4000" b="1" u="sng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А</a:t>
            </a:r>
            <a:r>
              <a:rPr lang="en-US" sz="4000" b="1" u="sng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ДИСЦИПЛІ</a:t>
            </a:r>
            <a:r>
              <a:rPr lang="uk-UA" altLang="en-US" sz="4000" b="1" u="sng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НА</a:t>
            </a:r>
            <a:endParaRPr lang="uk-UA" altLang="en-US" sz="4000" b="1" dirty="0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br>
              <a:rPr lang="uk-UA" altLang="en-US" sz="45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r>
              <a:rPr lang="uk-UA" altLang="en-US" sz="86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ФОРМУВАННЯ СОЦІАЛЬНО-КОМУНІКАТИВНОЇ КОМПЕТЕНТНОСТІ МОЛОДІ З КОМБІНОВАНИМИ ПОРУШЕННЯМИ</a:t>
            </a:r>
          </a:p>
          <a:p>
            <a:pPr marL="0" indent="0" algn="ctr">
              <a:buNone/>
            </a:pPr>
            <a:endParaRPr lang="uk-UA" altLang="en-US" sz="8600" b="1" dirty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lvl="8" indent="0" algn="ctr">
              <a:buNone/>
            </a:pPr>
            <a:r>
              <a:rPr lang="uk-UA" altLang="en-US" sz="8600" dirty="0">
                <a:solidFill>
                  <a:srgbClr val="F9680D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 		</a:t>
            </a:r>
            <a:r>
              <a:rPr lang="uk-UA" altLang="en-US" sz="86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 </a:t>
            </a:r>
            <a:r>
              <a:rPr lang="uk-UA" altLang="en-US" sz="5500" b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(змістовний модуль 5)</a:t>
            </a:r>
            <a:r>
              <a:rPr lang="uk-UA" altLang="en-US" sz="55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	</a:t>
            </a:r>
            <a:r>
              <a:rPr lang="uk-UA" altLang="en-US" sz="8600" dirty="0">
                <a:solidFill>
                  <a:srgbClr val="F9680D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		    </a:t>
            </a:r>
            <a:endParaRPr lang="uk-UA" altLang="en-US" sz="86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uk-UA" altLang="en-US" sz="8600" dirty="0">
                <a:solidFill>
                  <a:srgbClr val="F9680D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	</a:t>
            </a:r>
          </a:p>
          <a:p>
            <a:pPr marL="0" indent="0" algn="ctr">
              <a:buNone/>
            </a:pPr>
            <a:r>
              <a:rPr lang="uk-UA" altLang="en-US" sz="45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							</a:t>
            </a:r>
          </a:p>
          <a:p>
            <a:pPr marL="0" indent="0" algn="ctr">
              <a:buNone/>
            </a:pPr>
            <a:endParaRPr lang="uk-UA" altLang="en-US" sz="4500" b="1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endParaRPr lang="uk-UA" altLang="en-US" sz="4500" b="1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r>
              <a:rPr lang="uk-UA" altLang="en-US" sz="45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								</a:t>
            </a:r>
            <a:endParaRPr lang="uk-UA" altLang="en-US" sz="4500" b="1" dirty="0">
              <a:solidFill>
                <a:srgbClr val="0000CC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ctr">
              <a:buNone/>
            </a:pPr>
            <a:r>
              <a:rPr lang="uk-UA" altLang="en-US" sz="4500" b="1" dirty="0">
                <a:solidFill>
                  <a:srgbClr val="0000CC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					</a:t>
            </a:r>
            <a:r>
              <a:rPr lang="uk-UA" altLang="en-US" sz="4500" b="1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ВИКЛАДАЧ: НАТАЛЯ КВАШ</a:t>
            </a:r>
            <a:r>
              <a:rPr lang="uk-UA" altLang="en-US" sz="4500" b="1" dirty="0">
                <a:solidFill>
                  <a:srgbClr val="0000CC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А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НАВЧАННЯ ЖЕСТАМ  НЕ ВИМАГАЄ СПЕЦІАЛЬНИХ ЗНАНЬ АЛЕ ПОТРЕБУЄ: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інтересу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 до цієї форми комунікації, готовність вивчати жести разом із дитиною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вибору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системи жестів, яка дозволить розширювати словниковий запас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 жестам починають із вправ на дотик, їхня мета – допомогти дитині усвідомити власні руки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	рухам рук можна навчити за допомогою ігор на хапання, пальчикової гімнастики та інших вправ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сформованості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вміння встановлювати зоровий контакт </a:t>
            </a:r>
          </a:p>
          <a:p>
            <a:pPr>
              <a:buNone/>
            </a:pPr>
            <a:r>
              <a:rPr lang="uk-UA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первинного висловлювання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жестами зі словами, якими дитина позначає якесь дію (гра) </a:t>
            </a:r>
          </a:p>
          <a:p>
            <a:pPr algn="just">
              <a:buNone/>
            </a:pPr>
            <a:r>
              <a:rPr lang="uk-UA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тактильно</a:t>
            </a:r>
            <a:r>
              <a:rPr lang="uk-UA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рухового сприйняття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на підставі перших вражень про </a:t>
            </a:r>
          </a:p>
          <a:p>
            <a:pPr algn="just"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	форму, величину предметів, розташування в просторі, якість </a:t>
            </a:r>
          </a:p>
          <a:p>
            <a:pPr algn="just"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	використаних матеріалів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 </a:t>
            </a:r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КОМУНІКАТИВНИЙ АЛЬБОМ ЖЕСТІВ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	Для вивчення та запам'ятовування жестів скласти комунікативний альбом з великими картинками, що зображують ці предмети чи дії, супроводжуючи демонстрацію відповідними жестами, явищами природи, сюжетними картинками жестів</a:t>
            </a:r>
          </a:p>
          <a:p>
            <a:pPr marL="0" indent="0"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	Альбом можна включати в сюжетну гру, наприклад, щодо розпорядку дня</a:t>
            </a:r>
          </a:p>
          <a:p>
            <a:pPr marL="0" indent="0" algn="just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14290"/>
            <a:ext cx="414340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 descr="C:\Users\asus\Desktop\00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857496"/>
            <a:ext cx="5676912" cy="3429024"/>
          </a:xfrm>
          <a:prstGeom prst="rect">
            <a:avLst/>
          </a:prstGeom>
          <a:noFill/>
        </p:spPr>
      </p:pic>
      <p:pic>
        <p:nvPicPr>
          <p:cNvPr id="4100" name="Picture 4" descr="C:\Users\asus\Desktop\Без названи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14290"/>
            <a:ext cx="4214842" cy="26636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ДОТРИМАННЯ ОСНОВНИХ ПРАВИЛ СПІЛКУВАННЯ застосування жестів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переконатися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що дитина готова вас 				почути і бачить ваші очі та					обличчя загалом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говорити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мало і не швидко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					після своїх реплік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залишати паузи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для 				відповіді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якщо дитина відмовляється від 					завдання, то відкладати завдання на 				наступний день з підкріпленням, або 				давати дитині зробити вибір між двома 				завданнями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4" descr="C:\Users\asus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86058"/>
            <a:ext cx="2214578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КОРЕКЦІЙНА РОБОТА З ПІДТРИМКИ КОМУНІКАЦІЇ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ПОЕТАПНО, 3 РАЗИ НА ТИЖДЕНЬ</a:t>
            </a:r>
            <a:endParaRPr lang="uk-UA" sz="21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1) на початковому етапі встановлюємо емоційний, довірчий контакт (дитина впізнає  фахівця, здатна реагувати на мовні та невербальні сигнали)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2) заняття починається з визначення потенційних стимулів (те, що дитина любить і хоче), жестової гімнастики (привітання)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3) фахівець та дитина вітаються (у дитини знижується напруга та з'являється настрій на заняття)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4) на другому етапі вводяться символічні соціальні жести та рухи (відання/прощання тощо)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654032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КОМУНІКАТИВНІ ДІЇ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2"/>
          <a:ext cx="8229600" cy="496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0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ЖЕСТ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ДІЯ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Тут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вказівним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пальцем перед собою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вбік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предмету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Там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вказівним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жестом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вдалину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Так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нахил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голови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вперед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Ні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негативний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рух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головою, повороти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голови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боку в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бік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Дай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просить рукою,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згинаючи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пальці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протягує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руку вперед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Сюди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витягнути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руку вперед,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рухи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пальцями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2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Йди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звідси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махнути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разкритою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долонею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відстані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витягнутої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руки у 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направленні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від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себе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6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Пити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долонь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руки 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скласти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трубочкою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прикласти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до рота,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імітуючи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процес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пиття</a:t>
                      </a:r>
                      <a:endParaRPr lang="ru-RU" sz="2000" b="1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Моє 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Притиснути долонь до грудей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Дякую 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Нахил голови вниз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ВАРІАНТИ ЖЕСТІВ: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СПАТИ</a:t>
            </a:r>
          </a:p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МИТИСЯ</a:t>
            </a:r>
          </a:p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МИТИ РУКИ</a:t>
            </a:r>
          </a:p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ДАЙ МЕНІ</a:t>
            </a:r>
          </a:p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ПРИВІТ</a:t>
            </a:r>
          </a:p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ДО ПОБАЧЕННЯ</a:t>
            </a:r>
          </a:p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НІ</a:t>
            </a:r>
          </a:p>
          <a:p>
            <a:pPr fontAlgn="t">
              <a:buNone/>
            </a:pP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ДОБРЕ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ВІЗЬМИ</a:t>
            </a:r>
          </a:p>
          <a:p>
            <a:pPr fontAlgn="t">
              <a:buNone/>
            </a:pP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ДИВИСЬ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СЛУХАЙ</a:t>
            </a:r>
          </a:p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НЕМОЖНА</a:t>
            </a:r>
          </a:p>
          <a:p>
            <a:pPr fontAlgn="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СІДАЙ </a:t>
            </a:r>
          </a:p>
          <a:p>
            <a:pPr fontAlgn="t">
              <a:buNone/>
            </a:pP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ТОЩО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ЗАСТОСУВАННЯ  ПРЕДМЕТНИХ КАРТИНОК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30" cy="442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ПРЕДМЕТНА</a:t>
                      </a:r>
                      <a:r>
                        <a:rPr lang="uk-UA" sz="2000" b="1" baseline="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КАРТИНКА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ДІЯ</a:t>
                      </a:r>
                      <a:r>
                        <a:rPr lang="uk-UA" sz="2000" b="1" baseline="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ЯК НАСЛІДОК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Ложка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їсти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Зубна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щітка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чистити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зуби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Чашка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пити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0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Грібенець</a:t>
                      </a:r>
                      <a:r>
                        <a:rPr lang="uk-UA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причесуватись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Дзвоник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дзвін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(як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варіант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– до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чого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саме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?)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Бубен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грати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Телефон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дзвонити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Машина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їхати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Лялька</a:t>
                      </a:r>
                      <a:r>
                        <a:rPr lang="uk-UA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гойдати</a:t>
                      </a:r>
                      <a:r>
                        <a:rPr lang="uk-UA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”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яч</a:t>
                      </a:r>
                      <a:r>
                        <a:rPr lang="ru-RU" sz="20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грати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7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Сніг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холодно,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змерз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Сонце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спекотно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554" marR="7655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ЗВЕРНІТЬ  УВАГУ</a:t>
            </a:r>
            <a:r>
              <a:rPr lang="uk-UA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 навчанні  жестам, їх використовують всі фахівці, які  </a:t>
            </a: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працюють з дитиною/особою</a:t>
            </a:r>
          </a:p>
          <a:p>
            <a:pPr algn="just">
              <a:buNone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можете створювати самостійно придумані жести, але </a:t>
            </a: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узгодьте їх  між собою та батьками задля єдиної системи</a:t>
            </a:r>
          </a:p>
          <a:p>
            <a:pPr algn="just">
              <a:buNone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один жест може позначати цілу пропозицію, наприклад  «Я </a:t>
            </a: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хочу їсти!»</a:t>
            </a:r>
          </a:p>
          <a:p>
            <a:pPr algn="just">
              <a:buNone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тільки після того як дитина засвоїла жест  можна поступово </a:t>
            </a: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вводимо  предметну картинку (якщо дитина розуміє </a:t>
            </a: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зображення на картинці)</a:t>
            </a:r>
          </a:p>
          <a:p>
            <a:pPr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ДОПОМОГОЮ ЖЕСТІВ ФОРМУЮТЬСЯ  УМІННЯ  І  НАВИЧКИ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спостерігати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за діями педагога</a:t>
            </a:r>
          </a:p>
          <a:p>
            <a:pPr algn="just"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повторювати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жест вітання та прощання</a:t>
            </a:r>
          </a:p>
          <a:p>
            <a:pPr algn="just"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емоційно-рухову реакцію</a:t>
            </a:r>
          </a:p>
          <a:p>
            <a:pPr algn="just"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елементарні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маніпулятивні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дії з іграшками</a:t>
            </a:r>
          </a:p>
          <a:p>
            <a:pPr algn="just"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показувати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на предмет за допомогою вказівного жесту на</a:t>
            </a: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прохання дорослого</a:t>
            </a:r>
          </a:p>
          <a:p>
            <a:pPr algn="just"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фіксувати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погляд на виконанні завдання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прощатися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з наслідування (жестом – махання пензлем руки), </a:t>
            </a: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(жестом – потиснути руку), </a:t>
            </a:r>
          </a:p>
          <a:p>
            <a:pPr algn="just"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висловлювати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свої бажання жестом з допомогою фахівця та </a:t>
            </a:r>
          </a:p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самостійно</a:t>
            </a: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pPr algn="r"/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ЗМІСТОВНИЙ МОДУЛЬ 5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sz="5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ЖЕСТИ  ЯК  ЗАСІБ КОМУНІКАЦІЇ </a:t>
            </a:r>
          </a:p>
          <a:p>
            <a:pPr algn="ctr">
              <a:buNone/>
            </a:pPr>
            <a:r>
              <a:rPr lang="ru-RU" sz="5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ПРОБЛЕМАХ ВЕРБАЛЬНОГО СПІЛКУВАННЯ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sz="29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2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endParaRPr lang="uk-UA" sz="17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 descr="C:\Users\asus\Desktop\1089127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000504"/>
            <a:ext cx="4071966" cy="2643206"/>
          </a:xfrm>
          <a:prstGeom prst="rect">
            <a:avLst/>
          </a:prstGeom>
          <a:noFill/>
        </p:spPr>
      </p:pic>
      <p:pic>
        <p:nvPicPr>
          <p:cNvPr id="6" name="Picture 4" descr="C:\Users\asus\Desktop\Без названия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571480"/>
            <a:ext cx="1785950" cy="1207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ДОМАШНЄ  ЗАВДАННЯ </a:t>
            </a:r>
            <a:r>
              <a:rPr lang="uk-UA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21.11</a:t>
            </a:r>
            <a:r>
              <a:rPr lang="ru-RU" sz="2400" dirty="0"/>
              <a:t> </a:t>
            </a:r>
          </a:p>
          <a:p>
            <a:pPr algn="ctr">
              <a:buNone/>
            </a:pP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Презентація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жестів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Знайомство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Підібрати сюжет, учасників, дію, інструментарій (використовувати картинки або фото)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</p:spPr>
        <p:txBody>
          <a:bodyPr>
            <a:normAutofit fontScale="90000"/>
          </a:bodyPr>
          <a:lstStyle/>
          <a:p>
            <a:b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28.11.2023 </a:t>
            </a:r>
            <a:b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Розгорнутий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конспект </a:t>
            </a: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гри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не вербальному </a:t>
            </a: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спілкуванню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жестів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/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Тема:</a:t>
            </a:r>
          </a:p>
          <a:p>
            <a:pPr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Ціль:</a:t>
            </a:r>
          </a:p>
          <a:p>
            <a:pPr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Форма:</a:t>
            </a:r>
          </a:p>
          <a:p>
            <a:pPr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Інструментарій:</a:t>
            </a:r>
          </a:p>
          <a:p>
            <a:pPr algn="ctr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Хід:</a:t>
            </a:r>
          </a:p>
          <a:p>
            <a:pPr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Вступна частина</a:t>
            </a:r>
          </a:p>
          <a:p>
            <a:pPr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Основна частина</a:t>
            </a:r>
          </a:p>
          <a:p>
            <a:pPr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Заключна частина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00100" y="714356"/>
            <a:ext cx="7229500" cy="54118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asus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571744"/>
            <a:ext cx="5715040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ЗМІСТ: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1.Жести як </a:t>
            </a:r>
            <a:r>
              <a:rPr lang="ru-RU" sz="2400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24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4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проблемах вербального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2.Жестові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молоддю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порушеннями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3.Жести як </a:t>
            </a:r>
            <a:r>
              <a:rPr lang="ru-RU" sz="2400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24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24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4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видах проблем вербального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785794"/>
            <a:ext cx="8215370" cy="5240343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ЖЕСТОВІ СИСТЕМИ: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відповідають усній мові, використовують у роботі з дітьми (молоддю), що чують, з порушеннями комунікації</a:t>
            </a:r>
          </a:p>
          <a:p>
            <a:pPr marL="0" indent="0"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побудовані на основі вербальної мови, то при роботі з альтернативною комунікацією </a:t>
            </a:r>
            <a:r>
              <a:rPr lang="uk-UA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жести та мова використовують одночасно.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5" descr="C:\Users\asus\Desktop\b164c40d50fdf7eccfbdfdc220ab2ad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4143380"/>
            <a:ext cx="1928826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r>
              <a:rPr lang="uk-UA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ПРИЧИНИ ВИКОРИСТОВУВАТИ ЖЕСТИ ПРИ ПОРУШЕННІ КОМУНІКАЦІЇ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endParaRPr lang="uk-UA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РОБЛЯТЬ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слово «видимим»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СТВОРЮЮТЬ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«місток» до мовлення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ДОПОМОГАЮТЬ</a:t>
            </a:r>
            <a:r>
              <a:rPr lang="uk-UA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краще запам'ятовувати та засвоювати нові слова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користуватися словами, які  ще важко вимовити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СПРИЯЮТЬ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можливості донести до співрозмовника послання, </a:t>
            </a:r>
          </a:p>
          <a:p>
            <a:pPr marL="0" indent="0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(не одне слово)  коли мова ще </a:t>
            </a:r>
          </a:p>
          <a:p>
            <a:pPr marL="0" indent="0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не сформована або нерозбірлива</a:t>
            </a:r>
          </a:p>
          <a:p>
            <a:pPr marL="0" indent="0">
              <a:buNone/>
            </a:pPr>
            <a:r>
              <a:rPr lang="uk-UA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уникнути розчарування</a:t>
            </a:r>
          </a:p>
          <a:p>
            <a:pPr marL="0" indent="0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від власної неспроможності </a:t>
            </a:r>
          </a:p>
          <a:p>
            <a:pPr marL="0" indent="0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та випробувати задоволення від комунікації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8" name="Picture 2" descr="C:\Users\asus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3929066"/>
            <a:ext cx="2071702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ВИКОРИСТАННЯ  ЖЕСТІВ  ЯК ЗАСОБУ ПІДТРОИМУЮЧОЇ КОМУНІКАЦІЇ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завжди використання </a:t>
            </a:r>
            <a:r>
              <a:rPr lang="uk-UA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рухів  руками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, на відміну інших</a:t>
            </a:r>
          </a:p>
          <a:p>
            <a:pPr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спеціальних пристосувань</a:t>
            </a:r>
          </a:p>
          <a:p>
            <a:pPr>
              <a:buNone/>
            </a:pPr>
            <a:endParaRPr lang="uk-UA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мова жестів </a:t>
            </a:r>
            <a:r>
              <a:rPr lang="uk-UA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наочна</a:t>
            </a:r>
          </a:p>
          <a:p>
            <a:pPr>
              <a:buNone/>
            </a:pPr>
            <a:endParaRPr lang="uk-UA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дитині можна допомогти собі </a:t>
            </a:r>
            <a:r>
              <a:rPr lang="uk-UA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своїми руками</a:t>
            </a:r>
          </a:p>
          <a:p>
            <a:pPr>
              <a:buNone/>
            </a:pPr>
            <a:endParaRPr lang="uk-UA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жестова мова супроводжується </a:t>
            </a:r>
            <a:r>
              <a:rPr lang="uk-UA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зоровим контактом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, що є</a:t>
            </a:r>
          </a:p>
          <a:p>
            <a:pPr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важливим при комунікації</a:t>
            </a:r>
          </a:p>
          <a:p>
            <a:pPr>
              <a:buNone/>
            </a:pPr>
            <a:endParaRPr lang="uk-UA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створюється </a:t>
            </a:r>
            <a:r>
              <a:rPr lang="uk-UA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сприятлива атмосфера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, яка  підтримує інтерес </a:t>
            </a:r>
          </a:p>
          <a:p>
            <a:pPr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до процесу спілкування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ВИКОРИСТАННЯ ЖЕСТІВ ЕВЕКТИВНЕ ПРИ: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обмежені</a:t>
            </a:r>
            <a:r>
              <a:rPr lang="uk-UA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пасивного словника</a:t>
            </a:r>
          </a:p>
          <a:p>
            <a:pPr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чи недостатності мотивації до мовленнєвої діяльності</a:t>
            </a:r>
          </a:p>
          <a:p>
            <a:pPr>
              <a:buNone/>
            </a:pPr>
            <a:r>
              <a:rPr lang="uk-UA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несформованості</a:t>
            </a:r>
            <a:r>
              <a:rPr lang="uk-UA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вміння здійснювати мовленнєву взаємодію</a:t>
            </a:r>
          </a:p>
          <a:p>
            <a:pPr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неможливості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підтримати і розвинути контакт, що встановився</a:t>
            </a:r>
          </a:p>
          <a:p>
            <a:pPr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невмінні</a:t>
            </a:r>
            <a:r>
              <a:rPr lang="uk-UA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узгоджувати свої дії при  спілкуванні  або адекватно</a:t>
            </a:r>
          </a:p>
          <a:p>
            <a:pPr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висловлювати їм свою симпатію, співпереживання тощо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3" descr="C:\Users\asus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4071942"/>
            <a:ext cx="1608712" cy="2269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 ПАСИВНОСТІ  У  СПІЛКУВАННІ СПОСТЕРІГАЄТЬСЯ: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видимого розуміння мови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у приверненні уваги, висловлюванні вимог,</a:t>
            </a: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прохань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сенсомоторного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розвитку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недостатність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зорового контакту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невміння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виражати емоції, відчуття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несформовані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або </a:t>
            </a:r>
            <a:r>
              <a:rPr lang="uk-UA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недосформовані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навички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соціально-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адаптивної поведінки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нездатність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вести діалог на невербальному рівні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відсутність активної мови або вона не використовується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ВИМОГИ ДО ЖЕСТІВ ЯК ЗАСОБУ ПІДТРИМУЮЧОЇ ДОДАДКОВОЇ КОМУНІКАЦІЇ 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1) моторно-доступні, мотивовані, прості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2) оптимальна поза для пред'явлення жесту -  лише на рівні очей</a:t>
            </a:r>
          </a:p>
          <a:p>
            <a:pPr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3) явні, чіткі рухи, щоб їх було неможливо було переплутати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4) зображують об'єкт або дію з ним (чашка – жест</a:t>
            </a:r>
          </a:p>
          <a:p>
            <a:pPr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   пити)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1125</Words>
  <Application>Microsoft Office PowerPoint</Application>
  <PresentationFormat>Екран (4:3)</PresentationFormat>
  <Paragraphs>216</Paragraphs>
  <Slides>22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Тема Office</vt:lpstr>
      <vt:lpstr>ЗАПОРІЗЬКИЙ НАЦІОНАЛЬНИЙ УНІВЕРСИТЕТ ФАКУЛЬТЕТ СОЦШАЛЬНОЇ ПЕДАГОГІКИ ТА ПСИХОЛОГІЇ КАФЕДРАСОЦІАЛЬНОЇ ПЕДАГОГІКИ ТА СПЕЦІАЛЬНОЇ ОСВІТИ</vt:lpstr>
      <vt:lpstr>ЗМІСТОВНИЙ МОДУЛЬ 5</vt:lpstr>
      <vt:lpstr>ЗМІСТ:</vt:lpstr>
      <vt:lpstr>Презентація PowerPoint</vt:lpstr>
      <vt:lpstr>ПРИЧИНИ ВИКОРИСТОВУВАТИ ЖЕСТИ ПРИ ПОРУШЕННІ КОМУНІКАЦІЇ</vt:lpstr>
      <vt:lpstr>ВИКОРИСТАННЯ  ЖЕСТІВ  ЯК ЗАСОБУ ПІДТРОИМУЮЧОЇ КОМУНІКАЦІЇ </vt:lpstr>
      <vt:lpstr>ВИКОРИСТАННЯ ЖЕСТІВ ЕВЕКТИВНЕ ПРИ:</vt:lpstr>
      <vt:lpstr>ПРИ  ПАСИВНОСТІ  У  СПІЛКУВАННІ СПОСТЕРІГАЄТЬСЯ:</vt:lpstr>
      <vt:lpstr> ВИМОГИ ДО ЖЕСТІВ ЯК ЗАСОБУ ПІДТРИМУЮЧОЇ ДОДАДКОВОЇ КОМУНІКАЦІЇ  </vt:lpstr>
      <vt:lpstr>НАВЧАННЯ ЖЕСТАМ  НЕ ВИМАГАЄ СПЕЦІАЛЬНИХ ЗНАНЬ АЛЕ ПОТРЕБУЄ:</vt:lpstr>
      <vt:lpstr> КОМУНІКАТИВНИЙ АЛЬБОМ ЖЕСТІВ</vt:lpstr>
      <vt:lpstr>Презентація PowerPoint</vt:lpstr>
      <vt:lpstr>ДОТРИМАННЯ ОСНОВНИХ ПРАВИЛ СПІЛКУВАННЯ застосування жестів</vt:lpstr>
      <vt:lpstr>КОРЕКЦІЙНА РОБОТА З ПІДТРИМКИ КОМУНІКАЦІЇ</vt:lpstr>
      <vt:lpstr>КОМУНІКАТИВНІ ДІЇ</vt:lpstr>
      <vt:lpstr>ВАРІАНТИ ЖЕСТІВ:</vt:lpstr>
      <vt:lpstr>ЗАСТОСУВАННЯ  ПРЕДМЕТНИХ КАРТИНОК</vt:lpstr>
      <vt:lpstr>ЗВЕРНІТЬ  УВАГУ</vt:lpstr>
      <vt:lpstr>ЗА ДОПОМОГОЮ ЖЕСТІВ ФОРМУЮТЬСЯ  УМІННЯ  І  НАВИЧКИ</vt:lpstr>
      <vt:lpstr>ДОМАШНЄ  ЗАВДАННЯ </vt:lpstr>
      <vt:lpstr> на 28.11.2023  Розгорнутий конспект вправи (гри) з навчання  не вербальному спілкуванню, використання жестів.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Для використання фахівцями  відділення комплексної реабілітації дітей з інвалідністю  Вознесенівського району  Запорізького міського територіального центру соціального обслуговування (надання соціальних послуг)</dc:title>
  <dc:creator>asus</dc:creator>
  <cp:lastModifiedBy>Тетяна</cp:lastModifiedBy>
  <cp:revision>153</cp:revision>
  <dcterms:created xsi:type="dcterms:W3CDTF">2022-06-28T11:33:43Z</dcterms:created>
  <dcterms:modified xsi:type="dcterms:W3CDTF">2023-11-16T20:04:25Z</dcterms:modified>
</cp:coreProperties>
</file>