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B07A6BB3-3D1D-4FE1-A05E-A6144523CC28}" type="datetimeFigureOut">
              <a:rPr lang="ru-RU" smtClean="0"/>
              <a:t>28.11.2023</a:t>
            </a:fld>
            <a:endParaRPr lang="ru-RU"/>
          </a:p>
        </p:txBody>
      </p:sp>
      <p:sp>
        <p:nvSpPr>
          <p:cNvPr id="16" name="Номер слайда 15"/>
          <p:cNvSpPr>
            <a:spLocks noGrp="1"/>
          </p:cNvSpPr>
          <p:nvPr>
            <p:ph type="sldNum" sz="quarter" idx="11"/>
          </p:nvPr>
        </p:nvSpPr>
        <p:spPr/>
        <p:txBody>
          <a:bodyPr/>
          <a:lstStyle/>
          <a:p>
            <a:fld id="{98530521-9351-4B05-8A12-78BA00687C9D}" type="slidenum">
              <a:rPr lang="ru-RU" smtClean="0"/>
              <a:t>‹#›</a:t>
            </a:fld>
            <a:endParaRPr lang="ru-RU"/>
          </a:p>
        </p:txBody>
      </p:sp>
      <p:sp>
        <p:nvSpPr>
          <p:cNvPr id="17" name="Нижний колонтитул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07A6BB3-3D1D-4FE1-A05E-A6144523CC28}" type="datetimeFigureOut">
              <a:rPr lang="ru-RU" smtClean="0"/>
              <a:t>28.11.2023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8530521-9351-4B05-8A12-78BA00687C9D}"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07A6BB3-3D1D-4FE1-A05E-A6144523CC28}" type="datetimeFigureOut">
              <a:rPr lang="ru-RU" smtClean="0"/>
              <a:t>28.11.2023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8530521-9351-4B05-8A12-78BA00687C9D}"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Содержимое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B07A6BB3-3D1D-4FE1-A05E-A6144523CC28}" type="datetimeFigureOut">
              <a:rPr lang="ru-RU" smtClean="0"/>
              <a:t>28.11.2023</a:t>
            </a:fld>
            <a:endParaRPr lang="ru-RU"/>
          </a:p>
        </p:txBody>
      </p:sp>
      <p:sp>
        <p:nvSpPr>
          <p:cNvPr id="15" name="Номер слайда 14"/>
          <p:cNvSpPr>
            <a:spLocks noGrp="1"/>
          </p:cNvSpPr>
          <p:nvPr>
            <p:ph type="sldNum" sz="quarter" idx="15"/>
          </p:nvPr>
        </p:nvSpPr>
        <p:spPr/>
        <p:txBody>
          <a:bodyPr/>
          <a:lstStyle>
            <a:lvl1pPr algn="ctr">
              <a:defRPr/>
            </a:lvl1pPr>
          </a:lstStyle>
          <a:p>
            <a:fld id="{98530521-9351-4B05-8A12-78BA00687C9D}" type="slidenum">
              <a:rPr lang="ru-RU" smtClean="0"/>
              <a:t>‹#›</a:t>
            </a:fld>
            <a:endParaRPr lang="ru-RU"/>
          </a:p>
        </p:txBody>
      </p:sp>
      <p:sp>
        <p:nvSpPr>
          <p:cNvPr id="16" name="Нижний колонтитул 15"/>
          <p:cNvSpPr>
            <a:spLocks noGrp="1"/>
          </p:cNvSpPr>
          <p:nvPr>
            <p:ph type="ftr" sz="quarter" idx="16"/>
          </p:nvPr>
        </p:nvSpPr>
        <p:spPr/>
        <p:txBody>
          <a:bodyPr/>
          <a:lstStyle/>
          <a:p>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B07A6BB3-3D1D-4FE1-A05E-A6144523CC28}" type="datetimeFigureOut">
              <a:rPr lang="ru-RU" smtClean="0"/>
              <a:t>28.11.2023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8530521-9351-4B05-8A12-78BA00687C9D}" type="slidenum">
              <a:rPr lang="ru-RU" smtClean="0"/>
              <a:t>‹#›</a:t>
            </a:fld>
            <a:endParaRPr 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B07A6BB3-3D1D-4FE1-A05E-A6144523CC28}" type="datetimeFigureOut">
              <a:rPr lang="ru-RU" smtClean="0"/>
              <a:t>28.11.2023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8530521-9351-4B05-8A12-78BA00687C9D}" type="slidenum">
              <a:rPr lang="ru-RU" smtClean="0"/>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Содержимое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98530521-9351-4B05-8A12-78BA00687C9D}" type="slidenum">
              <a:rPr lang="ru-RU" smtClean="0"/>
              <a:t>‹#›</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7" name="Дата 6"/>
          <p:cNvSpPr>
            <a:spLocks noGrp="1"/>
          </p:cNvSpPr>
          <p:nvPr>
            <p:ph type="dt" sz="half" idx="10"/>
          </p:nvPr>
        </p:nvSpPr>
        <p:spPr/>
        <p:txBody>
          <a:bodyPr/>
          <a:lstStyle/>
          <a:p>
            <a:fld id="{B07A6BB3-3D1D-4FE1-A05E-A6144523CC28}" type="datetimeFigureOut">
              <a:rPr lang="ru-RU" smtClean="0"/>
              <a:t>28.11.2023</a:t>
            </a:fld>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Содержимое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Содержимое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B07A6BB3-3D1D-4FE1-A05E-A6144523CC28}" type="datetimeFigureOut">
              <a:rPr lang="ru-RU" smtClean="0"/>
              <a:t>28.11.2023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8530521-9351-4B05-8A12-78BA00687C9D}" type="slidenum">
              <a:rPr lang="ru-RU" smtClean="0"/>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07A6BB3-3D1D-4FE1-A05E-A6144523CC28}" type="datetimeFigureOut">
              <a:rPr lang="ru-RU" smtClean="0"/>
              <a:t>28.11.2023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8530521-9351-4B05-8A12-78BA00687C9D}"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Содержимое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B07A6BB3-3D1D-4FE1-A05E-A6144523CC28}" type="datetimeFigureOut">
              <a:rPr lang="ru-RU" smtClean="0"/>
              <a:t>28.11.2023</a:t>
            </a:fld>
            <a:endParaRPr lang="ru-RU"/>
          </a:p>
        </p:txBody>
      </p:sp>
      <p:sp>
        <p:nvSpPr>
          <p:cNvPr id="9" name="Номер слайда 8"/>
          <p:cNvSpPr>
            <a:spLocks noGrp="1"/>
          </p:cNvSpPr>
          <p:nvPr>
            <p:ph type="sldNum" sz="quarter" idx="15"/>
          </p:nvPr>
        </p:nvSpPr>
        <p:spPr/>
        <p:txBody>
          <a:bodyPr/>
          <a:lstStyle/>
          <a:p>
            <a:fld id="{98530521-9351-4B05-8A12-78BA00687C9D}" type="slidenum">
              <a:rPr lang="ru-RU" smtClean="0"/>
              <a:t>‹#›</a:t>
            </a:fld>
            <a:endParaRPr lang="ru-RU"/>
          </a:p>
        </p:txBody>
      </p:sp>
      <p:sp>
        <p:nvSpPr>
          <p:cNvPr id="10" name="Нижний колонтитул 9"/>
          <p:cNvSpPr>
            <a:spLocks noGrp="1"/>
          </p:cNvSpPr>
          <p:nvPr>
            <p:ph type="ftr" sz="quarter" idx="16"/>
          </p:nvPr>
        </p:nvSpPr>
        <p:spPr/>
        <p:txBody>
          <a:body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B07A6BB3-3D1D-4FE1-A05E-A6144523CC28}" type="datetimeFigureOut">
              <a:rPr lang="ru-RU" smtClean="0"/>
              <a:t>28.11.2023</a:t>
            </a:fld>
            <a:endParaRPr lang="ru-RU"/>
          </a:p>
        </p:txBody>
      </p:sp>
      <p:sp>
        <p:nvSpPr>
          <p:cNvPr id="9" name="Номер слайда 8"/>
          <p:cNvSpPr>
            <a:spLocks noGrp="1"/>
          </p:cNvSpPr>
          <p:nvPr>
            <p:ph type="sldNum" sz="quarter" idx="11"/>
          </p:nvPr>
        </p:nvSpPr>
        <p:spPr/>
        <p:txBody>
          <a:bodyPr/>
          <a:lstStyle/>
          <a:p>
            <a:fld id="{98530521-9351-4B05-8A12-78BA00687C9D}" type="slidenum">
              <a:rPr lang="ru-RU" smtClean="0"/>
              <a:t>‹#›</a:t>
            </a:fld>
            <a:endParaRPr lang="ru-RU"/>
          </a:p>
        </p:txBody>
      </p:sp>
      <p:sp>
        <p:nvSpPr>
          <p:cNvPr id="10" name="Нижний колонтитул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B07A6BB3-3D1D-4FE1-A05E-A6144523CC28}" type="datetimeFigureOut">
              <a:rPr lang="ru-RU" smtClean="0"/>
              <a:t>28.11.2023</a:t>
            </a:fld>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98530521-9351-4B05-8A12-78BA00687C9D}" type="slidenum">
              <a:rPr lang="ru-RU" smtClean="0"/>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r>
              <a:rPr lang="ru-RU" sz="2800" b="1" dirty="0" err="1"/>
              <a:t>Розвиток</a:t>
            </a:r>
            <a:r>
              <a:rPr lang="ru-RU" sz="2800" b="1" dirty="0"/>
              <a:t> </a:t>
            </a:r>
            <a:r>
              <a:rPr lang="ru-RU" sz="2800" b="1" dirty="0" err="1"/>
              <a:t>психічної</a:t>
            </a:r>
            <a:r>
              <a:rPr lang="ru-RU" sz="2800" b="1" dirty="0"/>
              <a:t> </a:t>
            </a:r>
            <a:r>
              <a:rPr lang="ru-RU" sz="2800" b="1" dirty="0" err="1"/>
              <a:t>діяльності</a:t>
            </a:r>
            <a:r>
              <a:rPr lang="ru-RU" sz="2800" b="1" dirty="0"/>
              <a:t> </a:t>
            </a:r>
            <a:r>
              <a:rPr lang="ru-RU" sz="2800" b="1" dirty="0" err="1"/>
              <a:t>тварин</a:t>
            </a:r>
            <a:r>
              <a:rPr lang="ru-RU" sz="2800" b="1" dirty="0"/>
              <a:t> в </a:t>
            </a:r>
            <a:r>
              <a:rPr lang="ru-RU" sz="2800" b="1" dirty="0" err="1"/>
              <a:t>онтогенезі</a:t>
            </a:r>
            <a:endParaRPr lang="ru-RU" sz="2800" dirty="0"/>
          </a:p>
          <a:p>
            <a:endParaRPr lang="ru-RU" sz="2800" dirty="0"/>
          </a:p>
        </p:txBody>
      </p:sp>
      <p:sp>
        <p:nvSpPr>
          <p:cNvPr id="2" name="Заголовок 1"/>
          <p:cNvSpPr>
            <a:spLocks noGrp="1"/>
          </p:cNvSpPr>
          <p:nvPr>
            <p:ph type="ctrTitle"/>
          </p:nvPr>
        </p:nvSpPr>
        <p:spPr>
          <a:xfrm>
            <a:off x="457200" y="2636912"/>
            <a:ext cx="8305800" cy="778020"/>
          </a:xfrm>
        </p:spPr>
        <p:txBody>
          <a:bodyPr/>
          <a:lstStyle/>
          <a:p>
            <a:r>
              <a:rPr lang="uk-UA" dirty="0" smtClean="0"/>
              <a:t>Лекція 5</a:t>
            </a:r>
            <a:endParaRPr lang="ru-RU" dirty="0"/>
          </a:p>
        </p:txBody>
      </p:sp>
      <p:sp>
        <p:nvSpPr>
          <p:cNvPr id="26626" name="AutoShape 2" descr="✓Стадії і рівні розвитку психіки та поведінки тварин"/>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26628" name="AutoShape 4" descr="Psychology and Pedagogic Department I. Sikorsky Kyiv Polytechnic Institute  - Зоопсихологія — суміжна для біологічної та психологічної наук дисципліна,  досліджує психіку та поведінку тварин. Її становлення припадає на др. пол.  XIX ст."/>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26630" name="Picture 6" descr="Як зрозуміти: у собаки проблеми з психікою чи стрес?"/>
          <p:cNvPicPr>
            <a:picLocks noChangeAspect="1" noChangeArrowheads="1"/>
          </p:cNvPicPr>
          <p:nvPr/>
        </p:nvPicPr>
        <p:blipFill>
          <a:blip r:embed="rId2" cstate="print"/>
          <a:srcRect/>
          <a:stretch>
            <a:fillRect/>
          </a:stretch>
        </p:blipFill>
        <p:spPr bwMode="auto">
          <a:xfrm>
            <a:off x="3131840" y="4581128"/>
            <a:ext cx="3003762" cy="2102634"/>
          </a:xfrm>
          <a:prstGeom prst="rect">
            <a:avLst/>
          </a:prstGeom>
          <a:noFill/>
        </p:spPr>
      </p:pic>
      <p:sp>
        <p:nvSpPr>
          <p:cNvPr id="26632" name="AutoShape 8" descr="Етапи розвитку психіки у філогенезі: елементарна сенсорна психіка,  перцептивна психіка, інтелект - Загальна психологія - Підручники для  студентів онлайн"/>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0" y="0"/>
            <a:ext cx="91440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Розвиток</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психічної</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ранньому</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постнатальному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періоді</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Психічна</a:t>
            </a:r>
            <a:r>
              <a:rPr kumimoji="0" lang="ru-RU" sz="1600"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sz="16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діяльність</a:t>
            </a:r>
            <a:r>
              <a:rPr kumimoji="0" lang="ru-RU" sz="1600"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sz="16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ембріона</a:t>
            </a:r>
            <a:r>
              <a:rPr kumimoji="0" lang="ru-RU" sz="1600"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становлення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початковій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стадії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існування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організмом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повноцінного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здійснення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необхідних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встановлення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життєво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важливих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взаємин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середовищем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проживання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виду. Такою ж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мірою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існує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пренатальній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стадії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зародковій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Народження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поворотним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пунктом,</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де весь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одержує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напрямок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Природно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новому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рівні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постнатального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зовсім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чинники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закономірності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зумовлені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взаємодією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організму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справжнім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зовнішнім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середовищем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умовах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однак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продовжується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дозрівання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злиття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тепер</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уже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постнатальним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індивідуальним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досвідом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незважаючи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докорінні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розходження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умовах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постнатальної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етапами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онтогенезу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немає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розриву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існує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пряма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наступність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виявляється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передадаптативне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ембріональної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постнатальний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має</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особливо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велике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етапі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формуються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найважливіші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взаємини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організму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навколишнім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середовищем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встановлюються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зв'язки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життєво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важливими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компонентами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закладаються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підвалини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дорослої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Кажучи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постнатальний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необхідно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насамперед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увазі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неоднаково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відрізняється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специфічними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закономірностями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Особливо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стосується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тих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новонароджені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ювенільні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молоді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різко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відрізняються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будовою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способом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дорослих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більшості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безхребетних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нижчих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хребетних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личинки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зовсім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схожі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дорослі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часто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властиві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способи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пересування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харчування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123" name="Picture 3" descr="Стерилізація тварин: варто чи ні?"/>
          <p:cNvPicPr>
            <a:picLocks noChangeAspect="1" noChangeArrowheads="1"/>
          </p:cNvPicPr>
          <p:nvPr/>
        </p:nvPicPr>
        <p:blipFill>
          <a:blip r:embed="rId2" cstate="print"/>
          <a:srcRect/>
          <a:stretch>
            <a:fillRect/>
          </a:stretch>
        </p:blipFill>
        <p:spPr bwMode="auto">
          <a:xfrm>
            <a:off x="6876256" y="4960838"/>
            <a:ext cx="1897162" cy="1897162"/>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0" y="188640"/>
            <a:ext cx="91440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Постембріональний</a:t>
            </a:r>
            <a:r>
              <a:rPr kumimoji="0" lang="ru-RU"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розвиток</a:t>
            </a:r>
            <a:r>
              <a:rPr kumimoji="0" lang="ru-RU"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поведінки</a:t>
            </a:r>
            <a:r>
              <a:rPr kumimoji="0" lang="ru-RU"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в </a:t>
            </a:r>
            <a:r>
              <a:rPr kumimoji="0" lang="ru-RU"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зріло</a:t>
            </a:r>
            <a:r>
              <a:rPr kumimoji="0" lang="ru-RU"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і</a:t>
            </a:r>
            <a:r>
              <a:rPr kumimoji="0" lang="ru-RU"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незрілонароджуваних</a:t>
            </a:r>
            <a:r>
              <a:rPr kumimoji="0" lang="ru-RU"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хребетних</a:t>
            </a:r>
            <a:r>
              <a:rPr kumimoji="0" lang="ru-RU"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хребетних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народжуються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стадіях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зрілості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познайомилися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прикладом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крайнього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незрілонародження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кенгурятком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котре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з'являється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світ</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напівзародковому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Незрілонародженими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хоча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пізнішій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стадії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пташенята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багатьох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птахів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горобиних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хижих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більшості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ссавців</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гризунів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хижих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боку,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пташенята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курей,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качок</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гусаків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низки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птахів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копитних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прикладом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зрілонароджених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Орбелі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дав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чітку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біологічну</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характеристику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зріло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незрілонароджуваних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Оскільки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зрілонароджені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починають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піддаватися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впливу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здебільшого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цілком</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сформованому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вплив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неістотним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Але при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можливості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подальшого</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прогресивного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надзвичайно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обмеженими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зводяться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окремих</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додаткових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надбудов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умовно-рефлекторної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Зовсім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становище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розвиток</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навіть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спадково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фіксованих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виходить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далеко за</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межі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внутріяйцевого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внутрішньоутробного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хоча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складніше</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через те,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вони не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можуть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виживати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без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батьківської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допомоги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знаходяться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все ж таки у</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вигіднішому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розвиток</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нервової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системи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них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зовсім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закінчений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ще</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недорозвинуті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підпадають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вплив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агентів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навколишнього</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результаті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значною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мірою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модифікуються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основі</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переплетення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компонентів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тих,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здобуваються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відповідно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конкретних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умов</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0" y="332656"/>
            <a:ext cx="91440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Значення</a:t>
            </a:r>
            <a:r>
              <a:rPr kumimoji="0" lang="ru-RU"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турботи</a:t>
            </a:r>
            <a:r>
              <a:rPr kumimoji="0" lang="ru-RU"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про потомство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Великого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особливо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незрілонароджуваних</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набуває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батьківська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турбота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потомство </a:t>
            </a:r>
            <a:r>
              <a:rPr kumimoji="0" lang="ru-RU"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забезпечують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поліпшують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виживання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потомства.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ряді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випадків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турбота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потомство</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обмежується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створенням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притулку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заготівлею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їжі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майбутнього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потомства,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материнська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особина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зустрічається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(превентивна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турбота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потомство).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Більш</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високою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формою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турботи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потомство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догляд,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здійснюється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двох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формах </a:t>
            </a:r>
            <a:r>
              <a:rPr kumimoji="0" lang="ru-RU"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пасивній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активній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першому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випадку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дорослі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особини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носять</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собою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яйця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молодих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спеціальних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шкірних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поглибленнях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складках, сумках.</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цьому іноді дитинчата харчуються виділеннями материнської особини. При активному ж догляді за потомством дорослі особини виконують специфічні дії, спрямовані на забезпечення всіх чи багатьох сфер життєдіяльності </a:t>
            </a:r>
            <a:r>
              <a:rPr kumimoji="0" lang="uk-UA"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личинок комах, молоді риб, пташенят, дитинчат ссавців.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Крім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навчання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пошуку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притулків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годівлі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обігріву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захисту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очищення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поверхні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батьки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багатьох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птахів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вчать</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потомство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знаходити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їжу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розпізнавати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ворогів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pic>
        <p:nvPicPr>
          <p:cNvPr id="3075" name="Picture 3" descr="Завдання: Особливості поведінки і психіки людини. Узагальнення —  Гипермаркет знаний"/>
          <p:cNvPicPr>
            <a:picLocks noChangeAspect="1" noChangeArrowheads="1"/>
          </p:cNvPicPr>
          <p:nvPr/>
        </p:nvPicPr>
        <p:blipFill>
          <a:blip r:embed="rId2" cstate="print"/>
          <a:srcRect/>
          <a:stretch>
            <a:fillRect/>
          </a:stretch>
        </p:blipFill>
        <p:spPr bwMode="auto">
          <a:xfrm>
            <a:off x="3203848" y="4334903"/>
            <a:ext cx="2716535" cy="2523097"/>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Інстинктивна</a:t>
            </a: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поведінка</a:t>
            </a: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ранньому</a:t>
            </a: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постнатальному </a:t>
            </a: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періоді</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Інстинктивні</a:t>
            </a: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Стабільні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тверді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інстинктивні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ранньому</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постнатальному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онтогенезі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"готовому"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вигляді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Через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довгий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вважалося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вони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зовсім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розвиваються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потреби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індивідуальному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тренуванні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Насправді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як ми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знаємо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цілком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програма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їхнього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онтогенезу,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котрий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обумовлений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екзосоматичних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ефекторних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органів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центрально-нервових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структур),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функцією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інстинктивні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такому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розумінні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стверджувати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залежні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впливів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інстинктивні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онтогенезі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Вроджене</a:t>
            </a: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впізнавання</a:t>
            </a: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ранній</a:t>
            </a: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досвід</a:t>
            </a: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З'явившись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світ</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швидко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правильно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орієнтувати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щодо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агентів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орієнтація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життєво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важливих</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компонентів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мінімальною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витратою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енергії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часу </a:t>
            </a:r>
            <a:r>
              <a:rPr kumimoji="0" lang="ru-RU" sz="1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насправді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питання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смерті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особливо для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зріло-народжених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Здійснюється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вона в першу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чергу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шляхом так</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званого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впізнання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Основу такого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впізнання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складають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таксиси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завжди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безумовні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рефлекси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зазначив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Лоренц,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багатьох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випадках</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подібна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специфічна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спрямованість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ґрунтується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вроджених</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пускових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механізмах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ж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ознаки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орієнтують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являють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собою</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ключові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подразники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початку постнатального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розкіш</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тривалого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неприпустимою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тут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загальне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правило,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немає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суто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позбавлених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цілком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стосується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впізнавання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завжди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збагачується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коригується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перебудовується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результаті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набуття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раннього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досвіду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котрий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проявляється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формах постнатального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результаті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раннього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змінюватися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сигнальне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подразників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Молодь</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осетрових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риб</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реагує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спочатку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світло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негативно,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починаючи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5-го дня (у щипа)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9-го дня (в осетра)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перетворюється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позитивну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впливом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переходу до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активного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харчування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утворення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харчових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рефлексів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наступні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дні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мальків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світло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індивідуально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змінюватися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залежно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конкретних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умов</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годівлі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Ю.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Касимов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випадках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добудова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зміна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вродженого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впізнавання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через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включення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сенсорних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систем. Так,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дрозденята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вилуплення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реагують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струс</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гнізда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витягуванням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шиї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розкриттям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дзьоба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Просторова</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орієнтація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цієї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здійснюється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гравітаційної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чутливості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локалізованої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органі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рівноваги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внутрішньому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вусі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шия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витягується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вертикально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вгору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незалежно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місця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розташування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джерела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зберігається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прозріння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пташенят</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тижневому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хоча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тепер</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розповсюджується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зоровий</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стимул </a:t>
            </a:r>
            <a:r>
              <a:rPr kumimoji="0" lang="ru-RU" sz="1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появу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будь-якого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полі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зору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пташеняти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Ранній</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досвід</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Облігатне</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Наведені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приклади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постнатально-го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відносяться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облігатного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Сюди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належать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природних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умовах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конче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потрібні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найважливіших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життєвих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Результати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облігатного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однаковою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мірою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необхідні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виживання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всім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представникам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виду, тому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видо-специфичність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зближує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облігатне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формами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Облігатне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зокрема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впізнавання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найтісніше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пов'язане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одним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єдиний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комплекс.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єдності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знаходить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втілення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модифікація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раннім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досвідом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сама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облігатного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конкретні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прояви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генетично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фіксовані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 само, як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інстинктивної</a:t>
            </a:r>
            <a:r>
              <a:rPr lang="ru-RU" sz="1600" dirty="0">
                <a:latin typeface="Arial" pitchFamily="34" charset="0"/>
                <a:cs typeface="Arial" pitchFamily="34"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Характерною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ознакою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облігатного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здійснюватися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протягом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визначених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званих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сенсибільних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критичних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періодів</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онтогенезу.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облігатне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неможливе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відміну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облігатного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факультативне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надбанням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індивідуального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досвіду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залежить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часткових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умов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необхідним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всіх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представників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виду як компонент</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їхньої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інстинктивної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Факультативне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модифікує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вдосконалює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lang="ru-RU" sz="1600" dirty="0">
                <a:latin typeface="Arial" pitchFamily="34" charset="0"/>
                <a:cs typeface="Arial" pitchFamily="34"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пристосовує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видотипову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щодо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випадкових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проживання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носить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суто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індивідуальний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характер,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стосується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певних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сенсибільних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відрізняється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великою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лабільністю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оборотністю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Видоспецифічними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тут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сама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межі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цієї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Крім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уже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відзначених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сфер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облігатне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важливе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харчової</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експериментально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доведено,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первісний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прийом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їжі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служить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змієнят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джерелом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нагромадження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досвіду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визначає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подальше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розпізнавання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харчових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їхніми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хімічними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ознаками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Або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коли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дитинчатам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морських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свинок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протягом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перших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дев'яти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днів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народження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давали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їстівне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неїстівне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формувалася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перевага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перших.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Важливе значення це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має і для формування рухових актів, які забезпечують захоплення і саме споживання продуктів, а у хижаків </a:t>
            </a:r>
            <a:r>
              <a:rPr kumimoji="0" lang="uk-UA"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оволодіння і поїдання здобичі.</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0"/>
            <a:ext cx="91440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Закарбовування</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уже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відзначалося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насамперед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облігатного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Факультативне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взагалі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доповнює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уточнює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конкретизує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облігатного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Перевага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останнього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ранньому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постнатальному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онтогенезі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полягає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тому,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добудовування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пускових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механізмів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низки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найважливіших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інстинктивних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шляхом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включення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них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компонентів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здобуваються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індивідуально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Закарбування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важливим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характерним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компонентом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постнатального онтогенезу.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облігатного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обов'язковою</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присутністю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важливих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складових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факультативного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дуже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швидко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фіксуються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пам'яті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відмітні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ознаки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інстинктивних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поведінкових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тому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закарбування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кваліфікують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пер-цептивне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спрямоване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розпізнавання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незнайомого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додаток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знайомого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впізнавання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випадках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облігатного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закарбування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протягом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певних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сенсибільних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причому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без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харчового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зовнішнього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підкріплення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Результати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закарбування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відрізняються винятковою міцністю ("необоротністю"). Особливо чітко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закарбування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виявляється в реакції слідування, вивчення якої проводили багато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вчених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Феномен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цієї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полягає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тому,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зрілонароджені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невдовзі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появи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невідступно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рухаються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слідом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батьками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одночасно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одним).</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слідування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особливо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виражена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копитних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народжуються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дуже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зрілому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швидко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набувають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стояти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ходити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Завдяки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великому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нюху,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закарбування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розповсюджується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оптичні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акустичні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ольфакторні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ознаки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запахи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батьків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верблюденя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10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хвилин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народження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робить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спроби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підвестися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ноги, 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90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хвилин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уже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вільно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стояти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протягом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доби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значною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мірою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завдяки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нюху,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слідування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матір'ю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34819" name="AutoShape 3" descr="С. Саваж-Рамбо і бонобо Канзі спілкуються за допомогою мови-посередника"/>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34821" name="Picture 5" descr="Відмінності психіки людини і тварин | Тест на 6 запитань. Психологія"/>
          <p:cNvPicPr>
            <a:picLocks noChangeAspect="1" noChangeArrowheads="1"/>
          </p:cNvPicPr>
          <p:nvPr/>
        </p:nvPicPr>
        <p:blipFill>
          <a:blip r:embed="rId2" cstate="print"/>
          <a:srcRect/>
          <a:stretch>
            <a:fillRect/>
          </a:stretch>
        </p:blipFill>
        <p:spPr bwMode="auto">
          <a:xfrm>
            <a:off x="3347864" y="5295900"/>
            <a:ext cx="2819400" cy="156210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0" y="138499"/>
            <a:ext cx="91440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Статеве</a:t>
            </a:r>
            <a:r>
              <a:rPr kumimoji="0" lang="ru-RU"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закарбовування</a:t>
            </a:r>
            <a:r>
              <a:rPr kumimoji="0" lang="ru-RU"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Інакше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проявляється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закарбовування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сфері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розмноження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так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зване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статеве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закарбування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забезпечує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майбутнє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спілкування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багатьох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статевим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партнером.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Статеве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закарбування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спостерігається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переважно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самців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причому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них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закарбовуються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відмітні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материнські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ознаки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зразки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самиць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даного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виду. Так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ранньому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віці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відбувається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об'єктивація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майбутньої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статевої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Оглядаючи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процеси</a:t>
            </a:r>
            <a:r>
              <a:rPr lang="ru-RU" dirty="0">
                <a:latin typeface="Arial" pitchFamily="34" charset="0"/>
                <a:cs typeface="Arial" pitchFamily="34"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закарбування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важливо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підкреслити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загальним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найістотнішим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усіх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закарбування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швидка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постнатальна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добудова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вродженої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точніше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вроджених</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пускових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механізмів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шляхом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їхнього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доповнення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компонентами,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здобуваються</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індивідуально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результаті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інстинктивна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конкретизується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певних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об'єктах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індивідуально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впізнаються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забезпечує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ефективність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інстинктивних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Раннє</a:t>
            </a:r>
            <a:r>
              <a:rPr kumimoji="0" lang="ru-RU"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факультативне</a:t>
            </a:r>
            <a:r>
              <a:rPr kumimoji="0" lang="ru-RU"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самостійна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категорія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набуття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індивідуального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досвіду</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факультативне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відіграє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ранньому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онтогенезі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значно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меншу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роль,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ніж</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наступних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етапах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онтогенезу.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Експериментально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факультативний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компонент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раннього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можна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виявити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впливаючи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штучними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стимулами,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або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зовсім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зустрічаються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нормальному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проживання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даного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виду,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або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хоча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зустрічаються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мають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істотної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біологічної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валентності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зумовлюють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інстинктивну</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Крім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того,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компонент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бути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виявлений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шляхом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навчання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представлені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їхній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видотиповій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поведінці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b="0" i="0" u="none" strike="noStrike" cap="none" normalizeH="0" baseline="0" dirty="0" smtClean="0">
                <a:ln>
                  <a:noFill/>
                </a:ln>
                <a:solidFill>
                  <a:schemeClr val="tx1"/>
                </a:solidFill>
                <a:effectLst/>
                <a:latin typeface="Arial" pitchFamily="34" charset="0"/>
                <a:cs typeface="Arial" pitchFamily="34" charset="0"/>
              </a:rPr>
              <a:t> </a:t>
            </a:r>
          </a:p>
        </p:txBody>
      </p:sp>
      <p:pic>
        <p:nvPicPr>
          <p:cNvPr id="33796" name="Picture 4" descr="ᐈ Як передається сказ? ~ 【Ознаки зараження】"/>
          <p:cNvPicPr>
            <a:picLocks noChangeAspect="1" noChangeArrowheads="1"/>
          </p:cNvPicPr>
          <p:nvPr/>
        </p:nvPicPr>
        <p:blipFill>
          <a:blip r:embed="rId2" cstate="print"/>
          <a:srcRect/>
          <a:stretch>
            <a:fillRect/>
          </a:stretch>
        </p:blipFill>
        <p:spPr bwMode="auto">
          <a:xfrm>
            <a:off x="3059832" y="5157192"/>
            <a:ext cx="2910453" cy="1504315"/>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0" y="0"/>
            <a:ext cx="914400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Як приклад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навести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експеримент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якому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щурят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5, 7, 9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11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днів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навчали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допомогою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електричного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пробігати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коридором,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причому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струм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вимикався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досягненні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ними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наприкінці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коридору.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Будь-які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оборонні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(повороти,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спроби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забратися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стінку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перекидання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супроводжувалися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дією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болючого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подразника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всіх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піддослідних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тренування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число таких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зменшувалося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7-11-денні щурята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навчилися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швидко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знаходити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правильний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напрямок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наприкінці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коридору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самим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скоріше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рятуватися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струму.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свідчить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те,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5-денного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факультативне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дуже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обмежених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рамках.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Пізніше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щурят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факультативні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реакції</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позитивні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подразники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приблизно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20-денного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навчити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натискати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важіль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харчову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винагороду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Однак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даними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низки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оптимальний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постнатального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починається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щурят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місячному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хижих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відзначаються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аналогічні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терміни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перших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позитивних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навичок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цуценят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встановлено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прогресивний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навичок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ранньому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постнатальному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онтогенезі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безпосередньо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залежить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короткочасної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пам'яті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свою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чергу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пов'язане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коркового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гальмування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Лозовська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Образцова).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незрілонароджених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уже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цілком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функціонуючими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дистантними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рецепторами,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факультативне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починається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раніше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даними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багато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вивчала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порівняльно-психологічному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аспекті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нижчих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них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умовах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штучного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вирощування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на 3-4-й день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народження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специфічні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вид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ріжка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годують</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зокрема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своєрідні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лап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охоплювання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40-50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годувань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Експериментальний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рефлекс на звук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вдалося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виробити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гамадрила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29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днів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Необхідно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звичайно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врахувати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рефлекси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тактильні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термічні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пропріоцептивні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подразники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утворюються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ж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народження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виключено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сфері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таких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подразників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самого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початку постнатального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відбуватися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облігатне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факультативне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навіть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народжуються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вкрай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незрілому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0" y="0"/>
            <a:ext cx="91440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Раннє</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спілкування</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Ученими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встановлено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співу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птахів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великою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мірою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завдяки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постнатальному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облігатному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молодого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самця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вівсянки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виконує</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шлюбну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потім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територіальну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того, як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навчиться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пісню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модифікувати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ювенільну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підпісню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додавати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специфічної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структури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видозмінювати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ритм.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Велику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роль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відіграє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наслідування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вказував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Торп</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відзначаючи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птахи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вчаться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безпосередньо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звуковими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сигналами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птахів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ссавців взаємне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закарбування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індивідуальних відмітних ознак батьків та потомства і встановлення контактів між ними відбуваються в різний термін після появи дитинчати на світ </a:t>
            </a:r>
            <a:r>
              <a:rPr kumimoji="0" lang="uk-UA"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залежно від ступеня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зрілонародження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але найчастіше в перші години життя немовляти.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одногорбого верблюда,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звуки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пологів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годину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змозі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відтворити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майже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звуки,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властиві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виду, тому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моменту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народження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починається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інтенсивний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акустичний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контакт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матір'ю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ранньому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постнатальному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онтогенезі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існують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критичні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таких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трьох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типів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стимуляції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фізіологічних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спілкування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багатьох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учених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показали,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коли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протягом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критичного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останнього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типу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встановити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зв'язок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особинами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виду,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згодом</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виявитися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зовсім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нездатним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спілкування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собі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подібними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усякому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разі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матиме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великі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труднощі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комунікативній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репродуктивній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первинних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комунікативних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зв'язків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шляхом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за-карбування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залежить</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харчового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зовнішнього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підкріплення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менш</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чітко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виражене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зворотне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закарбування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закарбування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індивідуальних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ознак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батьків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вівці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кози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копитні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навчаються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розпізнавати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ознаки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безпосередньо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народження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їхніх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потім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підпускають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материнських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чужих.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0"/>
            <a:ext cx="9144000" cy="67710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Пізнавальні</a:t>
            </a: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аспекти</a:t>
            </a: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ранньої</a:t>
            </a: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постнатальної</a:t>
            </a: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1" u="none" strike="noStrike" cap="none" normalizeH="0" baseline="0" dirty="0" err="1" smtClean="0">
                <a:ln>
                  <a:noFill/>
                </a:ln>
                <a:solidFill>
                  <a:schemeClr val="tx1"/>
                </a:solidFill>
                <a:effectLst/>
                <a:latin typeface="Calibri" pitchFamily="34" charset="0"/>
                <a:ea typeface="TimesNewRoman,Italic"/>
                <a:cs typeface="Times New Roman" pitchFamily="18" charset="0"/>
              </a:rPr>
              <a:t>Дослідницька</a:t>
            </a:r>
            <a:r>
              <a:rPr kumimoji="0" lang="ru-RU" sz="1400" b="0" i="1" u="none" strike="noStrike" cap="none" normalizeH="0" baseline="0" dirty="0" smtClean="0">
                <a:ln>
                  <a:noFill/>
                </a:ln>
                <a:solidFill>
                  <a:schemeClr val="tx1"/>
                </a:solidFill>
                <a:effectLst/>
                <a:latin typeface="Calibri" pitchFamily="34" charset="0"/>
                <a:ea typeface="TimesNewRoman,Italic"/>
                <a:cs typeface="Times New Roman" pitchFamily="18" charset="0"/>
              </a:rPr>
              <a:t> </a:t>
            </a:r>
            <a:r>
              <a:rPr kumimoji="0" lang="ru-RU" sz="1400" b="0" i="1" u="none" strike="noStrike" cap="none" normalizeH="0" baseline="0" dirty="0" err="1" smtClean="0">
                <a:ln>
                  <a:noFill/>
                </a:ln>
                <a:solidFill>
                  <a:schemeClr val="tx1"/>
                </a:solidFill>
                <a:effectLst/>
                <a:latin typeface="Calibri" pitchFamily="34" charset="0"/>
                <a:ea typeface="TimesNewRoman,Italic"/>
                <a:cs typeface="Times New Roman" pitchFamily="18" charset="0"/>
              </a:rPr>
              <a:t>поведінка</a:t>
            </a:r>
            <a:r>
              <a:rPr kumimoji="0" lang="ru-RU" sz="1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Постійною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складовою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будь-якого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поведінкового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акту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дослідницька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онто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філогенетичних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рівнях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найрізноманітніших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формах.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Діапазон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проявів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значний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елементарних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орієнтованих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дослідницької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широкому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розумінні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орієнтована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пошукова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початковою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фазою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будь-якої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інстинктивної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вона</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спрямована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пошук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тих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агентів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котрі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об'єктами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впізнавання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Інакше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кажучи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інстинктивних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актах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орієнтовно-дослідницька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активність</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сприяє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пошуку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виявленню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ключових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подразників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спрямовує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них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діяльність</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Елементарні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орієнтовані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дуже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рано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навіть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незрілонароджених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цуценят</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лисенят</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перший-другий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день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спостерігаються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пошукові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маятникоподібні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голови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припиняються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знаходження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матері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Подібні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пошукові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повороти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голови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боки та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тицяння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напрямі</a:t>
            </a:r>
            <a:r>
              <a:rPr lang="ru-RU" sz="800" dirty="0">
                <a:latin typeface="Arial" pitchFamily="34" charset="0"/>
                <a:cs typeface="Arial" pitchFamily="34"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навколишніх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виробляються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ж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доби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кошенят</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багатьох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хижих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можуть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вухами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Надалі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орієнтовані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обнюхування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прислухання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приглядання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цуценят</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лисенят</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обстеження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навколишнього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простору</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починається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приблизно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наприкінці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другого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тижня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нижчих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починаючи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14-16-го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днів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індиферентні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lang="ru-RU" sz="800" dirty="0" smtClean="0">
                <a:latin typeface="Arial" pitchFamily="34" charset="0"/>
                <a:cs typeface="Arial" pitchFamily="34"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звукові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зорові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подразники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потім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приблизно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1,5-2-місячному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перетворюються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справжні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дослідницькі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реагує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зміни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навколишньому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поява</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нового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подразника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поворотами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голови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очей,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рухами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вух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наближенням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нового,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незнайомого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цікавість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притаманна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насамперед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приматам, 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хребетним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дослідницької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великою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мірою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визначається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умовами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розвивається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особливо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можливостями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спілкування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матір'ю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родичами.</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1" u="none" strike="noStrike" cap="none" normalizeH="0" baseline="0" dirty="0" err="1" smtClean="0">
                <a:ln>
                  <a:noFill/>
                </a:ln>
                <a:solidFill>
                  <a:schemeClr val="tx1"/>
                </a:solidFill>
                <a:effectLst/>
                <a:latin typeface="Calibri" pitchFamily="34" charset="0"/>
                <a:ea typeface="TimesNewRoman,Italic"/>
                <a:cs typeface="Times New Roman" pitchFamily="18" charset="0"/>
              </a:rPr>
              <a:t>Облігатне</a:t>
            </a:r>
            <a:r>
              <a:rPr kumimoji="0" lang="ru-RU" sz="1400" b="0" i="1" u="none" strike="noStrike" cap="none" normalizeH="0" baseline="0" dirty="0" smtClean="0">
                <a:ln>
                  <a:noFill/>
                </a:ln>
                <a:solidFill>
                  <a:schemeClr val="tx1"/>
                </a:solidFill>
                <a:effectLst/>
                <a:latin typeface="Calibri" pitchFamily="34" charset="0"/>
                <a:ea typeface="TimesNewRoman,Italic"/>
                <a:cs typeface="Times New Roman" pitchFamily="18" charset="0"/>
              </a:rPr>
              <a:t> </a:t>
            </a:r>
            <a:r>
              <a:rPr kumimoji="0" lang="ru-RU" sz="1400" b="0" i="1" u="none" strike="noStrike" cap="none" normalizeH="0" baseline="0" dirty="0" err="1" smtClean="0">
                <a:ln>
                  <a:noFill/>
                </a:ln>
                <a:solidFill>
                  <a:schemeClr val="tx1"/>
                </a:solidFill>
                <a:effectLst/>
                <a:latin typeface="Calibri" pitchFamily="34" charset="0"/>
                <a:ea typeface="TimesNewRoman,Italic"/>
                <a:cs typeface="Times New Roman" pitchFamily="18" charset="0"/>
              </a:rPr>
              <a:t>научіння</a:t>
            </a:r>
            <a:r>
              <a:rPr kumimoji="0" lang="ru-RU" sz="1400" b="0" i="1" u="none" strike="noStrike" cap="none" normalizeH="0" baseline="0" dirty="0" smtClean="0">
                <a:ln>
                  <a:noFill/>
                </a:ln>
                <a:solidFill>
                  <a:schemeClr val="tx1"/>
                </a:solidFill>
                <a:effectLst/>
                <a:latin typeface="Calibri" pitchFamily="34" charset="0"/>
                <a:ea typeface="TimesNewRoman,Italic"/>
                <a:cs typeface="Times New Roman" pitchFamily="18" charset="0"/>
              </a:rPr>
              <a:t> </a:t>
            </a:r>
            <a:r>
              <a:rPr kumimoji="0" lang="ru-RU" sz="1400" b="0" i="1" u="none" strike="noStrike" cap="none" normalizeH="0" baseline="0" dirty="0" err="1" smtClean="0">
                <a:ln>
                  <a:noFill/>
                </a:ln>
                <a:solidFill>
                  <a:schemeClr val="tx1"/>
                </a:solidFill>
                <a:effectLst/>
                <a:latin typeface="Calibri" pitchFamily="34" charset="0"/>
                <a:ea typeface="TimesNewRoman,Italic"/>
                <a:cs typeface="Times New Roman" pitchFamily="18" charset="0"/>
              </a:rPr>
              <a:t>й</a:t>
            </a:r>
            <a:r>
              <a:rPr kumimoji="0" lang="ru-RU" sz="1400" b="0" i="1" u="none" strike="noStrike" cap="none" normalizeH="0" baseline="0" dirty="0" smtClean="0">
                <a:ln>
                  <a:noFill/>
                </a:ln>
                <a:solidFill>
                  <a:schemeClr val="tx1"/>
                </a:solidFill>
                <a:effectLst/>
                <a:latin typeface="Calibri" pitchFamily="34" charset="0"/>
                <a:ea typeface="TimesNewRoman,Italic"/>
                <a:cs typeface="Times New Roman" pitchFamily="18" charset="0"/>
              </a:rPr>
              <a:t> </a:t>
            </a:r>
            <a:r>
              <a:rPr kumimoji="0" lang="ru-RU" sz="1400" b="0" i="1" u="none" strike="noStrike" cap="none" normalizeH="0" baseline="0" dirty="0" err="1" smtClean="0">
                <a:ln>
                  <a:noFill/>
                </a:ln>
                <a:solidFill>
                  <a:schemeClr val="tx1"/>
                </a:solidFill>
                <a:effectLst/>
                <a:latin typeface="Calibri" pitchFamily="34" charset="0"/>
                <a:ea typeface="TimesNewRoman,Italic"/>
                <a:cs typeface="Times New Roman" pitchFamily="18" charset="0"/>
              </a:rPr>
              <a:t>орієнтація</a:t>
            </a:r>
            <a:r>
              <a:rPr kumimoji="0" lang="ru-RU" sz="1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насамперед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характер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облігатного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адже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будучи формою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дослідницької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входить як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обов'язковий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компонент</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будь-якого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інстинктивного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акту.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кожна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змушена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самостійно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значущі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орієнтири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будуть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для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особин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того ж виду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дуже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Відмітні ознаки цих орієнтирів є самі по собі випадкові, несуттєві, і тільки індивідуальне запам'ятовування у результаті факультативного </a:t>
            </a:r>
            <a:r>
              <a:rPr kumimoji="0" lang="uk-UA"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додає їм пізнавального значення. Таким чином, в орієнтувальній поведінці дитинчати завжди присутні елементи </a:t>
            </a:r>
            <a:r>
              <a:rPr kumimoji="0" lang="uk-UA"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облігатного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і факультативного </a:t>
            </a:r>
            <a:r>
              <a:rPr kumimoji="0" lang="uk-UA"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однак співвідношення між цими двома компонентами, їхня питома вага можуть бути різними залежно від того, у якій функціональній сфері відбувається орієнтація. Під час формування комунікативної поведінки в онтогенезі першорядне значення має термінова постнатальна добудова відповідних вроджених пускових механізмів, яка є характерною рисою </a:t>
            </a:r>
            <a:r>
              <a:rPr kumimoji="0" lang="uk-UA"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закарбування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0" y="0"/>
            <a:ext cx="9144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Розвиток</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психічної</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пренатальному</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періоді</a:t>
            </a:r>
            <a:endPar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Вроджене</a:t>
            </a:r>
            <a:r>
              <a:rPr kumimoji="0" lang="ru-RU" sz="16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набуте</a:t>
            </a:r>
            <a:r>
              <a:rPr kumimoji="0" lang="ru-RU" sz="16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індивідуальному</a:t>
            </a:r>
            <a:r>
              <a:rPr kumimoji="0" lang="ru-RU" sz="16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Психічну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можна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пізнати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урахуванням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індивідуального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історичного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аспектів</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психічної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Вагнер,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підкреслюючи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бути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дійсно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науковим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застосуванні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двох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методів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складають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єдність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онтогенетичного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ґрунтується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порівнянні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фактів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філогенетичного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ґрунтується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порівнянні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фактів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виду.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Разом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два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методи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складають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єдиний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біогенетичний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метод.</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13314" name="Rectangle 2"/>
          <p:cNvSpPr>
            <a:spLocks noChangeArrowheads="1"/>
          </p:cNvSpPr>
          <p:nvPr/>
        </p:nvSpPr>
        <p:spPr bwMode="auto">
          <a:xfrm>
            <a:off x="0" y="2128354"/>
            <a:ext cx="9144000" cy="47705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Вроджене</a:t>
            </a:r>
            <a:r>
              <a:rPr kumimoji="0" lang="ru-RU" sz="16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набуте</a:t>
            </a:r>
            <a:r>
              <a:rPr kumimoji="0" lang="ru-RU" sz="16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пренатальному</a:t>
            </a:r>
            <a:r>
              <a:rPr kumimoji="0" lang="ru-RU" sz="16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значною</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мірою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визначає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весь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подальший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онтогенезі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безхребетних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так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хребетних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встановлено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організм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розвивається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здійснює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пренатальному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(дородовому)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котрі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майбутніх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ще</a:t>
            </a:r>
            <a:endPar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позбавлені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функціонального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можуть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відігравати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пристосувальну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роль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спілкуванні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середовищем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проживання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постнатальному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говорити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передадаптаційне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ембріональної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показали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Д.</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Слоніма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колег-учених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внутрішньоутробні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впливають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координацію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фізіологічних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пов'язаних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м'язовою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діяльністю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самим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сприяють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становленню</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немовляти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даними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Слоніма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новонароджені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цапенята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ягнята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бігати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без</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втоми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двох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годин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поспіль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обумовлена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ході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шляхом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вправ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сформувалася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координація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усіх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тому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числі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вегетативних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необхідних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здійснення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інтенсивної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самому початку постнатального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зв'язку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набуває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особливого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інтересу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питання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ембріональне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вважали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визначальним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коли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єдиним</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чинником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складного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первісного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екзосоматичних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згадуваний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відомий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американський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вчений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Цин-Янг</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20-30-х роках XX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століття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зумів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одним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перших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переконливо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показати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тренування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зачатків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майбутніх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органів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поступовий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удосконалювання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шляхом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набуття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ембріонального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досвіду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0" y="-128528"/>
            <a:ext cx="9144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Раннє</a:t>
            </a:r>
            <a:r>
              <a:rPr kumimoji="0" lang="ru-RU" sz="1400"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sz="14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факультативне</a:t>
            </a:r>
            <a:r>
              <a:rPr kumimoji="0" lang="ru-RU" sz="1400"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sz="14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научіння</a:t>
            </a:r>
            <a:r>
              <a:rPr kumimoji="0" lang="ru-RU" sz="1400"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sz="14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й</a:t>
            </a:r>
            <a:r>
              <a:rPr kumimoji="0" lang="ru-RU" sz="1400"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sz="14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орієнтація</a:t>
            </a:r>
            <a:r>
              <a:rPr kumimoji="0" lang="ru-RU" sz="1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орієнтувальній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виразно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позначаються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індивідуальні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особливості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Значною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мірою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індивідуальні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відмінності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залежать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частоти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характеру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здійснених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моменту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народження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сенсорних</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досить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чітко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коли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доводиться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постійно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бачити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певні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фігури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показали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експериментальні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дослідження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виросли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такому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оточенні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згодом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легше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орієнтуються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 таких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фігурах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раннє</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факультативне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непідкріплюване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візуальне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тренування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сприяє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орієнтації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подальшому</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підкріплюваному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факультативному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особливо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тоді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коли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тренування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сполучено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труднощами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відбувалися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складніші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сенсорні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Раннє</a:t>
            </a:r>
            <a:r>
              <a:rPr kumimoji="0" lang="ru-RU" sz="1400"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sz="14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маніпулювання</a:t>
            </a:r>
            <a:r>
              <a:rPr kumimoji="0" lang="ru-RU" sz="1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Винятково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великого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для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придбання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збагачення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індивідуального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досвіду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всієї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пізнавальної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маніпулювання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маніпулюванням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маніпуляційною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активністю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розуміються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контакт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різними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предметами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переважною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участю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передніх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рідше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задніх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кінцівок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ефекторів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щелепного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апарата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хобота (у слона),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хапального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хвоста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широконосих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щупалець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головоногих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молюсків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клешень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раків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Маніпулювання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насамперед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харчодобувній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гніздобудівельній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маніпулювання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виступає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провідний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чинник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сенсомоторних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зумовлене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маніпулювання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вступає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найактивніший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контакт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предметними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компонентами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одержує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найкращі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ознайомлення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ними, 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різноманітного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впливу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них.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Маніпулювання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терміни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неоднакові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Особливо великими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розходження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зріло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незрілонароджуваних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Але в кожному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випадку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виконуючи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неоднакові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предметами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біологічно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значущими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нейтральними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одержують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комплексну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інформацію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маніпулювання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властивості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особливо про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фізичну</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структуру.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Одночасно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вдосконалення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(шляхом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тренування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ефекторно-сенсорних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систем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Все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робить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маніпуляційну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найвищою</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формою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орієнтовно-дослідницької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маніпуляційні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немовляти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протягом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перших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двох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годин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народження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існують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двох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формах: 1)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дотику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передньою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частиною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голови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(конкретно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пошуку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2)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хапання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губами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зубами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захоплення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прилягаючих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ділянок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шкіри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ротом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Передні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кінцівки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участі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беруть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відведені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вбік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Потім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протягом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перших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двох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діб</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моменту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народження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двох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додаються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п'ять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етапі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пов'язані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смоктанням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супутніми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маніпуляції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характеризуються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насамперед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починає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передніми</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лапами,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хитати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боку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головою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зокрема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розштовхуванні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побратимів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Далі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аж до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прозрівання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положення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істотно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змінюється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одна форма</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маніпулювання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захоплювання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почерговим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притискуванням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обома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передніми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кінцівками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тоді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коли,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лисеня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смокче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ритмічно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натискає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живіт</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поруч</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дійкою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однією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лапою.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Отже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моменту</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відкривання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очей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лисеня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володіє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вісьмома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формами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маніпулювання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того ж</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виконуються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переважно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головою.</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0" y="0"/>
            <a:ext cx="91440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Пізнавальне</a:t>
            </a:r>
            <a:r>
              <a:rPr kumimoji="0" lang="ru-RU"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значення</a:t>
            </a:r>
            <a:r>
              <a:rPr kumimoji="0" lang="ru-RU"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раннього</a:t>
            </a:r>
            <a:r>
              <a:rPr kumimoji="0" lang="ru-RU"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маніпулювання</a:t>
            </a:r>
            <a:r>
              <a:rPr kumimoji="0" lang="ru-RU"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Особливо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виразно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маніпулювання</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простежується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порівнянні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закарбуванням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обох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випадках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вправи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удосконалювання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ефекторно-сенсорних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здібностей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Але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істотна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різниця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між</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закарбуванням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маніпулюванням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полягає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тому,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закарбування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виключно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спрямоване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об'єкти</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видотипових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інстинктивних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тоді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маніпулювання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обмежене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ніякими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рамками.</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Особлива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роль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маніпулювання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полягає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тому,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воно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початку</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постнатального онтогенезу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спрямоване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винятково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біологічно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високовалентні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істинних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Повністю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найскладніших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формах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маніпуляційна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активність</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розгортається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тоді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коли предметна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діяльність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підростаючої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поширюється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біологічно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нейтральні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відбувається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коли молода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починає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гратися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тоді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проявляється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провідне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пізнавальне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маніпуляцій-ної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активності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роль</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як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найважливішого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чинника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"латентного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нагромадження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індивідуального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досвіду</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"про запас".</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pic>
        <p:nvPicPr>
          <p:cNvPr id="28675" name="Picture 3" descr="Вчені довели, що психічні розлади можуть виникати у людей через котячі  подряпини"/>
          <p:cNvPicPr>
            <a:picLocks noChangeAspect="1" noChangeArrowheads="1"/>
          </p:cNvPicPr>
          <p:nvPr/>
        </p:nvPicPr>
        <p:blipFill>
          <a:blip r:embed="rId2" cstate="print"/>
          <a:srcRect/>
          <a:stretch>
            <a:fillRect/>
          </a:stretch>
        </p:blipFill>
        <p:spPr bwMode="auto">
          <a:xfrm>
            <a:off x="2555776" y="4149080"/>
            <a:ext cx="3501108" cy="2334072"/>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0" y="404664"/>
            <a:ext cx="914400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Розвиток</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психічної</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ювенільному</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ігровому</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періоді</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Зрозуміло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повноцінна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теорія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ігор</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повинна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містити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синтез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позитивних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моментів</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концепції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обох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напрямків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дотепер</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рішуче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заперечують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функціональне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ігор</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молодих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дорослої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навпаки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вбачають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останньому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велике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ігор</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негативна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оцінка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найчастіше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супроводжується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посиланням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дозрівання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дорослої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без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вправ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ювенільному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відомий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голландський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зоопсихолог Ф.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Бойтендайк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виступаючи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концепції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Грооса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стверджував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важлива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безпосередньо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гравця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призводить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позитивного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емоційного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стану,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майбутньої</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Інстинктивні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Бойтендийком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дозрівають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незалежно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вправ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там же, де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спостерігається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вправа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якихось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Критикував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концепції</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Бойтендайка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 Б.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Ельконін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зазначивши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той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недооцінив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орієнтовно-дослідницьку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дорослої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заперечують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зоопсихологи.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Окремі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вчені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залишають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питання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вправну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гри</a:t>
            </a:r>
            <a:r>
              <a:rPr lang="ru-RU" sz="1600" dirty="0">
                <a:latin typeface="Arial" pitchFamily="34" charset="0"/>
                <a:cs typeface="Arial" pitchFamily="34"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відкритим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Марлер</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u1077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Гамільтон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вбачають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деяку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параактивність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Броунлі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неспецифічну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уявну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Мейєр-Хольцапфель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самопідкріплюючу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Моріс</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зразки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дорослої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Лойзос</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Істотно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гра</a:t>
            </a:r>
            <a:r>
              <a:rPr lang="ru-RU" sz="1600" dirty="0">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тоді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коли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виконуються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справжні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інстинктивні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Спираючись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проведені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спільно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своїми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співробітниками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Д.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Слонім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висловлює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думку,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певний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постнатального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інстинктивні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викликаються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підпороговими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зовнішніми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подразниками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навіть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внутрішніми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стимулами,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виникають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самому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нервово-м'язовому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приладі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"спонтанна"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Хоча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залежить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зовнішнього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підсилюватися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умовними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рефлексами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зовнішніми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впливами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температурними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Великий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інтерес</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отримані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Ніссеном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разом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Семмесом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експериментатори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дали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дитин-чаті-шимпанзе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гратися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предметами, не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обмеживши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лап,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зокрема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кистей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пальців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0" y="0"/>
            <a:ext cx="91440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Згодом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використання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рук, 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координація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виявилися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дуже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недосконалими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різко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відстала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своїх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нормальних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однолітків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щодо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хапання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обмацування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спроможна</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локалізувати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тактильні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поверхні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допомогою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лапи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або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робила</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вкрай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незграбно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Характерно,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відміну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вміла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чіплятися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працівника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доглядав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нею,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простягала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нього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лапи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Зовсім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відсутнє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навіть</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настільки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характерне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обшукування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важлива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їхнього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спілкування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Різноманіття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тлумачень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ролі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ігор</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молодих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обумовлено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значною</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мірою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складним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комплексом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дуже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поведінкових</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яка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своїй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сукупності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становить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сенс</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молодої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етапі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онтогенезу,</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передує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статевій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зрілості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Тому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Фабрі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запропонував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концепцію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самою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своєю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суттю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діяльністю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розвивається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охоплює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значну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частину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функціональних</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сфер. За такого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розуміння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розвиваючої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проявляється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синтетичний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підхід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проблеми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поєднує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відзначені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моменти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разом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тим</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очевидним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наповнює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основний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сенс</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ювенільному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якоюсь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особливою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категорією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сукупністю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специфічно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ювенільних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проявів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звичайних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словами,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ювенільною</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сказати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преадультною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"перед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дорослим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станом") формою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онтогенезі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розвиваються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вдосконалюються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зовсім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дорослі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поведінкові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сенсо-моторні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компоненти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складають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Узагалі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ж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яка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здійснюється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інстинктивній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сама служить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збагаченню</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інстинктивних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компонентів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містить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облігантного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факультативного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Співвідношення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компонентів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бути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неоднаковим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конкретних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випадках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Але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цілому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сказати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завершується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тривалий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надзвичайно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складний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бере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свій</a:t>
            </a:r>
            <a:r>
              <a:rPr lang="ru-RU" sz="1400" dirty="0">
                <a:latin typeface="Arial" pitchFamily="34" charset="0"/>
                <a:cs typeface="Arial" pitchFamily="34"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початок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ембріональної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координації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веде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через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постнатальне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дозрівання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вроджених</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координацій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накопичення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раннього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досвіду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аж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вдосконалення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координацій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рівня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Цей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останній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етап</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представлений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Разом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виконує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дуже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важливу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пізнавальну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роль, особливо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завдяки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властивим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компонентам факультативного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дослідницької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виражається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накопиченні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індивідуального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досвіду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причому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низці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випадків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досвід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накопичуватися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запас", "про всякий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випадок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щоби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знайти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застосування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пізніше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екстрених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життєвих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ситуаціях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0" y="0"/>
            <a:ext cx="9144000"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Вдосконалювання</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рухової</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активності</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іграх</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1" u="none" strike="noStrike" cap="none" normalizeH="0" baseline="0" dirty="0" err="1" smtClean="0">
                <a:ln>
                  <a:noFill/>
                </a:ln>
                <a:solidFill>
                  <a:schemeClr val="tx1"/>
                </a:solidFill>
                <a:effectLst/>
                <a:latin typeface="Calibri" pitchFamily="34" charset="0"/>
                <a:ea typeface="TimesNewRoman,Italic"/>
                <a:cs typeface="Times New Roman" pitchFamily="18" charset="0"/>
              </a:rPr>
              <a:t>Маніпуляційні</a:t>
            </a:r>
            <a:r>
              <a:rPr kumimoji="0" lang="ru-RU" sz="1600" b="0" i="1" u="none" strike="noStrike" cap="none" normalizeH="0" baseline="0" dirty="0" smtClean="0">
                <a:ln>
                  <a:noFill/>
                </a:ln>
                <a:solidFill>
                  <a:schemeClr val="tx1"/>
                </a:solidFill>
                <a:effectLst/>
                <a:latin typeface="Calibri" pitchFamily="34" charset="0"/>
                <a:ea typeface="TimesNewRoman,Italic"/>
                <a:cs typeface="Times New Roman" pitchFamily="18" charset="0"/>
              </a:rPr>
              <a:t> </a:t>
            </a:r>
            <a:r>
              <a:rPr kumimoji="0" lang="ru-RU" sz="1600" b="0" i="1" u="none" strike="noStrike" cap="none" normalizeH="0" baseline="0" dirty="0" err="1" smtClean="0">
                <a:ln>
                  <a:noFill/>
                </a:ln>
                <a:solidFill>
                  <a:schemeClr val="tx1"/>
                </a:solidFill>
                <a:effectLst/>
                <a:latin typeface="Calibri" pitchFamily="34" charset="0"/>
                <a:ea typeface="TimesNewRoman,Italic"/>
                <a:cs typeface="Times New Roman" pitchFamily="18" charset="0"/>
              </a:rPr>
              <a:t>ігри</a:t>
            </a:r>
            <a:r>
              <a:rPr kumimoji="0" lang="ru-RU"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Визнавши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діяльністю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розвиває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слід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уточнити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при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розвивається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нового вносить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Зручніше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зробити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розгляду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маніпуляційних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ігор</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зокрема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ігор</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молодих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предметами.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приклад візьмемо ігрові маніпуляції дитинчат хижих ссавців (спостереження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Фабрі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і Мєшкової).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типу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хижаків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прозрівання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лисеняти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12-й день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народження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тільки-но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розплющить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очі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вийде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починає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гратися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псових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16-23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доби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призводить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справжнього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стрибка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моторної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сфери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причому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різко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збільшується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як число форм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маніпулювання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лисеняти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8 до 28), так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число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З'являються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іграшки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пов'язані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смоктанням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відмітною</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рисою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молодої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підвищена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загальна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рухливість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Отже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ювенільному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онтогенезу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істотне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збагачення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молодої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маніпулювання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створюються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переважно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первісних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доігрових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модифікацією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первинних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великій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кількості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різноякісних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Іншими словами, якісні зміни в поведінці дитинчати, сполучені з початком ігрової активності, є результатом розвитку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доігрових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 маніпулювання, дозрівання моторних і сенсорних компонентів цього первинного маніпулювання. Зазвичай знаходимо у всіх ігрових діях прояви розширення і посилення первинних додаткових функцій ротового апарату і передніх кінцівок, що стало можливим у результаті фізичного розвитку дитинчати.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дозволяє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вступати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різноманітніші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взаємини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навколишнім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світом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Таким чином,</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стосовно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передігрових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маніпуляцій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молодих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предметами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формами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маніпулювання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однак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складаються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набутих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функціонально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посилених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розширених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моторних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молодих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необхідно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визнати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діяльністю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яка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розвиває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0" y="455766"/>
            <a:ext cx="91440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1600"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Біологічна обумовленість </a:t>
            </a:r>
            <a:r>
              <a:rPr kumimoji="0" lang="uk-UA" sz="16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маніпуляційних</a:t>
            </a:r>
            <a:r>
              <a:rPr kumimoji="0" lang="uk-UA" sz="1600"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ігор</a:t>
            </a:r>
            <a:r>
              <a:rPr kumimoji="0" lang="uk-UA"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Ми розглядали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маніпуляційні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ігри лише на прикладі одного виду хижих ссавців (лисиці), у якого, проте, ця активність розвинута слабше, ніж у багатьох інших представників цього ряду, особливо якщо мати на увазі ведмедів, єнотів і кішок. У цих тварин відзначені ще разючіші якісні перетворення, оскільки вони володіють набагато більш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мультифункціональними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передніми кінцівками, ніж псові. Більшість маніпуляцій виконується лисицею подібно іншим псовим тільки щелепним апаратом, тому що псові мають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олігофункціональні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оліго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uk-UA"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мало) кінцівки, пристосовані до швидкого тривалого бігу. У цих умовах ротовий апарат зберігає значною мірою додаткові рухові функції, які, наприклад, у ведмедів властиві переднім кінцівкам.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По-іншому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іграх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спеціалізація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передніх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кінцівок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борсука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даними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Мєшкової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кінцівки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беруть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участь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здебільшого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борсученят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аніж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псових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пов'язано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специфікою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харчування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борсука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нормального способу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малорухомою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їжею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дорослих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борсуків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велику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роль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відіграють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маніпулювання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риття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транспортування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ґрунту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передніми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кінцівками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згрібання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ними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підстилкового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матеріалу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розвиваються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іграх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борсученят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предметами.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Дуже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одноманітними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маніпуляційні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копитних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Нечисленні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маніпуляції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виконуються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головою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передніми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кінцівками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складаються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штовхання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(носом),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нанесення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ударів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кусання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Зовсім</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відсутні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маніпуляції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виконуються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спільно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щелепним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апаратом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кінцівками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водночас</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обома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передніми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кінцівками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взагалі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весь характер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копитних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відбиває</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специфічну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зумовленість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ігор</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способом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Гранична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спеціалізація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рухового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апарату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опорно-локомоторної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зводить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мінімуму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маніпулювати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кінцівками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Діаметрально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протилежна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картина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спостерігається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цих</a:t>
            </a:r>
            <a:r>
              <a:rPr lang="ru-RU" sz="1600" dirty="0">
                <a:latin typeface="Arial" pitchFamily="34" charset="0"/>
                <a:cs typeface="Arial" pitchFamily="34" charset="0"/>
              </a:rPr>
              <a:t> </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тварин грудні (передні) кінцівки більш спеціалізовані, тому що їхні додаткові функції одержали найвищий розвиток серед ссавців (і взагалі </a:t>
            </a:r>
            <a:r>
              <a:rPr kumimoji="0" lang="uk-UA"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серед  всіх тварин).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іграх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молодих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спостерігати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набагато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більше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рухових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якісно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0" y="0"/>
            <a:ext cx="91440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спілкування</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іграх</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endParaRPr kumimoji="0" lang="ru-RU" sz="1600" b="0" i="1" u="none" strike="noStrike" cap="none" normalizeH="0" baseline="0" dirty="0" smtClean="0">
              <a:ln>
                <a:noFill/>
              </a:ln>
              <a:solidFill>
                <a:schemeClr val="tx1"/>
              </a:solidFill>
              <a:effectLst/>
              <a:latin typeface="Times New Roman" pitchFamily="18" charset="0"/>
              <a:ea typeface="TimesNewRoman,Italic"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1" u="none" strike="noStrike" cap="none" normalizeH="0" baseline="0" dirty="0" err="1" smtClean="0">
                <a:ln>
                  <a:noFill/>
                </a:ln>
                <a:solidFill>
                  <a:schemeClr val="tx1"/>
                </a:solidFill>
                <a:effectLst/>
                <a:latin typeface="Times New Roman" pitchFamily="18" charset="0"/>
                <a:ea typeface="TimesNewRoman,Italic" charset="-128"/>
                <a:cs typeface="Times New Roman" pitchFamily="18" charset="0"/>
              </a:rPr>
              <a:t>Спільні</a:t>
            </a:r>
            <a:r>
              <a:rPr kumimoji="0" lang="ru-RU" sz="1600" b="0" i="1" u="none" strike="noStrike" cap="none" normalizeH="0" baseline="0" dirty="0" smtClean="0">
                <a:ln>
                  <a:noFill/>
                </a:ln>
                <a:solidFill>
                  <a:schemeClr val="tx1"/>
                </a:solidFill>
                <a:effectLst/>
                <a:latin typeface="Times New Roman" pitchFamily="18" charset="0"/>
                <a:ea typeface="TimesNewRoman,Italic" charset="-128"/>
                <a:cs typeface="Times New Roman" pitchFamily="18" charset="0"/>
              </a:rPr>
              <a:t> </a:t>
            </a:r>
            <a:r>
              <a:rPr kumimoji="0" lang="ru-RU" sz="1600" b="0" i="1" u="none" strike="noStrike" cap="none" normalizeH="0" baseline="0" dirty="0" err="1" smtClean="0">
                <a:ln>
                  <a:noFill/>
                </a:ln>
                <a:solidFill>
                  <a:schemeClr val="tx1"/>
                </a:solidFill>
                <a:effectLst/>
                <a:latin typeface="Times New Roman" pitchFamily="18" charset="0"/>
                <a:ea typeface="TimesNewRoman,Italic" charset="-128"/>
                <a:cs typeface="Times New Roman" pitchFamily="18" charset="0"/>
              </a:rPr>
              <a:t>ігри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Групова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переважно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спільних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ігор</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погоджені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мінімум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хоча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двох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партнерів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Спільні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зустрічаються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властиві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розвинуті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групової</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Звичайно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спілкування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спільної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активності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Досить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вказати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те,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ритуалі-зовані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найважливіші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компоненти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спілкування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повною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мірою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таких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моменту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народження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вирощувалися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повній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ізоляції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ніякої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спілкуватися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тим</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більше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гратися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генетично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фіксованих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інстинктивних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спілкування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належить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взаємне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стимулювання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ж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моменти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спілкування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такому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разі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наслідок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Щоб</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відповісти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запитання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необхідно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проаналізувати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молодих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розвиваючу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враховуючи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спілкування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однією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Спільні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виконуються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переважно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без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маніпуляційних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іграх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них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виявляються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особливості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способу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гризунів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морської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свинки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відсутня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боротьба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обмежуються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спільними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стрибками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боданням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копитних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служить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запрошенням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сутички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завжди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призводять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ушкоджень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бійки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водночас</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справжньою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статевою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30-й день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бабака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ж,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провідним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проявом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боротьба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молоді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часто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подовгу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борються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стаючи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задні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кінцівки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обхоплюючи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одного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передніми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позі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трусяться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штовхаються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молодих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бабаків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часто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спостерігається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втеча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тоді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загальнорухливі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майже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властиві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Німецькому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етологу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 Шенкелю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вдалося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дворічних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польових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досліджень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проведених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Кенії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простежити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левенят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перших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днів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0" y="0"/>
            <a:ext cx="9144000" cy="63401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Спільні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котячих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полягають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насамперед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підкраданні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нападі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переслідуванні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боротьбі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причому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партнери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час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міняються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ролями. Шенкель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підкреслював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левенят</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сприяє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формуванню</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дорослої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спочатку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складається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дифузійних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рухових</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Взаємини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складаються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партнерами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спільних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ігор</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особливо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час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боротьби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найчастіше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набирають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ієрархічного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характеру.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антагоністичної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супідрядності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встановлені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багатьох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ієрархічні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взаємини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починають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формуватися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a:t>
            </a:r>
            <a:r>
              <a:rPr kumimoji="0" lang="ru-RU" sz="1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1,5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місяця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хоча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відповідні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виразні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пози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раніше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лисенят</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уже на 32</a:t>
            </a:r>
            <a:r>
              <a:rPr kumimoji="0" lang="ru-RU" sz="1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34-й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дні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спостерігаються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цілком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виражені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"напади"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побратимів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ознаками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імпонування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залякування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ж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неритуалізованого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спілкування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молодих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зокрема</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ймовірно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сигнальне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тріпання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партнера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проявом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грубої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фізичної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ознаки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неритуалізованої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демонстраційної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будучи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засобом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психічного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впливу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партнера,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залякування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відміну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розглянутих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дотепер</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спільних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неманіпуляційних</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ігор</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спільних</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маніпуляційних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включають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своїх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спільних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які-небудь</a:t>
            </a:r>
            <a:r>
              <a:rPr lang="ru-RU" sz="800" dirty="0">
                <a:latin typeface="Arial" pitchFamily="34" charset="0"/>
                <a:cs typeface="Arial" pitchFamily="34"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тому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спілкування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партнерами носить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 таких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ігор</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почасти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опосередкований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характер.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виконують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значну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комунікативну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роль,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хоча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подібні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можуть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одночасно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служити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заміною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ритуального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харчового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хижаків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жертви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Ігрова</a:t>
            </a:r>
            <a:r>
              <a:rPr kumimoji="0" lang="ru-RU" sz="1400"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sz="14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сигналізація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Погодженість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партнерів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ґрунтується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обопільній</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сигналізації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сигнали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виконують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ключових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стимулів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ігрової</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специфічні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пози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звуки,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оповіщають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партнера про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готовність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запрошують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взяти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участь. Так,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бурого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ведмедя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польовими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спостереженнями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Кротта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запрошення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полягає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тому,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ведмежа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повільно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наближається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партнера,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хитаючи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головою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вліво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вправо,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потім</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припадає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землі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дуже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обережно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обхоплює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передніми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лапами.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запрошення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допомогою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особливої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манери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наближення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партнера,</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специфічним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розгойдуванням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голови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пригинанням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донизу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передньої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частини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тулуба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супроводжується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розгойдуванням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невеликими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стрибками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боку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очах у</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партнера,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підняттям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передньої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лапи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напрямі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партнера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заграє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одночасно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подовжні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складки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чолі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вуха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спрямовані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вперед.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менш</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важливими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сигнали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оберігають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серйозного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наслідку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боротьби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дозволяють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відрізнити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Без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подібного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попередження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те,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агресія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дійсна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боротьба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легко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перетворитися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справжню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сигнали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переважно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створюють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загальну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0" y="548680"/>
            <a:ext cx="9144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Значення</a:t>
            </a:r>
            <a:r>
              <a:rPr kumimoji="0" lang="ru-RU"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спільних</a:t>
            </a:r>
            <a:r>
              <a:rPr kumimoji="0" lang="ru-RU"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ігор</a:t>
            </a:r>
            <a:r>
              <a:rPr kumimoji="0" lang="ru-RU"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для </a:t>
            </a:r>
            <a:r>
              <a:rPr kumimoji="0" lang="ru-RU"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дорослої</a:t>
            </a:r>
            <a:r>
              <a:rPr kumimoji="0" lang="ru-RU"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поведінки</a:t>
            </a:r>
            <a:r>
              <a:rPr kumimoji="0" lang="ru-RU"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Для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багатьох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доведено: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якщо</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позбавити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можливості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спільно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гратися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дорослому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сфера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спілкування</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виявиться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помітно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порушеною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морських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свинок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виражається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збереженні</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інфантильної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навіть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повного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статевого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дозрівання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ненормальних</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реакціях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родичів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 та І.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Кункель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Особливо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виразне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спільних</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ігор</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подальшого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особини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виявляється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згубні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наслідки</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позбавлення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молодих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можливості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гратися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однолітками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тваринами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переконливо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свідчать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експерименти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багатьох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дослідників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зокрема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Харлоу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колег</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наслідки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виявляються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дорослих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особин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насамперед</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їхній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нездатності</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до нормального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спілкування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подібними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собі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особливо 90 т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статевими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партнерами, 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наступній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материнській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поведінці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Характеризуючи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роль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спілкування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відомі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приматів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 Л.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Уошберн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І. де Воре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підкреслювали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без</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можливим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розвиток</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нормальних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спілкування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стадної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цілому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Вчені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вважали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молоді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вчаться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спілкуватися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одна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одною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групах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де</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вони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практикують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вміння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дорослого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0" y="0"/>
            <a:ext cx="9144000"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Пізнавальна</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функція</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ігрової</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активності</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Інстинктивні</a:t>
            </a:r>
            <a:r>
              <a:rPr kumimoji="0" lang="ru-RU" sz="1600"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sz="16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основи</a:t>
            </a:r>
            <a:r>
              <a:rPr kumimoji="0" lang="ru-RU" sz="1600"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sz="16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ігрового</a:t>
            </a:r>
            <a:r>
              <a:rPr kumimoji="0" lang="ru-RU" sz="1600"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sz="16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пізнання</a:t>
            </a:r>
            <a:r>
              <a:rPr kumimoji="0" lang="ru-RU"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На початку постнатального онтогенезу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впізнавання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закарбування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сприяють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первинній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орієнтації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терміновому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нагромадженню</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найнеобхіднішого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індивідуального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досвіду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Однак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зазначалося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протягом</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подальшого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впізнавання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закарбування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втрачають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свого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хоча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певна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річ</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по-іншому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ювенільному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згадані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компоненти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здебільшого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зливаються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активністю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утворюючи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інстинктивну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основу. При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набуття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суто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індивідуального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(факультативного)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досвіду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переплітається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видотиповим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інстинктивним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набуттям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інформації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ґрунтується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впізнаванні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впізнавання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насамперед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допомагає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довідатися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придатність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включення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певного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предмета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керуючись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відповідними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ключовими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подразниками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Лоренц наводить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ознаки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володіти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мисливської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кошеняти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ключовий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подразник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маленьке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округле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м'яке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все,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швидко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головне, все,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втікає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Розширення</a:t>
            </a:r>
            <a:r>
              <a:rPr kumimoji="0" lang="ru-RU" sz="1600"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sz="16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функції</a:t>
            </a:r>
            <a:r>
              <a:rPr kumimoji="0" lang="ru-RU" sz="1600"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в </a:t>
            </a:r>
            <a:r>
              <a:rPr kumimoji="0" lang="ru-RU" sz="16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ігровому</a:t>
            </a:r>
            <a:r>
              <a:rPr kumimoji="0" lang="ru-RU" sz="1600"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sz="16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пізнанні</a:t>
            </a:r>
            <a:r>
              <a:rPr kumimoji="0" lang="ru-RU"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переході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компонентів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доігрової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ювенільний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збагачення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трансформація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первинних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дослідницької</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ж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закономірностями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комунікативних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компонентів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ранньої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постнатальної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 початком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етапу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суттєво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змінюється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починають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функціонувати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дистантні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рецептори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розпочинається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повноцінне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спілкування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матір'ю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побратимами. Усе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докорінно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змінює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головне,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збагачує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отримувану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інформацію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навколишнє</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Нарешті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виходом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гнізда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знову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настає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докорінна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разу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вирішальна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зміна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комунікативної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пізнавальної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поведінкові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виконуються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зовсім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умовах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впливу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материнська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особина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побратими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нечисленні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всередині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гнізда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ними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насамперед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багато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різноякісних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неоднаковою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біологічною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валентністю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встановлення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зв'язків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компонентами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забезпечує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надходження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потоку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різноманітної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життєво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необхідної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інформації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nvSpPr>
        <p:spPr bwMode="auto">
          <a:xfrm>
            <a:off x="0" y="-128528"/>
            <a:ext cx="9144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вивчав</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ембріональну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багатьох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сотнях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курячих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Щоб</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одержати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можливість</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безпосередньо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спостерігати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рухами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розробив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здійснив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віртуозні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операції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переміщував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усередині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яйця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вставляв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віконця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шкарлупу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Вчений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встановив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курчати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спостерігаються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четвертий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іноді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третій</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день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інкубації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голови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грудей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назад. Уже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добу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голова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починає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повертатися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вбік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витісняють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попередні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протягом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6-9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діб</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Очевидно, причина тому </a:t>
            </a:r>
            <a:r>
              <a:rPr kumimoji="0" lang="ru-RU" sz="1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відставання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росту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шийної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мускулатури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росту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голови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вага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пізніше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десятий</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день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понад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50 % ваги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всього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величезну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голову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м'язи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можуть</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повертати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піднімати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опускати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Крім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того,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голови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формуються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впливом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положення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стосовно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шкаралупи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розташування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жовточного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мішка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серцебиття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навіть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пальців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ніг</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оскільки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останні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другій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половині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інкубаційного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розташовуються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зліва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позаду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голови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вбачав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прояви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анатомічного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чинника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Подібним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чином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специфічні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морфоембріо-генезу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анатомічні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зміни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пов'язані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ростом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впливають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думку,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наслідок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курча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вилупилося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яйця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цілий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набір</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вироблених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механізмів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вони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спрямовані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необхідні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підтримання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подразники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своїх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досліджень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зробив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висновок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курча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має</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усьому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навчитися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жодна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готовому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вигляді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отже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відсутня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Сорок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років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потому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опублікування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своїх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перших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робіт</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уточнив,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генетично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фіксовані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передумови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можуть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по-різному</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реалізуватися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залежно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конкретних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умов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найважливішу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роль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відіграють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розшифровки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генетичної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інформації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відношення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оточуючого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Водночас</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підкреслює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ембріональне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слід</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розглядати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традиційному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аспекті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оскільки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істотну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роль</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відіграє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самостимулювання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Спадкоємна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основа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виступає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особливо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виразно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тих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випадках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коли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немовляти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відразу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начебто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"готовому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вигляді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хоча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попереднього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ембріонального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виключається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таких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випадків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мабуть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належать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пошук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смоктальні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немовлят</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звукові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Тут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говорити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пренатальне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дозрівання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без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ембріональних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вправ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без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пренатального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функціонального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тренування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морфологічних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структур. Для такого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дозрівання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досить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однієї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вродженої</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програми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виникла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закріпилася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еволюції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виду. Прикладом,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який</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підтверджує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наявність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особливе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генетично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фіксованих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програм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бути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немовляти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кенгуру,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котре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світ</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незрілій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стадії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порівняти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Певною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мірою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вважати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остаточний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сумці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матері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Але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незважаючи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стан</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крайнього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незрілонародження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зовсім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самостійно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перебирається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сумки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матері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виявляючи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разючі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орієнтувальні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Щодо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терміну</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ембріональне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точнішим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буде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вислів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ембріональне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тренування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усякому</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разі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коли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йдеться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стадії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Повноцінне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ж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буде</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показано,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зустрічається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завершальних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етапах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0" y="-123111"/>
            <a:ext cx="9144000"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Вищі</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форми</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ігрової</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дослідницької</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endPar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різноманітних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спільним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загальна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рухливість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Найяскравіше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виражається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звичайно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іграх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носять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локомоторний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характер,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знаходить</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відображення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формах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інтенсивного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пересування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або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іграх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спрямованих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власне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своїм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хвостом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категоріях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розвиваються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рухосенсорні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координації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окомір</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загальні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фізичні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здібності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спритність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швидкість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реактивність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сила).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Водночас</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тренуються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певні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функціональних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сферах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харчування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захисту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нападу,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розмноження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удосконалюються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розвиваються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засоби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спілкування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встановлюються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відносини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родичами,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причому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іноді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вигляді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ієрархічних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взаємин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рекомбінація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доігрової</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удосконалюються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прояви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видотипової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інстинктивної</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більш</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високому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рівні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показано,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спрямовується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ключовими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подразниками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незалежно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носія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водночас</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здобуває</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життєво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важливу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інформацію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носії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зовнішній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вигляд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фізичні</a:t>
            </a:r>
            <a:r>
              <a:rPr lang="ru-RU" sz="1600" dirty="0">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(вага,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міцність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рухливість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Однак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цілому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розглянутих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дотепер</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ігор</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поверхове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ознайомлення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компонентами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обмежується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пізнавальне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ігор</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молодих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нижчих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переважно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2—5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спостерігаються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маніпуляційні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зовсім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характеру,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необхідно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визнати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іграми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типу.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противагу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розглянутим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характеризуються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насамперед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складними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формами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звертання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незначній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загальній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рухливості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зрідка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змінюючи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місцезнаходження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подовгу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зосереджено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маніпулює</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предметом,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піддає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різноманітним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переважно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деструктивним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впливам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навіть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впливає</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ним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останньому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випадку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іноді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виконуються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маніпуляції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подібні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використаням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праці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дорослими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0" y="0"/>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подібних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іграх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предметами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вдосконалюються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висококваліфіковані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тонкі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ефекторні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здібності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насамперед</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пальців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розвивається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комплекс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шкіряно-м'язової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чутливості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зору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Пізнавальний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аспект</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здобуває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тут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особливу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значущість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докладно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заглиблено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знайомиться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властивостями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компонентів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причому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особливого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набуває</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внутрішньої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будови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маніпулювання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їхньої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деструкції</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Особливого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набуває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обставина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маніпулювання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найчастіше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біологічно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нейтральні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Завдяки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істотно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розширюється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сфера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отримуваної</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інформації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знайомиться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найрізноманітнішими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своїми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властивостями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компонентами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набуває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великого запасу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потенційно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корисних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знань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Наявність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таких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ігор</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безумовно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пов'язана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їхніми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відмітними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психічними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здібностями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зокрема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ручним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Таким чином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йдеться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справжні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дослідницькі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пізнавальні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причому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порядку.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Виконуються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поодинці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Крім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загального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накопичення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відомостей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запас",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пізнавальні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прямо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безпосередньо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готують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дорослої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здобутті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їжі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диференційовані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пальців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відіграють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роль для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розламування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плодів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видобуванні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ж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спілкуванні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Однак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через те,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пізнавальна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відіграє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тут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провідну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роль,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набувають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характеру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самостійної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власним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функціональним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спеціально-пізнавальним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Питання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самоконтролю</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Порівняйте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психічної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онтогенезі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спільного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відмінного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полягає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різниця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життєвим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циклом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зрілонароджених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дитинчат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a:t>
            </a:r>
            <a:r>
              <a:rPr lang="ru-RU" sz="1600" dirty="0">
                <a:latin typeface="Arial" pitchFamily="34" charset="0"/>
                <a:cs typeface="Arial" pitchFamily="34"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незрілонароджених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варіант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більш</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прогресивним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зрілонароджених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або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a:t>
            </a:r>
            <a:r>
              <a:rPr lang="ru-RU" sz="1600" dirty="0">
                <a:latin typeface="Arial" pitchFamily="34" charset="0"/>
                <a:cs typeface="Arial" pitchFamily="34"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незрілонароджених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точки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зору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психічних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здібностей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4.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Назвіть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сензитивні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ігровий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ювенільний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наявний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6.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імпринтінг</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форма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засвоєння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досвіду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прахів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0" y="332656"/>
            <a:ext cx="91440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Порівняльний</a:t>
            </a:r>
            <a:r>
              <a:rPr kumimoji="0" lang="ru-RU"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огляд</a:t>
            </a:r>
            <a:r>
              <a:rPr kumimoji="0" lang="ru-RU"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рухової</a:t>
            </a:r>
            <a:r>
              <a:rPr kumimoji="0" lang="ru-RU"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активності</a:t>
            </a:r>
            <a:r>
              <a:rPr kumimoji="0" lang="ru-RU"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зародків</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1" u="none" strike="noStrike" cap="none" normalizeH="0" baseline="0" dirty="0" err="1" smtClean="0">
                <a:ln>
                  <a:noFill/>
                </a:ln>
                <a:solidFill>
                  <a:schemeClr val="tx1"/>
                </a:solidFill>
                <a:effectLst/>
                <a:latin typeface="Calibri" pitchFamily="34" charset="0"/>
                <a:ea typeface="TimesNewRoman,Italic"/>
                <a:cs typeface="Times New Roman" pitchFamily="18" charset="0"/>
              </a:rPr>
              <a:t>Безхребетні</a:t>
            </a:r>
            <a:r>
              <a:rPr kumimoji="0" lang="ru-RU"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Ембріональна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безхребетних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недостатньо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вивченою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Отримані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дані</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належать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переважно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кільчастих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хробаків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молюсків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членистоногих.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Відомо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головоногих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молюсків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уже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ранніх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стадіях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обертаються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усередині</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яйця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навколо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своєї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швидкістю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один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оберт</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годину.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випадках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зародки</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пересуваються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одного полюса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яйця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Заслуговує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увагу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кінця</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безхребетних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виявляються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цілком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сформованими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деякі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інстинктивні</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мають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першорядне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виживання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мізід</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морські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ракоподібні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моменту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вилуплення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цілком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розвинутою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уникання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відхилення</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несприятливих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впливів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ракоподібних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морських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кізок</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11-го по 14-й день</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вилуплення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спостерігаються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спонтанні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ритмічні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голови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частин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згодом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формуються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специфічні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рачків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наприкінці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день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вилуплення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з'являються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тактильні</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дотик</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волоском до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експерименті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знята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яйцева</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оболонка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природних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умовах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весь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набір</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дорослої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особини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проявляється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через 10</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годин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вилуплення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прикладах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наочно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виявляється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поступове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рефлекторної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спочатку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ендогенно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обумовлених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згодом</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пов'язуються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зовнішніми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подразниками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почасти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шляхом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ембріонального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Цей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сполучений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глибокими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морфологічними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перетвореннями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ChangeArrowheads="1"/>
          </p:cNvSpPr>
          <p:nvPr/>
        </p:nvSpPr>
        <p:spPr bwMode="auto">
          <a:xfrm>
            <a:off x="0" y="0"/>
            <a:ext cx="9144000"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Нижчі</a:t>
            </a:r>
            <a:r>
              <a:rPr kumimoji="0" lang="ru-RU" sz="1600"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sz="16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хребетні</a:t>
            </a:r>
            <a:r>
              <a:rPr kumimoji="0" lang="ru-RU"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риб</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даними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виникають</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спонтанно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ендогенній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20-х роках XX ст.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показано,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зачатків</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органів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певній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послідовності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залежно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дозрівання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нервових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зв'язків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появи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сенсорних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нервових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починають</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впливати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екзогенні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чинники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дотик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сполучаються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генетично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визначеною</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координацією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Поступово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генералі-зовані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диференціюються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зародків</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костистих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риб</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кінця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тремтіння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посмикування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окремих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частин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обертання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змієподібне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згинання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Крім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того, перед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вилупленням</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виробляються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своєрідні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дзьобальні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полегшують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вихід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яйцеподібної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оболонки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Крім того,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викльовуванню</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сприяють і згинальні рухи тіла. У низці випадків стало можливим встановити чіткий зв'язок між появою нових рухових актів і загальним анатомічним розвитком. Подібним чином відбувається формування ембріональної поведінки й у земноводних. Із початкового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генералізованого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згинання всього тіла зародка поступово формуються плавальні рухи,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кінцівок тощо, причому і тут рухова активність розвивається на ендогенній основі. Для виявлення ендогенної обумовленості формування рухової активності зародків провадилися цікаві досліди на ембріонах саламандр, коли пересаджувалися зачатки кінцівок таким чином, що останні виявлялися поверненими у зворотний бік.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Якби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їхніх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визначалося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ембріональною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вправою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(шляхом</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аферентного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зворотного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зв'язку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мала б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відбутися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відповідна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функціональна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корекція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відновлює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здібності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нормального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поступального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Однак</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сталося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вилуплення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поверненими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назад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кінцівками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задкували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подразників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нормальних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обумовлюють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уперед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Подібні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результати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отримані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жаб: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перевертання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зачатків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очних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яблук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180°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призвело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того,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оптокінетичні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виявилися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зміщеними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зворотному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напрямі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дані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призводять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висновку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локомоторних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оптомоторних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деяких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проявів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нижчих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хребетних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мабуть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вирішальним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впливом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екзогенних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чинників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через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ендогенно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обумовлене</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дозрівання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внутрішніх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функціональних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структур.</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nvSpPr>
        <p:spPr bwMode="auto">
          <a:xfrm>
            <a:off x="0" y="0"/>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Птахи</a:t>
            </a:r>
            <a:r>
              <a:rPr kumimoji="0" lang="ru-RU" sz="1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Ембріональна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птахів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вивчалася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переважно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домашньої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курки.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Уже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наприкінці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другої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доби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серцебиття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початок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спонтанної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активності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курячого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починається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четвертому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інкубації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Весь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інкубації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триває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три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тижні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встановив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наявність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показав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ембріонального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тренування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зародка</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курки (а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птахів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однобічним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заперечуючи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наявність</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компонентів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спонтанної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дзьобальних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первинно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визначається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ритмом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биття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серця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тому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дзьоба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відкривання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закривання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синхронно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скороченнями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серця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Згодом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корелюються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згинальними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рухами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шиї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незадовго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вилуплення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дзьобальний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акт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виникає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будь-яким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подразненням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будь-якій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частині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Таким</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чином,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дзьобання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сформувалася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шляхом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ембріонального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тренування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моменту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вилуплення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пташеняти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дуже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генералізований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характер.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Звуження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біологічно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адекватних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подразників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перших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етапах</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постембріонального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ж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реакціями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Багато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механістичних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концепцій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витримали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експериментальної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перевірки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зробленої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пізніше</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дослідниками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підтвердилася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зокрема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думка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те,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провідним</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чинником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ранньому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серцебиття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Гамбургер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колеги-вчені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встановили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ранніх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стадіях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мають</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нейрогенне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походження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Електрофізіологічні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дослідження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показали,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обумовлюються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спонтанними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ендогенними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процесами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нервових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структурах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курячого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Через 3,5-4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появи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перших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спостерігалися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екстероцептивні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рефлекси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однак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Гамбургер, Оппенгейм та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показали,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тактильна,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точніше</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тактильно-пропріоцептивна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стимуляція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несуттєво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впливає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частоту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періодичність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вироблених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курячим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протягом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перших 2-2,5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тижнів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інкубації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Гамбургером,</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початкових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етапах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самогенерується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центральній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нервовій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системі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Гамбургер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провадив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перерізавши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зачаток спинного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мозку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перший же день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курячого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реєстрував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згодом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7-й день</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ритмічні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зачатків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передніх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задніх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кінцівок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Нормально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протікають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синхронно.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оперованих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же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погодженість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порушилася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збереглася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самостійна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ритмічність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вивченні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ембріонального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птахів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необхідно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враховувати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специфічні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особливості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біології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досліджуваного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виду,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відбиваються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протіканні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показав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 М. Гофман, у</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порівнянні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куркою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грак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розвивається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скоріше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швидше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накопичується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маса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курки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проходить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більш</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рівномірно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більше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росту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диференціації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Останній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морфологічних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структур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проходить</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у курки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всередині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яйця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грака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ж (як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незріло-народжуваного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птаха)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відноситься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постембріонального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0" y="0"/>
            <a:ext cx="9144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Ссавці</a:t>
            </a:r>
            <a:r>
              <a:rPr kumimoji="0" lang="ru-RU"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відміну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розглянутих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дотепер</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розвиваються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утробі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матері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істотно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ускладнює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без того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дуже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важке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їхньої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щодо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ембріональної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накопичено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менше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щодо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курячого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земноводних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риб</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Безпосередні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візуальні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спостереження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витягнутих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материнського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організму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різко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спотворює</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нормальні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Рентгенологічні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вказують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те,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таких штучно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ізольованих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нормі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Кармейклом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розвиток</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морської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свинки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спосіб</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полягають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посмикуванні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шийно-плечової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ділянки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тулуба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з'являються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приблизно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28-й день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запліднення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Поступово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дуже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різноманітні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до 53-го дня,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приблизно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тиждень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пологів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чітко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виражені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досягають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максимального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кілька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днів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народження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такого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цілком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адекватні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головне,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видозмінені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рефлекторні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тактильні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дотик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волоском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шкіри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біля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вуха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викликає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специфічне</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посмикування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Ембріональний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істотно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відрізняється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відмінність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виражається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тому,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кінцівок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первісних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загальних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бачили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вищезгаданих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хребетних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особливо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нижчих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одночасно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навіть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раніш</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них.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Імовірно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більшого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набула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аферентація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спонтанна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ендогенна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нейростимуляція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Постійний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тісний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зв'язок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розвивається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материнським</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організмом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зокрема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допомогою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спеціального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органа </a:t>
            </a: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плаценти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створює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ссавців</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особливі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ембріональної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дуже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важливим</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чинником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боку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материнського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організму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перш за все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гуморальним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шляхом.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опосередковано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вказують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результати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експериментів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жіночі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морської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свинки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їхнього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внутрішньоутробного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чоловічим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статевим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гормоном (тестостероном). Як</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наслідок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ставши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статевозрілими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виявили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ознаки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самця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нормальних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самиць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Аналогічне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спричинене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народження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давало такого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ефекту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Подібним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чином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вдавалося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впливати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статеву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чоловічих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Очевидно,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час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вміст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тестостерону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організмі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центральних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нервових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структур,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регулюють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сексуальну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0" y="0"/>
            <a:ext cx="91440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Пренатальний</a:t>
            </a: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розвиток</a:t>
            </a: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сенсорних</a:t>
            </a: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здібностей</a:t>
            </a: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елементів</a:t>
            </a: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спілкування</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Вплив</a:t>
            </a:r>
            <a:r>
              <a:rPr kumimoji="0" lang="ru-RU" sz="1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сенсорної</a:t>
            </a:r>
            <a:r>
              <a:rPr kumimoji="0" lang="ru-RU" sz="1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стимуляції</a:t>
            </a:r>
            <a:r>
              <a:rPr kumimoji="0" lang="ru-RU" sz="1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рухову</a:t>
            </a:r>
            <a:r>
              <a:rPr kumimoji="0" lang="ru-RU" sz="1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активність</a:t>
            </a:r>
            <a:r>
              <a:rPr kumimoji="0" lang="ru-RU" sz="1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a:t>
            </a:r>
            <a:r>
              <a:rPr kumimoji="0" lang="ru-RU" sz="1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початку 30-х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років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XX</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ст. Д. В. Орр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Ф.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Уїндл</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зуміли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показати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поряд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спонтанною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активністю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курячого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розвивається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рефлекторна система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Ізольовані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крила</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виникають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тактильне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ранніх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стадіях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вказує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те,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потенційні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рефлекторних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існують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уже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тоді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коли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рухова</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проявляється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загальних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спонтанних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ж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вчені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встановили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курячого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моторні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структури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нервової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системи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формуються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раніше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сенсорних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зовнішні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через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чотири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перших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спонтанних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Однак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найбільше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сенсорна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стимуляція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набуває</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курячого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останніх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стадіях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3-4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вилуплення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(Гамбургер).</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Саме в цей період у птахів у розвиток поведінки включаються як важливі зовнішні чинники оптичні й акустичні стимули, що підготовляють пташенят до біологічно адекватного спілкування з батьківськими особинами.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зору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слуху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птахів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Зір</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слух</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наприкінці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впливають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ранньої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рухової</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Щоправда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встановлено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низкою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дослідників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Блінкова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Свідерська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зовнішні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викликати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курячого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зародка</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середніх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навіть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ранніх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стадіях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голосні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звуки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14-19-го дня, коли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починає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функціонувати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орган слуху,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навіть</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починаючи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5-го дня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інкубації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же час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викликати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світлові</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впливи. Усі ці реакції виражаються в посиленні чи гальмуванні ембріональних рухів. Однак, не говорячи уже про те, що в даних експериментах зародки піддавалися екстремальним, біологічно неадекватним впливам, світло і звук можуть на цьому етапі виступати лише як фізичні агенти, які безпосередньо впливають на м'язову тканину або шкіру, але не як носії оптичної або акустичної інформації.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ж,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виходячи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американського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вченого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Готтліба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впливати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біологічно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адекватними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звуками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стадії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коли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реагує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подібні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позитивно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позначитися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пізніших</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слухових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реакціях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Щодо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оптичних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17-18-ї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доби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інкубації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зорових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частках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курячого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електрофізіологічні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зміни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оптичні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пекінської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качки,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зіничний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рефлекс</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16-й день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інкубації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суто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фотохімічна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котра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має</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функціонального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змінюється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18-й день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раніше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курячого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справді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нервовою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реакцією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Очевидно,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функціонують</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периферичні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центрально-нервові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зорового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аналізатора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Перед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вилупленням</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пташеняти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зіничний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рефлекс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практично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ступінь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дорослої</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качки.</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0" y="0"/>
            <a:ext cx="9144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a:t>
            </a:r>
            <a:r>
              <a:rPr kumimoji="0" lang="ru-RU"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розвиток</a:t>
            </a:r>
            <a:r>
              <a:rPr kumimoji="0" lang="ru-RU"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психічного</a:t>
            </a:r>
            <a:r>
              <a:rPr kumimoji="0" lang="ru-RU"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відображення</a:t>
            </a:r>
            <a:r>
              <a:rPr kumimoji="0" lang="ru-RU"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інтенсивна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підготовка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наступних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постнатальних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етапів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почасти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сааме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немовляти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шляхом,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одного боку,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генетично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обумовлених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компонентів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боку,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нагромадження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ембріонального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досвіду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постнатальному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дві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сторони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єдиного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набуте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неможливо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відірвати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одного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їхнім</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взаємозв'язком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тому неправильно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розглядати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погляду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альтернативи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дозрівання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ембріональних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вправ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кожному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випадку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йдеться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те,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компонентів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превалює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пренатальному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онтогенезу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нижчих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неоднаково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хоча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низку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загальних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рис.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філогенетичні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відмінності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зумовлені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закономірностями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еволюції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виявленими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насамперед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Северцевим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Але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узагальнити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всіх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усякому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разі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ранніх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стадіях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пряма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зовнішнього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відіграє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незначну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роль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окремих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рухової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Однак</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зв'язок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справжнім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зовнішнім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світом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протікає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все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постнатальне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організму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розвивається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здійснюється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опосередковано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через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організм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матері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істотного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внутрішньоутробному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обставина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вкрай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лімітує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a:t>
            </a:r>
            <a:r>
              <a:rPr lang="ru-RU" sz="1600" dirty="0">
                <a:latin typeface="Arial" pitchFamily="34" charset="0"/>
                <a:cs typeface="Arial" pitchFamily="34"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ембріональному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однорідність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сталість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бідність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компонентів</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оточує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яйці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пташиному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ікринці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утробі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Там</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практично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нічого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відображати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Тому буде,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мабуть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правильно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сказати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психіка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становлення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повноцінна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організм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початковому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етапі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неможливе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без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взаємодії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зовнішнім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постнатальним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середовищем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взаємодія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відсутня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ембріональному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етапі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щонайменше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ранніх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стадіях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здійснюється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підготовка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цієї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взаємодії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ранніх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стадіях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ембріогенезу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передумови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потенційні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психічного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відображення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існують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зародкові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міру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органів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систем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органів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організму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розвивається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з'являється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необхідність</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встановлення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розширення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зв'язків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зовнішнім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світом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зароджується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розвивається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психічне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відображення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функцією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структур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служить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встановленню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зв'язків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55</TotalTime>
  <Words>10431</Words>
  <Application>Microsoft Office PowerPoint</Application>
  <PresentationFormat>Экран (4:3)</PresentationFormat>
  <Paragraphs>73</Paragraphs>
  <Slides>31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31</vt:i4>
      </vt:variant>
    </vt:vector>
  </HeadingPairs>
  <TitlesOfParts>
    <vt:vector size="32" baseType="lpstr">
      <vt:lpstr>Бумажная</vt:lpstr>
      <vt:lpstr>Лекція 5</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5</dc:title>
  <dc:creator>Руслан Аминов</dc:creator>
  <cp:lastModifiedBy>Руслан Аминов</cp:lastModifiedBy>
  <cp:revision>48</cp:revision>
  <dcterms:created xsi:type="dcterms:W3CDTF">2023-11-28T21:09:42Z</dcterms:created>
  <dcterms:modified xsi:type="dcterms:W3CDTF">2023-11-28T22:05:17Z</dcterms:modified>
</cp:coreProperties>
</file>