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B07A6BB3-3D1D-4FE1-A05E-A6144523CC28}" type="datetimeFigureOut">
              <a:rPr lang="ru-RU" smtClean="0"/>
              <a:t>28.11.2023</a:t>
            </a:fld>
            <a:endParaRPr lang="ru-RU"/>
          </a:p>
        </p:txBody>
      </p:sp>
      <p:sp>
        <p:nvSpPr>
          <p:cNvPr id="16" name="Номер слайда 15"/>
          <p:cNvSpPr>
            <a:spLocks noGrp="1"/>
          </p:cNvSpPr>
          <p:nvPr>
            <p:ph type="sldNum" sz="quarter" idx="11"/>
          </p:nvPr>
        </p:nvSpPr>
        <p:spPr/>
        <p:txBody>
          <a:bodyPr/>
          <a:lstStyle/>
          <a:p>
            <a:fld id="{98530521-9351-4B05-8A12-78BA00687C9D}" type="slidenum">
              <a:rPr lang="ru-RU" smtClean="0"/>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07A6BB3-3D1D-4FE1-A05E-A6144523CC28}" type="datetimeFigureOut">
              <a:rPr lang="ru-RU" smtClean="0"/>
              <a:t>28.11.2023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8530521-9351-4B05-8A12-78BA00687C9D}"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07A6BB3-3D1D-4FE1-A05E-A6144523CC28}" type="datetimeFigureOut">
              <a:rPr lang="ru-RU" smtClean="0"/>
              <a:t>28.11.2023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8530521-9351-4B05-8A12-78BA00687C9D}"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B07A6BB3-3D1D-4FE1-A05E-A6144523CC28}" type="datetimeFigureOut">
              <a:rPr lang="ru-RU" smtClean="0"/>
              <a:t>28.11.2023</a:t>
            </a:fld>
            <a:endParaRPr lang="ru-RU"/>
          </a:p>
        </p:txBody>
      </p:sp>
      <p:sp>
        <p:nvSpPr>
          <p:cNvPr id="15" name="Номер слайда 14"/>
          <p:cNvSpPr>
            <a:spLocks noGrp="1"/>
          </p:cNvSpPr>
          <p:nvPr>
            <p:ph type="sldNum" sz="quarter" idx="15"/>
          </p:nvPr>
        </p:nvSpPr>
        <p:spPr/>
        <p:txBody>
          <a:bodyPr/>
          <a:lstStyle>
            <a:lvl1pPr algn="ctr">
              <a:defRPr/>
            </a:lvl1pPr>
          </a:lstStyle>
          <a:p>
            <a:fld id="{98530521-9351-4B05-8A12-78BA00687C9D}" type="slidenum">
              <a:rPr lang="ru-RU" smtClean="0"/>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B07A6BB3-3D1D-4FE1-A05E-A6144523CC28}" type="datetimeFigureOut">
              <a:rPr lang="ru-RU" smtClean="0"/>
              <a:t>28.11.2023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8530521-9351-4B05-8A12-78BA00687C9D}" type="slidenum">
              <a:rPr lang="ru-RU" smtClean="0"/>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B07A6BB3-3D1D-4FE1-A05E-A6144523CC28}" type="datetimeFigureOut">
              <a:rPr lang="ru-RU" smtClean="0"/>
              <a:t>28.11.2023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8530521-9351-4B05-8A12-78BA00687C9D}"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98530521-9351-4B05-8A12-78BA00687C9D}" type="slidenum">
              <a:rPr lang="ru-RU" smtClean="0"/>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B07A6BB3-3D1D-4FE1-A05E-A6144523CC28}" type="datetimeFigureOut">
              <a:rPr lang="ru-RU" smtClean="0"/>
              <a:t>28.11.2023</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B07A6BB3-3D1D-4FE1-A05E-A6144523CC28}" type="datetimeFigureOut">
              <a:rPr lang="ru-RU" smtClean="0"/>
              <a:t>28.11.2023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8530521-9351-4B05-8A12-78BA00687C9D}"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07A6BB3-3D1D-4FE1-A05E-A6144523CC28}" type="datetimeFigureOut">
              <a:rPr lang="ru-RU" smtClean="0"/>
              <a:t>28.11.2023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8530521-9351-4B05-8A12-78BA00687C9D}"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B07A6BB3-3D1D-4FE1-A05E-A6144523CC28}" type="datetimeFigureOut">
              <a:rPr lang="ru-RU" smtClean="0"/>
              <a:t>28.11.2023</a:t>
            </a:fld>
            <a:endParaRPr lang="ru-RU"/>
          </a:p>
        </p:txBody>
      </p:sp>
      <p:sp>
        <p:nvSpPr>
          <p:cNvPr id="9" name="Номер слайда 8"/>
          <p:cNvSpPr>
            <a:spLocks noGrp="1"/>
          </p:cNvSpPr>
          <p:nvPr>
            <p:ph type="sldNum" sz="quarter" idx="15"/>
          </p:nvPr>
        </p:nvSpPr>
        <p:spPr/>
        <p:txBody>
          <a:bodyPr/>
          <a:lstStyle/>
          <a:p>
            <a:fld id="{98530521-9351-4B05-8A12-78BA00687C9D}" type="slidenum">
              <a:rPr lang="ru-RU" smtClean="0"/>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B07A6BB3-3D1D-4FE1-A05E-A6144523CC28}" type="datetimeFigureOut">
              <a:rPr lang="ru-RU" smtClean="0"/>
              <a:t>28.11.2023</a:t>
            </a:fld>
            <a:endParaRPr lang="ru-RU"/>
          </a:p>
        </p:txBody>
      </p:sp>
      <p:sp>
        <p:nvSpPr>
          <p:cNvPr id="9" name="Номер слайда 8"/>
          <p:cNvSpPr>
            <a:spLocks noGrp="1"/>
          </p:cNvSpPr>
          <p:nvPr>
            <p:ph type="sldNum" sz="quarter" idx="11"/>
          </p:nvPr>
        </p:nvSpPr>
        <p:spPr/>
        <p:txBody>
          <a:bodyPr/>
          <a:lstStyle/>
          <a:p>
            <a:fld id="{98530521-9351-4B05-8A12-78BA00687C9D}" type="slidenum">
              <a:rPr lang="ru-RU" smtClean="0"/>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B07A6BB3-3D1D-4FE1-A05E-A6144523CC28}" type="datetimeFigureOut">
              <a:rPr lang="ru-RU" smtClean="0"/>
              <a:t>28.11.2023</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98530521-9351-4B05-8A12-78BA00687C9D}" type="slidenum">
              <a:rPr lang="ru-RU" smtClean="0"/>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ru-RU" sz="2800" b="1" dirty="0" err="1"/>
              <a:t>Розвиток</a:t>
            </a:r>
            <a:r>
              <a:rPr lang="ru-RU" sz="2800" b="1" dirty="0"/>
              <a:t> </a:t>
            </a:r>
            <a:r>
              <a:rPr lang="ru-RU" sz="2800" b="1" dirty="0" err="1"/>
              <a:t>психічної</a:t>
            </a:r>
            <a:r>
              <a:rPr lang="ru-RU" sz="2800" b="1" dirty="0"/>
              <a:t> </a:t>
            </a:r>
            <a:r>
              <a:rPr lang="ru-RU" sz="2800" b="1" dirty="0" err="1"/>
              <a:t>діяльності</a:t>
            </a:r>
            <a:r>
              <a:rPr lang="ru-RU" sz="2800" b="1" dirty="0"/>
              <a:t> </a:t>
            </a:r>
            <a:r>
              <a:rPr lang="ru-RU" sz="2800" b="1" dirty="0" err="1"/>
              <a:t>тварин</a:t>
            </a:r>
            <a:r>
              <a:rPr lang="ru-RU" sz="2800" b="1" dirty="0"/>
              <a:t> в </a:t>
            </a:r>
            <a:r>
              <a:rPr lang="ru-RU" sz="2800" b="1" dirty="0" err="1"/>
              <a:t>онтогенезі</a:t>
            </a:r>
            <a:endParaRPr lang="ru-RU" sz="2800" dirty="0"/>
          </a:p>
          <a:p>
            <a:endParaRPr lang="ru-RU" sz="2800" dirty="0"/>
          </a:p>
        </p:txBody>
      </p:sp>
      <p:sp>
        <p:nvSpPr>
          <p:cNvPr id="2" name="Заголовок 1"/>
          <p:cNvSpPr>
            <a:spLocks noGrp="1"/>
          </p:cNvSpPr>
          <p:nvPr>
            <p:ph type="ctrTitle"/>
          </p:nvPr>
        </p:nvSpPr>
        <p:spPr>
          <a:xfrm>
            <a:off x="457200" y="2636912"/>
            <a:ext cx="8305800" cy="778020"/>
          </a:xfrm>
        </p:spPr>
        <p:txBody>
          <a:bodyPr/>
          <a:lstStyle/>
          <a:p>
            <a:r>
              <a:rPr lang="uk-UA" dirty="0" smtClean="0"/>
              <a:t>Лекція 5</a:t>
            </a:r>
            <a:endParaRPr lang="ru-RU" dirty="0"/>
          </a:p>
        </p:txBody>
      </p:sp>
      <p:sp>
        <p:nvSpPr>
          <p:cNvPr id="26626" name="AutoShape 2" descr="✓Стадії і рівні розвитку психіки та поведінки тварин"/>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6628" name="AutoShape 4" descr="Psychology and Pedagogic Department I. Sikorsky Kyiv Polytechnic Institute  - Зоопсихологія — суміжна для біологічної та психологічної наук дисципліна,  досліджує психіку та поведінку тварин. Її становлення припадає на др. пол.  XIX с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6630" name="Picture 6" descr="Як зрозуміти: у собаки проблеми з психікою чи стрес?"/>
          <p:cNvPicPr>
            <a:picLocks noChangeAspect="1" noChangeArrowheads="1"/>
          </p:cNvPicPr>
          <p:nvPr/>
        </p:nvPicPr>
        <p:blipFill>
          <a:blip r:embed="rId2" cstate="print"/>
          <a:srcRect/>
          <a:stretch>
            <a:fillRect/>
          </a:stretch>
        </p:blipFill>
        <p:spPr bwMode="auto">
          <a:xfrm>
            <a:off x="3131840" y="4581128"/>
            <a:ext cx="3003762" cy="2102634"/>
          </a:xfrm>
          <a:prstGeom prst="rect">
            <a:avLst/>
          </a:prstGeom>
          <a:noFill/>
        </p:spPr>
      </p:pic>
      <p:sp>
        <p:nvSpPr>
          <p:cNvPr id="26632" name="AutoShape 8" descr="Етапи розвитку психіки у філогенезі: елементарна сенсорна психіка,  перцептивна психіка, інтелект - Загальна психологія - Підручники для  студентів онлайн"/>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0" y="0"/>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Розвиток</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психічної</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діяльності</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ранньому</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постнатальному </a:t>
            </a: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періоді</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1" u="none" strike="noStrike" cap="none" normalizeH="0" baseline="0" dirty="0" err="1" smtClean="0">
                <a:ln>
                  <a:noFill/>
                </a:ln>
                <a:solidFill>
                  <a:schemeClr val="tx1"/>
                </a:solidFill>
                <a:effectLst/>
                <a:latin typeface="Calibri" pitchFamily="34" charset="0"/>
                <a:ea typeface="TimesNewRoman,Italic" charset="-128"/>
                <a:cs typeface="Times New Roman" pitchFamily="18" charset="0"/>
              </a:rPr>
              <a:t>Психічна</a:t>
            </a:r>
            <a:r>
              <a:rPr kumimoji="0" lang="ru-RU" sz="1600" b="0" i="1" u="none" strike="noStrike" cap="none" normalizeH="0" baseline="0" dirty="0" smtClean="0">
                <a:ln>
                  <a:noFill/>
                </a:ln>
                <a:solidFill>
                  <a:schemeClr val="tx1"/>
                </a:solidFill>
                <a:effectLst/>
                <a:latin typeface="Calibri" pitchFamily="34" charset="0"/>
                <a:ea typeface="TimesNewRoman,Italic" charset="-128"/>
                <a:cs typeface="Times New Roman" pitchFamily="18" charset="0"/>
              </a:rPr>
              <a:t> </a:t>
            </a:r>
            <a:r>
              <a:rPr kumimoji="0" lang="ru-RU" sz="1600" b="0" i="1" u="none" strike="noStrike" cap="none" normalizeH="0" baseline="0" dirty="0" err="1" smtClean="0">
                <a:ln>
                  <a:noFill/>
                </a:ln>
                <a:solidFill>
                  <a:schemeClr val="tx1"/>
                </a:solidFill>
                <a:effectLst/>
                <a:latin typeface="Calibri" pitchFamily="34" charset="0"/>
                <a:ea typeface="TimesNewRoman,Italic" charset="-128"/>
                <a:cs typeface="Times New Roman" pitchFamily="18" charset="0"/>
              </a:rPr>
              <a:t>діяльність</a:t>
            </a:r>
            <a:r>
              <a:rPr kumimoji="0" lang="ru-RU" sz="1600" b="0" i="1" u="none" strike="noStrike" cap="none" normalizeH="0" baseline="0" dirty="0" smtClean="0">
                <a:ln>
                  <a:noFill/>
                </a:ln>
                <a:solidFill>
                  <a:schemeClr val="tx1"/>
                </a:solidFill>
                <a:effectLst/>
                <a:latin typeface="Calibri" pitchFamily="34" charset="0"/>
                <a:ea typeface="TimesNewRoman,Italic" charset="-128"/>
                <a:cs typeface="Times New Roman" pitchFamily="18" charset="0"/>
              </a:rPr>
              <a:t> </a:t>
            </a:r>
            <a:r>
              <a:rPr kumimoji="0" lang="ru-RU" sz="1600" b="0" i="1" u="none" strike="noStrike" cap="none" normalizeH="0" baseline="0" dirty="0" err="1" smtClean="0">
                <a:ln>
                  <a:noFill/>
                </a:ln>
                <a:solidFill>
                  <a:schemeClr val="tx1"/>
                </a:solidFill>
                <a:effectLst/>
                <a:latin typeface="Calibri" pitchFamily="34" charset="0"/>
                <a:ea typeface="TimesNewRoman,Italic" charset="-128"/>
                <a:cs typeface="Times New Roman" pitchFamily="18" charset="0"/>
              </a:rPr>
              <a:t>ембріона</a:t>
            </a:r>
            <a:r>
              <a:rPr kumimoji="0" lang="ru-RU" sz="1600" b="0" i="1" u="none" strike="noStrike" cap="none" normalizeH="0" baseline="0" dirty="0" smtClean="0">
                <a:ln>
                  <a:noFill/>
                </a:ln>
                <a:solidFill>
                  <a:schemeClr val="tx1"/>
                </a:solidFill>
                <a:effectLst/>
                <a:latin typeface="Calibri" pitchFamily="34" charset="0"/>
                <a:ea typeface="TimesNewRoman,Italic" charset="-128"/>
                <a:cs typeface="Times New Roman" pitchFamily="18" charset="0"/>
              </a:rPr>
              <a:t> </a:t>
            </a:r>
            <a:r>
              <a:rPr kumimoji="0" lang="ru-RU"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психіка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процесі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їхнього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становлення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початковій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стадії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існування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особини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лише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організмом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повноцінного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здійснення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функцій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необхідних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встановлення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життєво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важливих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взаємин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середовищем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проживання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виду. Такою ж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мірою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психіка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існує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пренатальній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стадії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лише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зародковій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Народження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поворотним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пунктом,</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де весь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процес</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одержує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напрямок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Природно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новому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рівні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постнатального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з'являються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зовсім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чинники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закономірності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зумовлені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взаємодією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організму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справжнім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зовнішнім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середовищем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умовах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однак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продовжується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дозрівання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вроджених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елементів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їхнє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злиття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тепер</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уже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постнатальним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індивідуальним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досвідом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Тому,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незважаючи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докорінні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розходження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умовах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постнатальної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між</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цими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етапами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онтогенезу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тільки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немає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розриву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але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існує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пряма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наступність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Саме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виявляється</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передадаптативне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ембріональної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Ранній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постнатальний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має</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особливо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велике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життя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особини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етапі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формуються</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найважливіші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взаємини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організму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навколишнім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середовищем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встановлюються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зв'язки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життєво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важливими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компонентами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середовища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закладаються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підвалини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дорослої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Кажучи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постнатальний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розвиток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необхідно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насамперед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увазі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відбувається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неоднаково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відрізняється</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специфічними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закономірностями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Особливо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стосується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тих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новонароджені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ювенільні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тобто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молоді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різко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відрізняються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будовою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способом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життя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дорослих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форм.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більшості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безхребетних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нижчих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хребетних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личинки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зовсім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схожі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дорослі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особини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часто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властиві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способи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пересування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харчування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123" name="Picture 3" descr="Стерилізація тварин: варто чи ні?"/>
          <p:cNvPicPr>
            <a:picLocks noChangeAspect="1" noChangeArrowheads="1"/>
          </p:cNvPicPr>
          <p:nvPr/>
        </p:nvPicPr>
        <p:blipFill>
          <a:blip r:embed="rId2" cstate="print"/>
          <a:srcRect/>
          <a:stretch>
            <a:fillRect/>
          </a:stretch>
        </p:blipFill>
        <p:spPr bwMode="auto">
          <a:xfrm>
            <a:off x="6876256" y="4960838"/>
            <a:ext cx="1897162" cy="1897162"/>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0" y="188640"/>
            <a:ext cx="9144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0" i="1" u="none" strike="noStrike" cap="none" normalizeH="0" baseline="0" dirty="0" err="1" smtClean="0">
                <a:ln>
                  <a:noFill/>
                </a:ln>
                <a:solidFill>
                  <a:schemeClr val="tx1"/>
                </a:solidFill>
                <a:effectLst/>
                <a:latin typeface="Calibri" pitchFamily="34" charset="0"/>
                <a:ea typeface="TimesNewRoman,Italic" charset="-128"/>
                <a:cs typeface="Times New Roman" pitchFamily="18" charset="0"/>
              </a:rPr>
              <a:t>Постембріональний</a:t>
            </a:r>
            <a:r>
              <a:rPr kumimoji="0" lang="ru-RU" b="0" i="1" u="none" strike="noStrike" cap="none" normalizeH="0" baseline="0" dirty="0" smtClean="0">
                <a:ln>
                  <a:noFill/>
                </a:ln>
                <a:solidFill>
                  <a:schemeClr val="tx1"/>
                </a:solidFill>
                <a:effectLst/>
                <a:latin typeface="Calibri" pitchFamily="34" charset="0"/>
                <a:ea typeface="TimesNewRoman,Italic" charset="-128"/>
                <a:cs typeface="Times New Roman" pitchFamily="18" charset="0"/>
              </a:rPr>
              <a:t> </a:t>
            </a:r>
            <a:r>
              <a:rPr kumimoji="0" lang="ru-RU" b="0" i="1" u="none" strike="noStrike" cap="none" normalizeH="0" baseline="0" dirty="0" err="1" smtClean="0">
                <a:ln>
                  <a:noFill/>
                </a:ln>
                <a:solidFill>
                  <a:schemeClr val="tx1"/>
                </a:solidFill>
                <a:effectLst/>
                <a:latin typeface="Calibri" pitchFamily="34" charset="0"/>
                <a:ea typeface="TimesNewRoman,Italic" charset="-128"/>
                <a:cs typeface="Times New Roman" pitchFamily="18" charset="0"/>
              </a:rPr>
              <a:t>розвиток</a:t>
            </a:r>
            <a:r>
              <a:rPr kumimoji="0" lang="ru-RU" b="0" i="1" u="none" strike="noStrike" cap="none" normalizeH="0" baseline="0" dirty="0" smtClean="0">
                <a:ln>
                  <a:noFill/>
                </a:ln>
                <a:solidFill>
                  <a:schemeClr val="tx1"/>
                </a:solidFill>
                <a:effectLst/>
                <a:latin typeface="Calibri" pitchFamily="34" charset="0"/>
                <a:ea typeface="TimesNewRoman,Italic" charset="-128"/>
                <a:cs typeface="Times New Roman" pitchFamily="18" charset="0"/>
              </a:rPr>
              <a:t> </a:t>
            </a:r>
            <a:r>
              <a:rPr kumimoji="0" lang="ru-RU" b="0" i="1" u="none" strike="noStrike" cap="none" normalizeH="0" baseline="0" dirty="0" err="1" smtClean="0">
                <a:ln>
                  <a:noFill/>
                </a:ln>
                <a:solidFill>
                  <a:schemeClr val="tx1"/>
                </a:solidFill>
                <a:effectLst/>
                <a:latin typeface="Calibri" pitchFamily="34" charset="0"/>
                <a:ea typeface="TimesNewRoman,Italic" charset="-128"/>
                <a:cs typeface="Times New Roman" pitchFamily="18" charset="0"/>
              </a:rPr>
              <a:t>поведінки</a:t>
            </a:r>
            <a:r>
              <a:rPr kumimoji="0" lang="ru-RU" b="0" i="1" u="none" strike="noStrike" cap="none" normalizeH="0" baseline="0" dirty="0" smtClean="0">
                <a:ln>
                  <a:noFill/>
                </a:ln>
                <a:solidFill>
                  <a:schemeClr val="tx1"/>
                </a:solidFill>
                <a:effectLst/>
                <a:latin typeface="Calibri" pitchFamily="34" charset="0"/>
                <a:ea typeface="TimesNewRoman,Italic" charset="-128"/>
                <a:cs typeface="Times New Roman" pitchFamily="18" charset="0"/>
              </a:rPr>
              <a:t> в </a:t>
            </a:r>
            <a:r>
              <a:rPr kumimoji="0" lang="ru-RU" b="0" i="1" u="none" strike="noStrike" cap="none" normalizeH="0" baseline="0" dirty="0" err="1" smtClean="0">
                <a:ln>
                  <a:noFill/>
                </a:ln>
                <a:solidFill>
                  <a:schemeClr val="tx1"/>
                </a:solidFill>
                <a:effectLst/>
                <a:latin typeface="Calibri" pitchFamily="34" charset="0"/>
                <a:ea typeface="TimesNewRoman,Italic" charset="-128"/>
                <a:cs typeface="Times New Roman" pitchFamily="18" charset="0"/>
              </a:rPr>
              <a:t>зріло</a:t>
            </a:r>
            <a:r>
              <a:rPr kumimoji="0" lang="ru-RU"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1" u="none" strike="noStrike" cap="none" normalizeH="0" baseline="0" dirty="0" err="1" smtClean="0">
                <a:ln>
                  <a:noFill/>
                </a:ln>
                <a:solidFill>
                  <a:schemeClr val="tx1"/>
                </a:solidFill>
                <a:effectLst/>
                <a:latin typeface="Calibri" pitchFamily="34" charset="0"/>
                <a:ea typeface="TimesNewRoman,Italic" charset="-128"/>
                <a:cs typeface="Times New Roman" pitchFamily="18" charset="0"/>
              </a:rPr>
              <a:t>і</a:t>
            </a:r>
            <a:r>
              <a:rPr kumimoji="0" lang="ru-RU" b="0" i="1" u="none" strike="noStrike" cap="none" normalizeH="0" baseline="0" dirty="0" smtClean="0">
                <a:ln>
                  <a:noFill/>
                </a:ln>
                <a:solidFill>
                  <a:schemeClr val="tx1"/>
                </a:solidFill>
                <a:effectLst/>
                <a:latin typeface="Calibri" pitchFamily="34" charset="0"/>
                <a:ea typeface="TimesNewRoman,Italic" charset="-128"/>
                <a:cs typeface="Times New Roman" pitchFamily="18" charset="0"/>
              </a:rPr>
              <a:t> </a:t>
            </a:r>
            <a:r>
              <a:rPr kumimoji="0" lang="ru-RU" b="0" i="1" u="none" strike="noStrike" cap="none" normalizeH="0" baseline="0" dirty="0" err="1" smtClean="0">
                <a:ln>
                  <a:noFill/>
                </a:ln>
                <a:solidFill>
                  <a:schemeClr val="tx1"/>
                </a:solidFill>
                <a:effectLst/>
                <a:latin typeface="Calibri" pitchFamily="34" charset="0"/>
                <a:ea typeface="TimesNewRoman,Italic" charset="-128"/>
                <a:cs typeface="Times New Roman" pitchFamily="18" charset="0"/>
              </a:rPr>
              <a:t>незрілонароджуваних</a:t>
            </a:r>
            <a:r>
              <a:rPr kumimoji="0" lang="ru-RU" b="0" i="1" u="none" strike="noStrike" cap="none" normalizeH="0" baseline="0" dirty="0" smtClean="0">
                <a:ln>
                  <a:noFill/>
                </a:ln>
                <a:solidFill>
                  <a:schemeClr val="tx1"/>
                </a:solidFill>
                <a:effectLst/>
                <a:latin typeface="Calibri" pitchFamily="34" charset="0"/>
                <a:ea typeface="TimesNewRoman,Italic" charset="-128"/>
                <a:cs typeface="Times New Roman" pitchFamily="18" charset="0"/>
              </a:rPr>
              <a:t> </a:t>
            </a:r>
            <a:r>
              <a:rPr kumimoji="0" lang="ru-RU" b="0" i="1" u="none" strike="noStrike" cap="none" normalizeH="0" baseline="0" dirty="0" err="1" smtClean="0">
                <a:ln>
                  <a:noFill/>
                </a:ln>
                <a:solidFill>
                  <a:schemeClr val="tx1"/>
                </a:solidFill>
                <a:effectLst/>
                <a:latin typeface="Calibri" pitchFamily="34" charset="0"/>
                <a:ea typeface="TimesNewRoman,Italic" charset="-128"/>
                <a:cs typeface="Times New Roman" pitchFamily="18" charset="0"/>
              </a:rPr>
              <a:t>хребетних</a:t>
            </a:r>
            <a:r>
              <a:rPr kumimoji="0" lang="ru-RU"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Дитинчата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хребетних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народжуються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стадіях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зрілості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Ми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вже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познайомилися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прикладом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крайнього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незрілонародження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кенгурятком</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котре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з'являється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світ</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напівзародковому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стані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Незрілонародженими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хоча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пізнішій</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стадії</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пташенята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багатьох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птахів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горобиних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хижих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дитинчата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більшості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ссавців</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гризунів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хижих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іншого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боку,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пташенята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курей,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качок</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гусаків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низки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птахів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дитинчата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копитних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прикладом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зрілонароджених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Орбелі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дав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чітку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біологічну</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характеристику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зріло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незрілонароджуваних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Оскільки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зрілонароджені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дитинчата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починають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піддаватися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впливу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середовища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здебільшого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цілком</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сформованому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стані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цей</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вплив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неістотним</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Але при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цьому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можливості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подальшого</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прогресивного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надзвичайно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обмеженими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зводяться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лише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окремих</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додаткових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надбудов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умовно-рефлекторної</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діяльності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Зовсім</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становище 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розвиток</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навіть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спадково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фіксованих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вроджених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форм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виходить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далеко за</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межі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внутріяйцевого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внутрішньоутробного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дитинчата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хоча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їм</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складніше</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через те,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вони не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можуть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виживати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без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батьківської</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допомоги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знаходяться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все ж таки у</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вигіднішому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стані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розвиток</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нервової</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системи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них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зовсім</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закінчений</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їхні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ще</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недорозвинуті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вроджені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підпадають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вплив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агентів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навколишнього</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середовища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результаті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значною</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мірою</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модифікуються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основі</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переплетення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вроджених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компонентів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тих,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здобуваються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відповідно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конкретних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умов</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середовища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0" y="332656"/>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0" i="1" u="none" strike="noStrike" cap="none" normalizeH="0" baseline="0" dirty="0" err="1" smtClean="0">
                <a:ln>
                  <a:noFill/>
                </a:ln>
                <a:solidFill>
                  <a:schemeClr val="tx1"/>
                </a:solidFill>
                <a:effectLst/>
                <a:latin typeface="Calibri" pitchFamily="34" charset="0"/>
                <a:ea typeface="TimesNewRoman,Italic" charset="-128"/>
                <a:cs typeface="Times New Roman" pitchFamily="18" charset="0"/>
              </a:rPr>
              <a:t>Значення</a:t>
            </a:r>
            <a:r>
              <a:rPr kumimoji="0" lang="ru-RU" b="0" i="1" u="none" strike="noStrike" cap="none" normalizeH="0" baseline="0" dirty="0" smtClean="0">
                <a:ln>
                  <a:noFill/>
                </a:ln>
                <a:solidFill>
                  <a:schemeClr val="tx1"/>
                </a:solidFill>
                <a:effectLst/>
                <a:latin typeface="Calibri" pitchFamily="34" charset="0"/>
                <a:ea typeface="TimesNewRoman,Italic" charset="-128"/>
                <a:cs typeface="Times New Roman" pitchFamily="18" charset="0"/>
              </a:rPr>
              <a:t> </a:t>
            </a:r>
            <a:r>
              <a:rPr kumimoji="0" lang="ru-RU" b="0" i="1" u="none" strike="noStrike" cap="none" normalizeH="0" baseline="0" dirty="0" err="1" smtClean="0">
                <a:ln>
                  <a:noFill/>
                </a:ln>
                <a:solidFill>
                  <a:schemeClr val="tx1"/>
                </a:solidFill>
                <a:effectLst/>
                <a:latin typeface="Calibri" pitchFamily="34" charset="0"/>
                <a:ea typeface="TimesNewRoman,Italic" charset="-128"/>
                <a:cs typeface="Times New Roman" pitchFamily="18" charset="0"/>
              </a:rPr>
              <a:t>турботи</a:t>
            </a:r>
            <a:r>
              <a:rPr kumimoji="0" lang="ru-RU" b="0" i="1" u="none" strike="noStrike" cap="none" normalizeH="0" baseline="0" dirty="0" smtClean="0">
                <a:ln>
                  <a:noFill/>
                </a:ln>
                <a:solidFill>
                  <a:schemeClr val="tx1"/>
                </a:solidFill>
                <a:effectLst/>
                <a:latin typeface="Calibri" pitchFamily="34" charset="0"/>
                <a:ea typeface="TimesNewRoman,Italic" charset="-128"/>
                <a:cs typeface="Times New Roman" pitchFamily="18" charset="0"/>
              </a:rPr>
              <a:t> про потомство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Великого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особливо в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незрілонароджуваних</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набуває</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батьківська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турбота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 потомство </a:t>
            </a:r>
            <a:r>
              <a:rPr kumimoji="0" lang="ru-RU"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дії</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забезпечують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поліпшують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виживання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потомства. 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ряді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випадків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турбота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 потомство</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обмежується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створенням</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притулку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заготівлею</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їжі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майбутнього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потомства,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але</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материнська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особина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цьому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зустрічається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дитинчам</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(превентивна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турбота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потомство).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Більш</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високою</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формою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турботи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 потомство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догляд,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який</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здійснюється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двох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основних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формах </a:t>
            </a:r>
            <a:r>
              <a:rPr kumimoji="0" lang="ru-RU"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пасивній</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активній</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першому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випадку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дорослі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особини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носять</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із</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собою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яйця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молодих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спеціальних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шкірних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поглибленнях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складках, сумках.</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 цьому іноді дитинчата харчуються виділеннями материнської особини. При активному ж догляді за потомством дорослі особини виконують специфічні дії, спрямовані на забезпечення всіх чи багатьох сфер життєдіяльності </a:t>
            </a:r>
            <a:r>
              <a:rPr kumimoji="0" lang="uk-UA"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личинок комах, молоді риб, пташенят, дитинчат ссавців.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Крім</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навчання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пошуку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притулків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годівлі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обігріву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захисту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очищення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поверхні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тіла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тощо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батьки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багатьох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вищих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птахів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ссавців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також</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вчать</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своє</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потомство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наприклад</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знаходити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їжу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розпізнавати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ворогів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pic>
        <p:nvPicPr>
          <p:cNvPr id="3075" name="Picture 3" descr="Завдання: Особливості поведінки і психіки людини. Узагальнення —  Гипермаркет знаний"/>
          <p:cNvPicPr>
            <a:picLocks noChangeAspect="1" noChangeArrowheads="1"/>
          </p:cNvPicPr>
          <p:nvPr/>
        </p:nvPicPr>
        <p:blipFill>
          <a:blip r:embed="rId2" cstate="print"/>
          <a:srcRect/>
          <a:stretch>
            <a:fillRect/>
          </a:stretch>
        </p:blipFill>
        <p:spPr bwMode="auto">
          <a:xfrm>
            <a:off x="3203848" y="4334903"/>
            <a:ext cx="2716535" cy="2523097"/>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0"/>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Інстинктивна</a:t>
            </a: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поведінка</a:t>
            </a: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ранньому</a:t>
            </a: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постнатальному </a:t>
            </a:r>
            <a:r>
              <a:rPr kumimoji="0" lang="ru-RU" sz="1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періоді</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Інстинктивні</a:t>
            </a: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рухи</a:t>
            </a: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Стабільні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тверді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інстинктивні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з'являються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ранньому</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постнатальному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онтогенезі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вже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"готовому"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вигляді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Через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довгий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час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вважалося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вони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зовсім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розвиваються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мають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потреби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індивідуальному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тренуванні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Насправді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як ми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вже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знаємо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цілком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вродженою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лише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програма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їхнього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процесі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онтогенезу,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котрий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обумовлений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розвитком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екзосоматичних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ефекторних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органів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відповідних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центрально-нервових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структур),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функцією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інстинктивні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Тільки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такому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розумінні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стверджувати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 не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залежні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впливів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середовища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інстинктивні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онтогенезі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Вроджене</a:t>
            </a: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впізнавання</a:t>
            </a: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ранній</a:t>
            </a: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досвід</a:t>
            </a: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З'явившись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світ</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швидко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правильно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орієнтувати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щодо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агентів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середовища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орієнтація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життєво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важливих</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компонентів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середовища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мінімальною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витратою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енергії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часу </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насправді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питання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життя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смерті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особливо для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зріло-народжених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Здійснюється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вона в першу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чергу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шляхом так</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званого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вродженого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впізнання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Основу такого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впізнання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складають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таксиси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але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завжди</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цьому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діють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безумовні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рефлекси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зазначив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Лоренц,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багатьох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випадках</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подібна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специфічна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спрямованість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ґрунтується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відповідних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вроджених</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пускових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механізмах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самі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ж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ознаки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орієнтують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являють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собою</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ключові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подразники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початку постнатального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розкіш</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тривалого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неприпустимою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Проте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вже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тут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виявляється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загальне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правило,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немає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суто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вроджених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форм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позбавлених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елементів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цілком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стосується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вродженого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впізнавання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завжди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збагачується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коригується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перебудовується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результаті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набуття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раннього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досвіду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котрий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проявляється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формах постнатального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результаті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раннього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змінюватися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сигнальне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подразників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Молодь</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осетрових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риб</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реагує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спочатку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світло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негативно,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але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починаючи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5-го дня (у щипа)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9-го дня (в осетра)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реакція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перетворюється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позитивну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впливом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переходу до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активного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харчування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утворення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відповідних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харчових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рефлексів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наступні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дні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реакція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мальків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світло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індивідуально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змінюватися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залежно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конкретних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умов</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годівлі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Ю.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Касимов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випадках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відбувається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добудова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зміна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вродженого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впізнавання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через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включення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сенсорних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систем. Так,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дрозденята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перші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після</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вилуплення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реагують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струс</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гнізда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витягуванням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шиї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розкриттям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дзьоба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Просторова</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орієнтація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цієї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реакції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здійснюється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основі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гравітаційної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чутливості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локалізованої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органі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рівноваги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внутрішньому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вусі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шия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витягується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вертикально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вгору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незалежно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місця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розташування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джерела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подразнення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вроджена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реакція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зберігається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після</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прозріння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пташенят</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тижневому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віці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хоча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вже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тепер</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розповсюджується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зоровий</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стимул </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появу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будь-якого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об'єкта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полі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зору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пташеняти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Ранній</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досвід</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Облігатне</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научіння</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Наведені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вище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приклади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постнатально-го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відносяться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облігатного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Сюди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також</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належать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усі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природних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умовах</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конче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потрібні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виконання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найважливіших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життєвих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функцій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Результати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облігатного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однаковою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мірою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необхідні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виживання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всім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представникам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даного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виду, тому</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видо-специфичність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зближує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облігатне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вродженими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формами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Облігатне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вроджена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зокрема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вроджене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впізнавання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найтісніше</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пов'язане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одне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одним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єдиний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комплекс.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єдності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знаходить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своє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втілення</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модифікація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вродженої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раннім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досвідом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тільки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сама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облігатного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але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конкретні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прояви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генетично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фіксовані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так само, як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форма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інстинктивної</a:t>
            </a:r>
            <a:r>
              <a:rPr lang="ru-RU" sz="1600" dirty="0">
                <a:latin typeface="Arial" pitchFamily="34" charset="0"/>
                <a:cs typeface="Arial" pitchFamily="34"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Характерною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ознакою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облігатного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також</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воно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може</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здійснюватися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тільки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протягом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визначених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так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званих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сенсибільних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критичних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періодів</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онтогенезу.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після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облігатне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неможливе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відміну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облігатного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факультативне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надбанням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індивідуального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досвіду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залежить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часткових</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умов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життя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особини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необхідним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всіх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представників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даного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виду як компонент</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їхньої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інстинктивної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Факультативне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модифікує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вдосконалює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lang="ru-RU" sz="1600" dirty="0">
                <a:latin typeface="Arial" pitchFamily="34" charset="0"/>
                <a:cs typeface="Arial" pitchFamily="34"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пристосовує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видотипову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вроджену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щодо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випадкових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елементів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середовища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проживання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особини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тому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воно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носить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суто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індивідуальний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характер, 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стосується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певних</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сенсибільних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відрізняється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великою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лабільністю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оборотністю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Видоспецифічними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тут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лише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сама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межі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цієї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Крім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уже</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відзначених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сфер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облігатне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важливе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харчової</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експериментально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доведено,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первісний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прийом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їжі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служить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змієнят</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джерелом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нагромадження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досвіду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визначає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подальше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розпізнавання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харчових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об'єктів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їхніми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хімічними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ознаками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Або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коли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дитинчатам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морських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свинок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протягом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перших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дев'яти</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днів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після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народження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давали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їстівне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неїстівне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формувалася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перевага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перших.</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Важливе значення це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научіння</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має і для формування рухових актів, які забезпечують захоплення і саме споживання продуктів, а у хижаків </a:t>
            </a:r>
            <a:r>
              <a:rPr kumimoji="0" lang="uk-UA"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оволодіння і поїдання здобичі.</a:t>
            </a:r>
            <a:endParaRPr kumimoji="0" lang="uk-UA"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0"/>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Закарбовування</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уже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відзначалося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ранній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досвід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складається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насамперед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облігатного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Факультативне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взагалі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відбувається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тільки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доповнює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уточнює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конкретизує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процес</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облігатного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Перевага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останнього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ранньому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постнатальному</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онтогенезі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полягає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тому,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відбувається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добудовування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вроджених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пускових</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механізмів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низки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найважливіших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інстинктивних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шляхом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включення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них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компонентів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здобуваються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індивідуально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Закарбування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важливим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характерним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компонентом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раннього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постнатального онтогенезу.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форма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облігатного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обов'язковою</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присутністю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важливих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складових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елементів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факультативного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час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дуже</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швидко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фіксуються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пам'яті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відмітні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ознаки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об'єктів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інстинктивних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поведінкових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тому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закарбування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кваліфікують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пер-цептивне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спрямоване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розпізнавання</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незнайомого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додаток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знайомого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тобто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вродженого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впізнавання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інших</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випадках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облігатного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закарбування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відбувається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лише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протягом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певних</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сенсибільних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причому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без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харчового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зовнішнього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підкріплення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Результати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закарбування</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відрізняються винятковою міцністю ("необоротністю"). Особливо чітко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закарбування</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виявляється в реакції слідування, вивчення якої проводили багато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вчених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Феномен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цієї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реакції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полягає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тому,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зрілонароджені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дитинчата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вже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невдовзі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після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появи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світ</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невідступно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рухаються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слідом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батьками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одночасно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одне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одним).</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У</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ссавців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реакція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слідування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особливо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виражена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копитних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дитинчата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народжуються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дуже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зрілому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швидко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набувають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стояти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ходити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Завдяки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великому</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значенню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нюху,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закарбування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розповсюджується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тільки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оптичні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акустичні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але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ольфакторні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ознаки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тобто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запахи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батьків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Наприклад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верблюденя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вже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10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хвилин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після</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народження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робить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перші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спроби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підвестися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ноги, 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90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хвилин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уже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вільно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стояти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протягом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першої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доби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значною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мірою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завдяки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нюху,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реакція</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слідування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матір'ю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34819" name="AutoShape 3" descr="С. Саваж-Рамбо і бонобо Канзі спілкуються за допомогою мови-посередник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34821" name="Picture 5" descr="Відмінності психіки людини і тварин | Тест на 6 запитань. Психологія"/>
          <p:cNvPicPr>
            <a:picLocks noChangeAspect="1" noChangeArrowheads="1"/>
          </p:cNvPicPr>
          <p:nvPr/>
        </p:nvPicPr>
        <p:blipFill>
          <a:blip r:embed="rId2" cstate="print"/>
          <a:srcRect/>
          <a:stretch>
            <a:fillRect/>
          </a:stretch>
        </p:blipFill>
        <p:spPr bwMode="auto">
          <a:xfrm>
            <a:off x="3347864" y="5295900"/>
            <a:ext cx="2819400" cy="15621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0" y="138499"/>
            <a:ext cx="91440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Статеве</a:t>
            </a: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закарбовування</a:t>
            </a: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Інакше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проявляється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закарбовування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сфері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розмноження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тобто</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так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зване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статеве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закарбування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забезпечує</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майбутнє</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спілкування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багатьох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із</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статевим</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партнером.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Статеве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закарбування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спостерігається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переважно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самців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причому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них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закарбовуються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відмітні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материнські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ознаки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зразки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самиць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даного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виду. Так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ранньому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віці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відбувається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об'єктивація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майбутньої</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статевої</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Оглядаючи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процеси</a:t>
            </a:r>
            <a:r>
              <a:rPr lang="ru-RU" dirty="0">
                <a:latin typeface="Arial" pitchFamily="34" charset="0"/>
                <a:cs typeface="Arial" pitchFamily="34"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закарбування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важливо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підкреслити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загальним</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найістотнішим</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усіх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форм</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закарбування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швидка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постнатальна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добудова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вродженої</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точніше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вроджених</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пускових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механізмів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шляхом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їхнього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доповнення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компонентами,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здобуваються</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індивідуально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результаті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інстинктивна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конкретизується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певних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об'єктах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індивідуально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впізнаються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забезпечує</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ефективність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виконання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інстинктивних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дій</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Раннє</a:t>
            </a: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факультативне</a:t>
            </a: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научіння</a:t>
            </a: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самостійна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категорія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набуття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індивідуального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досвіду</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факультативне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відіграє</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ранньому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онтогенезі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значно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меншу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роль,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ніж</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наступних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етапах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онтогенезу.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Експериментально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факультативний</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компонент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раннього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можна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виявити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впливаючи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дитинчат</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штучними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стимулами,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або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зовсім</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зустрічаються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нормальному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середовищі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проживання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даного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виду,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або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хоча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зустрічаються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але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мають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істотної</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біологічної</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валентності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зумовлюють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інстинктивну</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реакцію</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Крім</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того,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цей</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компонент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бути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виявлений</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шляхом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навчання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дій</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представлені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їхній</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видотиповій</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поведінці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ru-RU" b="0" i="0" u="none" strike="noStrike" cap="none" normalizeH="0" baseline="0" dirty="0" smtClean="0">
                <a:ln>
                  <a:noFill/>
                </a:ln>
                <a:solidFill>
                  <a:schemeClr val="tx1"/>
                </a:solidFill>
                <a:effectLst/>
                <a:latin typeface="Arial" pitchFamily="34" charset="0"/>
                <a:cs typeface="Arial" pitchFamily="34" charset="0"/>
              </a:rPr>
              <a:t> </a:t>
            </a:r>
          </a:p>
        </p:txBody>
      </p:sp>
      <p:pic>
        <p:nvPicPr>
          <p:cNvPr id="33796" name="Picture 4" descr="ᐈ Як передається сказ? ~ 【Ознаки зараження】"/>
          <p:cNvPicPr>
            <a:picLocks noChangeAspect="1" noChangeArrowheads="1"/>
          </p:cNvPicPr>
          <p:nvPr/>
        </p:nvPicPr>
        <p:blipFill>
          <a:blip r:embed="rId2" cstate="print"/>
          <a:srcRect/>
          <a:stretch>
            <a:fillRect/>
          </a:stretch>
        </p:blipFill>
        <p:spPr bwMode="auto">
          <a:xfrm>
            <a:off x="3059832" y="5157192"/>
            <a:ext cx="2910453" cy="1504315"/>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Як приклад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навести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експеримент</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якому</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щурят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віці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5, 7, 9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11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днів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навчали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допомогою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електричного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подразнення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пробігати</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коридором,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причому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струм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вимикався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тільки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досягненні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ними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наприкінці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коридору.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Будь-які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оборонні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реакції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(повороти,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спроби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забратися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стінку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перекидання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супроводжувалися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дією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болючого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подразника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всіх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піддослідних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час</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тренування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число таких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реакцій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зменшувалося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але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тільки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7-11-денні щурята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навчилися</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швидко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знаходити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правильний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напрямок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наприкінці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коридору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самим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скоріше</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рятуватися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струму.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свідчить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 те,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5-денного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факультативне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научіння</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виявляється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дуже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обмежених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рамках.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Пізніше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щурят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з'являються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факультативні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реакції</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позитивні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подразники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Так,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наприклад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приблизно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20-денного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навчити</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натискати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важіль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харчову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винагороду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Однак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даними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низки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дослідників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оптимальний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раннього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постнатального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починається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щурят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місячному</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віці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хижих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ссавців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відзначаються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аналогічні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терміни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перших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позитивних</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навичок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цуценят</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було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встановлено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прогресивний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розвиток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формування</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навичок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ранньому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постнатальному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онтогенезі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безпосередньо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залежить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короткочасної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пам'яті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свою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чергу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пов'язане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розвитком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коркового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гальмування</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Лозовська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Образцова).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незрілонароджених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ссавців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з'являються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світ</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уже</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цілком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функціонуючими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дистантними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рецепторами,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факультативне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починається</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раніше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Так, за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даними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дослідниці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багато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років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вивчала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психіку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мавп</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порівняльно-психологічному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аспекті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нижчих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них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умовах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штучного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вирощування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вже</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на 3-4-й день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після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народження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з'являються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специфічні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реакції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вид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ріжка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годують</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дитинчат</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зокрема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своєрідні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лап для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охоплювання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після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40-50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годувань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Експериментальний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умовний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рефлекс на звук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дослідниці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вдалося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виробити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дитинчати</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гамадрила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віці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29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днів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Необхідно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звичайно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врахувати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перші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рефлекси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тактильні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термічні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пропріоцептивні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подразники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утворюються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ссавців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перші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ж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після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їхнього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народження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виключено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сфері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таких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подразників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самого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початку постнатального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відбуватися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лише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облігатне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але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факультативне</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навіть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народжуються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вкрай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незрілому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0" y="0"/>
            <a:ext cx="91440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Раннє</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формування</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спілкування</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Ученими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встановлено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функції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співу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птахів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великою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мірою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завдяки</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постнатальному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облігатному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Наприклад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пісня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молодого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самця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вівсянки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виконує</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шлюбну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потім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територіальну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функцію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тільки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після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того, як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навчиться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співати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повну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пісню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тобто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модифікувати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ювенільну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підпісню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додавати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специфічної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структури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видозмінювати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ритм.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Велику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роль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відіграє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наслідування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вказував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Торп</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відзначаючи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птахи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вчаться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безпосередньо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звуковими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сигналами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птахів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ссавців взаємне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закарбування</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індивідуальних відмітних ознак батьків та потомства і встановлення контактів між ними відбуваються в різний термін після появи дитинчати на світ </a:t>
            </a:r>
            <a:r>
              <a:rPr kumimoji="0" lang="uk-UA"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залежно від ступеня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зрілонародження</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але найчастіше в перші години життя немовляти.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Дитинча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одногорбого верблюда,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наприклад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подає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перші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звуки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час</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пологів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вже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годину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змозі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відтворити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майже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всі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звуки,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властиві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виду, тому</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саме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моменту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народження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починається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інтенсивний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акустичний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контакт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матір'ю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ссавців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ранньому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постнатальному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онтогенезі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існують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критичні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таких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трьох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типів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для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процесів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стимуляції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фізіологічних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процесів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спілкування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Дослідження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багатьох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учених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показали,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коли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протягом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критичного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останнього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типу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дитинча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можливості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встановити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зв'язок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особинами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виду,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воно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згодом</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виявитися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зовсім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нездатним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спілкування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собі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подібними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усякому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разі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матиме</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великі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труднощі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комунікативній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також</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репродуктивній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поведінці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Формування</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первинних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комунікативних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зв'язків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відбувається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шляхом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за-карбування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воно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залежить</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харчового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зовнішнього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підкріплення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менш</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чітко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виражене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ссавців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зворотне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закарбування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закарбування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індивідуальних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ознак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дитинчат</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батьків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Так,</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наприклад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вівці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кози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копитні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навчаються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розпізнавати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ознаки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безпосередньо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після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народження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їхніх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дитинчат</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потім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вже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підпускають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материнських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дійок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чужих.</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uk-UA"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0" y="0"/>
            <a:ext cx="9144000" cy="67710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Пізнавальні</a:t>
            </a: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аспекти</a:t>
            </a: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ранньої</a:t>
            </a: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постнатальної</a:t>
            </a: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err="1" smtClean="0">
                <a:ln>
                  <a:noFill/>
                </a:ln>
                <a:solidFill>
                  <a:schemeClr val="tx1"/>
                </a:solidFill>
                <a:effectLst/>
                <a:latin typeface="Calibri" pitchFamily="34" charset="0"/>
                <a:ea typeface="TimesNewRoman,Italic"/>
                <a:cs typeface="Times New Roman" pitchFamily="18" charset="0"/>
              </a:rPr>
              <a:t>Дослідницька</a:t>
            </a:r>
            <a:r>
              <a:rPr kumimoji="0" lang="ru-RU" sz="1400" b="0" i="1" u="none" strike="noStrike" cap="none" normalizeH="0" baseline="0" dirty="0" smtClean="0">
                <a:ln>
                  <a:noFill/>
                </a:ln>
                <a:solidFill>
                  <a:schemeClr val="tx1"/>
                </a:solidFill>
                <a:effectLst/>
                <a:latin typeface="Calibri" pitchFamily="34" charset="0"/>
                <a:ea typeface="TimesNewRoman,Italic"/>
                <a:cs typeface="Times New Roman" pitchFamily="18" charset="0"/>
              </a:rPr>
              <a:t> </a:t>
            </a:r>
            <a:r>
              <a:rPr kumimoji="0" lang="ru-RU" sz="1400" b="0" i="1" u="none" strike="noStrike" cap="none" normalizeH="0" baseline="0" dirty="0" err="1" smtClean="0">
                <a:ln>
                  <a:noFill/>
                </a:ln>
                <a:solidFill>
                  <a:schemeClr val="tx1"/>
                </a:solidFill>
                <a:effectLst/>
                <a:latin typeface="Calibri" pitchFamily="34" charset="0"/>
                <a:ea typeface="TimesNewRoman,Italic"/>
                <a:cs typeface="Times New Roman" pitchFamily="18" charset="0"/>
              </a:rPr>
              <a:t>поведінка</a:t>
            </a:r>
            <a:r>
              <a:rPr kumimoji="0" lang="ru-RU" sz="1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Постійною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складовою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будь-якого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поведінкового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акту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дослідницька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виявляється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онто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філогенетичних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рівнях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найрізноманітніших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формах.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Діапазон</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проявів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значний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елементарних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орієнтованих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реакцій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дослідницької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вищих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ссавців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широкому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розумінні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орієнтована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пошукова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початковою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фазою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будь-якої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інстинктивної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вона</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спрямована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пошук</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тих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агентів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середовища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котрі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об'єктами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вродженого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впізнавання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Інакше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кажучи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інстинктивних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поведін-кових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актах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орієнтовно-дослідницька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активність</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сприяє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пошуку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виявленню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ключових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подразників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спрямовує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них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діяльність</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Елементарні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орієнтовані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реакції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виявляються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дуже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рано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навіть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незрілонароджених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дитинчат</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Так,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цуценят</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лисенят</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вже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перший-другий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день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життя</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спостерігаються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пошукові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маятникоподібні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голови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припиняються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після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знаходження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дійки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матері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Подібні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пошукові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повороти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голови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боки та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тицяння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напрямі</a:t>
            </a:r>
            <a:r>
              <a:rPr lang="ru-RU" sz="800" dirty="0">
                <a:latin typeface="Arial" pitchFamily="34" charset="0"/>
                <a:cs typeface="Arial" pitchFamily="34"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навколишніх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об'єктів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виробляються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першої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ж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доби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життя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також</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кошенят</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багатьох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інших</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дитинчат</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хижих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ссавців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Дитинчата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мавп</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вже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перші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життя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можуть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рухати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вухами</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Надалі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з'являються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орієнтовані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реакції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обнюхування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прислухання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приглядання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цуценят</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лисенят</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обстеження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навколишнього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простору</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починається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приблизно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наприкінці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другого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тижня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життя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дитинчат</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нижчих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мавп</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починаючи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14-16-го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днів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життя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з'являються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рухові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реакції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відповідь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індиферентні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lang="ru-RU" sz="800" dirty="0" smtClean="0">
                <a:latin typeface="Arial" pitchFamily="34" charset="0"/>
                <a:cs typeface="Arial" pitchFamily="34"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звукові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зорові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подразники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потім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приблизно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1,5-2-місячному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віці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перетворюються</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справжні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дослідницькі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реагує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зміни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навколишньому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середовищі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поява</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нового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подразника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об'єкта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поворотами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голови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очей,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рухами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вух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також</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наближенням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нового,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незнайомого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об'єкта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Так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з'являється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цікавість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притаманна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насамперед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приматам, 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також</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іншим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вищим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хребетним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Розвиток</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дослідницької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великою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мірою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визначається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умовами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розвивається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дитинча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особливо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можливостями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спілкування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матір'ю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іншими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родичами.</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err="1" smtClean="0">
                <a:ln>
                  <a:noFill/>
                </a:ln>
                <a:solidFill>
                  <a:schemeClr val="tx1"/>
                </a:solidFill>
                <a:effectLst/>
                <a:latin typeface="Calibri" pitchFamily="34" charset="0"/>
                <a:ea typeface="TimesNewRoman,Italic"/>
                <a:cs typeface="Times New Roman" pitchFamily="18" charset="0"/>
              </a:rPr>
              <a:t>Облігатне</a:t>
            </a:r>
            <a:r>
              <a:rPr kumimoji="0" lang="ru-RU" sz="1400" b="0" i="1" u="none" strike="noStrike" cap="none" normalizeH="0" baseline="0" dirty="0" smtClean="0">
                <a:ln>
                  <a:noFill/>
                </a:ln>
                <a:solidFill>
                  <a:schemeClr val="tx1"/>
                </a:solidFill>
                <a:effectLst/>
                <a:latin typeface="Calibri" pitchFamily="34" charset="0"/>
                <a:ea typeface="TimesNewRoman,Italic"/>
                <a:cs typeface="Times New Roman" pitchFamily="18" charset="0"/>
              </a:rPr>
              <a:t> </a:t>
            </a:r>
            <a:r>
              <a:rPr kumimoji="0" lang="ru-RU" sz="1400" b="0" i="1" u="none" strike="noStrike" cap="none" normalizeH="0" baseline="0" dirty="0" err="1" smtClean="0">
                <a:ln>
                  <a:noFill/>
                </a:ln>
                <a:solidFill>
                  <a:schemeClr val="tx1"/>
                </a:solidFill>
                <a:effectLst/>
                <a:latin typeface="Calibri" pitchFamily="34" charset="0"/>
                <a:ea typeface="TimesNewRoman,Italic"/>
                <a:cs typeface="Times New Roman" pitchFamily="18" charset="0"/>
              </a:rPr>
              <a:t>научіння</a:t>
            </a:r>
            <a:r>
              <a:rPr kumimoji="0" lang="ru-RU" sz="1400" b="0" i="1" u="none" strike="noStrike" cap="none" normalizeH="0" baseline="0" dirty="0" smtClean="0">
                <a:ln>
                  <a:noFill/>
                </a:ln>
                <a:solidFill>
                  <a:schemeClr val="tx1"/>
                </a:solidFill>
                <a:effectLst/>
                <a:latin typeface="Calibri" pitchFamily="34" charset="0"/>
                <a:ea typeface="TimesNewRoman,Italic"/>
                <a:cs typeface="Times New Roman" pitchFamily="18" charset="0"/>
              </a:rPr>
              <a:t> </a:t>
            </a:r>
            <a:r>
              <a:rPr kumimoji="0" lang="ru-RU" sz="1400" b="0" i="1" u="none" strike="noStrike" cap="none" normalizeH="0" baseline="0" dirty="0" err="1" smtClean="0">
                <a:ln>
                  <a:noFill/>
                </a:ln>
                <a:solidFill>
                  <a:schemeClr val="tx1"/>
                </a:solidFill>
                <a:effectLst/>
                <a:latin typeface="Calibri" pitchFamily="34" charset="0"/>
                <a:ea typeface="TimesNewRoman,Italic"/>
                <a:cs typeface="Times New Roman" pitchFamily="18" charset="0"/>
              </a:rPr>
              <a:t>й</a:t>
            </a:r>
            <a:r>
              <a:rPr kumimoji="0" lang="ru-RU" sz="1400" b="0" i="1" u="none" strike="noStrike" cap="none" normalizeH="0" baseline="0" dirty="0" smtClean="0">
                <a:ln>
                  <a:noFill/>
                </a:ln>
                <a:solidFill>
                  <a:schemeClr val="tx1"/>
                </a:solidFill>
                <a:effectLst/>
                <a:latin typeface="Calibri" pitchFamily="34" charset="0"/>
                <a:ea typeface="TimesNewRoman,Italic"/>
                <a:cs typeface="Times New Roman" pitchFamily="18" charset="0"/>
              </a:rPr>
              <a:t> </a:t>
            </a:r>
            <a:r>
              <a:rPr kumimoji="0" lang="ru-RU" sz="1400" b="0" i="1" u="none" strike="noStrike" cap="none" normalizeH="0" baseline="0" dirty="0" err="1" smtClean="0">
                <a:ln>
                  <a:noFill/>
                </a:ln>
                <a:solidFill>
                  <a:schemeClr val="tx1"/>
                </a:solidFill>
                <a:effectLst/>
                <a:latin typeface="Calibri" pitchFamily="34" charset="0"/>
                <a:ea typeface="TimesNewRoman,Italic"/>
                <a:cs typeface="Times New Roman" pitchFamily="18" charset="0"/>
              </a:rPr>
              <a:t>орієнтація</a:t>
            </a:r>
            <a:r>
              <a:rPr kumimoji="0" lang="ru-RU" sz="1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насамперед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характер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облігатного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адже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будучи формою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дослідницької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воно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входить як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обов'язковий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компонент</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будь-якого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інстинктивного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акту.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Проте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кожна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змушена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самостійно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вивчати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значущі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лише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орієнтири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будуть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для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особин</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того ж виду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дуже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різними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Відмітні ознаки цих орієнтирів є самі по собі випадкові, несуттєві, і тільки індивідуальне запам'ятовування у результаті факультативного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научіння</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додає їм пізнавального значення. Таким чином, в орієнтувальній поведінці дитинчати завжди присутні елементи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облігатного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і факультативного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научіння</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однак співвідношення між цими двома компонентами, їхня питома вага можуть бути різними залежно від того, у якій функціональній сфері відбувається орієнтація. Під час формування комунікативної поведінки в онтогенезі першорядне значення має термінова постнатальна добудова відповідних вроджених пускових механізмів, яка є характерною рисою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закарбування</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0" y="0"/>
            <a:ext cx="9144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Розвиток</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психічної</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діяльності</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пренатальному</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періоді</a:t>
            </a:r>
            <a:endPar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Вроджене</a:t>
            </a:r>
            <a:r>
              <a:rPr kumimoji="0" lang="ru-RU"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набуте</a:t>
            </a:r>
            <a:r>
              <a:rPr kumimoji="0" lang="ru-RU"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індивідуальному</a:t>
            </a:r>
            <a:r>
              <a:rPr kumimoji="0" lang="ru-RU"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Психічну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можна</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пізнати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лише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процесі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урахуванням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індивідуального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історичного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аспектів</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Саме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так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розумів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вивчення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психічної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Вагнер,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підкреслюючи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воно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бути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дійсно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науковим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лише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застосуванні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двох</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методів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складають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єдність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онтогенетичного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ґрунтується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порівнянні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фактів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життя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особини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філогенетичного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ґрунтується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порівнянні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фактів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життя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виду.</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Разом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два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методи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складають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єдиний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біогенетичний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метод.</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3314" name="Rectangle 2"/>
          <p:cNvSpPr>
            <a:spLocks noChangeArrowheads="1"/>
          </p:cNvSpPr>
          <p:nvPr/>
        </p:nvSpPr>
        <p:spPr bwMode="auto">
          <a:xfrm>
            <a:off x="0" y="2128354"/>
            <a:ext cx="9144000"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Вроджене</a:t>
            </a:r>
            <a:r>
              <a:rPr kumimoji="0" lang="ru-RU"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набуте</a:t>
            </a:r>
            <a:r>
              <a:rPr kumimoji="0" lang="ru-RU"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пренатальному</a:t>
            </a:r>
            <a:r>
              <a:rPr kumimoji="0" lang="ru-RU"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ru-RU" sz="16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значною</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мірою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визначає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весь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подальший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процес</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онтогенезі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безхребетних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так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хребетних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встановлено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організм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розвивається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здійснює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пренатальному</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(дородовому)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котрі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елементами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майбутніх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рухових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Проте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ще</a:t>
            </a:r>
            <a:endPar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позбавлені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відповідного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функціонального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тобто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можуть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відігравати</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пристосувальну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роль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спілкуванні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середовищем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проживання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функція</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з'являється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лише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постнатальному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тобто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говорити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лише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передадаптаційне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ембріональної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показали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дослідження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Д.</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Слоніма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колег-учених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внутрішньоутробні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впливають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координацію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фізіологічних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процесів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пов'язаних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м'язовою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діяльністю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самим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сприяють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становленню</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немовляти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даними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Слоніма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новонароджені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цапенята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ягнята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бігати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без</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втоми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двох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годин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поспіль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можливість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обумовлена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ході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ембріогенезу</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шляхом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вправ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сформувалася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координація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усіх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функцій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тому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числі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вегетативних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необхідних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здійснення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інтенсивної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вже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самому початку постнатального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зв'язку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набуває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особливого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інтересу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питання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ембріональне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деякі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дослідники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вважали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визначальним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коли 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єдиним</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чинником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усього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складного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процесу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первісного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екзосоматичних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функцій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Серед</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дослідників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вже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згадуваний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відомий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американський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вчений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Цин-Янг</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Куо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20-30-х роках XX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століття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зумів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одним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перших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переконливо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показати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вже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час</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ембріогенезу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відбувається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тренування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зачатків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майбутніх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органів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поступовий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розвиток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удосконалювання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рухових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функцій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шляхом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набуття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ембріонального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досвіду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ru-RU" sz="16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0" y="-128528"/>
            <a:ext cx="9144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1" u="none" strike="noStrike" cap="none" normalizeH="0" baseline="0" dirty="0" err="1" smtClean="0">
                <a:ln>
                  <a:noFill/>
                </a:ln>
                <a:solidFill>
                  <a:schemeClr val="tx1"/>
                </a:solidFill>
                <a:effectLst/>
                <a:latin typeface="Calibri" pitchFamily="34" charset="0"/>
                <a:ea typeface="TimesNewRoman,Italic" charset="-128"/>
                <a:cs typeface="Times New Roman" pitchFamily="18" charset="0"/>
              </a:rPr>
              <a:t>Раннє</a:t>
            </a:r>
            <a:r>
              <a:rPr kumimoji="0" lang="ru-RU" sz="1400" b="0" i="1" u="none" strike="noStrike" cap="none" normalizeH="0" baseline="0" dirty="0" smtClean="0">
                <a:ln>
                  <a:noFill/>
                </a:ln>
                <a:solidFill>
                  <a:schemeClr val="tx1"/>
                </a:solidFill>
                <a:effectLst/>
                <a:latin typeface="Calibri" pitchFamily="34" charset="0"/>
                <a:ea typeface="TimesNewRoman,Italic" charset="-128"/>
                <a:cs typeface="Times New Roman" pitchFamily="18" charset="0"/>
              </a:rPr>
              <a:t> </a:t>
            </a:r>
            <a:r>
              <a:rPr kumimoji="0" lang="ru-RU" sz="1400" b="0" i="1" u="none" strike="noStrike" cap="none" normalizeH="0" baseline="0" dirty="0" err="1" smtClean="0">
                <a:ln>
                  <a:noFill/>
                </a:ln>
                <a:solidFill>
                  <a:schemeClr val="tx1"/>
                </a:solidFill>
                <a:effectLst/>
                <a:latin typeface="Calibri" pitchFamily="34" charset="0"/>
                <a:ea typeface="TimesNewRoman,Italic" charset="-128"/>
                <a:cs typeface="Times New Roman" pitchFamily="18" charset="0"/>
              </a:rPr>
              <a:t>факультативне</a:t>
            </a:r>
            <a:r>
              <a:rPr kumimoji="0" lang="ru-RU" sz="1400" b="0" i="1" u="none" strike="noStrike" cap="none" normalizeH="0" baseline="0" dirty="0" smtClean="0">
                <a:ln>
                  <a:noFill/>
                </a:ln>
                <a:solidFill>
                  <a:schemeClr val="tx1"/>
                </a:solidFill>
                <a:effectLst/>
                <a:latin typeface="Calibri" pitchFamily="34" charset="0"/>
                <a:ea typeface="TimesNewRoman,Italic" charset="-128"/>
                <a:cs typeface="Times New Roman" pitchFamily="18" charset="0"/>
              </a:rPr>
              <a:t> </a:t>
            </a:r>
            <a:r>
              <a:rPr kumimoji="0" lang="ru-RU" sz="1400" b="0" i="1" u="none" strike="noStrike" cap="none" normalizeH="0" baseline="0" dirty="0" err="1" smtClean="0">
                <a:ln>
                  <a:noFill/>
                </a:ln>
                <a:solidFill>
                  <a:schemeClr val="tx1"/>
                </a:solidFill>
                <a:effectLst/>
                <a:latin typeface="Calibri" pitchFamily="34" charset="0"/>
                <a:ea typeface="TimesNewRoman,Italic" charset="-128"/>
                <a:cs typeface="Times New Roman" pitchFamily="18" charset="0"/>
              </a:rPr>
              <a:t>научіння</a:t>
            </a:r>
            <a:r>
              <a:rPr kumimoji="0" lang="ru-RU" sz="1400" b="0" i="1" u="none" strike="noStrike" cap="none" normalizeH="0" baseline="0" dirty="0" smtClean="0">
                <a:ln>
                  <a:noFill/>
                </a:ln>
                <a:solidFill>
                  <a:schemeClr val="tx1"/>
                </a:solidFill>
                <a:effectLst/>
                <a:latin typeface="Calibri" pitchFamily="34" charset="0"/>
                <a:ea typeface="TimesNewRoman,Italic" charset="-128"/>
                <a:cs typeface="Times New Roman" pitchFamily="18" charset="0"/>
              </a:rPr>
              <a:t> </a:t>
            </a:r>
            <a:r>
              <a:rPr kumimoji="0" lang="ru-RU" sz="1400" b="0" i="1" u="none" strike="noStrike" cap="none" normalizeH="0" baseline="0" dirty="0" err="1" smtClean="0">
                <a:ln>
                  <a:noFill/>
                </a:ln>
                <a:solidFill>
                  <a:schemeClr val="tx1"/>
                </a:solidFill>
                <a:effectLst/>
                <a:latin typeface="Calibri" pitchFamily="34" charset="0"/>
                <a:ea typeface="TimesNewRoman,Italic" charset="-128"/>
                <a:cs typeface="Times New Roman" pitchFamily="18" charset="0"/>
              </a:rPr>
              <a:t>й</a:t>
            </a:r>
            <a:r>
              <a:rPr kumimoji="0" lang="ru-RU" sz="1400" b="0" i="1" u="none" strike="noStrike" cap="none" normalizeH="0" baseline="0" dirty="0" smtClean="0">
                <a:ln>
                  <a:noFill/>
                </a:ln>
                <a:solidFill>
                  <a:schemeClr val="tx1"/>
                </a:solidFill>
                <a:effectLst/>
                <a:latin typeface="Calibri" pitchFamily="34" charset="0"/>
                <a:ea typeface="TimesNewRoman,Italic" charset="-128"/>
                <a:cs typeface="Times New Roman" pitchFamily="18" charset="0"/>
              </a:rPr>
              <a:t> </a:t>
            </a:r>
            <a:r>
              <a:rPr kumimoji="0" lang="ru-RU" sz="1400" b="0" i="1" u="none" strike="noStrike" cap="none" normalizeH="0" baseline="0" dirty="0" err="1" smtClean="0">
                <a:ln>
                  <a:noFill/>
                </a:ln>
                <a:solidFill>
                  <a:schemeClr val="tx1"/>
                </a:solidFill>
                <a:effectLst/>
                <a:latin typeface="Calibri" pitchFamily="34" charset="0"/>
                <a:ea typeface="TimesNewRoman,Italic" charset="-128"/>
                <a:cs typeface="Times New Roman" pitchFamily="18" charset="0"/>
              </a:rPr>
              <a:t>орієнтація</a:t>
            </a:r>
            <a:r>
              <a:rPr kumimoji="0" lang="ru-RU" sz="1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Вже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ранній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орієнтувальній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поведінці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виразно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позначаються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індивідуальні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особливості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Значною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мірою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індивідуальні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відмінності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поведінці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залежать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частоти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характеру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здійснених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моменту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народження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сенсорних</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досить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чітко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виявляється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час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дитинчат</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умовах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коли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доводиться</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постійно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бачити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певні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фігури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показали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експериментальні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дослідження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виросли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такому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оточенні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згодом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легше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орієнтуються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 таких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фігурах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Тобто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раннє</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факультативне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непідкріплюване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візуальне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тренування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сприяє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орієнтації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подальшому</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підкріплюваному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факультативному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особливо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тоді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коли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тренування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було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сполучено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труднощами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відбувалися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складніші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сенсорні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err="1" smtClean="0">
                <a:ln>
                  <a:noFill/>
                </a:ln>
                <a:solidFill>
                  <a:schemeClr val="tx1"/>
                </a:solidFill>
                <a:effectLst/>
                <a:latin typeface="Calibri" pitchFamily="34" charset="0"/>
                <a:ea typeface="TimesNewRoman,Italic" charset="-128"/>
                <a:cs typeface="Times New Roman" pitchFamily="18" charset="0"/>
              </a:rPr>
              <a:t>Раннє</a:t>
            </a:r>
            <a:r>
              <a:rPr kumimoji="0" lang="ru-RU" sz="1400" b="0" i="1" u="none" strike="noStrike" cap="none" normalizeH="0" baseline="0" dirty="0" smtClean="0">
                <a:ln>
                  <a:noFill/>
                </a:ln>
                <a:solidFill>
                  <a:schemeClr val="tx1"/>
                </a:solidFill>
                <a:effectLst/>
                <a:latin typeface="Calibri" pitchFamily="34" charset="0"/>
                <a:ea typeface="TimesNewRoman,Italic" charset="-128"/>
                <a:cs typeface="Times New Roman" pitchFamily="18" charset="0"/>
              </a:rPr>
              <a:t> </a:t>
            </a:r>
            <a:r>
              <a:rPr kumimoji="0" lang="ru-RU" sz="1400" b="0" i="1" u="none" strike="noStrike" cap="none" normalizeH="0" baseline="0" dirty="0" err="1" smtClean="0">
                <a:ln>
                  <a:noFill/>
                </a:ln>
                <a:solidFill>
                  <a:schemeClr val="tx1"/>
                </a:solidFill>
                <a:effectLst/>
                <a:latin typeface="Calibri" pitchFamily="34" charset="0"/>
                <a:ea typeface="TimesNewRoman,Italic" charset="-128"/>
                <a:cs typeface="Times New Roman" pitchFamily="18" charset="0"/>
              </a:rPr>
              <a:t>маніпулювання</a:t>
            </a:r>
            <a:r>
              <a:rPr kumimoji="0" lang="ru-RU" sz="1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Винятково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великого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для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придбання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збагачення</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індивідуального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досвіду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так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всієї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пізнавальної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маніпулювання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маніпулюванням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маніпуляційною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активністю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розуміються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активний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контакт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різними</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предметами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переважною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участю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передніх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рідше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задніх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кінцівок</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також</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інших</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ефекторів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щелепного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апарата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хобота (у слона),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хапального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хвоста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широконосих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мавп</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щупалець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головоногих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молюсків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клешень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раків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Маніпулювання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виявляється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насамперед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харчодобувній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гніздобудівельній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активності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вищих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маніпулювання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виступає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провідний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чинник</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сенсомоторних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функцій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зумовлене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тим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саме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час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маніпулювання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вступає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найактивніший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контакт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із</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предметними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компонентами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середовища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одержує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найкращі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можливості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ознайомлення</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ними, 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також</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різноманітного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впливу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них.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Маніпулювання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з'являється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терміни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виявляється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неоднакові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Особливо великими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розходження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зріло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незрілонароджуваних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видів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Але в кожному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випадку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виконуючи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неоднакові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різними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предметами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біологічно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значущими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нейтральними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дитинчата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одержують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комплексну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інформацію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об'єкт</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маніпулювання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властивості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особливо про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фізичну</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структуру.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Одночасно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відбувається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розвиток</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вдосконалення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(шляхом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тренування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ефекторно-сенсорних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систем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Все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робить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маніпуляційну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активність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найвищою</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формою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орієнтовно-дослідницької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Перші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маніпуляційні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рухи</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виявляються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вже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немовляти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але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протягом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перших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двох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годин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після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народження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вони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існують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лише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двох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формах: 1)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дотику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об'єкта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передньою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частиною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голови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(конкретно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виявляється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пошуку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дійки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хапання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об'єкта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губами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зубами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захоплення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дійки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прилягаючих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ділянок</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шкіри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ротом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Передні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кінцівки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участі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беруть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відведені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вбік</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Потім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протягом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перших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двох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діб</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моменту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народження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двох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форм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додаються</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п'ять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цьому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етапі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також</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пов'язані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тільки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смоктанням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супутніми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маніпуляції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характеризуються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насамперед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тим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дитинча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починає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передніми</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лапами,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хитати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боку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бік</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головою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зокрема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розштовхуванні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побратимів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Далі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аж до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прозрівання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положення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істотно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змінюється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лише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з'являється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одна форма</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маніпулювання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захоплювання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об'єкта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почерговим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притискуванням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обома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передніми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кінцівками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відбувається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тоді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коли,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наприклад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лисеня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смокче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цьому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ритмічно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натискає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живіт</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поруч</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дійкою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однією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лапою.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Отже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моменту</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відкривання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очей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лисеня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володіє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лише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вісьмома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формами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маніпулювання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того ж</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виконуються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переважно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головою.</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0"/>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0" i="1" u="none" strike="noStrike" cap="none" normalizeH="0" baseline="0" dirty="0" err="1" smtClean="0">
                <a:ln>
                  <a:noFill/>
                </a:ln>
                <a:solidFill>
                  <a:schemeClr val="tx1"/>
                </a:solidFill>
                <a:effectLst/>
                <a:latin typeface="Calibri" pitchFamily="34" charset="0"/>
                <a:ea typeface="TimesNewRoman,Italic" charset="-128"/>
                <a:cs typeface="Times New Roman" pitchFamily="18" charset="0"/>
              </a:rPr>
              <a:t>Пізнавальне</a:t>
            </a:r>
            <a:r>
              <a:rPr kumimoji="0" lang="ru-RU" b="0" i="1" u="none" strike="noStrike" cap="none" normalizeH="0" baseline="0" dirty="0" smtClean="0">
                <a:ln>
                  <a:noFill/>
                </a:ln>
                <a:solidFill>
                  <a:schemeClr val="tx1"/>
                </a:solidFill>
                <a:effectLst/>
                <a:latin typeface="Calibri" pitchFamily="34" charset="0"/>
                <a:ea typeface="TimesNewRoman,Italic" charset="-128"/>
                <a:cs typeface="Times New Roman" pitchFamily="18" charset="0"/>
              </a:rPr>
              <a:t> </a:t>
            </a:r>
            <a:r>
              <a:rPr kumimoji="0" lang="ru-RU" b="0" i="1" u="none" strike="noStrike" cap="none" normalizeH="0" baseline="0" dirty="0" err="1" smtClean="0">
                <a:ln>
                  <a:noFill/>
                </a:ln>
                <a:solidFill>
                  <a:schemeClr val="tx1"/>
                </a:solidFill>
                <a:effectLst/>
                <a:latin typeface="Calibri" pitchFamily="34" charset="0"/>
                <a:ea typeface="TimesNewRoman,Italic" charset="-128"/>
                <a:cs typeface="Times New Roman" pitchFamily="18" charset="0"/>
              </a:rPr>
              <a:t>значення</a:t>
            </a:r>
            <a:r>
              <a:rPr kumimoji="0" lang="ru-RU" b="0" i="1" u="none" strike="noStrike" cap="none" normalizeH="0" baseline="0" dirty="0" smtClean="0">
                <a:ln>
                  <a:noFill/>
                </a:ln>
                <a:solidFill>
                  <a:schemeClr val="tx1"/>
                </a:solidFill>
                <a:effectLst/>
                <a:latin typeface="Calibri" pitchFamily="34" charset="0"/>
                <a:ea typeface="TimesNewRoman,Italic" charset="-128"/>
                <a:cs typeface="Times New Roman" pitchFamily="18" charset="0"/>
              </a:rPr>
              <a:t> </a:t>
            </a:r>
            <a:r>
              <a:rPr kumimoji="0" lang="ru-RU" b="0" i="1" u="none" strike="noStrike" cap="none" normalizeH="0" baseline="0" dirty="0" err="1" smtClean="0">
                <a:ln>
                  <a:noFill/>
                </a:ln>
                <a:solidFill>
                  <a:schemeClr val="tx1"/>
                </a:solidFill>
                <a:effectLst/>
                <a:latin typeface="Calibri" pitchFamily="34" charset="0"/>
                <a:ea typeface="TimesNewRoman,Italic" charset="-128"/>
                <a:cs typeface="Times New Roman" pitchFamily="18" charset="0"/>
              </a:rPr>
              <a:t>раннього</a:t>
            </a:r>
            <a:r>
              <a:rPr kumimoji="0" lang="ru-RU" b="0" i="1" u="none" strike="noStrike" cap="none" normalizeH="0" baseline="0" dirty="0" smtClean="0">
                <a:ln>
                  <a:noFill/>
                </a:ln>
                <a:solidFill>
                  <a:schemeClr val="tx1"/>
                </a:solidFill>
                <a:effectLst/>
                <a:latin typeface="Calibri" pitchFamily="34" charset="0"/>
                <a:ea typeface="TimesNewRoman,Italic" charset="-128"/>
                <a:cs typeface="Times New Roman" pitchFamily="18" charset="0"/>
              </a:rPr>
              <a:t> </a:t>
            </a:r>
            <a:r>
              <a:rPr kumimoji="0" lang="ru-RU" b="0" i="1" u="none" strike="noStrike" cap="none" normalizeH="0" baseline="0" dirty="0" err="1" smtClean="0">
                <a:ln>
                  <a:noFill/>
                </a:ln>
                <a:solidFill>
                  <a:schemeClr val="tx1"/>
                </a:solidFill>
                <a:effectLst/>
                <a:latin typeface="Calibri" pitchFamily="34" charset="0"/>
                <a:ea typeface="TimesNewRoman,Italic" charset="-128"/>
                <a:cs typeface="Times New Roman" pitchFamily="18" charset="0"/>
              </a:rPr>
              <a:t>маніпулювання</a:t>
            </a:r>
            <a:r>
              <a:rPr kumimoji="0" lang="ru-RU"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Особливо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виразно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маніпулювання</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простежується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порівнянні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закарбуванням</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обох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випадках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вправи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удосконалювання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ефекторно-сенсорних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здібностей</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Але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істотна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різниця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між</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закарбуванням</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маніпулюванням</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полягає</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тому,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закарбування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виключно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спрямоване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об'єкти</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видотипових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інстинктивних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дій</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тоді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маніпулювання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обмежене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ніякими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рамками.</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Особлива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роль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маніпулювання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психіки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полягає</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тому,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воно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лише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початку</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постнатального онтогенезу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спрямоване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винятково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біологічно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високовалентні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об'єкти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тобто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об'єкти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істинних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дій</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Повністю</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найскладніших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формах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маніпуляційна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активність</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розгортається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тоді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коли предметна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діяльність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підростаючої</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поширюється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біологічно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нейтральні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об'єкти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відбувається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коли молода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починає</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гратися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Саме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тоді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проявляється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провідне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пізнавальне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маніпуляцій-ної</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активності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її</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роль</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як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найважливішого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чинника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"латентного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нагромадження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індивідуального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досвіду</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"про запас".</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pic>
        <p:nvPicPr>
          <p:cNvPr id="28675" name="Picture 3" descr="Вчені довели, що психічні розлади можуть виникати у людей через котячі  подряпини"/>
          <p:cNvPicPr>
            <a:picLocks noChangeAspect="1" noChangeArrowheads="1"/>
          </p:cNvPicPr>
          <p:nvPr/>
        </p:nvPicPr>
        <p:blipFill>
          <a:blip r:embed="rId2" cstate="print"/>
          <a:srcRect/>
          <a:stretch>
            <a:fillRect/>
          </a:stretch>
        </p:blipFill>
        <p:spPr bwMode="auto">
          <a:xfrm>
            <a:off x="2555776" y="4149080"/>
            <a:ext cx="3501108" cy="2334072"/>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404664"/>
            <a:ext cx="91440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Розвиток</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психічної</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діяльності</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ювенільному</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ігровому</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періоді</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Зрозуміло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повноцінна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теорія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ігор</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повинна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містити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синтез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позитивних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моментів</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концепції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обох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напрямків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Проте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дотепер</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дослідники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рішуче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заперечують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функціональне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ігор</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молодих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дорослої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навпаки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вбачають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останньому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велике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ігор</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негативна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оцінка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найчастіше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супроводжується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посиланням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можливість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дозрівання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дорослої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без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вправ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ювенільному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віці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Так,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відомий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голландський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зоопсихолог Ф.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Бойтендайк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виступаючи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проти</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концепції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Грооса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стверджував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важлива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тільки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безпосередньо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гравця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вона</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призводить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позитивного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емоційного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стану,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але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для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майбутньої</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Інстинктивні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Бойтендийком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дозрівають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незалежно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вправ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там же, де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спостерігається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вправа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якихось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Критикував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концепції</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Бойтендайка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 Б.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Ельконін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зазначивши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той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недооцінив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орієнтовно-дослідницьку</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функцію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дорослої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заперечують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також</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деякі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зоопсихологи.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Окремі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вчені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залишають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питання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вправну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функцію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гри</a:t>
            </a:r>
            <a:r>
              <a:rPr lang="ru-RU" sz="1600" dirty="0">
                <a:latin typeface="Arial" pitchFamily="34" charset="0"/>
                <a:cs typeface="Arial" pitchFamily="34"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відкритим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наприклад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Марлер</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u1077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Гамільтон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вбачають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деяку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параактивність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Броунлі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неспецифічну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уявну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Мейєр-Хольцапфель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самопідкріплюючу</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Моріс</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зразки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дорослої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Лойзос</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Істотно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також</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гра</a:t>
            </a:r>
            <a:r>
              <a:rPr lang="ru-RU" sz="1600" dirty="0">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відбувається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лише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тоді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коли 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виконуються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справжні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інстинктивні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Спираючись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дослідження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проведені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спільно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своїми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співробітниками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Д.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Слонім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висловлює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думку,</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певний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постнатального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інстинктивні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реакції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викликаються</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підпороговими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зовнішніми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подразниками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навіть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тільки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внутрішніми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стимулами,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виникають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самому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нервово-м'язовому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приладі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"спонтанна"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виявляється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ігровій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Хоча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залежить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зовнішнього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середовища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може</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підсилюватися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умовними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рефлексами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зовнішніми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впливами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наприклад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температурними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Великий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інтерес</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дані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отримані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Ніссеном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разом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Чау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Семмесом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експериментатори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дали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можливості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дитин-чаті-шимпанзе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гратися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предметами, не</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обмеживши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лап,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зокрема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кистей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пальців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ru-RU" sz="16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0" y="0"/>
            <a:ext cx="914400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Згодом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можливості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використання</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рук, 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також</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координація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виявилися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дуже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недосконалими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Мавпа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різко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відстала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своїх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нормальних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однолітків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щодо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хапання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обмацування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була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спроможна</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локалізувати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тактильні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подразнення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поверхні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тіла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допомогою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лапи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або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робила</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вкрай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незграбно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Характерно,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відміну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мавп</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вміла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чіплятися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працівника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який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доглядав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нею, не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простягала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нього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лапи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Зовсім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було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відсутнє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навіть</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настільки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характерне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мавп</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обшукування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важлива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форма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їхнього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спілкування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Різноманіття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тлумачень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ролі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ігор</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молодих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обумовлено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значною</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мірою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тим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ігрова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активність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складним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комплексом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дуже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поведінкових</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яка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своїй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сукупності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становить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сенс</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молодої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етапі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онтогенезу,</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передує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статевій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зрілості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Тому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Фабрі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запропонував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концепцію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відповідно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самою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своєю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суттю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діяльністю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розвивається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охоплює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значну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частину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функціональних</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сфер. За такого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розуміння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розвиваючої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проявляється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синтетичний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підхід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проблеми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ігрової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активності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поєднує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усі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відзначені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вище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моменти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разом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тим</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очевидним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ігрова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активність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наповнює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основний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сенс</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процесу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ювенільному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якоюсь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особливою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категорією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сукупністю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специфічно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ювенільних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проявів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звичайних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форм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Іншими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словами,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ювенільною</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сказати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преадультною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тобто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"перед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дорослим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станом") формою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онтогенезі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процесі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розвиваються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вдосконалюються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зовсім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дорослі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поведінкові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сенсо-моторні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компоненти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складають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Узагалі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ж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ігрова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активність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яка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здійснюється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вродженій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інстинктивній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основі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сама служить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збагаченню</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інстинктивних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компонентів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містить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елементи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облігантного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так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факультативного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Співвідношення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компонентів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бути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неоднаковим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різних</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конкретних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випадках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Але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цілому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сказати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ігровій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активності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завершується</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тривалий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надзвичайно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складний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процес</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елементів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бере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свій</a:t>
            </a:r>
            <a:r>
              <a:rPr lang="ru-RU" sz="1400" dirty="0">
                <a:latin typeface="Arial" pitchFamily="34" charset="0"/>
                <a:cs typeface="Arial" pitchFamily="34"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початок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ембріональної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координації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веде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через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постнатальне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дозрівання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вроджених</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рухових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координацій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накопичення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раннього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досвіду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аж до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вдосконалення</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рухових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координацій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вищого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рівня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Цей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останній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етап</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рухової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активності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представлений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Разом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цим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виконує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дуже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важливу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пізнавальну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роль, особливо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завдяки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властивим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компонентам факультативного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дослідницької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функція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виражається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накопиченні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значного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індивідуального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досвіду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причому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низці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випадків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досвід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накопичуватися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 запас", "про всякий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випадок</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щоби</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знайти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застосування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пізніше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екстрених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життєвих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ситуаціях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0" y="0"/>
            <a:ext cx="9144000"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Вдосконалювання</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рухової</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активності</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іграх</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1" u="none" strike="noStrike" cap="none" normalizeH="0" baseline="0" dirty="0" err="1" smtClean="0">
                <a:ln>
                  <a:noFill/>
                </a:ln>
                <a:solidFill>
                  <a:schemeClr val="tx1"/>
                </a:solidFill>
                <a:effectLst/>
                <a:latin typeface="Calibri" pitchFamily="34" charset="0"/>
                <a:ea typeface="TimesNewRoman,Italic"/>
                <a:cs typeface="Times New Roman" pitchFamily="18" charset="0"/>
              </a:rPr>
              <a:t>Маніпуляційні</a:t>
            </a:r>
            <a:r>
              <a:rPr kumimoji="0" lang="ru-RU" sz="1600" b="0" i="1" u="none" strike="noStrike" cap="none" normalizeH="0" baseline="0" dirty="0" smtClean="0">
                <a:ln>
                  <a:noFill/>
                </a:ln>
                <a:solidFill>
                  <a:schemeClr val="tx1"/>
                </a:solidFill>
                <a:effectLst/>
                <a:latin typeface="Calibri" pitchFamily="34" charset="0"/>
                <a:ea typeface="TimesNewRoman,Italic"/>
                <a:cs typeface="Times New Roman" pitchFamily="18" charset="0"/>
              </a:rPr>
              <a:t> </a:t>
            </a:r>
            <a:r>
              <a:rPr kumimoji="0" lang="ru-RU" sz="1600" b="0" i="1" u="none" strike="noStrike" cap="none" normalizeH="0" baseline="0" dirty="0" err="1" smtClean="0">
                <a:ln>
                  <a:noFill/>
                </a:ln>
                <a:solidFill>
                  <a:schemeClr val="tx1"/>
                </a:solidFill>
                <a:effectLst/>
                <a:latin typeface="Calibri" pitchFamily="34" charset="0"/>
                <a:ea typeface="TimesNewRoman,Italic"/>
                <a:cs typeface="Times New Roman" pitchFamily="18" charset="0"/>
              </a:rPr>
              <a:t>ігри</a:t>
            </a:r>
            <a:r>
              <a:rPr kumimoji="0" lang="ru-RU" sz="16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Визнавши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діяльністю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розвиває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слід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уточнити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саме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при</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розвивається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нового вносить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ігрова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Зручніше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зробити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час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розгляду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маніпуляційних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ігор</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зокрема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ігор</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молодих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предметами.</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приклад візьмемо ігрові маніпуляції дитинчат хижих ссавців (спостереження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Фабрі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і Мєшкової).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Перші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ігрового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типу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з'являються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дитинчат</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хижаків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лише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після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прозрівання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лисеняти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наприклад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процес</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відбувається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12-й день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після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народження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тільки-но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розплющить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очі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вийде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нори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дитинча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починає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гратися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псових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віці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16-23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доби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призводить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справжнього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стрибка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моторної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сфери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причому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різко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збільшується</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як число форм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маніпулювання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лисеняти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8 до 28), так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число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об'єктів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З'являються</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іграшки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об'єкти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дитинчати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вже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пов'язані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смоктанням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відмітною</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рисою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молодої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підвищена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загальна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рухливість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Отже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ювенільному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онтогенезу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відбувається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істотне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збагачення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рухової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молодої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Проте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маніпулювання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створюються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переважно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основі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первісних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доігрових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форм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лише</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модифікацією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первинних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форм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великій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кількості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різноякісних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об'єктів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Іншими словами, якісні зміни в поведінці дитинчати, сполучені з початком ігрової активності, є результатом розвитку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доігрових</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форм маніпулювання, дозрівання моторних і сенсорних компонентів цього первинного маніпулювання. Зазвичай знаходимо у всіх ігрових діях прояви розширення і посилення первинних додаткових функцій ротового апарату і передніх кінцівок, що стало можливим у результаті фізичного розвитку дитинчати.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дозволяє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вступати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різноманітніші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взаємини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навколишнім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світом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Таким чином,</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стосовно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передігрових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маніпуляцій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молодих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предметами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новими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формами</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маніпулювання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однак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складаються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вже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набутих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але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функціонально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посилених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розширених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моторних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елементів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Тому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молодих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необхідно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визнати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діяльністю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яка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розвиває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0" y="455766"/>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600" b="0" i="1" u="none" strike="noStrike" cap="none" normalizeH="0" baseline="0" dirty="0" smtClean="0">
                <a:ln>
                  <a:noFill/>
                </a:ln>
                <a:solidFill>
                  <a:schemeClr val="tx1"/>
                </a:solidFill>
                <a:effectLst/>
                <a:latin typeface="Calibri" pitchFamily="34" charset="0"/>
                <a:ea typeface="TimesNewRoman,Italic" charset="-128"/>
                <a:cs typeface="Times New Roman" pitchFamily="18" charset="0"/>
              </a:rPr>
              <a:t>Біологічна обумовленість </a:t>
            </a:r>
            <a:r>
              <a:rPr kumimoji="0" lang="uk-UA" sz="1600" b="0" i="1" u="none" strike="noStrike" cap="none" normalizeH="0" baseline="0" dirty="0" err="1" smtClean="0">
                <a:ln>
                  <a:noFill/>
                </a:ln>
                <a:solidFill>
                  <a:schemeClr val="tx1"/>
                </a:solidFill>
                <a:effectLst/>
                <a:latin typeface="Calibri" pitchFamily="34" charset="0"/>
                <a:ea typeface="TimesNewRoman,Italic" charset="-128"/>
                <a:cs typeface="Times New Roman" pitchFamily="18" charset="0"/>
              </a:rPr>
              <a:t>маніпуляційних</a:t>
            </a:r>
            <a:r>
              <a:rPr kumimoji="0" lang="uk-UA" sz="1600" b="0" i="1" u="none" strike="noStrike" cap="none" normalizeH="0" baseline="0" dirty="0" smtClean="0">
                <a:ln>
                  <a:noFill/>
                </a:ln>
                <a:solidFill>
                  <a:schemeClr val="tx1"/>
                </a:solidFill>
                <a:effectLst/>
                <a:latin typeface="Calibri" pitchFamily="34" charset="0"/>
                <a:ea typeface="TimesNewRoman,Italic" charset="-128"/>
                <a:cs typeface="Times New Roman" pitchFamily="18" charset="0"/>
              </a:rPr>
              <a:t> ігор</a:t>
            </a:r>
            <a:r>
              <a:rPr kumimoji="0" lang="uk-UA" sz="16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Ми розглядали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маніпуляційні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ігри лише на прикладі одного виду хижих ссавців (лисиці), у якого, проте, ця активність розвинута слабше, ніж у багатьох інших представників цього ряду, особливо якщо мати на увазі ведмедів, єнотів і кішок. У цих тварин відзначені ще разючіші якісні перетворення, оскільки вони володіють набагато більш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мультифункціональними</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передніми кінцівками, ніж псові. Більшість маніпуляцій виконується лисицею подібно іншим псовим тільки щелепним апаратом, тому що псові мають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олігофункціональні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оліго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мало) кінцівки, пристосовані до швидкого тривалого бігу. У цих умовах ротовий апарат зберігає значною мірою додаткові рухові функції, які, наприклад, у ведмедів властиві переднім кінцівкам.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По-іншому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виявляється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іграх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спеціалізація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передніх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кінцівок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борсука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даними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Мєшкової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кінцівки</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беруть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участь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здебільшого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ігрових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борсученят</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аніж</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дитинчат</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псових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пов'язано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специфікою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харчування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борсука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нормального способу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життя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малорухомою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їжею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житті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дорослих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борсуків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велику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роль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відіграють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маніпулювання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риття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транспортування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ґрунту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передніми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кінцівками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згрібання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ними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підстилкового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матеріалу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розвиваються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іграх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борсученят</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предметами.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Дуже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одноманітними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маніпуляційні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дитинчат</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копитних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Нечисленні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маніпуляції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виконуються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головою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передніми</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кінцівками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складаються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штовхання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(носом),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нанесення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ударів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кусання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Зовсім</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відсутні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маніпуляції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виконуються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спільно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щелепним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апаратом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кінцівками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водночас</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обома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передніми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кінцівками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взагалі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весь характер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дитинчат</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копитних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відбиває</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специфічну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зумовленість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ігор</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способом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життя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Гранична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спеціалізація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рухового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апарату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основної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опорно-локомоторної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функції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зводить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мінімуму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здатність</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маніпулювати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кінцівками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Діаметрально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протилежна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картина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спостерігається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мавп</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цих</a:t>
            </a:r>
            <a:r>
              <a:rPr lang="ru-RU" sz="1600" dirty="0">
                <a:latin typeface="Arial" pitchFamily="34" charset="0"/>
                <a:cs typeface="Arial" pitchFamily="34" charset="0"/>
              </a:rPr>
              <a:t> </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тварин грудні (передні) кінцівки більш спеціалізовані, тому що їхні додаткові функції одержали найвищий розвиток серед ссавців (і взагалі </a:t>
            </a:r>
            <a:r>
              <a:rPr kumimoji="0" lang="uk-UA"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серед  всіх тварин).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Відповідно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іграх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молодих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мавп</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спостерігати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тільки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набагато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більше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рухових</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елементів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ніж</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але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якісно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0" y="0"/>
            <a:ext cx="91440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Формування</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спілкування</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іграх</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endParaRPr kumimoji="0" lang="ru-RU" sz="1600" b="0" i="1" u="none" strike="noStrike" cap="none" normalizeH="0" baseline="0" dirty="0" smtClean="0">
              <a:ln>
                <a:noFill/>
              </a:ln>
              <a:solidFill>
                <a:schemeClr val="tx1"/>
              </a:solidFill>
              <a:effectLst/>
              <a:latin typeface="Times New Roman" pitchFamily="18" charset="0"/>
              <a:ea typeface="TimesNewRoman,Italic"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1" u="none" strike="noStrike" cap="none" normalizeH="0" baseline="0" dirty="0" err="1" smtClean="0">
                <a:ln>
                  <a:noFill/>
                </a:ln>
                <a:solidFill>
                  <a:schemeClr val="tx1"/>
                </a:solidFill>
                <a:effectLst/>
                <a:latin typeface="Times New Roman" pitchFamily="18" charset="0"/>
                <a:ea typeface="TimesNewRoman,Italic" charset="-128"/>
                <a:cs typeface="Times New Roman" pitchFamily="18" charset="0"/>
              </a:rPr>
              <a:t>Спільні</a:t>
            </a:r>
            <a:r>
              <a:rPr kumimoji="0" lang="ru-RU" sz="1600" b="0" i="1" u="none" strike="noStrike" cap="none" normalizeH="0" baseline="0" dirty="0" smtClean="0">
                <a:ln>
                  <a:noFill/>
                </a:ln>
                <a:solidFill>
                  <a:schemeClr val="tx1"/>
                </a:solidFill>
                <a:effectLst/>
                <a:latin typeface="Times New Roman" pitchFamily="18" charset="0"/>
                <a:ea typeface="TimesNewRoman,Italic" charset="-128"/>
                <a:cs typeface="Times New Roman" pitchFamily="18" charset="0"/>
              </a:rPr>
              <a:t> </a:t>
            </a:r>
            <a:r>
              <a:rPr kumimoji="0" lang="ru-RU" sz="1600" b="0" i="1" u="none" strike="noStrike" cap="none" normalizeH="0" baseline="0" dirty="0" err="1" smtClean="0">
                <a:ln>
                  <a:noFill/>
                </a:ln>
                <a:solidFill>
                  <a:schemeClr val="tx1"/>
                </a:solidFill>
                <a:effectLst/>
                <a:latin typeface="Times New Roman" pitchFamily="18" charset="0"/>
                <a:ea typeface="TimesNewRoman,Italic" charset="-128"/>
                <a:cs typeface="Times New Roman" pitchFamily="18" charset="0"/>
              </a:rPr>
              <a:t>ігри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Групова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вищих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також</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переважно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процесі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спільних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ігор</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час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відбуваються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погоджені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мінімум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хоча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двох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партнерів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Спільні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зустрічаються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тільки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властиві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розвинуті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групової</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Звичайно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спілкування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тільки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час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спільної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ігрової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активності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дитинчат</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Досить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вказати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те,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ритуалі-зовані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найважливіші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компоненти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спілкування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повною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мірою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виявляються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таких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моменту</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народження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вирощувалися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повній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ізоляції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мали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ніякої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можливості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спілкуватися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тим</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більше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гратися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іншими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тваринами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генетично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фіксованих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інстинктивних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форм</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спілкування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належить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взаємне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стимулювання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ж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моменти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спілкування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такому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разі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вищих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наслідок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ігрової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Щоб</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відповісти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запитання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необхідно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проаналізувати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ігрову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молодих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розвиваючу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враховуючи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спілкування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також</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однією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форм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Спільні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виконуються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переважно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без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предметів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маніпуляційних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іграх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них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виявляються</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особливості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способу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життя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Так,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серед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гризунів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дитинчат</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морської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свинки</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відсутня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ігрова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боротьба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обмежуються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спільними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стрибками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боданням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у</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копитних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служить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запрошенням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сутички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завжди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призводять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ушкоджень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але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перші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бійки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відбуваються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водночас</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справжньою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статевою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поведінкою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тобто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30-й день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життя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бабака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ж,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наприклад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провідним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проявом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ігрової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саме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ігрова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боротьба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молоді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часто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подовгу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борються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стаючи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задні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кінцівки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обхоплюючи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одне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одного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передніми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позі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вони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трусяться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штовхаються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молодих</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бабаків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часто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спостерігається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ігрова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втеча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тоді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загальнорухливі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майже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властиві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Німецькому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етологу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 Шенкелю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вдалося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основі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дворічних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польових</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досліджень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проведених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Кенії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простежити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ігрової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левенят</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перших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днів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їхнього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життя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0" y="0"/>
            <a:ext cx="9144000" cy="63401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Спільні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дитинчат</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котячих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полягають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насамперед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підкраданні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нападі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переслідуванні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боротьбі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причому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партнери</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час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часу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міняються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ролями. Шенкель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підкреслював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левенят</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сприяє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формуванню</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дорослої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але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спочатку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складається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тільки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дифузійних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рухових</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елементів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Взаємини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складаються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між</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партнерами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процесі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спільних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ігор</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особливо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час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ігрової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боротьби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найчастіше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набирають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ієрархічного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характеру.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Елементи</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антагоністичної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супідрядності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були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встановлені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іграх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багатьох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ссавців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псових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ієрархічні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взаємини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починають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формуватися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віці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1,5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місяця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хоча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відповідні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виразні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пози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з'являються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час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вже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раніше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Так,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лисенят</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уже на 32</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34-й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дні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життя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спостерігаються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цілком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виражені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"напади"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побратимів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ознаками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імпонування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залякування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ж до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неритуалізованого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ігрового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спілкування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молодих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зокрема</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псових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ймовірно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всі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також</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мають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сигнальне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Так,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наприклад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тріпання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партнера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тільки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проявом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грубої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фізичної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сили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але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ознаки</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неритуалізованої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демонстраційної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будучи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засобом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психічного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впливу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партнера,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залякування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відміну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розглянутих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дотепер</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спільних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неманіпуляційних</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ігор</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спільних</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маніпуляційних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іграх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включають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своїх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спільних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які-небудь</a:t>
            </a:r>
            <a:r>
              <a:rPr lang="ru-RU" sz="800" dirty="0">
                <a:latin typeface="Arial" pitchFamily="34" charset="0"/>
                <a:cs typeface="Arial" pitchFamily="34"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предмети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об'єкт</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тому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спілкування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між</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партнерами носить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час таких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ігор</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почасти</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опосередкований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характер.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виконують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значну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комунікативну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роль,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хоча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подібні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предмети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можуть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одночасно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служити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заміною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ритуального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харчового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об'єкта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хижаків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жертви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err="1" smtClean="0">
                <a:ln>
                  <a:noFill/>
                </a:ln>
                <a:solidFill>
                  <a:schemeClr val="tx1"/>
                </a:solidFill>
                <a:effectLst/>
                <a:latin typeface="Calibri" pitchFamily="34" charset="0"/>
                <a:ea typeface="TimesNewRoman,Italic" charset="-128"/>
                <a:cs typeface="Times New Roman" pitchFamily="18" charset="0"/>
              </a:rPr>
              <a:t>Ігрова</a:t>
            </a:r>
            <a:r>
              <a:rPr kumimoji="0" lang="ru-RU" sz="1400" b="0" i="1" u="none" strike="noStrike" cap="none" normalizeH="0" baseline="0" dirty="0" smtClean="0">
                <a:ln>
                  <a:noFill/>
                </a:ln>
                <a:solidFill>
                  <a:schemeClr val="tx1"/>
                </a:solidFill>
                <a:effectLst/>
                <a:latin typeface="Calibri" pitchFamily="34" charset="0"/>
                <a:ea typeface="TimesNewRoman,Italic" charset="-128"/>
                <a:cs typeface="Times New Roman" pitchFamily="18" charset="0"/>
              </a:rPr>
              <a:t> </a:t>
            </a:r>
            <a:r>
              <a:rPr kumimoji="0" lang="ru-RU" sz="1400" b="0" i="1" u="none" strike="noStrike" cap="none" normalizeH="0" baseline="0" dirty="0" err="1" smtClean="0">
                <a:ln>
                  <a:noFill/>
                </a:ln>
                <a:solidFill>
                  <a:schemeClr val="tx1"/>
                </a:solidFill>
                <a:effectLst/>
                <a:latin typeface="Calibri" pitchFamily="34" charset="0"/>
                <a:ea typeface="TimesNewRoman,Italic" charset="-128"/>
                <a:cs typeface="Times New Roman" pitchFamily="18" charset="0"/>
              </a:rPr>
              <a:t>сигналізація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Погодженість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ігрових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партнерів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ґрунтується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обопільній</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вродженій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сигналізації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сигнали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виконують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функцію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ключових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стимулів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ігрової</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специфічні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пози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звуки,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оповіщають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партнера про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готовність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запрошують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взяти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участь. Так,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наприклад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бурого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ведмедя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польовими</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спостереженнями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Кротта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запрошення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полягає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тому,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ведмежа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повільно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наближається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можливого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ігрового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партнера,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хитаючи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головою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вліво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вправо,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потім</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припадає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землі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дуже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обережно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обхоплює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передніми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лапами.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дитинчат</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псових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запрошення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відбувається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допомогою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особливої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манери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наближення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партнера,</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специфічним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розгойдуванням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голови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пригинанням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донизу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передньої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частини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тулуба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супроводжується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розгойдуванням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невеликими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стрибками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боку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бік</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очах у</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партнера,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підняттям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передньої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лапи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напрямі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партнера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дитинчати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заграє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одночасно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з'являються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подовжні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складки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чолі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вуха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спрямовані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вперед. Не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менш</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важливими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сигнали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оберігають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серйозного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наслідку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ігрової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боротьби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вони</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дозволяють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відрізнити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Без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подібного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попередження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 те,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агресія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дійсна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ігрова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боротьба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легко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перетворитися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справжню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сигнали</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переважно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створюють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загальну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ігрову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ситуацію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0" y="548680"/>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0" i="1" u="none" strike="noStrike" cap="none" normalizeH="0" baseline="0" dirty="0" err="1" smtClean="0">
                <a:ln>
                  <a:noFill/>
                </a:ln>
                <a:solidFill>
                  <a:schemeClr val="tx1"/>
                </a:solidFill>
                <a:effectLst/>
                <a:latin typeface="Calibri" pitchFamily="34" charset="0"/>
                <a:ea typeface="TimesNewRoman,Italic" charset="-128"/>
                <a:cs typeface="Times New Roman" pitchFamily="18" charset="0"/>
              </a:rPr>
              <a:t>Значення</a:t>
            </a:r>
            <a:r>
              <a:rPr kumimoji="0" lang="ru-RU" b="0" i="1" u="none" strike="noStrike" cap="none" normalizeH="0" baseline="0" dirty="0" smtClean="0">
                <a:ln>
                  <a:noFill/>
                </a:ln>
                <a:solidFill>
                  <a:schemeClr val="tx1"/>
                </a:solidFill>
                <a:effectLst/>
                <a:latin typeface="Calibri" pitchFamily="34" charset="0"/>
                <a:ea typeface="TimesNewRoman,Italic" charset="-128"/>
                <a:cs typeface="Times New Roman" pitchFamily="18" charset="0"/>
              </a:rPr>
              <a:t> </a:t>
            </a:r>
            <a:r>
              <a:rPr kumimoji="0" lang="ru-RU" b="0" i="1" u="none" strike="noStrike" cap="none" normalizeH="0" baseline="0" dirty="0" err="1" smtClean="0">
                <a:ln>
                  <a:noFill/>
                </a:ln>
                <a:solidFill>
                  <a:schemeClr val="tx1"/>
                </a:solidFill>
                <a:effectLst/>
                <a:latin typeface="Calibri" pitchFamily="34" charset="0"/>
                <a:ea typeface="TimesNewRoman,Italic" charset="-128"/>
                <a:cs typeface="Times New Roman" pitchFamily="18" charset="0"/>
              </a:rPr>
              <a:t>спільних</a:t>
            </a:r>
            <a:r>
              <a:rPr kumimoji="0" lang="ru-RU" b="0" i="1" u="none" strike="noStrike" cap="none" normalizeH="0" baseline="0" dirty="0" smtClean="0">
                <a:ln>
                  <a:noFill/>
                </a:ln>
                <a:solidFill>
                  <a:schemeClr val="tx1"/>
                </a:solidFill>
                <a:effectLst/>
                <a:latin typeface="Calibri" pitchFamily="34" charset="0"/>
                <a:ea typeface="TimesNewRoman,Italic" charset="-128"/>
                <a:cs typeface="Times New Roman" pitchFamily="18" charset="0"/>
              </a:rPr>
              <a:t> </a:t>
            </a:r>
            <a:r>
              <a:rPr kumimoji="0" lang="ru-RU" b="0" i="1" u="none" strike="noStrike" cap="none" normalizeH="0" baseline="0" dirty="0" err="1" smtClean="0">
                <a:ln>
                  <a:noFill/>
                </a:ln>
                <a:solidFill>
                  <a:schemeClr val="tx1"/>
                </a:solidFill>
                <a:effectLst/>
                <a:latin typeface="Calibri" pitchFamily="34" charset="0"/>
                <a:ea typeface="TimesNewRoman,Italic" charset="-128"/>
                <a:cs typeface="Times New Roman" pitchFamily="18" charset="0"/>
              </a:rPr>
              <a:t>ігор</a:t>
            </a:r>
            <a:r>
              <a:rPr kumimoji="0" lang="ru-RU" b="0" i="1" u="none" strike="noStrike" cap="none" normalizeH="0" baseline="0" dirty="0" smtClean="0">
                <a:ln>
                  <a:noFill/>
                </a:ln>
                <a:solidFill>
                  <a:schemeClr val="tx1"/>
                </a:solidFill>
                <a:effectLst/>
                <a:latin typeface="Calibri" pitchFamily="34" charset="0"/>
                <a:ea typeface="TimesNewRoman,Italic" charset="-128"/>
                <a:cs typeface="Times New Roman" pitchFamily="18" charset="0"/>
              </a:rPr>
              <a:t> для </a:t>
            </a:r>
            <a:r>
              <a:rPr kumimoji="0" lang="ru-RU" b="0" i="1" u="none" strike="noStrike" cap="none" normalizeH="0" baseline="0" dirty="0" err="1" smtClean="0">
                <a:ln>
                  <a:noFill/>
                </a:ln>
                <a:solidFill>
                  <a:schemeClr val="tx1"/>
                </a:solidFill>
                <a:effectLst/>
                <a:latin typeface="Calibri" pitchFamily="34" charset="0"/>
                <a:ea typeface="TimesNewRoman,Italic" charset="-128"/>
                <a:cs typeface="Times New Roman" pitchFamily="18" charset="0"/>
              </a:rPr>
              <a:t>дорослої</a:t>
            </a:r>
            <a:r>
              <a:rPr kumimoji="0" lang="ru-RU" b="0" i="1" u="none" strike="noStrike" cap="none" normalizeH="0" baseline="0" dirty="0" smtClean="0">
                <a:ln>
                  <a:noFill/>
                </a:ln>
                <a:solidFill>
                  <a:schemeClr val="tx1"/>
                </a:solidFill>
                <a:effectLst/>
                <a:latin typeface="Calibri" pitchFamily="34" charset="0"/>
                <a:ea typeface="TimesNewRoman,Italic" charset="-128"/>
                <a:cs typeface="Times New Roman" pitchFamily="18" charset="0"/>
              </a:rPr>
              <a:t> </a:t>
            </a:r>
            <a:r>
              <a:rPr kumimoji="0" lang="ru-RU" b="0" i="1" u="none" strike="noStrike" cap="none" normalizeH="0" baseline="0" dirty="0" err="1" smtClean="0">
                <a:ln>
                  <a:noFill/>
                </a:ln>
                <a:solidFill>
                  <a:schemeClr val="tx1"/>
                </a:solidFill>
                <a:effectLst/>
                <a:latin typeface="Calibri" pitchFamily="34" charset="0"/>
                <a:ea typeface="TimesNewRoman,Italic" charset="-128"/>
                <a:cs typeface="Times New Roman" pitchFamily="18" charset="0"/>
              </a:rPr>
              <a:t>поведінки</a:t>
            </a:r>
            <a:r>
              <a:rPr kumimoji="0" lang="ru-RU"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Для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багатьох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видів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доведено: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якщо</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дитинчат</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позбавити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можливості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спільно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гратися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 в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дорослому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стані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сфера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спілкування</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виявиться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помітно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порушеною</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Так, 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морських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свинок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виражається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збереженні</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інфантильної</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навіть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після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повного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статевого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дозрівання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ненормальних</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реакціях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родичів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 та І.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Кункель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Особливо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виразне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спільних</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ігор</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дитинчати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подальшого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життя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особини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виявляється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мавп</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згубні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наслідки</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позбавлення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молодих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мавп</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можливості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гратися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однолітками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іншими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тваринами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переконливо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свідчать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експерименти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багатьох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дослідників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зокрема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Харлоу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його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колег</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наслідки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виявляються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дорослих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особин</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насамперед</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їхній</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нездатності</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до нормального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спілкування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подібними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собі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особливо 90 т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із</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статевими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партнерами, 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також</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наступній</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материнській</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поведінці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Характеризуючи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роль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спілкування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мавп</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відомі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дослідники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приматів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 Л.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Уошберн</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І. де Воре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підкреслювали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без</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можливим</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розвиток</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нормальних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форм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спілкування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стадної</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цілому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Вчені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вважали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молоді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мавпи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вчаться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спілкуватися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одна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одною в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ігрових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групах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де</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вони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практикують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вміння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дорослого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життя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0" y="0"/>
            <a:ext cx="91440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Пізнавальна</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функція</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ігрової</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активності</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1" u="none" strike="noStrike" cap="none" normalizeH="0" baseline="0" dirty="0" err="1" smtClean="0">
                <a:ln>
                  <a:noFill/>
                </a:ln>
                <a:solidFill>
                  <a:schemeClr val="tx1"/>
                </a:solidFill>
                <a:effectLst/>
                <a:latin typeface="Calibri" pitchFamily="34" charset="0"/>
                <a:ea typeface="TimesNewRoman,Italic" charset="-128"/>
                <a:cs typeface="Times New Roman" pitchFamily="18" charset="0"/>
              </a:rPr>
              <a:t>Інстинктивні</a:t>
            </a:r>
            <a:r>
              <a:rPr kumimoji="0" lang="ru-RU" sz="1600" b="0" i="1" u="none" strike="noStrike" cap="none" normalizeH="0" baseline="0" dirty="0" smtClean="0">
                <a:ln>
                  <a:noFill/>
                </a:ln>
                <a:solidFill>
                  <a:schemeClr val="tx1"/>
                </a:solidFill>
                <a:effectLst/>
                <a:latin typeface="Calibri" pitchFamily="34" charset="0"/>
                <a:ea typeface="TimesNewRoman,Italic" charset="-128"/>
                <a:cs typeface="Times New Roman" pitchFamily="18" charset="0"/>
              </a:rPr>
              <a:t> </a:t>
            </a:r>
            <a:r>
              <a:rPr kumimoji="0" lang="ru-RU" sz="1600" b="0" i="1" u="none" strike="noStrike" cap="none" normalizeH="0" baseline="0" dirty="0" err="1" smtClean="0">
                <a:ln>
                  <a:noFill/>
                </a:ln>
                <a:solidFill>
                  <a:schemeClr val="tx1"/>
                </a:solidFill>
                <a:effectLst/>
                <a:latin typeface="Calibri" pitchFamily="34" charset="0"/>
                <a:ea typeface="TimesNewRoman,Italic" charset="-128"/>
                <a:cs typeface="Times New Roman" pitchFamily="18" charset="0"/>
              </a:rPr>
              <a:t>основи</a:t>
            </a:r>
            <a:r>
              <a:rPr kumimoji="0" lang="ru-RU" sz="1600" b="0" i="1" u="none" strike="noStrike" cap="none" normalizeH="0" baseline="0" dirty="0" smtClean="0">
                <a:ln>
                  <a:noFill/>
                </a:ln>
                <a:solidFill>
                  <a:schemeClr val="tx1"/>
                </a:solidFill>
                <a:effectLst/>
                <a:latin typeface="Calibri" pitchFamily="34" charset="0"/>
                <a:ea typeface="TimesNewRoman,Italic" charset="-128"/>
                <a:cs typeface="Times New Roman" pitchFamily="18" charset="0"/>
              </a:rPr>
              <a:t> </a:t>
            </a:r>
            <a:r>
              <a:rPr kumimoji="0" lang="ru-RU" sz="1600" b="0" i="1" u="none" strike="noStrike" cap="none" normalizeH="0" baseline="0" dirty="0" err="1" smtClean="0">
                <a:ln>
                  <a:noFill/>
                </a:ln>
                <a:solidFill>
                  <a:schemeClr val="tx1"/>
                </a:solidFill>
                <a:effectLst/>
                <a:latin typeface="Calibri" pitchFamily="34" charset="0"/>
                <a:ea typeface="TimesNewRoman,Italic" charset="-128"/>
                <a:cs typeface="Times New Roman" pitchFamily="18" charset="0"/>
              </a:rPr>
              <a:t>ігрового</a:t>
            </a:r>
            <a:r>
              <a:rPr kumimoji="0" lang="ru-RU" sz="1600" b="0" i="1" u="none" strike="noStrike" cap="none" normalizeH="0" baseline="0" dirty="0" smtClean="0">
                <a:ln>
                  <a:noFill/>
                </a:ln>
                <a:solidFill>
                  <a:schemeClr val="tx1"/>
                </a:solidFill>
                <a:effectLst/>
                <a:latin typeface="Calibri" pitchFamily="34" charset="0"/>
                <a:ea typeface="TimesNewRoman,Italic" charset="-128"/>
                <a:cs typeface="Times New Roman" pitchFamily="18" charset="0"/>
              </a:rPr>
              <a:t> </a:t>
            </a:r>
            <a:r>
              <a:rPr kumimoji="0" lang="ru-RU" sz="1600" b="0" i="1" u="none" strike="noStrike" cap="none" normalizeH="0" baseline="0" dirty="0" err="1" smtClean="0">
                <a:ln>
                  <a:noFill/>
                </a:ln>
                <a:solidFill>
                  <a:schemeClr val="tx1"/>
                </a:solidFill>
                <a:effectLst/>
                <a:latin typeface="Calibri" pitchFamily="34" charset="0"/>
                <a:ea typeface="TimesNewRoman,Italic" charset="-128"/>
                <a:cs typeface="Times New Roman" pitchFamily="18" charset="0"/>
              </a:rPr>
              <a:t>пізнання</a:t>
            </a:r>
            <a:r>
              <a:rPr kumimoji="0" lang="ru-RU" sz="16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На початку постнатального онтогенезу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вроджене</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впізнавання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закарбування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сприяють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первинній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орієнтації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терміновому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нагромадженню</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найнеобхіднішого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особини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індивідуального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досвіду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Однак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зазначалося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протягом</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подальшого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життя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особини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вроджене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впізнавання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закарбування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втрачають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свого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хоча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певна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річ</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виявляються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по-іншому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ювенільному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згадані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вроджені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компоненти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здебільшого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зливаються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ігровою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активністю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утворюючи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інстинктивну</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основу. При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набуття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суто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індивідуального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(факультативного)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досвіду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переплітається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видотиповим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інстинктивним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набуттям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інформації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ґрунтується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вродженому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впізнаванні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Вроджене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впізнавання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насамперед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допомагає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грається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довідатися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придатність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включення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певного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предмета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керуючись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відповідними</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ключовими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подразниками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Лоренц наводить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ознаки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якими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володіти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об'єкт</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мисливської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кошеняти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ключовий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подразник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маленьке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округле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м'яке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все,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швидко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рухається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головне, все,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втікає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1" u="none" strike="noStrike" cap="none" normalizeH="0" baseline="0" dirty="0" err="1" smtClean="0">
                <a:ln>
                  <a:noFill/>
                </a:ln>
                <a:solidFill>
                  <a:schemeClr val="tx1"/>
                </a:solidFill>
                <a:effectLst/>
                <a:latin typeface="Calibri" pitchFamily="34" charset="0"/>
                <a:ea typeface="TimesNewRoman,Italic" charset="-128"/>
                <a:cs typeface="Times New Roman" pitchFamily="18" charset="0"/>
              </a:rPr>
              <a:t>Розширення</a:t>
            </a:r>
            <a:r>
              <a:rPr kumimoji="0" lang="ru-RU" sz="1600" b="0" i="1" u="none" strike="noStrike" cap="none" normalizeH="0" baseline="0" dirty="0" smtClean="0">
                <a:ln>
                  <a:noFill/>
                </a:ln>
                <a:solidFill>
                  <a:schemeClr val="tx1"/>
                </a:solidFill>
                <a:effectLst/>
                <a:latin typeface="Calibri" pitchFamily="34" charset="0"/>
                <a:ea typeface="TimesNewRoman,Italic" charset="-128"/>
                <a:cs typeface="Times New Roman" pitchFamily="18" charset="0"/>
              </a:rPr>
              <a:t> </a:t>
            </a:r>
            <a:r>
              <a:rPr kumimoji="0" lang="ru-RU" sz="1600" b="0" i="1" u="none" strike="noStrike" cap="none" normalizeH="0" baseline="0" dirty="0" err="1" smtClean="0">
                <a:ln>
                  <a:noFill/>
                </a:ln>
                <a:solidFill>
                  <a:schemeClr val="tx1"/>
                </a:solidFill>
                <a:effectLst/>
                <a:latin typeface="Calibri" pitchFamily="34" charset="0"/>
                <a:ea typeface="TimesNewRoman,Italic" charset="-128"/>
                <a:cs typeface="Times New Roman" pitchFamily="18" charset="0"/>
              </a:rPr>
              <a:t>функції</a:t>
            </a:r>
            <a:r>
              <a:rPr kumimoji="0" lang="ru-RU" sz="1600" b="0" i="1" u="none" strike="noStrike" cap="none" normalizeH="0" baseline="0" dirty="0" smtClean="0">
                <a:ln>
                  <a:noFill/>
                </a:ln>
                <a:solidFill>
                  <a:schemeClr val="tx1"/>
                </a:solidFill>
                <a:effectLst/>
                <a:latin typeface="Calibri" pitchFamily="34" charset="0"/>
                <a:ea typeface="TimesNewRoman,Italic" charset="-128"/>
                <a:cs typeface="Times New Roman" pitchFamily="18" charset="0"/>
              </a:rPr>
              <a:t> в </a:t>
            </a:r>
            <a:r>
              <a:rPr kumimoji="0" lang="ru-RU" sz="1600" b="0" i="1" u="none" strike="noStrike" cap="none" normalizeH="0" baseline="0" dirty="0" err="1" smtClean="0">
                <a:ln>
                  <a:noFill/>
                </a:ln>
                <a:solidFill>
                  <a:schemeClr val="tx1"/>
                </a:solidFill>
                <a:effectLst/>
                <a:latin typeface="Calibri" pitchFamily="34" charset="0"/>
                <a:ea typeface="TimesNewRoman,Italic" charset="-128"/>
                <a:cs typeface="Times New Roman" pitchFamily="18" charset="0"/>
              </a:rPr>
              <a:t>ігровому</a:t>
            </a:r>
            <a:r>
              <a:rPr kumimoji="0" lang="ru-RU" sz="1600" b="0" i="1" u="none" strike="noStrike" cap="none" normalizeH="0" baseline="0" dirty="0" smtClean="0">
                <a:ln>
                  <a:noFill/>
                </a:ln>
                <a:solidFill>
                  <a:schemeClr val="tx1"/>
                </a:solidFill>
                <a:effectLst/>
                <a:latin typeface="Calibri" pitchFamily="34" charset="0"/>
                <a:ea typeface="TimesNewRoman,Italic" charset="-128"/>
                <a:cs typeface="Times New Roman" pitchFamily="18" charset="0"/>
              </a:rPr>
              <a:t> </a:t>
            </a:r>
            <a:r>
              <a:rPr kumimoji="0" lang="ru-RU" sz="1600" b="0" i="1" u="none" strike="noStrike" cap="none" normalizeH="0" baseline="0" dirty="0" err="1" smtClean="0">
                <a:ln>
                  <a:noFill/>
                </a:ln>
                <a:solidFill>
                  <a:schemeClr val="tx1"/>
                </a:solidFill>
                <a:effectLst/>
                <a:latin typeface="Calibri" pitchFamily="34" charset="0"/>
                <a:ea typeface="TimesNewRoman,Italic" charset="-128"/>
                <a:cs typeface="Times New Roman" pitchFamily="18" charset="0"/>
              </a:rPr>
              <a:t>пізнанні</a:t>
            </a:r>
            <a:r>
              <a:rPr kumimoji="0" lang="ru-RU" sz="16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переході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компонентів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доігрової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ювенільний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збагачення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трансформація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первинних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елементів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дослідницької</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відбуваються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процесі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тими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ж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закономірностями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розвиток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рухових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комунікативних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компонентів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ранньої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постнатальної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 початком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ігрового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етапу</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рухова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дитинчати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суттєво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змінюється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починають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функціонувати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дистантні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рецептори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розпочинається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повноцінне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спілкування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матір'ю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побратимами. Усе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докорінно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змінює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головне,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збагачує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отримувану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дитинчам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інформацію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навколишнє</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середовище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Нарешті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виходом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дитинчати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гнізда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знову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настає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докорінна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разу</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вирішальна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зміна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рухової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комунікативної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відповідно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пізнавальної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Усі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його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поведінкові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виконуються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вже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зовсім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умовах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об'єктами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впливу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вже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тільки</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материнська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особина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побратими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нечисленні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предмети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всередині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гнізда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ними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насамперед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багато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різноякісних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предметів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неоднаковою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біологічною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валентністю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Таке</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встановлення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зв'язків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компонентами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середовища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забезпечує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надходження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потоку</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різноманітної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життєво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необхідної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інформації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0" y="-128528"/>
            <a:ext cx="9144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Куо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вивчав</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ембріональну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багатьох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сотнях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курячих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зародків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Щоб</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одержати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можливість</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безпосередньо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спостерігати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рухами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він</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розробив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здійснив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віртуозні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операції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переміщував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зародок</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усередині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яйця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вставляв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віконця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шкарлупу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Вчений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встановив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перші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зародка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курчати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спостерігаються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вже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четвертий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іноді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третій</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день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інкубації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голови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грудей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назад. Уже за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добу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голова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починає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повертатися</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вбік</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витісняють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попередні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протягом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6-9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діб</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Очевидно, причина тому </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відставання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росту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шийної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мускулатури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росту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голови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вага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пізніше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ніж</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десятий</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день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складає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вже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понад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50 % ваги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всього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зародка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величезну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голову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м'язи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можуть</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тільки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повертати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але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піднімати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опускати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Крім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того, за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Куо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голови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формуються</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впливом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положення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стосовно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шкаралупи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розташування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жовточного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мішка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також</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серцебиття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навіть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пальців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ніг</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оскільки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останні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другій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половині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інкубаційного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розташовуються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зліва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позаду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голови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цьому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Куо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вбачав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прояви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анатомічного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чинника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Подібним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чином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специфічні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морфоембріо-генезу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анатомічні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зміни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пов'язані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ростом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розвитком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зародка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впливають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думку,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наслідок</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курча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вилупилося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яйця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цілий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набір</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вироблених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ембріогенезу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реакцій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механізмів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але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вони не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спрямовані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необхідні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для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підтримання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життя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подразники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своїх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досліджень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Куо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зробив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висновок</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курча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має</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усьому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навчитися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жодна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реакція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з'являється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готовому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вигляді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отже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відсутня</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вроджена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Сорок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років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потому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після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опублікування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своїх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перших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робіт</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Куо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уточнив,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генетично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фіксовані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передумови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можуть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по-різному</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реалізуватися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залежно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конкретних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умов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зародка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але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цьому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процесі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найважливішу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роль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відіграють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розшифровки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генетичної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інформації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відношення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ембріона</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оточуючого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середовища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Водночас</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Куо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підкреслює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ембріональне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слід</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розглядати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традиційному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аспекті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оскільки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істотну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роль</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відіграє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самостимулювання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Спадкоємна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основа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ембріогенезу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виступає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особливо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виразно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тих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випадках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коли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елементи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немовляти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виявляються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відразу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начебто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"готовому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вигляді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хоча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можливість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попереднього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ембріонального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виключається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таких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випадків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мабуть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належать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ссавців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пошук</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дійки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смоктальні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рухи</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немовлят</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звукові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реакції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Тут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говорити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лише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пренатальне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дозрівання</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функції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без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ембріональних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вправ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тобто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пренатального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функціонального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тренування</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відповідних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морфологічних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структур. Для такого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дозрівання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досить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лише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однієї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вродженої</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програми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виникла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закріпилася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процесі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еволюції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виду. Прикладом,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який</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підтверджує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наявність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особливе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генетично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фіксованих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програм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бути</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немовляти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кенгуру,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котре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з'являється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світ</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такій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незрілій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стадії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порівняти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ембріоном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вищих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ссавців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Певною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мірою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вважати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остаточний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розвиток</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відбувається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сумці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матері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Але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незважаючи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стан</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крайнього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незрілонародження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дитинча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зовсім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самостійно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перебирається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сумки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матері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виявляючи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цьому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разючі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рухові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орієнтувальні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можливості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Щодо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терміну</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ембріональне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точнішим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буде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вислів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ембріональне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тренування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усякому</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разі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коли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йдеться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стадії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ембріогенезу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Повноцінне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ж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буде</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показано,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зустрічається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лише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завершальних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етапах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ембріогенезу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0" y="-123111"/>
            <a:ext cx="9144000"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Вищі</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форми</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ігрової</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дослідницької</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діяльності</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endPar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Для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різноманітних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форм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спільним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загальна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рухливість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Найяскравіше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виражається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звичайно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іграх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носять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локомоторний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характер,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знаходить</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відображення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формах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інтенсивного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пересування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або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іграх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спрямованих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власне</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тіло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своїм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хвостом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Проте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категоріях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ігрової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розвиваються</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рухосенсорні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координації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наприклад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окомір</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загальні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фізичні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здібності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спритність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швидкість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реактивність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сила).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Водночас</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тренуються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певні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елементи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функціональних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сферах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харчування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захисту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нападу,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розмноження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удосконалюються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розвиваються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засоби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спілкування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встановлюються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відносини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родичами,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причому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іноді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вигляді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ієрархічних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взаємин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відбувається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рекомбінація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елементів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доігрової</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удосконалюються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прояви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видотипової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інстинктивної</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більш</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високому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рівні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було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показано,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ігрова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спрямовується</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ключовими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подразниками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незалежно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їхнього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носія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але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водночас</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здобуває</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життєво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важливу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інформацію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носії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їхній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зовнішній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вигляд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деякі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фізичні</a:t>
            </a:r>
            <a:r>
              <a:rPr lang="ru-RU" sz="1600" dirty="0">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(вага,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міцність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рухливість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Однак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цілому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час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розглянутих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дотепер</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ігор</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відбувається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лише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поверхове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ознайомлення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компонентами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середовища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обмежується</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пізнавальне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ігор</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молодих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мавп</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нижчих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мавп</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переважно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віці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2—5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років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спостерігаються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маніпуляційні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зовсім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характеру,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необхідно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визнати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іграми</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вищого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типу.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противагу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розглянутим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характеризуються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насамперед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складними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формами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звертання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предметів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незначній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загальній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рухливості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лише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зрідка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змінюючи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своє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місцезнаходження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подовгу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зосереджено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маніпулює</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предметом,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піддає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різноманітним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переважно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деструктивним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впливам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навіть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впливає</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ним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об'єкти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останньому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випадку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іноді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виконуються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маніпуляції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подібні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використаням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знарядь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праці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дорослими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мавпами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0" y="0"/>
            <a:ext cx="9144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подібних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складних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іграх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із</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предметами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вдосконалюються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висококваліфіковані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тонкі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ефекторні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здібності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насамперед</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пальців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розвивається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комплекс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шкіряно-м'язової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чутливості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зору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Пізнавальний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аспект</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здобуває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тут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особливу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значущість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докладно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заглиблено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знайомиться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властивостями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предметних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компонентів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середовища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причому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особливого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набуває</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дослідження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внутрішньої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будови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об'єктів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маніпулювання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процесі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їхньої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деструкції</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Особливого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набуває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обставина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об'єктами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маніпулювання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найчастіше</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біологічно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нейтральні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предмети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Завдяки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істотно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розширюється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сфера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отримуваної</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інформації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знайомиться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найрізноманітнішими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своїми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властивостями</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компонентами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середовища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набуває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великого запасу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потенційно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корисних</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знань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Наявність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таких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ігор</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мавп</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безумовно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пов'язана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їхніми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відмітними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інших</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психічними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здібностями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зокрема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ручним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Таким чином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йдеться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вже</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справжні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дослідницькі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пізнавальні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причому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вищого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порядку.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Виконуються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поодинці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Крім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загального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накопичення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відомостей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 запас",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пізнавальні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ігри</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також</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прямо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безпосередньо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готують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дорослої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наприклад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здобутті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їжі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диференційовані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пальців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мавпи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відіграють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значну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роль для</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розламування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плодів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видобуванні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насіння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ж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відбуваються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спілкуванні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Однак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через те,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пізнавальна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функція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відіграє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тут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провідну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роль,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ігри</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набувають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характеру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самостійної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власним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функціональним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спеціально-пізнавальним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значенням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Питання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самоконтролю</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Порівняйте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розвиток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психічної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онтогенезі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розвитком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психіки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спільного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відмінного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полягає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основна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різниця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між</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життєвим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циклом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зрілонароджених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дитинчат</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a:t>
            </a:r>
            <a:r>
              <a:rPr lang="ru-RU" sz="1600" dirty="0">
                <a:latin typeface="Arial" pitchFamily="34" charset="0"/>
                <a:cs typeface="Arial" pitchFamily="34"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незрілонароджених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варіант</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більш</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прогресивним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зрілонароджених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або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a:t>
            </a:r>
            <a:r>
              <a:rPr lang="ru-RU" sz="1600" dirty="0">
                <a:latin typeface="Arial" pitchFamily="34" charset="0"/>
                <a:cs typeface="Arial" pitchFamily="34"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незрілонароджених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точки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зору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психічних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здібностей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Назвіть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основні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сензитивні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психіки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ігровий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ювенільний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наявний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лише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ссавців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6.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імпринтінг</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форма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засвоєння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досвіду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можливим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лише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прахів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ссавців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0" y="332656"/>
            <a:ext cx="9144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Порівняльний</a:t>
            </a: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огляд</a:t>
            </a: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рухової</a:t>
            </a: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активності</a:t>
            </a: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зародків</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1" u="none" strike="noStrike" cap="none" normalizeH="0" baseline="0" dirty="0" err="1" smtClean="0">
                <a:ln>
                  <a:noFill/>
                </a:ln>
                <a:solidFill>
                  <a:schemeClr val="tx1"/>
                </a:solidFill>
                <a:effectLst/>
                <a:latin typeface="Calibri" pitchFamily="34" charset="0"/>
                <a:ea typeface="TimesNewRoman,Italic"/>
                <a:cs typeface="Times New Roman" pitchFamily="18" charset="0"/>
              </a:rPr>
              <a:t>Безхребетні</a:t>
            </a:r>
            <a:r>
              <a:rPr kumimoji="0" lang="ru-RU"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Ембріональна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безхребетних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недостатньо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вивченою</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Отримані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дані</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належать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переважно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кільчастих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хробаків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молюсків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членистоногих.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Відомо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наприклад</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зародки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головоногих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молюсків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уже на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ранніх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стадіях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обертаються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усередині</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яйця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навколо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своєї</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швидкістю</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один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оберт</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годину. В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випадках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зародки</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пересуваються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одного полюса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яйця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іншого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Заслуговує</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також</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увагу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кінця</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ембріогенезу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безхребетних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виявляються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вже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цілком</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сформованими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деякі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інстинктивні</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реакції</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мають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першорядне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виживання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мізід</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морські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ракоподібні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наприклад</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моменту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вилуплення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цілком</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розвинутою</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реакція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уникання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тобто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відхилення</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несприятливих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впливів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ракоподібних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морських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кізок</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11-го по 14-й день</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тобто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вилуплення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спостерігаються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спонтанні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ритмічні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голови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інших</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частин</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згодом</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формуються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специфічні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рухові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реакції</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рачків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Тільки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наприкінці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ембріогенезу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день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вилуплення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з'являються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рухові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відповіді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тактильні</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подразнення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дотик</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волоском до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зародка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якого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експерименті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була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знята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яйцева</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оболонка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природних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умовах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весь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набір</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рухів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дорослої</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особини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проявляється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вже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через 10</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годин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після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вилуплення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прикладах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наочно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виявляється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поступове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формування</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рефлекторної</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відповіді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основі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спочатку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ендогенно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обумовлених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рухів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згодом</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пов'язуються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із</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зовнішніми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подразниками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почасти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вже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шляхом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ембріонального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Цей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процес</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сполучений</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із</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глибокими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морфологічними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перетвореннями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ChangeArrowheads="1"/>
          </p:cNvSpPr>
          <p:nvPr/>
        </p:nvSpPr>
        <p:spPr bwMode="auto">
          <a:xfrm>
            <a:off x="0" y="0"/>
            <a:ext cx="91440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1" u="none" strike="noStrike" cap="none" normalizeH="0" baseline="0" dirty="0" err="1" smtClean="0">
                <a:ln>
                  <a:noFill/>
                </a:ln>
                <a:solidFill>
                  <a:schemeClr val="tx1"/>
                </a:solidFill>
                <a:effectLst/>
                <a:latin typeface="Calibri" pitchFamily="34" charset="0"/>
                <a:ea typeface="TimesNewRoman,Italic" charset="-128"/>
                <a:cs typeface="Times New Roman" pitchFamily="18" charset="0"/>
              </a:rPr>
              <a:t>Нижчі</a:t>
            </a:r>
            <a:r>
              <a:rPr kumimoji="0" lang="ru-RU" sz="1600" b="0" i="1" u="none" strike="noStrike" cap="none" normalizeH="0" baseline="0" dirty="0" smtClean="0">
                <a:ln>
                  <a:noFill/>
                </a:ln>
                <a:solidFill>
                  <a:schemeClr val="tx1"/>
                </a:solidFill>
                <a:effectLst/>
                <a:latin typeface="Calibri" pitchFamily="34" charset="0"/>
                <a:ea typeface="TimesNewRoman,Italic" charset="-128"/>
                <a:cs typeface="Times New Roman" pitchFamily="18" charset="0"/>
              </a:rPr>
              <a:t> </a:t>
            </a:r>
            <a:r>
              <a:rPr kumimoji="0" lang="ru-RU" sz="1600" b="0" i="1" u="none" strike="noStrike" cap="none" normalizeH="0" baseline="0" dirty="0" err="1" smtClean="0">
                <a:ln>
                  <a:noFill/>
                </a:ln>
                <a:solidFill>
                  <a:schemeClr val="tx1"/>
                </a:solidFill>
                <a:effectLst/>
                <a:latin typeface="Calibri" pitchFamily="34" charset="0"/>
                <a:ea typeface="TimesNewRoman,Italic" charset="-128"/>
                <a:cs typeface="Times New Roman" pitchFamily="18" charset="0"/>
              </a:rPr>
              <a:t>хребетні</a:t>
            </a:r>
            <a:r>
              <a:rPr kumimoji="0" lang="ru-RU" sz="16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Перші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зародків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риб</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даними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дослідників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також</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виникають</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спонтанно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ендогенній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основі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20-х роках XX ст.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було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показано,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зачатків</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органів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з'являються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певній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послідовності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залежно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дозрівання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відповідних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нервових</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зв'язків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Після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появи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сенсорних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нервових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елементів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зародка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починають</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впливати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екзогенні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чинники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наприклад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дотик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сполучаються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генетично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визначеною</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координацією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Поступово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генералі-зовані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зародка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диференціюються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зародків</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костистих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риб</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кінця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ембріогенезу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виявляються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тремтіння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посмикування</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окремих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частин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тіла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обертання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змієподібне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згинання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Крім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того, перед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вилупленням</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виробляються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своєрідні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дзьобальні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полегшують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вихід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яйцеподібної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оболонки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Крім того,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викльовуванню</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сприяють і згинальні рухи тіла. У низці випадків стало можливим встановити чіткий зв'язок між появою нових рухових актів і загальним анатомічним розвитком. Подібним чином відбувається формування ембріональної поведінки й у земноводних. Із початкового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генералізованого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згинання всього тіла зародка поступово формуються плавальні рухи,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рухи</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кінцівок тощо, причому і тут рухова активність розвивається на ендогенній основі. Для виявлення ендогенної обумовленості формування рухової активності зародків провадилися цікаві досліди на ембріонах саламандр, коли пересаджувалися зачатки кінцівок таким чином, що останні виявлялися поверненими у зворотний бік.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Якби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їхніх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визначалося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ембріональною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вправою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(шляхом</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аферентного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зворотного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зв'язку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процесі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ембріогенезу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мала б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відбутися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відповідна</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функціональна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корекція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відновлює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здібності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нормального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поступального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Однак</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сталося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після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вилуплення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поверненими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назад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кінцівками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задкували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подразників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нормальних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особин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обумовлюють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уперед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Подібні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результати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були</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отримані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жаб: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перевертання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зачатків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очних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яблук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180°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призвело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того,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оптокінетичні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реакції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виявилися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зміщеними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зворотному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напрямі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Усі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дані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призводять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висновку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ембріогенезі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локомоторних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оптомоторних</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реакцій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також</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деяких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проявів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рухової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відбувається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нижчих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хребетних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мабуть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вирішальним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впливом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екзогенних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чинників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через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ендогенно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обумовлене</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дозрівання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внутрішніх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функціональних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структур.</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0" y="0"/>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1" u="none" strike="noStrike" cap="none" normalizeH="0" baseline="0" dirty="0" smtClean="0">
                <a:ln>
                  <a:noFill/>
                </a:ln>
                <a:solidFill>
                  <a:schemeClr val="tx1"/>
                </a:solidFill>
                <a:effectLst/>
                <a:latin typeface="Calibri" pitchFamily="34" charset="0"/>
                <a:ea typeface="TimesNewRoman,Italic" charset="-128"/>
                <a:cs typeface="Times New Roman" pitchFamily="18" charset="0"/>
              </a:rPr>
              <a:t>Птахи</a:t>
            </a:r>
            <a:r>
              <a:rPr kumimoji="0" lang="ru-RU" sz="1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Ембріональна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птахів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вивчалася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переважно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зародках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домашньої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курки.</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Уже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наприкінці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другої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доби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з'являється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серцебиття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початок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спонтанної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рухової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активності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курячого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починається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четвертому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інкубації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Весь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інкубації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триває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три</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тижні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Куо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встановив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наявність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показав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ембріонального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тренування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зародка</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курки (а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також</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птахів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але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цьому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однобічним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заперечуючи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наявність</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вроджених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компонентів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спонтанної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активності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Формування</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дзьобальних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Куо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первинно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визначається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ритмом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биття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серця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зародка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тому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перші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дзьоба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відкривання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закривання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відбуваються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синхронно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скороченнями</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серця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Згодом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корелюються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згинальними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рухами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шиї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незадовго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вилуплення</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дзьобальний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акт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виникає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будь-яким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подразненням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тіла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будь-якій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частині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Таким</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чином,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реакція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дзьобання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сформувалася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шляхом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ембріонального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тренування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моменту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вилуплення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пташеняти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дуже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генералізований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характер.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Звуження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реакції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відповідь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лише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біологічно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адекватних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подразників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відбувається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перших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етапах</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постембріонального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Куо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ж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відбувається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іншими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реакціями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Багато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механістичних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концепцій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Куо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витримали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експериментальної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перевірки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зробленої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пізніше</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іншими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дослідниками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підтвердилася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зокрема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думка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Куо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 те,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провідним</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чинником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рухової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активності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зародка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ранньому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ембріогенезі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серцебиття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Гамбургер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колеги-вчені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встановили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вже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ранніх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стадіях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ембріогенезу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зародка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мають</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нейрогенне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походження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Електрофізіологічні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дослідження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показали,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вже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перші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рухи</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обумовлюються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спонтанними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ендогенними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процесами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нервових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структурах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курячого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Через 3,5-4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після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появи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перших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спостерігалися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перші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екстероцептивні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рефлекси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однак</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Гамбургер, Оппенгейм та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дослідники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показали,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тактильна,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точніше</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тактильно-пропріоцептивна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стимуляція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несуттєво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впливає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частоту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періодичність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вироблених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курячим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ембріоном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протягом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перших 2-2,5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тижнів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інкубації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Гамбургером,</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рухова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активність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зародка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початкових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етапах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ембріогенезу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самогенерується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центральній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нервовій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системі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Гамбургер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провадив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такий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перерізавши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зачаток спинного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мозку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перший же день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курячого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він</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реєстрував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згодом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7-й день</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ембріогенезу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ритмічні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зачатків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передніх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задніх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кінцівок</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Нормально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протікають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синхронно.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оперованих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же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погодженість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порушилася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але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збереглася</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самостійна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ритмічність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вивченні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ембріонального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птахів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необхідно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враховувати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специфічні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особливості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біології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досліджуваного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виду,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відбиваються</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протіканні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ембріогенезу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Так,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наприклад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показав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дослідник</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 М. Гофман, у</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порівнянні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куркою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грак</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розвивається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скоріше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швидше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накопичується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маса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тіла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зародка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проте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курки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ембріогенез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проходить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більш</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рівномірно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більше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росту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диференціації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Останній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морфологічних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структур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проходить</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у курки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всередині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яйця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грака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ж (як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незріло-народжуваного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птаха)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відноситься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постембріонального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0" y="0"/>
            <a:ext cx="9144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1" u="none" strike="noStrike" cap="none" normalizeH="0" baseline="0" dirty="0" err="1" smtClean="0">
                <a:ln>
                  <a:noFill/>
                </a:ln>
                <a:solidFill>
                  <a:schemeClr val="tx1"/>
                </a:solidFill>
                <a:effectLst/>
                <a:latin typeface="Calibri" pitchFamily="34" charset="0"/>
                <a:ea typeface="TimesNewRoman,Italic" charset="-128"/>
                <a:cs typeface="Times New Roman" pitchFamily="18" charset="0"/>
              </a:rPr>
              <a:t>Ссавці</a:t>
            </a:r>
            <a:r>
              <a:rPr kumimoji="0" lang="ru-RU" sz="16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відміну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розглянутих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дотепер</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зародки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ссавців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розвиваються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утробі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матері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істотно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ускладнює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без того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дуже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важке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вивчення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їхньої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тому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щодо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ембріональної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ссавців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накопичено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менше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даних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ніж</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щодо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курячого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зародків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земноводних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риб</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Безпосередні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візуальні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спостереження</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можливі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лише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ембріонах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витягнутих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материнського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організму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різко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спотворює</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нормальні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їхнього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життя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Рентгенологічні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дослідження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вказують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те,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рухова</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таких штучно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ізольованих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зародків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вища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ніж</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нормі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Кармейклом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розвиток</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рухової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відбувається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зародка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морської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свинки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спосіб</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Перші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рухи</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полягають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посмикуванні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шийно-плечової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ділянки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тулуба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Вони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з'являються</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приблизно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28-й день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після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запліднення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Поступово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з'являються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дуже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різноманітні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до 53-го дня,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тобто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приблизно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тиждень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пологів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чітко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виражені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реакції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досягають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максимального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кілька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днів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народження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такого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виявляються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вже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цілком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адекватні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головне,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видозмінені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рефлекторні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відповіді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тактильні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подразнення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дотик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волоском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шкіри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біля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вуха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викликає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специфічне</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посмикування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Ембріональний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розвиток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ссавців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істотно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відрізняється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відмінність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виражається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тому,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ссавців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кінцівок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первісних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загальних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усього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зародка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ми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бачили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вищезгаданих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хребетних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особливо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нижчих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з'являються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одночасно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цими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рухами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навіть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раніш</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них.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Імовірно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ембріогенезі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ссавців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більшого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набула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аферентація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ніж</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спонтанна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ендогенна</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нейростимуляція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Постійний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тісний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зв'язок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зародка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розвивається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материнським</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організмом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зокрема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допомогою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спеціального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органа </a:t>
            </a:r>
            <a:r>
              <a:rPr kumimoji="0" lang="ru-RU"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плаценти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створює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ссавців</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особливі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ембріональної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дуже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важливим</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чинником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можливість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процес</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боку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материнського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організму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перш за все</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гуморальним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шляхом.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можливість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опосередковано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вказують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результати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експериментів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час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жіночі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зародки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морської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свинки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їхнього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внутрішньоутробного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чоловічим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статевим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гормоном (тестостероном). Як</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наслідок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ставши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статевозрілими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вони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виявили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ознаки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самця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нормальних</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самиць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Аналогічне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спричинене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після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народження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давало такого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ефекту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Подібним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чином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вдавалося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впливати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статеву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чоловічих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особин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Очевидно,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час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ембріогенезу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вміст</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тестостерону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організмі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зародка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центральних</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нервових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структур,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регулюють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сексуальну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uk-UA"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0" y="0"/>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Пренатальний</a:t>
            </a: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розвиток</a:t>
            </a: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сенсорних</a:t>
            </a: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здібностей</a:t>
            </a: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елементів</a:t>
            </a: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спілкування</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Вплив</a:t>
            </a:r>
            <a:r>
              <a:rPr kumimoji="0" lang="ru-RU" sz="1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сенсорної</a:t>
            </a:r>
            <a:r>
              <a:rPr kumimoji="0" lang="ru-RU" sz="1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стимуляції</a:t>
            </a:r>
            <a:r>
              <a:rPr kumimoji="0" lang="ru-RU" sz="1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рухову</a:t>
            </a:r>
            <a:r>
              <a:rPr kumimoji="0" lang="ru-RU" sz="1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активність</a:t>
            </a:r>
            <a:r>
              <a:rPr kumimoji="0" lang="ru-RU" sz="1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ембріона</a:t>
            </a:r>
            <a:r>
              <a:rPr kumimoji="0" lang="ru-RU" sz="1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початку 30-х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років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XX</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ст. Д. В. Орр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Ф.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Уїндл</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зуміли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показати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поряд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спонтанною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руховою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активністю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курячого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розвивається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рефлекторна система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Ізольовані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крила</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виникають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відповідь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тактильне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подразнення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вже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ранніх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стадіях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ембріогенезу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вказує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те,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потенційні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можливості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рефлекторних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реакцій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існують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уже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тоді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коли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рухова</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активність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зародка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проявляється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лише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загальних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спонтанних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рухах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тіла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ж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вчені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встановили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курячого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моторні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структури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нервової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системи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формуються</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раніше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сенсорних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перші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реакції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зовнішні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подразнення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з'являються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лише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через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чотири</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після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перших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спонтанних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Однак</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найбільше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сенсорна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стимуляція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набуває</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курячого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зародка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останніх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стадіях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ембріогенезу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3-4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вилуплення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(Гамбургер).</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Саме в цей період у птахів у розвиток поведінки включаються як важливі зовнішні чинники оптичні й акустичні стимули, що підготовляють пташенят до біологічно адекватного спілкування з батьківськими особинами.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Розвиток</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зору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слуху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птахів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Зір</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слух</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з'являються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лише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наприкінці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ембріогенезу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впливають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розвиток</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ранньої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рухової</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активності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зародка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Щоправда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було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встановлено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низкою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дослідників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Блінкова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Свідерська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зовнішні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подразнення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викликати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реакції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курячого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зародка</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вже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середніх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навіть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ранніх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стадіях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ембріогенезу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Реакції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голосні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звуки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виявляються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тільки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після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14-19-го дня, коли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вже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починає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функціонувати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орган слуху,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але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навіть</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починаючи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5-го дня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інкубації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же час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викликати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реакції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світлові</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впливи. Усі ці реакції виражаються в посиленні чи гальмуванні ембріональних рухів. Однак, не говорячи уже про те, що в даних експериментах зародки піддавалися екстремальним, біологічно неадекватним впливам, світло і звук можуть на цьому етапі виступати лише як фізичні агенти, які безпосередньо впливають на м'язову тканину або шкіру, але не як носії оптичної або акустичної інформації.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ж,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виходячи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даних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американського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вченого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Готтліба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впливати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зародок</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біологічно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адекватними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звуками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такій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стадії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коли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він</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реагує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подібні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подразнення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позитивно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позначитися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пізніших</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слухових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реакціях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Щодо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оптичних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реакцій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лише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17-18-ї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доби</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інкубації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оці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зорових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частках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курячого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виявляються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електрофізіологічні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зміни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відповідь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оптичні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подразнення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зародка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пекінської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качки,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наприклад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зіничний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рефлекс</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з'являється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16-й день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інкубації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але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суто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фотохімічна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реакція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котра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має</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функціонального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змінюється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18-й день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тобто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дещо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раніше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ніж</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курячого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справді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нервовою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реакцією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Очевидно, до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часу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вже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функціонують</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периферичні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центрально-нервові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елементи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зорового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аналізатора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Перед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вилупленням</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пташеняти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зіничний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рефлекс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практично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такий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самий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ступінь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дорослої</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качки.</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0" y="0"/>
            <a:ext cx="9144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Ембріогенез</a:t>
            </a:r>
            <a:r>
              <a:rPr kumimoji="0" lang="ru-RU" sz="16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розвиток</a:t>
            </a:r>
            <a:r>
              <a:rPr kumimoji="0" lang="ru-RU" sz="16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психічного</a:t>
            </a:r>
            <a:r>
              <a:rPr kumimoji="0" lang="ru-RU" sz="16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відображення</a:t>
            </a:r>
            <a:r>
              <a:rPr kumimoji="0" lang="ru-RU" sz="16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ембріогенезі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відбувається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інтенсивна</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підготовка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наступних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постнатальних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етапів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почасти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сааме</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елементів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немовляти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шляхом,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одного боку,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генетично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обумовлених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компонентів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боку,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нагромадження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ембріонального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досвіду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постнатальному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житті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дві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сторони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єдиного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процесу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вроджене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набуте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неможливо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відірвати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одне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одного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вивчати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поза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їхнім</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взаємозв'язком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тому неправильно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розглядати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ембріогенез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погляду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альтернативи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тобто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дозрівання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вроджених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елементів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ембріональних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вправ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кожному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випадку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йдеться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лише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 те,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компонентів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превалює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Розвиток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пренатальному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онтогенезу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відбувається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нижчих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вищих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неоднаково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хоча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виявляє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низку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загальних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рис.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філогенетичні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відмінності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зумовлені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закономірностями</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еволюції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ембріогенезу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виявленими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насамперед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Северцевим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Але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узагальнити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всіх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усякому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разі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ранніх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стадіях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ембріогенезу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пряма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зовнішнього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середовища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відіграє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незначну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роль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формуванні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окремих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форм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рухової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Однак</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зв'язок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справжнім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зовнішнім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світом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протікає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все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постнатальне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життя</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організму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розвивається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здійснюється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лише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опосередковано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через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організм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матері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істотного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психіки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ссавця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внутрішньоутробному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обставина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вкрай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лімітує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можливості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психіки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a:t>
            </a:r>
            <a:r>
              <a:rPr lang="ru-RU" sz="1600" dirty="0">
                <a:latin typeface="Arial" pitchFamily="34" charset="0"/>
                <a:cs typeface="Arial" pitchFamily="34"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ембріональному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однорідність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сталість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бідність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компонентів</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середовища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оточує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зародок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яйці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пташиному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ікринці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так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утробі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ссавця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Там</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практично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нічого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відображати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Тому буде,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мабуть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правильно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сказати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психіка</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психіка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процесі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становлення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повноцінна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організм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початковому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етапі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Тваринне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життя</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неможливе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без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активної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взаємодії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зовнішнім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тобто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постнатальним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середовищем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саме</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взаємодія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відсутня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ембріональному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етапі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щонайменше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ранніх</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стадіях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процесі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ембріогенезу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здійснюється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лише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підготовка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цієї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взаємодії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ранніх</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стадіях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ембріогенезу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передумови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потенційні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можливості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психічного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відображення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тобто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існують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тільки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зародкові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елементів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психіки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Лише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міру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органів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систем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органів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організму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розвивається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з'являється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необхідність</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встановлення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розширення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зв'язків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зовнішнім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світом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зароджується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розвивається</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психічне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відображення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функцією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структур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служить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встановленню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зв'язків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uk-UA"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55</TotalTime>
  <Words>10431</Words>
  <Application>Microsoft Office PowerPoint</Application>
  <PresentationFormat>Экран (4:3)</PresentationFormat>
  <Paragraphs>73</Paragraphs>
  <Slides>31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31</vt:i4>
      </vt:variant>
    </vt:vector>
  </HeadingPairs>
  <TitlesOfParts>
    <vt:vector size="32" baseType="lpstr">
      <vt:lpstr>Бумажная</vt:lpstr>
      <vt:lpstr>Лекція 5</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5</dc:title>
  <dc:creator>Руслан Аминов</dc:creator>
  <cp:lastModifiedBy>Руслан Аминов</cp:lastModifiedBy>
  <cp:revision>48</cp:revision>
  <dcterms:created xsi:type="dcterms:W3CDTF">2023-11-28T21:09:42Z</dcterms:created>
  <dcterms:modified xsi:type="dcterms:W3CDTF">2023-11-28T22:05:17Z</dcterms:modified>
</cp:coreProperties>
</file>