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96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7" r:id="rId36"/>
    <p:sldId id="289" r:id="rId37"/>
    <p:sldId id="290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A29C5A-57A5-4479-A80E-72B3EAC78137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CB5752-4FE1-4123-9DD7-3C87B2476FC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mzo.gov.ua/osvita/zagalno-serednya-osvita/korektsiyni-programi?utm_source=chatgpt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71480"/>
            <a:ext cx="7851648" cy="2571768"/>
          </a:xfrm>
        </p:spPr>
        <p:txBody>
          <a:bodyPr>
            <a:noAutofit/>
          </a:bodyPr>
          <a:lstStyle/>
          <a:p>
            <a:pPr algn="ctr"/>
            <a:r>
              <a:rPr lang="uk-UA" sz="4400" dirty="0" err="1" smtClean="0">
                <a:effectLst/>
                <a:latin typeface="Times New Roman" pitchFamily="18" charset="0"/>
                <a:cs typeface="Times New Roman" pitchFamily="18" charset="0"/>
              </a:rPr>
              <a:t>Корекційно-розвиткові</a:t>
            </a:r>
            <a:r>
              <a:rPr lang="uk-UA" sz="4400" dirty="0" smtClean="0">
                <a:effectLst/>
                <a:latin typeface="Times New Roman" pitchFamily="18" charset="0"/>
                <a:cs typeface="Times New Roman" pitchFamily="18" charset="0"/>
              </a:rPr>
              <a:t> програми. </a:t>
            </a:r>
            <a:br>
              <a:rPr lang="uk-UA" sz="4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4400" dirty="0" smtClean="0">
                <a:effectLst/>
                <a:latin typeface="Times New Roman" pitchFamily="18" charset="0"/>
                <a:cs typeface="Times New Roman" pitchFamily="18" charset="0"/>
              </a:rPr>
              <a:t>Індивідуальні програми розвитку (ІПР)</a:t>
            </a:r>
            <a:endParaRPr lang="ru-RU" sz="4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643314"/>
            <a:ext cx="7854696" cy="1337822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Викладач : Олена ОКОЛОВИЧ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Рухового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розвитку /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лікувальної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фізкультури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(ЛФК)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(Т.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Бачинська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м’язового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тонусу, розвиток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Арт-терапевтичні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програми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Кольори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мого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Музикотерапія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зниження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розвитку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самовираження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Програми для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компетентностей у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з ООП»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(Н.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Шматко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2021).</a:t>
            </a:r>
          </a:p>
          <a:p>
            <a:pPr lvl="1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професійного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самовизначення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КРП в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супроводу: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учителя;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логопед, дефектолог,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батьки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ІРЦ (за потреби).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Алгоритм роботи: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ІРЦ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 дитини.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КРП.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плану занять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Проведення занять,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фіксація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3–6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занять: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(20–30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(3–6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інтегровані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уроків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творчі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лабораторії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науковці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автори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КРП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57365"/>
          <a:ext cx="8229600" cy="4567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602"/>
                <a:gridCol w="5614998"/>
              </a:tblGrid>
              <a:tr h="455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Науковець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/ автор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напрацювання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9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Ірина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Малишевська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(УДПУ)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Системний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підхід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інклюзивної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освіти, автор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корекційних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програм для дітей із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затримкою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психічного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13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Микола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Пантюк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Ірина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Садова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Дрогобицький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ДПУ)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програми розвитку, методика супроводу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учнів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 ООП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9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Оксана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Чеботарьова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Ніна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Іоганова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Програми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мовленнєвого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 дітей із ТПМ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9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Тетяна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Остапенко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Ірина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Гладченко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Комплексні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програми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13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М. Супрун (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Інститут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спеціальної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педагогіки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НАПН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України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Теоретичні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засади корекційної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педагогіки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концепція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сучасних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КРП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55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Н.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Шматко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(2021)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Програми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соціально-емоційного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підлітків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 ООП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КРП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Проводиться через: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динамічне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(записи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психолого-педагогічну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(тести,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опитувальники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чек-листи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зворотний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батьків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перегляду ІПР і можуть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21457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 розвитку КРП в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охоплюють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дизайну навчання (UDL).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Впровадження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гібридних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онлайн-підтримка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телемедицина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цифрові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школах.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вітчизняних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цифрових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платформ для КРП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ндивідуальні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програми розвитку (ІПР) –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головий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персоналізації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держава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запровадила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(ІПР)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персоналізації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думку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Пантюк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«ІПР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2860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Нормативно-правова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база ІПР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00242"/>
          <a:ext cx="8229600" cy="4369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2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Документ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Ключові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положення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68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Закон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України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«Про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освіту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 (2017)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Гарантує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право на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індивідуалізоване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навчання,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адаптації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підтримку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учнів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 ООП.</a:t>
                      </a:r>
                    </a:p>
                  </a:txBody>
                  <a:tcPr marL="9525" marR="9525" marT="9525" marB="9525" anchor="ctr"/>
                </a:tc>
              </a:tr>
              <a:tr h="612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Закон «Про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повну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загальну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середню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освіту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 (2020)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Визначає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ІПР як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частину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освітнього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процесу для дитини з ООП.</a:t>
                      </a:r>
                    </a:p>
                  </a:txBody>
                  <a:tcPr marL="9525" marR="9525" marT="9525" marB="9525" anchor="ctr"/>
                </a:tc>
              </a:tr>
              <a:tr h="668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Постанова КМУ №872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15.09.2021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Визначає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порядок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організації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інклюзивного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навчання в закладах освіти.</a:t>
                      </a:r>
                    </a:p>
                  </a:txBody>
                  <a:tcPr marL="9525" marR="9525" marT="9525" marB="9525" anchor="ctr"/>
                </a:tc>
              </a:tr>
              <a:tr h="986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Наказ МОН №609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08.06.2018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«Про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затвердження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типової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ІПР дитини з ООП» —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основний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документ,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який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регламентує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розроблення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затвердження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моніторинг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ІПР.</a:t>
                      </a:r>
                    </a:p>
                  </a:txBody>
                  <a:tcPr marL="9525" marR="9525" marT="9525" marB="9525" anchor="ctr"/>
                </a:tc>
              </a:tr>
              <a:tr h="668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Лист МОН №1/9-436 </a:t>
                      </a: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02.09.2022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Рекомендації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щодо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вдосконалення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роботи команд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психолого-педагогічного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супроводу.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ІПР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 (ІПР)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ітнього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корекційно-розвиткових занять;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з ООП в ЗДО/ ЗЗСО.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ІПР 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стратегія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розвитку дитини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сферах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пізнавальній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емоційній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мовленнєвій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руховій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899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розробки ІПР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потреб, темпу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психологічної,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педагогів, психологів,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дефектологів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батьків,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мають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досяжними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вимірюваними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ІПР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оновлюється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Партнерство з родиною – активна участь батьків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ІПР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ЗМІСТ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Корекційно-розвиткові програми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види, мета , завдання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ндивідуальні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програми розвитку (ІПР)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головий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персоналізації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899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Розробники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ІПР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ІПР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команда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супроводу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 складу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учителя/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вчитель-дефектолог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логопед 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батьки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ІРЦ (за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заступник директора закладу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інша особа, призначена наказом директора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857256"/>
          </a:xfrm>
        </p:spPr>
        <p:txBody>
          <a:bodyPr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ІПР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928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27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Етап</a:t>
                      </a:r>
                      <a:endParaRPr lang="ru-RU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Зміст роботи</a:t>
                      </a:r>
                    </a:p>
                  </a:txBody>
                  <a:tcPr marL="9525" marR="9525" marT="9525" marB="9525" anchor="ctr"/>
                </a:tc>
              </a:tr>
              <a:tr h="964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Діагностичний</a:t>
                      </a:r>
                      <a:endParaRPr lang="ru-RU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Аналіз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висновку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ІРЦ, проведення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психолого-педагогічної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оцінки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визначення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сильних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сторін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освітніх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бар’єрів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6419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Планувальний</a:t>
                      </a:r>
                      <a:endParaRPr lang="ru-RU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Формулювання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цілей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розвитку,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визначення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необхідних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адаптацій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підтримки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964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Розробка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ІПР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Заповнення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типової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визначення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розкладу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занять,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відповідальних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осіб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строків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перегляду.</a:t>
                      </a:r>
                    </a:p>
                  </a:txBody>
                  <a:tcPr marL="9525" marR="9525" marT="9525" marB="9525" anchor="ctr"/>
                </a:tc>
              </a:tr>
              <a:tr h="964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Реалізація</a:t>
                      </a:r>
                      <a:endParaRPr lang="ru-RU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Проведення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освітніх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корекційно-розвиткових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заходів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щоденне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спостереження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динамікою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964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Моніторинг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корекція</a:t>
                      </a:r>
                      <a:endParaRPr lang="ru-RU" sz="16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Аналіз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досягнень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обговорення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результатів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 батьками,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внесення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змін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 ІПР (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мінімум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двічі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рік</a:t>
                      </a:r>
                      <a:r>
                        <a:rPr lang="ru-RU" sz="16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ІПР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(ПІБ,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ІРЦ,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категорія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ООП).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мовленнєва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(на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(на семестр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Потреби 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Корекційно-розвиткові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(логопед, дефектолог, психолог, ЛФК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темпу,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завдань).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(методи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Підписи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супроводу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фіксує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 ІПР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Мета: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 font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засвоїти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однокласники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Що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наочних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завдань,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 font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схем,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алгоритмів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карток-підказок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задач;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нестандартному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Суть: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78595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Модифікація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Спростити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зміст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могла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Що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 зміст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програми,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завдань для конкретного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Суть: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Адаптації та модифікації ІПР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229600" cy="4683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340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 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підтримки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Приклади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10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Адаптація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середовища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спеціальне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освітнє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місце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сенсорні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куточки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зниження шуму,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доступність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матеріалів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10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Адаптація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методів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навчання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наочні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опори,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короткі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інструкції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карток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візуальних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схем</a:t>
                      </a:r>
                    </a:p>
                  </a:txBody>
                  <a:tcPr marL="9525" marR="9525" marT="9525" marB="9525" anchor="ctr"/>
                </a:tc>
              </a:tr>
              <a:tr h="710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Модифікація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змісту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спрощення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завдань,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зменшення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обсягу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тексту,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вибір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із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кількох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відповідей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51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Психологічна</a:t>
                      </a: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підтримка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саморегуляцію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релаксацію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розвиток соціальних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навичок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10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Оцінювання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альтернативні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перевірки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усно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через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малюнок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практичне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завдання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програми, ІПР для забезпечення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рівня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ІПР для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67236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Ефективність інклюзії залежить від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індивідуального підходу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— від уміння побачити потенціал дитини.</a:t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ІПР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персоналізовану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траєкторію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потреб кожного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здобувача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ІПР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документ, а “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дорожня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карта” розвитку дитини, що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поєднує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педагогічні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6327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ІПР для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b="1" dirty="0" err="1" smtClean="0"/>
              <a:t>Персоналізація</a:t>
            </a:r>
            <a:r>
              <a:rPr lang="ru-RU" b="1" dirty="0" smtClean="0"/>
              <a:t> навчання</a:t>
            </a:r>
            <a:r>
              <a:rPr lang="ru-RU" dirty="0" smtClean="0"/>
              <a:t> —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врахування</a:t>
            </a:r>
            <a:r>
              <a:rPr lang="ru-RU" dirty="0" smtClean="0"/>
              <a:t> темпу, стилю і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дитини.</a:t>
            </a:r>
          </a:p>
          <a:p>
            <a:pPr lvl="0"/>
            <a:r>
              <a:rPr lang="ru-RU" b="1" dirty="0" err="1" smtClean="0"/>
              <a:t>Єдність</a:t>
            </a:r>
            <a:r>
              <a:rPr lang="ru-RU" b="1" dirty="0" smtClean="0"/>
              <a:t> </a:t>
            </a:r>
            <a:r>
              <a:rPr lang="ru-RU" b="1" dirty="0" err="1" smtClean="0"/>
              <a:t>команди</a:t>
            </a:r>
            <a:r>
              <a:rPr lang="ru-RU" b="1" dirty="0" smtClean="0"/>
              <a:t> </a:t>
            </a:r>
            <a:r>
              <a:rPr lang="ru-RU" b="1" dirty="0" err="1" smtClean="0"/>
              <a:t>фахівців</a:t>
            </a:r>
            <a:r>
              <a:rPr lang="ru-RU" dirty="0" smtClean="0"/>
              <a:t> —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узгоджені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учасників </a:t>
            </a:r>
            <a:r>
              <a:rPr lang="ru-RU" dirty="0" err="1" smtClean="0"/>
              <a:t>освітнього</a:t>
            </a:r>
            <a:r>
              <a:rPr lang="ru-RU" dirty="0" smtClean="0"/>
              <a:t> процесу.</a:t>
            </a:r>
          </a:p>
          <a:p>
            <a:pPr lvl="0"/>
            <a:r>
              <a:rPr lang="ru-RU" b="1" dirty="0" smtClean="0"/>
              <a:t>Підвищення </a:t>
            </a:r>
            <a:r>
              <a:rPr lang="ru-RU" b="1" dirty="0" err="1" smtClean="0"/>
              <a:t>ефективності</a:t>
            </a:r>
            <a:r>
              <a:rPr lang="ru-RU" b="1" dirty="0" smtClean="0"/>
              <a:t> супроводу</a:t>
            </a:r>
            <a:r>
              <a:rPr lang="ru-RU" dirty="0" smtClean="0"/>
              <a:t> —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системність</a:t>
            </a:r>
            <a:r>
              <a:rPr lang="ru-RU" dirty="0" smtClean="0"/>
              <a:t> і </a:t>
            </a:r>
            <a:r>
              <a:rPr lang="ru-RU" dirty="0" err="1" smtClean="0"/>
              <a:t>послідовність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Соціалізація</a:t>
            </a:r>
            <a:r>
              <a:rPr lang="ru-RU" b="1" dirty="0" smtClean="0"/>
              <a:t> дитини</a:t>
            </a:r>
            <a:r>
              <a:rPr lang="ru-RU" dirty="0" smtClean="0"/>
              <a:t> —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формуванню</a:t>
            </a:r>
            <a:r>
              <a:rPr lang="ru-RU" dirty="0" smtClean="0"/>
              <a:t> позитивного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в колективі.</a:t>
            </a:r>
          </a:p>
          <a:p>
            <a:pPr lvl="0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підтримка</a:t>
            </a:r>
            <a:r>
              <a:rPr lang="ru-RU" b="1" dirty="0" smtClean="0"/>
              <a:t> </a:t>
            </a:r>
            <a:r>
              <a:rPr lang="ru-RU" b="1" dirty="0" err="1" smtClean="0"/>
              <a:t>родини</a:t>
            </a:r>
            <a:r>
              <a:rPr lang="ru-RU" dirty="0" smtClean="0"/>
              <a:t> — </a:t>
            </a:r>
            <a:r>
              <a:rPr lang="ru-RU" dirty="0" err="1" smtClean="0"/>
              <a:t>залучення</a:t>
            </a:r>
            <a:r>
              <a:rPr lang="ru-RU" dirty="0" smtClean="0"/>
              <a:t> батьків до процесу </a:t>
            </a:r>
            <a:r>
              <a:rPr lang="ru-RU" dirty="0" err="1" smtClean="0"/>
              <a:t>створює</a:t>
            </a:r>
            <a:r>
              <a:rPr lang="ru-RU" dirty="0" smtClean="0"/>
              <a:t> атмосферу </a:t>
            </a:r>
            <a:r>
              <a:rPr lang="ru-RU" dirty="0" err="1" smtClean="0"/>
              <a:t>довіри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00132"/>
          </a:xfrm>
        </p:spPr>
        <p:txBody>
          <a:bodyPr/>
          <a:lstStyle/>
          <a:p>
            <a:pPr algn="ctr"/>
            <a:r>
              <a:rPr lang="uk-UA" b="1" dirty="0" smtClean="0"/>
              <a:t>ВСТУП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 lnSpcReduction="10000"/>
          </a:bodyPr>
          <a:lstStyle/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дітей, які не можуть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навчилися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Малишевська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гуманітарний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курс,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центрі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процесу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особливими освітніми потребами (ООП),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темп розвитку.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ІПР для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19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Сфера розвитку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Приклад цілей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 / </a:t>
                      </a:r>
                      <a:r>
                        <a:rPr lang="ru-RU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роботи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Когнітивна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уваги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пам’яті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мислення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концентрацію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завдання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саморегуляції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казкотерапія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Мотиваційна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Підвищення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інтересу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 навчання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створення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ситуацій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успіху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позитивне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ІПР для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ІПР є ключовим інструментом реалізації принципів інклюзивної освіти.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ІПР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академічний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дитини.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орієнтованого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ІПР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справжнім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індикатором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інклюзії.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Умови</a:t>
            </a:r>
            <a:r>
              <a:rPr lang="ru-RU" b="1" dirty="0" smtClean="0"/>
              <a:t> успішної </a:t>
            </a:r>
            <a:r>
              <a:rPr lang="ru-RU" b="1" dirty="0" err="1" smtClean="0"/>
              <a:t>реалізації</a:t>
            </a:r>
            <a:r>
              <a:rPr lang="ru-RU" b="1" dirty="0" smtClean="0"/>
              <a:t> ІПР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err="1" smtClean="0"/>
              <a:t>Професійна</a:t>
            </a:r>
            <a:r>
              <a:rPr lang="ru-RU" dirty="0" smtClean="0"/>
              <a:t> </a:t>
            </a:r>
            <a:r>
              <a:rPr lang="ru-RU" dirty="0" err="1" smtClean="0"/>
              <a:t>підготовка</a:t>
            </a:r>
            <a:r>
              <a:rPr lang="ru-RU" dirty="0" smtClean="0"/>
              <a:t> педагогів до роботи з </a:t>
            </a:r>
            <a:r>
              <a:rPr lang="ru-RU" dirty="0" err="1" smtClean="0"/>
              <a:t>дітьми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ООП.</a:t>
            </a:r>
          </a:p>
          <a:p>
            <a:pPr lvl="0"/>
            <a:r>
              <a:rPr lang="ru-RU" dirty="0" err="1" smtClean="0"/>
              <a:t>Співпраця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супроводу.</a:t>
            </a:r>
          </a:p>
          <a:p>
            <a:pPr lvl="0"/>
            <a:r>
              <a:rPr lang="ru-RU" dirty="0" err="1" smtClean="0"/>
              <a:t>Своєчасний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 і </a:t>
            </a:r>
            <a:r>
              <a:rPr lang="ru-RU" dirty="0" err="1" smtClean="0"/>
              <a:t>гнучкість</a:t>
            </a:r>
            <a:r>
              <a:rPr lang="ru-RU" dirty="0" smtClean="0"/>
              <a:t> у </a:t>
            </a:r>
            <a:r>
              <a:rPr lang="ru-RU" dirty="0" err="1" smtClean="0"/>
              <a:t>коригуванні</a:t>
            </a:r>
            <a:r>
              <a:rPr lang="ru-RU" dirty="0" smtClean="0"/>
              <a:t> програми.</a:t>
            </a:r>
          </a:p>
          <a:p>
            <a:pPr lvl="0"/>
            <a:r>
              <a:rPr lang="ru-RU" dirty="0" smtClean="0"/>
              <a:t>Активна участь батьків у процесі.</a:t>
            </a:r>
          </a:p>
          <a:p>
            <a:pPr lvl="0"/>
            <a:r>
              <a:rPr lang="ru-RU" dirty="0" err="1" smtClean="0"/>
              <a:t>Ресурсне</a:t>
            </a:r>
            <a:r>
              <a:rPr lang="ru-RU" dirty="0" smtClean="0"/>
              <a:t> забезпечення (</a:t>
            </a:r>
            <a:r>
              <a:rPr lang="ru-RU" dirty="0" err="1" smtClean="0"/>
              <a:t>сенсорні</a:t>
            </a:r>
            <a:r>
              <a:rPr lang="ru-RU" dirty="0" smtClean="0"/>
              <a:t> </a:t>
            </a:r>
            <a:r>
              <a:rPr lang="ru-RU" dirty="0" err="1" smtClean="0"/>
              <a:t>кімнати</a:t>
            </a:r>
            <a:r>
              <a:rPr lang="ru-RU" dirty="0" smtClean="0"/>
              <a:t>,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корекції</a:t>
            </a:r>
            <a:r>
              <a:rPr lang="ru-RU" dirty="0" smtClean="0"/>
              <a:t>, </a:t>
            </a:r>
            <a:r>
              <a:rPr lang="ru-RU" dirty="0" err="1" smtClean="0"/>
              <a:t>технології</a:t>
            </a:r>
            <a:r>
              <a:rPr lang="ru-RU" dirty="0" smtClean="0"/>
              <a:t>).</a:t>
            </a:r>
          </a:p>
          <a:p>
            <a:pPr lvl="0"/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адміністрації</a:t>
            </a:r>
            <a:r>
              <a:rPr lang="ru-RU" dirty="0" smtClean="0"/>
              <a:t> закладу освіти.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 smtClean="0"/>
              <a:t>Висновки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ІПР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серце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навчання.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ООП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особистісно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орієнтований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шлях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Впровадження ІПР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бар’єрів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Успішна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ІПР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гнучкість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людяність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Використані джерела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Малишевська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І. А.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практика, розвиток.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УДПУ, 2022.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Пантюк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Садова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 ООП.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ДДПУ, 2023.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Супрун М.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корекційної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НАПН, 2021</a:t>
            </a:r>
            <a:r>
              <a:rPr lang="ru-RU" dirty="0" smtClean="0"/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корекційно-розвиткові програми для дітей з особливими освітніми потребами.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2024.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Вавіна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сенсорного розвитку у дітей із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ІСПП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Пантюк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Садова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особливими освітніми потребами. — ДДПУ, 2023.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Малишевська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І. Інклюзивна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шляхи розвитку. — УДПУ, 2022.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Супрун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Теоретико-методологічні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засади корекційної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НАПН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2021.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Наказ №609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08.06.2018 «Про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ІПР».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Лист МОН №1/9-436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02.09.2022.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супроводу дитини з ООП.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 А., &amp; Савчук, Л. О. (2020).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розвитку дитини з особливими освітніми потребами.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Бондар, В. І. (Ред.). (2020).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Психолого-педагогічні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супроводу дітей з особливими освітніми потребами.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ІСПП НАПН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Florian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L. (Ed.). (2019).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SAGE Handbook of Special Education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(2nd ed.).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London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SAGE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Publications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Friend, M., &amp; Cook, L. (2020).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Interactions: Collaboration Skills for School Professionals.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Heward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W. L. (2022).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Exceptional Children: An Introduction to Special Education.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6759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КОРЕКЦІЙНО-РОЗВИТКОВІ ПРОГРАМИ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Одним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корекційно-розвиткові програми (КРП)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Малишевська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Корекційно-розвиткова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робота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перетвориться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571636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Нормативно-правова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база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401080" cy="542928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 (2017)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Ст. 19–20: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дітям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ООП право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потреб, забезпечення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умов,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адаптацій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 корекційно-розвиткових занять.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Закон «Про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повну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середню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 (2020)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400" i="1" dirty="0" err="1" smtClean="0"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 навчання»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«команда </a:t>
            </a:r>
            <a:r>
              <a:rPr lang="ru-RU" sz="3400" i="1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 супроводу»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400" i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i="1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3400" i="1" dirty="0" smtClean="0">
                <a:latin typeface="Times New Roman" pitchFamily="18" charset="0"/>
                <a:cs typeface="Times New Roman" pitchFamily="18" charset="0"/>
              </a:rPr>
              <a:t> розвитку»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Постанова КМУ № 872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15.09.2021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навчання в закладах освіти» —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деталізує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забезпечення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корекційно-розвиткової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Наказ МОН № 609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08.06.2018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типової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ІПР» —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порядок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зміст,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ІПР, в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обов’язковим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компонентом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корекційно-розвиткові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корекційно-розвиткові програми МОН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(2018–2024)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Оприлюднені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mon.gov.ua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imzo.gov.ua</a:t>
            </a:r>
            <a:r>
              <a:rPr lang="ru-RU" sz="3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мета корекційно-розвиткових програм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Корекційно-розвиткова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(КРП)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розвиток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компенсаторних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програми.</a:t>
            </a:r>
          </a:p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порушених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психофізичних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соціальних і комунікативних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успішній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шкільному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до навчання.</a:t>
            </a:r>
          </a:p>
          <a:p>
            <a:pPr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дитини;</a:t>
            </a: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маршрут;</a:t>
            </a:r>
          </a:p>
          <a:p>
            <a:pPr lvl="0"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запобігати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вторинним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корекційно-розвиткових програм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послідовна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супроводу.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психологічного,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Діяльнісний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навчання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Партнерство з родиною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батьків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корекційно-розвиткових програм.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Динамічність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перегляд програми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корекційно-розвиткової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програми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3051"/>
          <a:ext cx="8229600" cy="4857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982"/>
                <a:gridCol w="4900618"/>
              </a:tblGrid>
              <a:tr h="368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Розділ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Зміст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036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Вступ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Характеристика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цільової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групи,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розвитку, мета і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програми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Теоретичне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обґрунтування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Психолого-педагогічні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певної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категорії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дітей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3. Зміст програми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тематика занять, методи,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Очікувані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результати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Критерії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показники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сформованості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навичок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Методичне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забезпечення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Ігрові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арт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методики,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технічні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засоби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90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Моніторинг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оцінювання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Періодичність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контролю,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критерії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динаміки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корекційно-розвиткових програм у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освіти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0660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Логопедичні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програми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«Розвиток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дітей із ТПМ»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Чеботарьова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Іоганова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звуковимови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граматичних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словникового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запасу,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Програми з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«Розвиток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Гладченко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Остапенко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Сенсорного розвитку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еталонів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дітей 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Вавіна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Мета: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орієнтації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дрібної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моторики.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Соціально-емоційного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«Я серед людей»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бути разом»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самоповаги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1632</Words>
  <Application>Microsoft Office PowerPoint</Application>
  <PresentationFormat>Экран (4:3)</PresentationFormat>
  <Paragraphs>286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Поток</vt:lpstr>
      <vt:lpstr>Корекційно-розвиткові програми.  Індивідуальні програми розвитку (ІПР)</vt:lpstr>
      <vt:lpstr>ЗМІСТ</vt:lpstr>
      <vt:lpstr>ВСТУП </vt:lpstr>
      <vt:lpstr>КОРЕКЦІЙНО-РОЗВИТКОВІ ПРОГРАМИ</vt:lpstr>
      <vt:lpstr>Нормативно-правова база </vt:lpstr>
      <vt:lpstr> Поняття та мета корекційно-розвиткових програм </vt:lpstr>
      <vt:lpstr>Принципи організації корекційно-розвиткових програм</vt:lpstr>
      <vt:lpstr>Структура корекційно-розвиткової програми</vt:lpstr>
      <vt:lpstr>Види корекційно-розвиткових програм у системі інклюзивної освіти</vt:lpstr>
      <vt:lpstr>Слайд 10</vt:lpstr>
      <vt:lpstr> Організація та реалізація КРП в інклюзивному середовищі </vt:lpstr>
      <vt:lpstr>Слайд 12</vt:lpstr>
      <vt:lpstr>Українські науковці й автори сучасних КРП</vt:lpstr>
      <vt:lpstr>Слайд 14</vt:lpstr>
      <vt:lpstr>Сучасні тенденції в розвитку КРП в Україні </vt:lpstr>
      <vt:lpstr>Індивідуальні програми розвитку (ІПР) – головий інструмент персоналізації навчання</vt:lpstr>
      <vt:lpstr>Нормативно-правова база ІПР в Україні </vt:lpstr>
      <vt:lpstr>Поняття та сутність ІПР</vt:lpstr>
      <vt:lpstr> Принципи розробки ІПР </vt:lpstr>
      <vt:lpstr>Розробники ІПР </vt:lpstr>
      <vt:lpstr>Етапи розроблення ІПР</vt:lpstr>
      <vt:lpstr> Структура ІПР</vt:lpstr>
      <vt:lpstr>Адаптації та модифікації в ІПР </vt:lpstr>
      <vt:lpstr>Адаптація</vt:lpstr>
      <vt:lpstr>Модифікація </vt:lpstr>
      <vt:lpstr>Адаптації та модифікації ІПР</vt:lpstr>
      <vt:lpstr>Слайд 27</vt:lpstr>
      <vt:lpstr>Значення ІПР для успіху інклюзивного навчання </vt:lpstr>
      <vt:lpstr>Значення ІПР для успіху інклюзивного навчання</vt:lpstr>
      <vt:lpstr>Значення ІПР для успіху інклюзивного навчання</vt:lpstr>
      <vt:lpstr>Значення ІПР для успіху інклюзивного навчання</vt:lpstr>
      <vt:lpstr>Умови успішної реалізації ІПР</vt:lpstr>
      <vt:lpstr>Висновки </vt:lpstr>
      <vt:lpstr>Використані джерела </vt:lpstr>
      <vt:lpstr>Слайд 35</vt:lpstr>
      <vt:lpstr>Слайд 36</vt:lpstr>
      <vt:lpstr>Слайд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Корекційно-розвиткові програми.  Індивідуальні програми розвитку (ІПР)</dc:title>
  <dc:creator>Пользователь</dc:creator>
  <cp:lastModifiedBy>Пользователь</cp:lastModifiedBy>
  <cp:revision>14</cp:revision>
  <dcterms:created xsi:type="dcterms:W3CDTF">2025-10-12T17:21:25Z</dcterms:created>
  <dcterms:modified xsi:type="dcterms:W3CDTF">2025-10-20T18:45:06Z</dcterms:modified>
</cp:coreProperties>
</file>