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7001" autoAdjust="0"/>
    <p:restoredTop sz="86412" autoAdjust="0"/>
  </p:normalViewPr>
  <p:slideViewPr>
    <p:cSldViewPr>
      <p:cViewPr varScale="1">
        <p:scale>
          <a:sx n="90" d="100"/>
          <a:sy n="90" d="100"/>
        </p:scale>
        <p:origin x="-1090" y="-67"/>
      </p:cViewPr>
      <p:guideLst>
        <p:guide orient="horz" pos="2160"/>
        <p:guide pos="2880"/>
      </p:guideLst>
    </p:cSldViewPr>
  </p:slideViewPr>
  <p:outlineViewPr>
    <p:cViewPr>
      <p:scale>
        <a:sx n="33" d="100"/>
        <a:sy n="33" d="100"/>
      </p:scale>
      <p:origin x="0" y="2708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3A4D54FE-9219-4414-8014-6844F1D2043D}" type="datetimeFigureOut">
              <a:rPr lang="uk-UA" smtClean="0"/>
              <a:t>16.10.2023</a:t>
            </a:fld>
            <a:endParaRPr lang="uk-UA"/>
          </a:p>
        </p:txBody>
      </p:sp>
      <p:sp>
        <p:nvSpPr>
          <p:cNvPr id="17" name="Нижний колонтитул 16"/>
          <p:cNvSpPr>
            <a:spLocks noGrp="1"/>
          </p:cNvSpPr>
          <p:nvPr>
            <p:ph type="ftr" sz="quarter" idx="11"/>
          </p:nvPr>
        </p:nvSpPr>
        <p:spPr>
          <a:xfrm>
            <a:off x="2898648" y="6355080"/>
            <a:ext cx="3474720" cy="365760"/>
          </a:xfrm>
        </p:spPr>
        <p:txBody>
          <a:bodyPr/>
          <a:lstStyle/>
          <a:p>
            <a:endParaRPr lang="uk-UA"/>
          </a:p>
        </p:txBody>
      </p:sp>
      <p:sp>
        <p:nvSpPr>
          <p:cNvPr id="29" name="Номер слайда 28"/>
          <p:cNvSpPr>
            <a:spLocks noGrp="1"/>
          </p:cNvSpPr>
          <p:nvPr>
            <p:ph type="sldNum" sz="quarter" idx="12"/>
          </p:nvPr>
        </p:nvSpPr>
        <p:spPr>
          <a:xfrm>
            <a:off x="1216152" y="6355080"/>
            <a:ext cx="1219200" cy="365760"/>
          </a:xfrm>
        </p:spPr>
        <p:txBody>
          <a:bodyPr/>
          <a:lstStyle/>
          <a:p>
            <a:fld id="{BA2B42D8-4456-4BB3-B9C8-B6F85F654DE5}" type="slidenum">
              <a:rPr lang="uk-UA" smtClean="0"/>
              <a:t>‹#›</a:t>
            </a:fld>
            <a:endParaRPr lang="uk-UA"/>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4D54FE-9219-4414-8014-6844F1D2043D}" type="datetimeFigureOut">
              <a:rPr lang="uk-UA" smtClean="0"/>
              <a:t>16.10.2023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A2B42D8-4456-4BB3-B9C8-B6F85F654DE5}"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A4D54FE-9219-4414-8014-6844F1D2043D}" type="datetimeFigureOut">
              <a:rPr lang="uk-UA" smtClean="0"/>
              <a:t>16.10.2023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BA2B42D8-4456-4BB3-B9C8-B6F85F654DE5}" type="slidenum">
              <a:rPr lang="uk-UA" smtClean="0"/>
              <a:t>‹#›</a:t>
            </a:fld>
            <a:endParaRPr lang="uk-UA"/>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Заголовок и объект">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3A4D54FE-9219-4414-8014-6844F1D2043D}" type="datetimeFigureOut">
              <a:rPr lang="uk-UA" smtClean="0"/>
              <a:t>16.10.2023</a:t>
            </a:fld>
            <a:endParaRPr lang="uk-UA" dirty="0"/>
          </a:p>
        </p:txBody>
      </p:sp>
      <p:sp>
        <p:nvSpPr>
          <p:cNvPr id="5" name="Нижний колонтитул 4"/>
          <p:cNvSpPr>
            <a:spLocks noGrp="1"/>
          </p:cNvSpPr>
          <p:nvPr>
            <p:ph type="ftr" sz="quarter" idx="11"/>
          </p:nvPr>
        </p:nvSpPr>
        <p:spPr/>
        <p:txBody>
          <a:bodyPr/>
          <a:lstStyle/>
          <a:p>
            <a:endParaRPr lang="uk-UA" dirty="0"/>
          </a:p>
        </p:txBody>
      </p:sp>
      <p:sp>
        <p:nvSpPr>
          <p:cNvPr id="6" name="Номер слайда 5"/>
          <p:cNvSpPr>
            <a:spLocks noGrp="1"/>
          </p:cNvSpPr>
          <p:nvPr>
            <p:ph type="sldNum" sz="quarter" idx="12"/>
          </p:nvPr>
        </p:nvSpPr>
        <p:spPr/>
        <p:txBody>
          <a:bodyPr/>
          <a:lstStyle/>
          <a:p>
            <a:fld id="{BA2B42D8-4456-4BB3-B9C8-B6F85F654DE5}" type="slidenum">
              <a:rPr lang="uk-UA" smtClean="0"/>
              <a:t>‹#›</a:t>
            </a:fld>
            <a:endParaRPr lang="uk-UA"/>
          </a:p>
        </p:txBody>
      </p:sp>
      <p:sp>
        <p:nvSpPr>
          <p:cNvPr id="8" name="Объект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3A4D54FE-9219-4414-8014-6844F1D2043D}" type="datetimeFigureOut">
              <a:rPr lang="uk-UA" smtClean="0"/>
              <a:t>16.10.2023</a:t>
            </a:fld>
            <a:endParaRPr lang="uk-UA"/>
          </a:p>
        </p:txBody>
      </p:sp>
      <p:sp>
        <p:nvSpPr>
          <p:cNvPr id="5" name="Нижний колонтитул 4"/>
          <p:cNvSpPr>
            <a:spLocks noGrp="1"/>
          </p:cNvSpPr>
          <p:nvPr>
            <p:ph type="ftr" sz="quarter" idx="11"/>
          </p:nvPr>
        </p:nvSpPr>
        <p:spPr>
          <a:xfrm>
            <a:off x="2898648" y="6355080"/>
            <a:ext cx="3474720" cy="365760"/>
          </a:xfrm>
        </p:spPr>
        <p:txBody>
          <a:bodyPr/>
          <a:lstStyle/>
          <a:p>
            <a:endParaRPr lang="uk-UA"/>
          </a:p>
        </p:txBody>
      </p:sp>
      <p:sp>
        <p:nvSpPr>
          <p:cNvPr id="6" name="Номер слайда 5"/>
          <p:cNvSpPr>
            <a:spLocks noGrp="1"/>
          </p:cNvSpPr>
          <p:nvPr>
            <p:ph type="sldNum" sz="quarter" idx="12"/>
          </p:nvPr>
        </p:nvSpPr>
        <p:spPr>
          <a:xfrm>
            <a:off x="1069848" y="6355080"/>
            <a:ext cx="1520952" cy="365760"/>
          </a:xfrm>
        </p:spPr>
        <p:txBody>
          <a:bodyPr/>
          <a:lstStyle/>
          <a:p>
            <a:fld id="{BA2B42D8-4456-4BB3-B9C8-B6F85F654DE5}" type="slidenum">
              <a:rPr lang="uk-UA" smtClean="0"/>
              <a:t>‹#›</a:t>
            </a:fld>
            <a:endParaRPr lang="uk-UA"/>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A4D54FE-9219-4414-8014-6844F1D2043D}" type="datetimeFigureOut">
              <a:rPr lang="uk-UA" smtClean="0"/>
              <a:t>16.10.2023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A2B42D8-4456-4BB3-B9C8-B6F85F654DE5}" type="slidenum">
              <a:rPr lang="uk-UA" smtClean="0"/>
              <a:t>‹#›</a:t>
            </a:fld>
            <a:endParaRPr lang="uk-UA"/>
          </a:p>
        </p:txBody>
      </p:sp>
      <p:sp>
        <p:nvSpPr>
          <p:cNvPr id="9" name="Объект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3A4D54FE-9219-4414-8014-6844F1D2043D}" type="datetimeFigureOut">
              <a:rPr lang="uk-UA" smtClean="0"/>
              <a:t>16.10.2023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BA2B42D8-4456-4BB3-B9C8-B6F85F654DE5}" type="slidenum">
              <a:rPr lang="uk-UA" smtClean="0"/>
              <a:t>‹#›</a:t>
            </a:fld>
            <a:endParaRPr lang="uk-UA"/>
          </a:p>
        </p:txBody>
      </p:sp>
      <p:sp>
        <p:nvSpPr>
          <p:cNvPr id="11" name="Объект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A4D54FE-9219-4414-8014-6844F1D2043D}" type="datetimeFigureOut">
              <a:rPr lang="uk-UA" smtClean="0"/>
              <a:t>16.10.2023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BA2B42D8-4456-4BB3-B9C8-B6F85F654DE5}" type="slidenum">
              <a:rPr lang="uk-UA" smtClean="0"/>
              <a:t>‹#›</a:t>
            </a:fld>
            <a:endParaRPr lang="uk-UA"/>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A4D54FE-9219-4414-8014-6844F1D2043D}" type="datetimeFigureOut">
              <a:rPr lang="uk-UA" smtClean="0"/>
              <a:t>16.10.2023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BA2B42D8-4456-4BB3-B9C8-B6F85F654DE5}" type="slidenum">
              <a:rPr lang="uk-UA" smtClean="0"/>
              <a:t>‹#›</a:t>
            </a:fld>
            <a:endParaRPr lang="uk-UA"/>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A4D54FE-9219-4414-8014-6844F1D2043D}" type="datetimeFigureOut">
              <a:rPr lang="uk-UA" smtClean="0"/>
              <a:t>16.10.2023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A2B42D8-4456-4BB3-B9C8-B6F85F654DE5}" type="slidenum">
              <a:rPr lang="uk-UA" smtClean="0"/>
              <a:t>‹#›</a:t>
            </a:fld>
            <a:endParaRPr lang="uk-UA"/>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Объект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A4D54FE-9219-4414-8014-6844F1D2043D}" type="datetimeFigureOut">
              <a:rPr lang="uk-UA" smtClean="0"/>
              <a:t>16.10.2023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BA2B42D8-4456-4BB3-B9C8-B6F85F654DE5}" type="slidenum">
              <a:rPr lang="uk-UA" smtClean="0"/>
              <a:t>‹#›</a:t>
            </a:fld>
            <a:endParaRPr lang="uk-UA"/>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3A4D54FE-9219-4414-8014-6844F1D2043D}" type="datetimeFigureOut">
              <a:rPr lang="uk-UA" smtClean="0"/>
              <a:t>16.10.2023</a:t>
            </a:fld>
            <a:endParaRPr lang="uk-UA"/>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uk-UA"/>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A2B42D8-4456-4BB3-B9C8-B6F85F654DE5}" type="slidenum">
              <a:rPr lang="uk-UA" smtClean="0"/>
              <a:t>‹#›</a:t>
            </a:fld>
            <a:endParaRPr lang="uk-UA"/>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ВНУТРІШНІЙ PR: СУТНІСТЬ, СИСТЕМА, ІНСТРУМЕНТИ</a:t>
            </a:r>
            <a:endParaRPr lang="uk-UA" dirty="0"/>
          </a:p>
        </p:txBody>
      </p:sp>
    </p:spTree>
    <p:extLst>
      <p:ext uri="{BB962C8B-B14F-4D97-AF65-F5344CB8AC3E}">
        <p14:creationId xmlns:p14="http://schemas.microsoft.com/office/powerpoint/2010/main" val="247940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88259"/>
            <a:ext cx="8784976" cy="6409093"/>
          </a:xfrm>
        </p:spPr>
        <p:txBody>
          <a:bodyPr>
            <a:noAutofit/>
          </a:bodyPr>
          <a:lstStyle/>
          <a:p>
            <a:pPr marL="0" indent="457200" algn="just">
              <a:spcBef>
                <a:spcPts val="0"/>
              </a:spcBef>
              <a:buNone/>
            </a:pPr>
            <a:r>
              <a:rPr lang="uk-UA" sz="2000" noProof="1" smtClean="0"/>
              <a:t>Подолати ці бар’єри допомагає створення </a:t>
            </a:r>
            <a:r>
              <a:rPr lang="uk-UA" sz="2000" b="1" i="1" noProof="1" smtClean="0"/>
              <a:t>безпечних умов для комунікацій</a:t>
            </a:r>
            <a:r>
              <a:rPr lang="uk-UA" sz="2000" noProof="1" smtClean="0"/>
              <a:t>: </a:t>
            </a:r>
          </a:p>
          <a:p>
            <a:pPr marL="0" indent="457200" algn="just">
              <a:spcBef>
                <a:spcPts val="0"/>
              </a:spcBef>
              <a:buNone/>
            </a:pPr>
            <a:r>
              <a:rPr lang="uk-UA" sz="2000" noProof="1" smtClean="0"/>
              <a:t>• Працівники повинні мати можливість (не боятися) висловлювати свої думки, вносити пропозиції, критикувати (а не лише розхвалювати). </a:t>
            </a:r>
          </a:p>
          <a:p>
            <a:pPr marL="0" indent="457200" algn="just">
              <a:spcBef>
                <a:spcPts val="0"/>
              </a:spcBef>
              <a:buNone/>
            </a:pPr>
            <a:r>
              <a:rPr lang="uk-UA" sz="2000" noProof="1" smtClean="0"/>
              <a:t>• Впровадити відповідні інструменти та звичаї. Наприклад, у компанії ІВМ заведено, що інформація, яка надходить від працівників до керівництва, має бути стислою (не більше однієї сторінки паперу чи екрану комп’ютера), містити чіткий опис проблемної ситуації та пропозиції (як з погляду працівника має реагувати керівництво). </a:t>
            </a:r>
          </a:p>
          <a:p>
            <a:pPr marL="0" indent="457200" algn="just">
              <a:spcBef>
                <a:spcPts val="0"/>
              </a:spcBef>
              <a:buNone/>
            </a:pPr>
            <a:r>
              <a:rPr lang="uk-UA" sz="2000" noProof="1" smtClean="0"/>
              <a:t>• Перед впровадженням цих інструментів та звичаїв необхідно провести навчання персоналу, мета якого – навчити працівників публічно висловлюватися, активно слухати, а також переконати їх у важливості формування ефективної інформаційної системи внутрішнього ПР. </a:t>
            </a:r>
            <a:endParaRPr lang="en-US" sz="2000" noProof="1" smtClean="0"/>
          </a:p>
          <a:p>
            <a:pPr marL="0" indent="457200" algn="just">
              <a:spcBef>
                <a:spcPts val="0"/>
              </a:spcBef>
              <a:buNone/>
            </a:pPr>
            <a:endParaRPr lang="en-US" sz="2000" noProof="1"/>
          </a:p>
          <a:p>
            <a:pPr marL="0" indent="457200" algn="ctr">
              <a:spcBef>
                <a:spcPts val="0"/>
              </a:spcBef>
              <a:buNone/>
            </a:pPr>
            <a:r>
              <a:rPr lang="uk-UA" sz="2000" b="1" dirty="0" smtClean="0"/>
              <a:t>Прямі </a:t>
            </a:r>
            <a:r>
              <a:rPr lang="uk-UA" sz="2000" b="1" dirty="0"/>
              <a:t>інструменти внутрішнього ПР </a:t>
            </a:r>
            <a:endParaRPr lang="en-US" sz="2000" b="1" dirty="0" smtClean="0"/>
          </a:p>
          <a:p>
            <a:pPr marL="0" indent="457200" algn="just">
              <a:spcBef>
                <a:spcPts val="0"/>
              </a:spcBef>
              <a:buNone/>
            </a:pPr>
            <a:endParaRPr lang="uk-UA" sz="2000" dirty="0"/>
          </a:p>
          <a:p>
            <a:pPr marL="0" indent="457200" algn="just">
              <a:spcBef>
                <a:spcPts val="0"/>
              </a:spcBef>
              <a:buNone/>
            </a:pPr>
            <a:r>
              <a:rPr lang="uk-UA" sz="2000" dirty="0"/>
              <a:t>Ефективність інструментів внутрішнього ПР залежить не стільки від фінансових коштів, скільки від хорошої організації праці. Вибір і застосування відповідної техніки є процесом багатоступеневим і залежить від таких </a:t>
            </a:r>
            <a:r>
              <a:rPr lang="uk-UA" sz="2000" b="1" i="1" dirty="0"/>
              <a:t>факторів</a:t>
            </a:r>
            <a:r>
              <a:rPr lang="uk-UA" sz="2000" dirty="0"/>
              <a:t>: </a:t>
            </a:r>
          </a:p>
          <a:p>
            <a:pPr marL="0" indent="457200" algn="just">
              <a:spcBef>
                <a:spcPts val="0"/>
              </a:spcBef>
              <a:buNone/>
            </a:pPr>
            <a:r>
              <a:rPr lang="uk-UA" sz="2000" dirty="0"/>
              <a:t>• розміру і структури підприємства; </a:t>
            </a:r>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noProof="1" smtClean="0"/>
              <a:t>• розміщення його структурних елементів (централізоване чи розгалужене); </a:t>
            </a:r>
          </a:p>
          <a:p>
            <a:pPr marL="0" indent="457200" algn="just">
              <a:spcBef>
                <a:spcPts val="0"/>
              </a:spcBef>
              <a:buNone/>
            </a:pPr>
            <a:r>
              <a:rPr lang="uk-UA" sz="2000" noProof="1" smtClean="0"/>
              <a:t>• структури працівників (відносно однорідні групи чи презентують різнорідні соціальні пласти, а й навіть культури); </a:t>
            </a:r>
          </a:p>
          <a:p>
            <a:pPr marL="0" indent="457200" algn="just">
              <a:spcBef>
                <a:spcPts val="0"/>
              </a:spcBef>
              <a:buNone/>
            </a:pPr>
            <a:r>
              <a:rPr lang="uk-UA" sz="2000" noProof="1" smtClean="0"/>
              <a:t>• сформованих на підприємстві традицій (якщо серед працівників популярні передачі внутрішнього радіо, – немає сенсу закривати цей канал, навіть якщо все ширше використовується електронна пошта). Перевірені часом методи треба культивувати, а не сліпо поспішати за модою; </a:t>
            </a:r>
          </a:p>
          <a:p>
            <a:pPr marL="0" indent="457200" algn="just">
              <a:spcBef>
                <a:spcPts val="0"/>
              </a:spcBef>
              <a:buNone/>
            </a:pPr>
            <a:r>
              <a:rPr lang="uk-UA" sz="2000" noProof="1" smtClean="0"/>
              <a:t>• відповідності між формою вибраного інструменту та змістом, який необхідно передати. </a:t>
            </a:r>
          </a:p>
          <a:p>
            <a:pPr marL="0" indent="457200" algn="just">
              <a:spcBef>
                <a:spcPts val="0"/>
              </a:spcBef>
              <a:buNone/>
            </a:pPr>
            <a:r>
              <a:rPr lang="uk-UA" sz="2000" noProof="1" smtClean="0"/>
              <a:t>Незалежно від вибраного інструменту, існують єдині </a:t>
            </a:r>
            <a:r>
              <a:rPr lang="uk-UA" sz="2000" b="1" i="1" noProof="1" smtClean="0"/>
              <a:t>правила подачі змісту </a:t>
            </a:r>
            <a:r>
              <a:rPr lang="uk-UA" sz="2000" noProof="1" smtClean="0"/>
              <a:t>інформаційних повідомлень: </a:t>
            </a:r>
          </a:p>
          <a:p>
            <a:pPr marL="0" indent="457200" algn="just">
              <a:spcBef>
                <a:spcPts val="0"/>
              </a:spcBef>
              <a:buNone/>
            </a:pPr>
            <a:r>
              <a:rPr lang="uk-UA" sz="2000" noProof="1" smtClean="0"/>
              <a:t>✓ Зміст повинен враховувати панівні настрої на підприємстві; </a:t>
            </a:r>
          </a:p>
          <a:p>
            <a:pPr marL="0" indent="457200" algn="just">
              <a:spcBef>
                <a:spcPts val="0"/>
              </a:spcBef>
              <a:buNone/>
            </a:pPr>
            <a:r>
              <a:rPr lang="uk-UA" sz="2000" noProof="1" smtClean="0"/>
              <a:t>✓ Бути правдивим, виваженим, зрозумілим; </a:t>
            </a:r>
          </a:p>
          <a:p>
            <a:pPr marL="0" indent="457200" algn="just">
              <a:spcBef>
                <a:spcPts val="0"/>
              </a:spcBef>
              <a:buNone/>
            </a:pPr>
            <a:r>
              <a:rPr lang="uk-UA" sz="2000" noProof="1" smtClean="0"/>
              <a:t>✓ Бути не прикрашеним і не викривляти інформацію; </a:t>
            </a:r>
          </a:p>
          <a:p>
            <a:pPr marL="0" indent="457200" algn="just">
              <a:spcBef>
                <a:spcPts val="0"/>
              </a:spcBef>
              <a:buNone/>
            </a:pPr>
            <a:r>
              <a:rPr lang="uk-UA" sz="2000" noProof="1" smtClean="0"/>
              <a:t>✓ Мати чітко відділені факти від їх коментаря; </a:t>
            </a:r>
          </a:p>
          <a:p>
            <a:pPr marL="0" indent="457200" algn="just">
              <a:spcBef>
                <a:spcPts val="0"/>
              </a:spcBef>
              <a:buNone/>
            </a:pPr>
            <a:r>
              <a:rPr lang="uk-UA" sz="2000" noProof="1" smtClean="0"/>
              <a:t>✓ Подаватися відповідно до хронології подій (вкрай негативно ставляться працівники до підприємства, якщо важливу інформацію про свою компанію вони отримують зі ЗМІ). </a:t>
            </a:r>
            <a:endParaRPr lang="uk-UA" sz="2000" noProof="1"/>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noProof="1" smtClean="0"/>
              <a:t>Правильний </a:t>
            </a:r>
            <a:r>
              <a:rPr lang="uk-UA" sz="2000" b="1" i="1" noProof="1" smtClean="0"/>
              <a:t>порядок інформування </a:t>
            </a:r>
            <a:r>
              <a:rPr lang="uk-UA" sz="2000" noProof="1" smtClean="0"/>
              <a:t>громадськості: спочатку вище керівництво інформує середню управлінську ланку, яка передає повідомлення рядовим працівникам, потім відповідальні подають прес-реліз у ЗМІ. Бажано, щоб відстань між етапами не перевищувала 1–2 днів. </a:t>
            </a:r>
          </a:p>
          <a:p>
            <a:pPr marL="0" indent="457200" algn="just">
              <a:spcBef>
                <a:spcPts val="0"/>
              </a:spcBef>
              <a:buNone/>
            </a:pPr>
            <a:r>
              <a:rPr lang="uk-UA" sz="2000" noProof="1" smtClean="0"/>
              <a:t>Для внутрішнього ПР найчастіше використовуються такі </a:t>
            </a:r>
            <a:r>
              <a:rPr lang="uk-UA" sz="2000" b="1" i="1" noProof="1" smtClean="0"/>
              <a:t>інструменти</a:t>
            </a:r>
            <a:r>
              <a:rPr lang="uk-UA" sz="2000" noProof="1" smtClean="0"/>
              <a:t>: </a:t>
            </a:r>
          </a:p>
          <a:p>
            <a:pPr marL="0" indent="457200" algn="just">
              <a:spcBef>
                <a:spcPts val="0"/>
              </a:spcBef>
              <a:buNone/>
            </a:pPr>
            <a:r>
              <a:rPr lang="uk-UA" sz="2000" b="1" noProof="1" smtClean="0"/>
              <a:t>1) Безпосередня розмова (БР) </a:t>
            </a:r>
            <a:r>
              <a:rPr lang="uk-UA" sz="2000" noProof="1" smtClean="0"/>
              <a:t>– завжди була і залишається найкращим і найефективнішим інструментом внутрішньої комунікації. </a:t>
            </a:r>
          </a:p>
          <a:p>
            <a:pPr marL="0" indent="457200" algn="just">
              <a:spcBef>
                <a:spcPts val="0"/>
              </a:spcBef>
              <a:buNone/>
            </a:pPr>
            <a:r>
              <a:rPr lang="uk-UA" sz="2000" i="1" noProof="1" smtClean="0"/>
              <a:t>Форми</a:t>
            </a:r>
            <a:r>
              <a:rPr lang="uk-UA" sz="2000" noProof="1" smtClean="0"/>
              <a:t>: брифінг; нарада з одним доповідачем; збори; дискусії. </a:t>
            </a:r>
          </a:p>
          <a:p>
            <a:pPr marL="0" indent="457200" algn="just">
              <a:spcBef>
                <a:spcPts val="0"/>
              </a:spcBef>
              <a:buNone/>
            </a:pPr>
            <a:r>
              <a:rPr lang="uk-UA" sz="2000" i="1" noProof="1" smtClean="0"/>
              <a:t>Охоплення</a:t>
            </a:r>
            <a:r>
              <a:rPr lang="uk-UA" sz="2000" noProof="1" smtClean="0"/>
              <a:t>: в малих чи великих групах; в межах одного чи кількох відділів та ін. </a:t>
            </a:r>
          </a:p>
          <a:p>
            <a:pPr marL="0" indent="457200" algn="just">
              <a:spcBef>
                <a:spcPts val="0"/>
              </a:spcBef>
              <a:buNone/>
            </a:pPr>
            <a:r>
              <a:rPr lang="uk-UA" sz="2000" b="1" i="1" noProof="1" smtClean="0"/>
              <a:t>Правила організації ефективної БР </a:t>
            </a:r>
            <a:r>
              <a:rPr lang="uk-UA" sz="2000" noProof="1" smtClean="0"/>
              <a:t>(наради, зборів тощо): </a:t>
            </a:r>
          </a:p>
          <a:p>
            <a:pPr marL="0" indent="457200" algn="just">
              <a:spcBef>
                <a:spcPts val="0"/>
              </a:spcBef>
              <a:buNone/>
            </a:pPr>
            <a:r>
              <a:rPr lang="uk-UA" sz="2000" noProof="1" smtClean="0"/>
              <a:t>• Слід не відхилятися від визначеної цілі, яку знають не лише організатори, а й усі учасники. </a:t>
            </a:r>
          </a:p>
          <a:p>
            <a:pPr marL="0" indent="457200" algn="just">
              <a:spcBef>
                <a:spcPts val="0"/>
              </a:spcBef>
              <a:buNone/>
            </a:pPr>
            <a:r>
              <a:rPr lang="uk-UA" sz="2000" noProof="1" smtClean="0"/>
              <a:t>• Тема обговорення повинна стосуватися усіх присутніх. </a:t>
            </a:r>
          </a:p>
          <a:p>
            <a:pPr marL="0" indent="457200" algn="just">
              <a:spcBef>
                <a:spcPts val="0"/>
              </a:spcBef>
              <a:buNone/>
            </a:pPr>
            <a:r>
              <a:rPr lang="uk-UA" sz="2000" noProof="1" smtClean="0"/>
              <a:t>• Термін проведення обмежений (не більше години). Має бути встановлений регламент для виступів і для обговорення. </a:t>
            </a:r>
          </a:p>
          <a:p>
            <a:pPr marL="0" indent="457200" algn="just">
              <a:spcBef>
                <a:spcPts val="0"/>
              </a:spcBef>
              <a:buNone/>
            </a:pPr>
            <a:r>
              <a:rPr lang="uk-UA" sz="2000" noProof="1" smtClean="0"/>
              <a:t>• Час проведення зручний, бажано не в проміжку 14–16 годин, коли у більшості людей настає зниження активності. </a:t>
            </a:r>
          </a:p>
          <a:p>
            <a:pPr marL="0" indent="457200" algn="just">
              <a:spcBef>
                <a:spcPts val="0"/>
              </a:spcBef>
              <a:buNone/>
            </a:pPr>
            <a:r>
              <a:rPr lang="uk-UA" sz="2000" noProof="1" smtClean="0"/>
              <a:t>• Обговорення має здійснюватися у строгій відповідності з планом і бути цікавим. </a:t>
            </a:r>
          </a:p>
          <a:p>
            <a:pPr marL="0" indent="457200" algn="just">
              <a:spcBef>
                <a:spcPts val="0"/>
              </a:spcBef>
              <a:buNone/>
            </a:pPr>
            <a:endParaRPr lang="uk-UA" sz="2000" noProof="1"/>
          </a:p>
        </p:txBody>
      </p:sp>
    </p:spTree>
    <p:extLst>
      <p:ext uri="{BB962C8B-B14F-4D97-AF65-F5344CB8AC3E}">
        <p14:creationId xmlns:p14="http://schemas.microsoft.com/office/powerpoint/2010/main" val="451074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88640"/>
            <a:ext cx="8784976" cy="6408712"/>
          </a:xfrm>
        </p:spPr>
        <p:txBody>
          <a:bodyPr>
            <a:noAutofit/>
          </a:bodyPr>
          <a:lstStyle/>
          <a:p>
            <a:pPr marL="0" indent="457200" algn="just">
              <a:spcBef>
                <a:spcPts val="0"/>
              </a:spcBef>
              <a:buNone/>
            </a:pPr>
            <a:r>
              <a:rPr lang="uk-UA" sz="2000" noProof="1" smtClean="0"/>
              <a:t>• Найважливіші справи бажано обговорювати на початку, а закінчувати – позитивним акцентом. </a:t>
            </a:r>
          </a:p>
          <a:p>
            <a:pPr marL="0" indent="457200" algn="just">
              <a:spcBef>
                <a:spcPts val="0"/>
              </a:spcBef>
              <a:buNone/>
            </a:pPr>
            <a:r>
              <a:rPr lang="uk-UA" sz="2000" noProof="1" smtClean="0"/>
              <a:t>• На завершення обов’язково слід сформулювати висновки, наголосити на результатах і узгодити визначення. </a:t>
            </a:r>
          </a:p>
          <a:p>
            <a:pPr marL="0" indent="457200" algn="just">
              <a:spcBef>
                <a:spcPts val="0"/>
              </a:spcBef>
              <a:buNone/>
            </a:pPr>
            <a:r>
              <a:rPr lang="uk-UA" sz="2000" noProof="1" smtClean="0"/>
              <a:t>• Після завершення зборів – розіслати учасникам короткий протокол. </a:t>
            </a:r>
          </a:p>
          <a:p>
            <a:pPr marL="0" indent="457200" algn="just">
              <a:spcBef>
                <a:spcPts val="0"/>
              </a:spcBef>
              <a:buNone/>
            </a:pPr>
            <a:r>
              <a:rPr lang="uk-UA" sz="2000" noProof="1" smtClean="0"/>
              <a:t>Ефективність проведення БР залежить від ведучого (головуючого), який веде збори з дотриманням усіх цих правил, залагоджує можливі конфлікти. </a:t>
            </a:r>
          </a:p>
          <a:p>
            <a:pPr marL="0" indent="457200" algn="just">
              <a:spcBef>
                <a:spcPts val="0"/>
              </a:spcBef>
              <a:buNone/>
            </a:pPr>
            <a:r>
              <a:rPr lang="uk-UA" sz="2000" b="1" i="1" noProof="1" smtClean="0"/>
              <a:t>Портрет ефективного головуючого</a:t>
            </a:r>
            <a:r>
              <a:rPr lang="uk-UA" sz="2000" noProof="1" smtClean="0"/>
              <a:t>: має сильну позицію в групі (відділі, департаменті тощо), яка не обов’язково співпадає з позицією в ієрархії підприємства; уміє висловлювати думку коротко, точно з теми (не відхиляється від теми) і з відповідною інтонацією. </a:t>
            </a:r>
          </a:p>
          <a:p>
            <a:pPr marL="0" indent="457200" algn="just">
              <a:spcBef>
                <a:spcPts val="0"/>
              </a:spcBef>
              <a:buNone/>
            </a:pPr>
            <a:r>
              <a:rPr lang="uk-UA" sz="2000" noProof="1" smtClean="0"/>
              <a:t>Незважаючи на те, що БР (як інструмент внутрішнього ПР) не потребує фінансових затрат, використовується вкрай рідко. </a:t>
            </a:r>
            <a:r>
              <a:rPr lang="uk-UA" sz="2000" i="1" noProof="1" smtClean="0"/>
              <a:t>Причини</a:t>
            </a:r>
            <a:r>
              <a:rPr lang="uk-UA" sz="2000" noProof="1" smtClean="0"/>
              <a:t>: брак часу, небажання керівників, складність застосування (у підприємствах з великою кількістю працівників або розкиданою по різних містах мережею філій). </a:t>
            </a:r>
          </a:p>
          <a:p>
            <a:pPr marL="0" indent="457200" algn="just">
              <a:spcBef>
                <a:spcPts val="0"/>
              </a:spcBef>
              <a:buNone/>
            </a:pPr>
            <a:r>
              <a:rPr lang="uk-UA" sz="2000" b="1" noProof="1" smtClean="0"/>
              <a:t>2) Години консультацій </a:t>
            </a:r>
            <a:r>
              <a:rPr lang="uk-UA" sz="2000" noProof="1" smtClean="0"/>
              <a:t>(або години прийому з особистих питань) – керівники визначають дні і години для приймають працівників з будь-яких питань. Такий час називають ще «час відкритих дверей». Проте нині дуже мало керівників надає цьому інструменту необхідну увагу, недотримуючись встановленого графіка (всупереч правилу «точність – ввічливість королів») або взагалі не приймають працівників. </a:t>
            </a:r>
          </a:p>
          <a:p>
            <a:pPr marL="0" indent="457200" algn="just">
              <a:spcBef>
                <a:spcPts val="0"/>
              </a:spcBef>
              <a:buNone/>
            </a:pPr>
            <a:endParaRPr lang="uk-UA" sz="2000" noProof="1"/>
          </a:p>
        </p:txBody>
      </p:sp>
    </p:spTree>
    <p:extLst>
      <p:ext uri="{BB962C8B-B14F-4D97-AF65-F5344CB8AC3E}">
        <p14:creationId xmlns:p14="http://schemas.microsoft.com/office/powerpoint/2010/main" val="45107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7504" y="116632"/>
            <a:ext cx="8928992" cy="6624736"/>
          </a:xfrm>
        </p:spPr>
        <p:txBody>
          <a:bodyPr>
            <a:noAutofit/>
          </a:bodyPr>
          <a:lstStyle/>
          <a:p>
            <a:pPr marL="0" indent="457200" algn="just">
              <a:spcBef>
                <a:spcPts val="0"/>
              </a:spcBef>
              <a:buNone/>
            </a:pPr>
            <a:r>
              <a:rPr lang="uk-UA" sz="2000" b="1" noProof="1" smtClean="0"/>
              <a:t>3) Інформаційні таблиці (ІТ) – </a:t>
            </a:r>
            <a:r>
              <a:rPr lang="uk-UA" sz="2000" noProof="1" smtClean="0"/>
              <a:t>один з найдешевших та найефективніших інструментів, що презентує компанію, її стратегічні цілі та плани на майбутнє. Успішно виконують свою роль ті ІТ, що є атракційними, тобто привертають увагу. </a:t>
            </a:r>
          </a:p>
          <a:p>
            <a:pPr marL="0" indent="457200" algn="just">
              <a:spcBef>
                <a:spcPts val="0"/>
              </a:spcBef>
              <a:buNone/>
            </a:pPr>
            <a:r>
              <a:rPr lang="uk-UA" sz="2000" noProof="1" smtClean="0"/>
              <a:t>Правила розроблення ефективної ІТ: </a:t>
            </a:r>
          </a:p>
          <a:p>
            <a:pPr marL="0" indent="457200" algn="just">
              <a:spcBef>
                <a:spcPts val="0"/>
              </a:spcBef>
              <a:buNone/>
            </a:pPr>
            <a:r>
              <a:rPr lang="uk-UA" sz="2000" noProof="1" smtClean="0"/>
              <a:t>• Розробити тематичні розділи (інформація від керівництва, відділу маркетингу, відділу кадрів тощо). </a:t>
            </a:r>
          </a:p>
          <a:p>
            <a:pPr marL="0" indent="457200" algn="just">
              <a:spcBef>
                <a:spcPts val="0"/>
              </a:spcBef>
              <a:buNone/>
            </a:pPr>
            <a:r>
              <a:rPr lang="uk-UA" sz="2000" noProof="1" smtClean="0"/>
              <a:t>• Інформувати не лише про справи, а й про інші сторони життя. Мають бути рубрики для болільників, для мам, для молоді та ін. </a:t>
            </a:r>
          </a:p>
          <a:p>
            <a:pPr marL="0" indent="457200" algn="just">
              <a:spcBef>
                <a:spcPts val="0"/>
              </a:spcBef>
              <a:buNone/>
            </a:pPr>
            <a:r>
              <a:rPr lang="uk-UA" sz="2000" noProof="1" smtClean="0"/>
              <a:t>• Інформувати про новини, що стосуються усього підприємства (фото нових працівників, фоторепортаж із корпоративного свята, жарт дня чи тижня). </a:t>
            </a:r>
          </a:p>
          <a:p>
            <a:pPr marL="0" indent="457200" algn="just">
              <a:spcBef>
                <a:spcPts val="0"/>
              </a:spcBef>
              <a:buNone/>
            </a:pPr>
            <a:r>
              <a:rPr lang="uk-UA" sz="2000" noProof="1" smtClean="0"/>
              <a:t>• Надавати інформацію корисну для різних груп (відділів) підприємства (найбільше приваблює інформація, у якій фігурує сам читач). </a:t>
            </a:r>
          </a:p>
          <a:p>
            <a:pPr marL="0" indent="457200" algn="just">
              <a:spcBef>
                <a:spcPts val="0"/>
              </a:spcBef>
              <a:buNone/>
            </a:pPr>
            <a:r>
              <a:rPr lang="uk-UA" sz="2000" noProof="1" smtClean="0"/>
              <a:t>• Кожну з рубрик виділити кольором, символами, знаками тощо. </a:t>
            </a:r>
          </a:p>
          <a:p>
            <a:pPr marL="0" indent="457200" algn="just">
              <a:spcBef>
                <a:spcPts val="0"/>
              </a:spcBef>
              <a:buNone/>
            </a:pPr>
            <a:r>
              <a:rPr lang="uk-UA" sz="2000" noProof="1" smtClean="0"/>
              <a:t>• Постійно і вчасно оновлювати інформацію. Відповідальним за ІТ має бути один працівник, до обов’язків якого входить щоденний огляд і актуалізація ІТ. </a:t>
            </a:r>
          </a:p>
          <a:p>
            <a:pPr marL="0" indent="457200" algn="just">
              <a:spcBef>
                <a:spcPts val="0"/>
              </a:spcBef>
              <a:buNone/>
            </a:pPr>
            <a:r>
              <a:rPr lang="uk-UA" sz="2000" noProof="1" smtClean="0"/>
              <a:t>Можна перетворити ІТ з інструмента інформаційного в комунікаційний, якщо забезпечити можливість зворотного зв’язку (наприклад, біля ІТ прикріпити скриньку, куди працівники можуть вкидати свої заповнені анкети, листи до керівництва, пропозиції тощо). </a:t>
            </a:r>
            <a:endParaRPr lang="uk-UA" sz="2000" noProof="1"/>
          </a:p>
        </p:txBody>
      </p:sp>
    </p:spTree>
    <p:extLst>
      <p:ext uri="{BB962C8B-B14F-4D97-AF65-F5344CB8AC3E}">
        <p14:creationId xmlns:p14="http://schemas.microsoft.com/office/powerpoint/2010/main" val="451074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7504" y="116632"/>
            <a:ext cx="8928992" cy="6624736"/>
          </a:xfrm>
        </p:spPr>
        <p:txBody>
          <a:bodyPr>
            <a:noAutofit/>
          </a:bodyPr>
          <a:lstStyle/>
          <a:p>
            <a:pPr marL="0" indent="457200" algn="just">
              <a:spcBef>
                <a:spcPts val="0"/>
              </a:spcBef>
              <a:buNone/>
            </a:pPr>
            <a:r>
              <a:rPr lang="uk-UA" sz="2000" noProof="1" smtClean="0"/>
              <a:t>Для підвищення ефективності ІТ слід розмістити її у місцях найбільших потоків працівників: біля приймальні керівника, входу, їдальні. На великих підприємствах – у кількох місцях. </a:t>
            </a:r>
          </a:p>
          <a:p>
            <a:pPr marL="0" indent="457200" algn="just">
              <a:spcBef>
                <a:spcPts val="0"/>
              </a:spcBef>
              <a:buNone/>
            </a:pPr>
            <a:r>
              <a:rPr lang="uk-UA" sz="2000" b="1" noProof="1" smtClean="0"/>
              <a:t>4) Внутрішня газета (ВГ) </a:t>
            </a:r>
            <a:endParaRPr lang="uk-UA" sz="2000" noProof="1" smtClean="0"/>
          </a:p>
          <a:p>
            <a:pPr marL="0" indent="457200" algn="just">
              <a:spcBef>
                <a:spcPts val="0"/>
              </a:spcBef>
              <a:buNone/>
            </a:pPr>
            <a:r>
              <a:rPr lang="uk-UA" sz="2000" b="1" noProof="1" smtClean="0"/>
              <a:t>5) Поштова скринька (ПС) </a:t>
            </a:r>
            <a:endParaRPr lang="uk-UA" sz="2000" noProof="1" smtClean="0"/>
          </a:p>
          <a:p>
            <a:pPr marL="0" indent="457200" algn="just">
              <a:spcBef>
                <a:spcPts val="0"/>
              </a:spcBef>
              <a:buNone/>
            </a:pPr>
            <a:r>
              <a:rPr lang="uk-UA" sz="2000" b="1" noProof="1" smtClean="0"/>
              <a:t>6) Довірена особа (кабінет довіри) </a:t>
            </a:r>
            <a:endParaRPr lang="uk-UA" sz="2000" noProof="1" smtClean="0"/>
          </a:p>
          <a:p>
            <a:pPr marL="0" indent="457200" algn="just">
              <a:spcBef>
                <a:spcPts val="0"/>
              </a:spcBef>
              <a:buNone/>
            </a:pPr>
            <a:r>
              <a:rPr lang="uk-UA" sz="2000" b="1" noProof="1" smtClean="0"/>
              <a:t>7) Довідкова служба </a:t>
            </a:r>
            <a:endParaRPr lang="uk-UA" sz="2000" noProof="1" smtClean="0"/>
          </a:p>
          <a:p>
            <a:pPr marL="0" indent="457200" algn="just">
              <a:spcBef>
                <a:spcPts val="0"/>
              </a:spcBef>
              <a:buNone/>
            </a:pPr>
            <a:r>
              <a:rPr lang="uk-UA" sz="2000" b="1" noProof="1" smtClean="0"/>
              <a:t>8) Радіовузол </a:t>
            </a:r>
            <a:endParaRPr lang="uk-UA" sz="2000" noProof="1" smtClean="0"/>
          </a:p>
          <a:p>
            <a:pPr marL="0" indent="457200" algn="just">
              <a:spcBef>
                <a:spcPts val="0"/>
              </a:spcBef>
              <a:buNone/>
            </a:pPr>
            <a:r>
              <a:rPr lang="uk-UA" sz="2000" b="1" noProof="1" smtClean="0"/>
              <a:t>9) Телевізійна студія </a:t>
            </a:r>
            <a:endParaRPr lang="uk-UA" sz="2000" noProof="1" smtClean="0"/>
          </a:p>
          <a:p>
            <a:pPr marL="0" indent="457200" algn="just">
              <a:spcBef>
                <a:spcPts val="0"/>
              </a:spcBef>
              <a:buNone/>
            </a:pPr>
            <a:r>
              <a:rPr lang="uk-UA" sz="2000" b="1" noProof="1" smtClean="0"/>
              <a:t>10) Інтранет </a:t>
            </a:r>
            <a:endParaRPr lang="uk-UA" sz="2000" noProof="1" smtClean="0"/>
          </a:p>
          <a:p>
            <a:pPr marL="0" indent="457200" algn="just">
              <a:spcBef>
                <a:spcPts val="0"/>
              </a:spcBef>
              <a:buNone/>
            </a:pPr>
            <a:r>
              <a:rPr lang="uk-UA" sz="2000" b="1" noProof="1" smtClean="0"/>
              <a:t>11) Друковані видання. </a:t>
            </a:r>
            <a:endParaRPr lang="uk-UA" sz="2000" noProof="1" smtClean="0"/>
          </a:p>
          <a:p>
            <a:pPr marL="0" indent="457200" algn="just">
              <a:spcBef>
                <a:spcPts val="0"/>
              </a:spcBef>
              <a:buNone/>
            </a:pPr>
            <a:endParaRPr lang="uk-UA" sz="2000" noProof="1" smtClean="0"/>
          </a:p>
          <a:p>
            <a:pPr marL="0" indent="457200" algn="ctr">
              <a:spcBef>
                <a:spcPts val="0"/>
              </a:spcBef>
              <a:buNone/>
            </a:pPr>
            <a:r>
              <a:rPr lang="uk-UA" sz="2000" b="1" noProof="1" smtClean="0"/>
              <a:t>Непрямі інструменти внутрішнього ПР </a:t>
            </a:r>
          </a:p>
          <a:p>
            <a:pPr marL="0" indent="457200" algn="just">
              <a:spcBef>
                <a:spcPts val="0"/>
              </a:spcBef>
              <a:buNone/>
            </a:pPr>
            <a:endParaRPr lang="uk-UA" sz="2000" noProof="1" smtClean="0"/>
          </a:p>
          <a:p>
            <a:pPr marL="0" indent="457200" algn="just">
              <a:spcBef>
                <a:spcPts val="0"/>
              </a:spcBef>
              <a:buNone/>
            </a:pPr>
            <a:r>
              <a:rPr lang="uk-UA" sz="2000" b="1" noProof="1" smtClean="0"/>
              <a:t>Створення затишної атмосфери праці. </a:t>
            </a:r>
            <a:r>
              <a:rPr lang="uk-UA" sz="2000" noProof="1" smtClean="0"/>
              <a:t>Прикрашання приміщень живими рослинами (вирощування і догляд за ними); чистота приміщень; підбір кольорів і дизайн приміщень; пропозиція кави, напоїв, фруктів за кошти компанії; подарунки від компанії (на день народження).</a:t>
            </a:r>
          </a:p>
          <a:p>
            <a:pPr marL="0" indent="457200" algn="just">
              <a:spcBef>
                <a:spcPts val="0"/>
              </a:spcBef>
              <a:buNone/>
            </a:pPr>
            <a:r>
              <a:rPr lang="uk-UA" sz="2000" b="1" noProof="1" smtClean="0"/>
              <a:t>Корпоративні свята.</a:t>
            </a:r>
          </a:p>
          <a:p>
            <a:pPr marL="0" indent="457200" algn="just">
              <a:spcBef>
                <a:spcPts val="0"/>
              </a:spcBef>
              <a:buNone/>
            </a:pPr>
            <a:r>
              <a:rPr lang="uk-UA" sz="2000" b="1" noProof="1" smtClean="0"/>
              <a:t>Інтеграційні заходи.</a:t>
            </a:r>
          </a:p>
          <a:p>
            <a:pPr marL="0" indent="457200" algn="just">
              <a:spcBef>
                <a:spcPts val="0"/>
              </a:spcBef>
              <a:buNone/>
            </a:pPr>
            <a:r>
              <a:rPr lang="uk-UA" sz="2000" b="1" noProof="1" smtClean="0"/>
              <a:t>Родинні заходи.</a:t>
            </a:r>
            <a:endParaRPr lang="uk-UA" sz="2000" b="1" noProof="1"/>
          </a:p>
        </p:txBody>
      </p:sp>
    </p:spTree>
    <p:extLst>
      <p:ext uri="{BB962C8B-B14F-4D97-AF65-F5344CB8AC3E}">
        <p14:creationId xmlns:p14="http://schemas.microsoft.com/office/powerpoint/2010/main" val="3033317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7504" y="116632"/>
            <a:ext cx="8928992" cy="6624736"/>
          </a:xfrm>
        </p:spPr>
        <p:txBody>
          <a:bodyPr>
            <a:noAutofit/>
          </a:bodyPr>
          <a:lstStyle/>
          <a:p>
            <a:pPr marL="0" indent="457200" algn="just">
              <a:spcBef>
                <a:spcPts val="0"/>
              </a:spcBef>
              <a:buNone/>
            </a:pPr>
            <a:r>
              <a:rPr lang="uk-UA" sz="2000" b="1" noProof="1" smtClean="0"/>
              <a:t>Навчання, тренінги. </a:t>
            </a:r>
          </a:p>
          <a:p>
            <a:pPr marL="0" indent="457200" algn="just">
              <a:spcBef>
                <a:spcPts val="0"/>
              </a:spcBef>
              <a:buNone/>
            </a:pPr>
            <a:r>
              <a:rPr lang="uk-UA" sz="2000" b="1" noProof="1" smtClean="0"/>
              <a:t>Допомога в догляді за дітьми. </a:t>
            </a:r>
          </a:p>
          <a:p>
            <a:pPr marL="0" indent="457200" algn="just">
              <a:spcBef>
                <a:spcPts val="0"/>
              </a:spcBef>
              <a:buNone/>
            </a:pPr>
            <a:r>
              <a:rPr lang="uk-UA" sz="2000" b="1" noProof="1" smtClean="0"/>
              <a:t>Турбота про здоров’я працівників. </a:t>
            </a:r>
          </a:p>
          <a:p>
            <a:pPr marL="0" indent="457200" algn="just">
              <a:spcBef>
                <a:spcPts val="0"/>
              </a:spcBef>
              <a:buNone/>
            </a:pPr>
            <a:r>
              <a:rPr lang="uk-UA" sz="2000" b="1" noProof="1" smtClean="0"/>
              <a:t>Додаткові послуги. </a:t>
            </a:r>
          </a:p>
          <a:p>
            <a:pPr marL="0" indent="457200" algn="just">
              <a:spcBef>
                <a:spcPts val="0"/>
              </a:spcBef>
              <a:buNone/>
            </a:pPr>
            <a:endParaRPr lang="uk-UA" sz="2000" b="1" noProof="1" smtClean="0"/>
          </a:p>
          <a:p>
            <a:pPr marL="0" indent="457200" algn="ctr">
              <a:spcBef>
                <a:spcPts val="0"/>
              </a:spcBef>
              <a:buNone/>
            </a:pPr>
            <a:r>
              <a:rPr lang="uk-UA" sz="2000" b="1" noProof="1" smtClean="0"/>
              <a:t>Дослідження настроїв працівників </a:t>
            </a:r>
          </a:p>
          <a:p>
            <a:pPr marL="0" indent="457200" algn="ctr">
              <a:spcBef>
                <a:spcPts val="0"/>
              </a:spcBef>
              <a:buNone/>
            </a:pPr>
            <a:r>
              <a:rPr lang="uk-UA" sz="2000" b="1" noProof="1" smtClean="0"/>
              <a:t>Принципи особистісного зростання працівника (так звані, десять принципів розвитку харизми) </a:t>
            </a:r>
            <a:endParaRPr lang="uk-UA" sz="2000" noProof="1" smtClean="0"/>
          </a:p>
          <a:p>
            <a:pPr marL="0" indent="457200" algn="just">
              <a:spcBef>
                <a:spcPts val="0"/>
              </a:spcBef>
              <a:buNone/>
            </a:pPr>
            <a:endParaRPr lang="uk-UA" sz="2000" b="1" noProof="1" smtClean="0"/>
          </a:p>
          <a:p>
            <a:pPr marL="0" indent="457200" algn="just">
              <a:spcBef>
                <a:spcPts val="0"/>
              </a:spcBef>
              <a:buNone/>
            </a:pPr>
            <a:r>
              <a:rPr lang="uk-UA" sz="2000" b="1" noProof="1" smtClean="0"/>
              <a:t>1 принцип. </a:t>
            </a:r>
            <a:r>
              <a:rPr lang="uk-UA" sz="2000" noProof="1" smtClean="0"/>
              <a:t>Король повинен виглядати як король. – Слід надавати більшого значення одягу. Перші 30 секунд незнайома людина робить про Вас висновок лише по зовнішньому вигляду. </a:t>
            </a:r>
          </a:p>
          <a:p>
            <a:pPr marL="0" indent="457200" algn="just">
              <a:spcBef>
                <a:spcPts val="0"/>
              </a:spcBef>
              <a:buNone/>
            </a:pPr>
            <a:r>
              <a:rPr lang="uk-UA" sz="2000" b="1" noProof="1" smtClean="0"/>
              <a:t>2 принцип. </a:t>
            </a:r>
            <a:r>
              <a:rPr lang="uk-UA" sz="2000" noProof="1" smtClean="0"/>
              <a:t>Якщо на дзвіниці вдарити у дзвін, щоб він зазвучав, то й інші дзвони почнуть дзвеніти у тій же тональності. – Це означає, що в інших людях можна розбудити лише те, на що здатні Ви. Якщо Ви сердита непривітна людина – це передається оточенню. Якщо Ви посміхаєтеся, інші теж починають посміхатися. </a:t>
            </a:r>
          </a:p>
          <a:p>
            <a:pPr marL="0" indent="457200" algn="just">
              <a:spcBef>
                <a:spcPts val="0"/>
              </a:spcBef>
              <a:buNone/>
            </a:pPr>
            <a:r>
              <a:rPr lang="uk-UA" sz="2000" b="1" noProof="1" smtClean="0"/>
              <a:t>3 принцип. </a:t>
            </a:r>
            <a:r>
              <a:rPr lang="uk-UA" sz="2000" noProof="1" smtClean="0"/>
              <a:t>Чим голосніший звук, тим дзвінкіше відлуння. – Чим чіткіше виражені Ваші думки і почуття, тим більша ймовірність того, що вони повернуться до Вас у тому ж чітко вираженому вигляді. </a:t>
            </a:r>
            <a:endParaRPr lang="uk-UA" sz="2000" noProof="1"/>
          </a:p>
        </p:txBody>
      </p:sp>
    </p:spTree>
    <p:extLst>
      <p:ext uri="{BB962C8B-B14F-4D97-AF65-F5344CB8AC3E}">
        <p14:creationId xmlns:p14="http://schemas.microsoft.com/office/powerpoint/2010/main" val="3033317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7504" y="116632"/>
            <a:ext cx="8928992" cy="6624736"/>
          </a:xfrm>
        </p:spPr>
        <p:txBody>
          <a:bodyPr>
            <a:noAutofit/>
          </a:bodyPr>
          <a:lstStyle/>
          <a:p>
            <a:pPr marL="0" indent="457200" algn="just">
              <a:spcBef>
                <a:spcPts val="0"/>
              </a:spcBef>
              <a:buNone/>
            </a:pPr>
            <a:r>
              <a:rPr lang="uk-UA" sz="2000" b="1" noProof="1" smtClean="0"/>
              <a:t>4 принцип. </a:t>
            </a:r>
            <a:r>
              <a:rPr lang="uk-UA" sz="2000" noProof="1" smtClean="0"/>
              <a:t>Ваше ім’я має сугестивну дію. – Деякі люди бояться називати своє ім’я. Вони вимовляють його нерозбірливо, тому співбесідники швидко його забувають. Пишайтеся своїм іменем. Завжди вимовляйте його голосно і розбірливо. Завжди майте при собі візитні картки і, починаючи розмову з невідомою людиною, вручіть їй свою візитку. Буваючи на прийомах, різних заходах, завжди представляйтесь, а не чекайте, поки інші підійдуть до Вас. </a:t>
            </a:r>
          </a:p>
          <a:p>
            <a:pPr marL="0" indent="457200" algn="just">
              <a:spcBef>
                <a:spcPts val="0"/>
              </a:spcBef>
              <a:buNone/>
            </a:pPr>
            <a:r>
              <a:rPr lang="uk-UA" sz="2000" b="1" noProof="1" smtClean="0"/>
              <a:t>5 принцип</a:t>
            </a:r>
            <a:r>
              <a:rPr lang="uk-UA" sz="2000" noProof="1" smtClean="0"/>
              <a:t>. Відособлена людина ніколи не досягне успіху. – Ініціатива завжди має йти від Вас. Не чекайте, поки оточуючі підійдуть до Вас. Проявляйте активність, робіть перші кроки самі. Пускаючи в хід свою привабливість, перетворюйте людей на своїх друзів. </a:t>
            </a:r>
          </a:p>
          <a:p>
            <a:pPr marL="0" indent="457200" algn="just">
              <a:spcBef>
                <a:spcPts val="0"/>
              </a:spcBef>
              <a:buNone/>
            </a:pPr>
            <a:r>
              <a:rPr lang="uk-UA" sz="2000" b="1" noProof="1" smtClean="0"/>
              <a:t>6 принцип. </a:t>
            </a:r>
            <a:r>
              <a:rPr lang="uk-UA" sz="2000" noProof="1" smtClean="0"/>
              <a:t>Чим більша сила конкуренції, тим більша Ваша притягальна сила. – Ви повинні зачаровувати людей, що Вас оточують. Ви повинні навчитися звертати на себе увагу і утримувати її. </a:t>
            </a:r>
          </a:p>
          <a:p>
            <a:pPr marL="0" indent="457200" algn="just">
              <a:spcBef>
                <a:spcPts val="0"/>
              </a:spcBef>
              <a:buNone/>
            </a:pPr>
            <a:r>
              <a:rPr lang="uk-UA" sz="2000" b="1" noProof="1" smtClean="0"/>
              <a:t>7 принцип. </a:t>
            </a:r>
            <a:r>
              <a:rPr lang="uk-UA" sz="2000" noProof="1" smtClean="0"/>
              <a:t>Чим спокійніша людина, тим більше енергії вона спрямовує на те, що говорить. – Зосередьтеся на своїх думках і мові, Ви зможете викликати зацікавленість оточення. Великий недолік: спочатку говорити, а потім думати. </a:t>
            </a:r>
          </a:p>
          <a:p>
            <a:pPr marL="0" indent="457200" algn="just">
              <a:spcBef>
                <a:spcPts val="0"/>
              </a:spcBef>
              <a:buNone/>
            </a:pPr>
            <a:r>
              <a:rPr lang="uk-UA" sz="2000" b="1" noProof="1" smtClean="0"/>
              <a:t>8 принцип. </a:t>
            </a:r>
            <a:r>
              <a:rPr lang="uk-UA" sz="2000" noProof="1" smtClean="0"/>
              <a:t>Усвідомлене використання можливостей наших очей підвищує силу впливу наших слів на 25%. – Все тіло людини може випромінювати спокій чи неспокій, але найбільш інтенсивно це випромінювання відбувається через очі</a:t>
            </a:r>
            <a:r>
              <a:rPr lang="uk-UA" sz="2000" noProof="1" smtClean="0"/>
              <a:t>. </a:t>
            </a:r>
            <a:endParaRPr lang="uk-UA" sz="2000" noProof="1"/>
          </a:p>
        </p:txBody>
      </p:sp>
    </p:spTree>
    <p:extLst>
      <p:ext uri="{BB962C8B-B14F-4D97-AF65-F5344CB8AC3E}">
        <p14:creationId xmlns:p14="http://schemas.microsoft.com/office/powerpoint/2010/main" val="30333179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07504" y="116632"/>
            <a:ext cx="8928992" cy="6624736"/>
          </a:xfrm>
        </p:spPr>
        <p:txBody>
          <a:bodyPr>
            <a:noAutofit/>
          </a:bodyPr>
          <a:lstStyle/>
          <a:p>
            <a:pPr marL="0" indent="457200" algn="just">
              <a:spcBef>
                <a:spcPts val="0"/>
              </a:spcBef>
              <a:buNone/>
            </a:pPr>
            <a:r>
              <a:rPr lang="uk-UA" sz="2000" noProof="1" smtClean="0"/>
              <a:t>Потрібно розвивати силу переконання, що передає погляд. (Психологи радять таку вправу: періодично пильно і довго дивитися в одну точку привітним схвальним поглядом.) </a:t>
            </a:r>
          </a:p>
          <a:p>
            <a:pPr marL="0" indent="457200" algn="just">
              <a:spcBef>
                <a:spcPts val="0"/>
              </a:spcBef>
              <a:buNone/>
            </a:pPr>
            <a:endParaRPr lang="uk-UA" sz="2000" noProof="1" smtClean="0"/>
          </a:p>
          <a:p>
            <a:pPr marL="0" indent="457200" algn="just">
              <a:spcBef>
                <a:spcPts val="0"/>
              </a:spcBef>
              <a:buNone/>
            </a:pPr>
            <a:r>
              <a:rPr lang="uk-UA" sz="2000" b="1" noProof="1" smtClean="0"/>
              <a:t>9 принцип. </a:t>
            </a:r>
            <a:r>
              <a:rPr lang="uk-UA" sz="2000" noProof="1" smtClean="0"/>
              <a:t>Вдячність має позитивну сугестивну силу. Дякуйте своїм ближнім за все, що вони для Вас роблять, і кожен з них буде намагатися знову і знову робити для Вас щось хороше. </a:t>
            </a:r>
          </a:p>
          <a:p>
            <a:pPr marL="0" indent="457200" algn="just">
              <a:spcBef>
                <a:spcPts val="0"/>
              </a:spcBef>
              <a:buNone/>
            </a:pPr>
            <a:r>
              <a:rPr lang="uk-UA" sz="2000" b="1" noProof="1" smtClean="0"/>
              <a:t>10 принцип. </a:t>
            </a:r>
            <a:r>
              <a:rPr lang="uk-UA" sz="2000" noProof="1" smtClean="0"/>
              <a:t>Сила впливу звернення залежить від сили вкладених у це звернення емоцій. – Щоб переконати колег (споживачів, партнерів і т.д.) у правильності своїх ідей, потрібно говорити натхненно, щоб захопити їх своєю промовою. Слід навчитися говорити образно, плавно і зрозуміло, до того ж ефективно використовуючи і невербальну мову. Однієї об’єктивності та професіональних знань недостатньо. Люди хочуть не лише щось почути, але й відчути. </a:t>
            </a:r>
            <a:endParaRPr lang="uk-UA" sz="2000" noProof="1"/>
          </a:p>
        </p:txBody>
      </p:sp>
    </p:spTree>
    <p:extLst>
      <p:ext uri="{BB962C8B-B14F-4D97-AF65-F5344CB8AC3E}">
        <p14:creationId xmlns:p14="http://schemas.microsoft.com/office/powerpoint/2010/main" val="30333179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185581" y="2564904"/>
            <a:ext cx="6858000" cy="990600"/>
          </a:xfrm>
          <a:prstGeom prst="rect">
            <a:avLst/>
          </a:prstGeom>
        </p:spPr>
        <p:txBody>
          <a:bodyPr>
            <a:normAutofit fontScale="97500"/>
          </a:bodyPr>
          <a:lstStyle>
            <a:lvl1pPr algn="l" rtl="0" eaLnBrk="1" latinLnBrk="0" hangingPunct="1">
              <a:spcBef>
                <a:spcPct val="0"/>
              </a:spcBef>
              <a:buNone/>
              <a:defRPr kumimoji="0" sz="3200" kern="1200">
                <a:solidFill>
                  <a:schemeClr val="tx2"/>
                </a:solidFill>
                <a:latin typeface="+mj-lt"/>
                <a:ea typeface="+mj-ea"/>
                <a:cs typeface="+mj-cs"/>
              </a:defRPr>
            </a:lvl1pPr>
          </a:lstStyle>
          <a:p>
            <a:pPr algn="ctr"/>
            <a:r>
              <a:rPr lang="uk-UA" sz="5400" b="1" dirty="0"/>
              <a:t>Дякую за увагу!</a:t>
            </a:r>
            <a:endParaRPr lang="uk-UA" sz="5400" b="1" dirty="0"/>
          </a:p>
        </p:txBody>
      </p:sp>
    </p:spTree>
    <p:extLst>
      <p:ext uri="{BB962C8B-B14F-4D97-AF65-F5344CB8AC3E}">
        <p14:creationId xmlns:p14="http://schemas.microsoft.com/office/powerpoint/2010/main" val="3596343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ctr">
              <a:spcBef>
                <a:spcPts val="0"/>
              </a:spcBef>
              <a:buNone/>
            </a:pPr>
            <a:r>
              <a:rPr lang="uk-UA" sz="2000" b="1" noProof="1" smtClean="0"/>
              <a:t>Сутність, завдання і порядок розроблення внутрішнього PR</a:t>
            </a:r>
          </a:p>
          <a:p>
            <a:pPr marL="0" indent="457200" algn="just">
              <a:spcBef>
                <a:spcPts val="0"/>
              </a:spcBef>
              <a:buNone/>
            </a:pPr>
            <a:endParaRPr lang="uk-UA" sz="2000" noProof="1" smtClean="0"/>
          </a:p>
          <a:p>
            <a:pPr marL="0" indent="457200" algn="just">
              <a:spcBef>
                <a:spcPts val="0"/>
              </a:spcBef>
              <a:buNone/>
            </a:pPr>
            <a:r>
              <a:rPr lang="uk-UA" sz="2000" noProof="1" smtClean="0"/>
              <a:t>Класики PR часто повторюють: «PR begin at home» – «ПР починається з дому», що означає, – перш ніж адресувати заходи ПР зовнішній аудиторії, необхідно упорядкувати внутрішні справи підприємства.</a:t>
            </a:r>
          </a:p>
          <a:p>
            <a:pPr marL="0" indent="457200" algn="just">
              <a:spcBef>
                <a:spcPts val="0"/>
              </a:spcBef>
              <a:buNone/>
            </a:pPr>
            <a:r>
              <a:rPr lang="uk-UA" sz="2000" noProof="1" smtClean="0"/>
              <a:t>Внутрішній ПР – це діяльність підприємства, спрямована на власний персонал. Заходи внутрішнього ПР стосуються передусім теперішніх працівників, однак можуть бути спрямовані також на колишніх (пенсіонерів) та потенційних (студентів). Оскільки за сутністю внутрішній ПР є інформаційною політикою, то його синонімами є:</a:t>
            </a:r>
          </a:p>
          <a:p>
            <a:pPr marL="0" indent="457200" algn="just">
              <a:spcBef>
                <a:spcPts val="0"/>
              </a:spcBef>
              <a:buNone/>
            </a:pPr>
            <a:r>
              <a:rPr lang="uk-UA" sz="2000" noProof="1" smtClean="0"/>
              <a:t>1– внутрішні комунікації (internal communication);</a:t>
            </a:r>
          </a:p>
          <a:p>
            <a:pPr marL="0" indent="457200" algn="just">
              <a:spcBef>
                <a:spcPts val="0"/>
              </a:spcBef>
              <a:buNone/>
            </a:pPr>
            <a:r>
              <a:rPr lang="uk-UA" sz="2000" noProof="1" smtClean="0"/>
              <a:t>2 –комунікації з персоналом (human communication);</a:t>
            </a:r>
          </a:p>
          <a:p>
            <a:pPr marL="0" indent="457200" algn="just">
              <a:spcBef>
                <a:spcPts val="0"/>
              </a:spcBef>
              <a:buNone/>
            </a:pPr>
            <a:r>
              <a:rPr lang="uk-UA" sz="2000" noProof="1" smtClean="0"/>
              <a:t>3 – зв’язки з персоналом (human relations).</a:t>
            </a:r>
          </a:p>
          <a:p>
            <a:pPr marL="0" indent="457200" algn="just">
              <a:spcBef>
                <a:spcPts val="0"/>
              </a:spcBef>
              <a:buNone/>
            </a:pPr>
            <a:r>
              <a:rPr lang="uk-UA" sz="2000" noProof="1" smtClean="0"/>
              <a:t>Стратегічне значення внутрішнього ПР полягає у таких його завданнях:</a:t>
            </a:r>
            <a:endParaRPr lang="en-US" sz="2000" noProof="1" smtClean="0"/>
          </a:p>
          <a:p>
            <a:pPr marL="0" indent="457200" algn="just">
              <a:spcBef>
                <a:spcPts val="0"/>
              </a:spcBef>
              <a:buNone/>
            </a:pPr>
            <a:r>
              <a:rPr lang="uk-UA" sz="2000" dirty="0" smtClean="0"/>
              <a:t>• </a:t>
            </a:r>
            <a:r>
              <a:rPr lang="uk-UA" sz="2000" dirty="0"/>
              <a:t>Управляти поінформованістю працівників підприємства. </a:t>
            </a:r>
            <a:r>
              <a:rPr lang="uk-UA" sz="2000" i="1" dirty="0"/>
              <a:t>Наприклад</a:t>
            </a:r>
            <a:r>
              <a:rPr lang="uk-UA" sz="2000" dirty="0"/>
              <a:t>: на підприємствах працівники часто не знають, чому інші отримують більшу зарплату, отримують нагороди і премії; як оцінює їх працю керівництво; що із зробленого працівником керівництво схвалює, що – ні, а до чого ставиться </a:t>
            </a:r>
            <a:r>
              <a:rPr lang="uk-UA" sz="2000" dirty="0" err="1"/>
              <a:t>байдуже</a:t>
            </a:r>
            <a:r>
              <a:rPr lang="uk-UA" sz="2000" dirty="0"/>
              <a:t> тощо. Наведені приклади вказують на незадовільну систему внутрішнього інформування. </a:t>
            </a:r>
            <a:endParaRPr lang="uk-UA" sz="2000" noProof="1"/>
          </a:p>
        </p:txBody>
      </p:sp>
    </p:spTree>
    <p:extLst>
      <p:ext uri="{BB962C8B-B14F-4D97-AF65-F5344CB8AC3E}">
        <p14:creationId xmlns:p14="http://schemas.microsoft.com/office/powerpoint/2010/main" val="3887331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noProof="1" smtClean="0"/>
              <a:t>• Формувати лояльну думку та довіру працівників до політики управління підприємством. </a:t>
            </a:r>
          </a:p>
          <a:p>
            <a:pPr marL="0" indent="457200" algn="just">
              <a:spcBef>
                <a:spcPts val="0"/>
              </a:spcBef>
              <a:buNone/>
            </a:pPr>
            <a:r>
              <a:rPr lang="uk-UA" sz="2000" noProof="1" smtClean="0"/>
              <a:t>• Створювати сприятливу атмосферу праці, яка не лише запобігала б конфліктам і ліквідувала відчуття розгубленості та невпевненості працівників, а й підвищувала їх умотивованість. </a:t>
            </a:r>
          </a:p>
          <a:p>
            <a:pPr marL="0" indent="457200" algn="just">
              <a:spcBef>
                <a:spcPts val="0"/>
              </a:spcBef>
              <a:buNone/>
            </a:pPr>
            <a:r>
              <a:rPr lang="uk-UA" sz="2000" noProof="1" smtClean="0"/>
              <a:t>• Розвивати у працівників відчуття тотожності себе з підприємством, що з одного боку, зменшує плинність кадрів, а з іншого, – покращує результати праці. Встановлено, що працівники, які ототожнюють себе із своїм підприємством, ставляться краще і до себе, і до клієнтів, і до партнерів. </a:t>
            </a:r>
          </a:p>
          <a:p>
            <a:pPr marL="0" indent="457200" algn="just">
              <a:spcBef>
                <a:spcPts val="0"/>
              </a:spcBef>
              <a:buNone/>
            </a:pPr>
            <a:r>
              <a:rPr lang="uk-UA" sz="2000" noProof="1" smtClean="0"/>
              <a:t>• Формувати зовнішній образ організації. Парадоксально, але джерелом найбільш правдивої інформації про підприємство є не його керівники, а рядові працівники, оскільки вважається, що вони говорять правду, без тенденцій до прикрашання. </a:t>
            </a:r>
          </a:p>
          <a:p>
            <a:pPr marL="0" indent="457200" algn="just">
              <a:spcBef>
                <a:spcPts val="0"/>
              </a:spcBef>
              <a:buNone/>
            </a:pPr>
            <a:r>
              <a:rPr lang="uk-UA" sz="2000" noProof="1" smtClean="0"/>
              <a:t>З метою досягнення </a:t>
            </a:r>
            <a:r>
              <a:rPr lang="uk-UA" sz="2000" b="1" i="1" noProof="1" smtClean="0"/>
              <a:t>бажаного </a:t>
            </a:r>
            <a:r>
              <a:rPr lang="uk-UA" sz="2000" noProof="1" smtClean="0"/>
              <a:t>для підприємства і </a:t>
            </a:r>
            <a:r>
              <a:rPr lang="uk-UA" sz="2000" b="1" i="1" noProof="1" smtClean="0"/>
              <a:t>тривалого ефекту </a:t>
            </a:r>
            <a:r>
              <a:rPr lang="uk-UA" sz="2000" noProof="1" smtClean="0"/>
              <a:t>від внутрішнього ПР, необхідно розробити відповідну </a:t>
            </a:r>
            <a:r>
              <a:rPr lang="uk-UA" sz="2000" b="1" noProof="1" smtClean="0"/>
              <a:t>стратегію </a:t>
            </a:r>
            <a:r>
              <a:rPr lang="uk-UA" sz="2000" noProof="1" smtClean="0"/>
              <a:t>у такій послідовності. </a:t>
            </a:r>
          </a:p>
          <a:p>
            <a:pPr marL="0" indent="457200" algn="just">
              <a:spcBef>
                <a:spcPts val="0"/>
              </a:spcBef>
              <a:buNone/>
            </a:pPr>
            <a:r>
              <a:rPr lang="uk-UA" sz="2000" i="1" noProof="1" smtClean="0"/>
              <a:t>Перший етап </a:t>
            </a:r>
            <a:r>
              <a:rPr lang="uk-UA" sz="2000" noProof="1" smtClean="0"/>
              <a:t>– </a:t>
            </a:r>
            <a:r>
              <a:rPr lang="uk-UA" sz="2000" b="1" noProof="1" smtClean="0"/>
              <a:t>аналіз ситуації</a:t>
            </a:r>
            <a:r>
              <a:rPr lang="uk-UA" sz="2000" noProof="1" smtClean="0"/>
              <a:t>. Слід детально окреслити характеристики: </a:t>
            </a:r>
          </a:p>
          <a:p>
            <a:pPr marL="0" indent="457200" algn="just">
              <a:spcBef>
                <a:spcPts val="0"/>
              </a:spcBef>
              <a:buNone/>
            </a:pPr>
            <a:r>
              <a:rPr lang="uk-UA" sz="2000" noProof="1" smtClean="0"/>
              <a:t>• підприємства (велике, мале, динамічне, традиційне і т.д.); </a:t>
            </a:r>
            <a:endParaRPr lang="uk-UA" sz="2000" noProof="1"/>
          </a:p>
        </p:txBody>
      </p:sp>
    </p:spTree>
    <p:extLst>
      <p:ext uri="{BB962C8B-B14F-4D97-AF65-F5344CB8AC3E}">
        <p14:creationId xmlns:p14="http://schemas.microsoft.com/office/powerpoint/2010/main" val="2781670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noProof="1" smtClean="0"/>
              <a:t>• працівників (вік, освіта, функції, прагнення, цінності); </a:t>
            </a:r>
          </a:p>
          <a:p>
            <a:pPr marL="0" indent="457200" algn="just">
              <a:spcBef>
                <a:spcPts val="0"/>
              </a:spcBef>
              <a:buNone/>
            </a:pPr>
            <a:r>
              <a:rPr lang="uk-UA" sz="2000" noProof="1" smtClean="0"/>
              <a:t>• попередньої діяльності з внутрішнього ПР (чи була успішною, чи правильно були підібрані інструменти, як оцінювалася працівниками); </a:t>
            </a:r>
          </a:p>
          <a:p>
            <a:pPr marL="0" indent="457200" algn="just">
              <a:spcBef>
                <a:spcPts val="0"/>
              </a:spcBef>
              <a:buNone/>
            </a:pPr>
            <a:r>
              <a:rPr lang="uk-UA" sz="2000" noProof="1" smtClean="0"/>
              <a:t>• внутрішніх проблем підприємства; </a:t>
            </a:r>
          </a:p>
          <a:p>
            <a:pPr marL="0" indent="457200" algn="just">
              <a:spcBef>
                <a:spcPts val="0"/>
              </a:spcBef>
              <a:buNone/>
            </a:pPr>
            <a:r>
              <a:rPr lang="uk-UA" sz="2000" noProof="1" smtClean="0"/>
              <a:t>• інформаційні потреби працівників (що будуть залежати </a:t>
            </a:r>
            <a:r>
              <a:rPr lang="uk-UA" sz="2000" b="1" i="1" noProof="1" smtClean="0"/>
              <a:t>а) </a:t>
            </a:r>
            <a:r>
              <a:rPr lang="uk-UA" sz="2000" noProof="1" smtClean="0"/>
              <a:t>від роду їх діяльності, </a:t>
            </a:r>
            <a:r>
              <a:rPr lang="uk-UA" sz="2000" b="1" i="1" noProof="1" smtClean="0"/>
              <a:t>б) </a:t>
            </a:r>
            <a:r>
              <a:rPr lang="uk-UA" sz="2000" noProof="1" smtClean="0"/>
              <a:t>від специфіки підприємства, </a:t>
            </a:r>
            <a:r>
              <a:rPr lang="uk-UA" sz="2000" b="1" i="1" noProof="1" smtClean="0"/>
              <a:t>в) </a:t>
            </a:r>
            <a:r>
              <a:rPr lang="uk-UA" sz="2000" noProof="1" smtClean="0"/>
              <a:t>від внутрішніх проблем підприємства). </a:t>
            </a:r>
          </a:p>
          <a:p>
            <a:pPr marL="0" indent="457200" algn="just">
              <a:spcBef>
                <a:spcPts val="0"/>
              </a:spcBef>
              <a:buNone/>
            </a:pPr>
            <a:r>
              <a:rPr lang="uk-UA" sz="2000" i="1" noProof="1" smtClean="0"/>
              <a:t>Другий етап </a:t>
            </a:r>
            <a:r>
              <a:rPr lang="uk-UA" sz="2000" noProof="1" smtClean="0"/>
              <a:t>– чітке </a:t>
            </a:r>
            <a:r>
              <a:rPr lang="uk-UA" sz="2000" b="1" noProof="1" smtClean="0"/>
              <a:t>формулювання мети </a:t>
            </a:r>
            <a:r>
              <a:rPr lang="uk-UA" sz="2000" noProof="1" smtClean="0"/>
              <a:t>внутрішнього ПР. Мета буде залежати від конкретних потреб підприємства. Приклади потреб: потрібно удосконалити вже існуючу систему внутрішньої комунікації; перебороти управлінську кризу; поліпшити інформаційні потоки; мотивувати працівників. </a:t>
            </a:r>
          </a:p>
          <a:p>
            <a:pPr marL="0" indent="457200" algn="just">
              <a:spcBef>
                <a:spcPts val="0"/>
              </a:spcBef>
              <a:buNone/>
            </a:pPr>
            <a:r>
              <a:rPr lang="uk-UA" sz="2000" noProof="1" smtClean="0"/>
              <a:t>Слід пам’ятати, що всі проблеми одночасно вирішити не можна, тому необхідно вибрати пріоритети для підбору найбільш ефективних інструментів. </a:t>
            </a:r>
          </a:p>
          <a:p>
            <a:pPr marL="0" indent="457200" algn="just">
              <a:spcBef>
                <a:spcPts val="0"/>
              </a:spcBef>
              <a:buNone/>
            </a:pPr>
            <a:r>
              <a:rPr lang="uk-UA" sz="2000" i="1" noProof="1" smtClean="0"/>
              <a:t>Третій етап </a:t>
            </a:r>
            <a:r>
              <a:rPr lang="uk-UA" sz="2000" noProof="1" smtClean="0"/>
              <a:t>– </a:t>
            </a:r>
            <a:r>
              <a:rPr lang="uk-UA" sz="2000" b="1" noProof="1" smtClean="0"/>
              <a:t>планування та вибір інструментів </a:t>
            </a:r>
            <a:r>
              <a:rPr lang="uk-UA" sz="2000" noProof="1" smtClean="0"/>
              <a:t>внутрішнього ПР. </a:t>
            </a:r>
          </a:p>
          <a:p>
            <a:pPr marL="0" indent="457200" algn="just">
              <a:spcBef>
                <a:spcPts val="0"/>
              </a:spcBef>
              <a:buNone/>
            </a:pPr>
            <a:r>
              <a:rPr lang="uk-UA" sz="2000" i="1" noProof="1" smtClean="0"/>
              <a:t>Четвертий етап </a:t>
            </a:r>
            <a:r>
              <a:rPr lang="uk-UA" sz="2000" noProof="1" smtClean="0"/>
              <a:t>– організація </a:t>
            </a:r>
            <a:r>
              <a:rPr lang="uk-UA" sz="2000" b="1" noProof="1" smtClean="0"/>
              <a:t>виконання планів та їх контроль</a:t>
            </a:r>
            <a:r>
              <a:rPr lang="uk-UA" sz="2000" noProof="1" smtClean="0"/>
              <a:t>. </a:t>
            </a:r>
          </a:p>
          <a:p>
            <a:pPr marL="0" indent="457200" algn="just">
              <a:spcBef>
                <a:spcPts val="0"/>
              </a:spcBef>
              <a:buNone/>
            </a:pPr>
            <a:r>
              <a:rPr lang="uk-UA" sz="2000" noProof="1" smtClean="0"/>
              <a:t>Професіонально виконаний внутрішній ПР потребує проходження усіх названих етапів. </a:t>
            </a:r>
            <a:endParaRPr lang="uk-UA" sz="2000" noProof="1"/>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ctr">
              <a:spcBef>
                <a:spcPts val="0"/>
              </a:spcBef>
              <a:buNone/>
            </a:pPr>
            <a:r>
              <a:rPr lang="uk-UA" sz="2000" b="1" noProof="1" smtClean="0"/>
              <a:t>Внутрішній ПР і управління кадрами </a:t>
            </a:r>
          </a:p>
          <a:p>
            <a:pPr marL="0" indent="457200" algn="just">
              <a:spcBef>
                <a:spcPts val="0"/>
              </a:spcBef>
              <a:buNone/>
            </a:pPr>
            <a:endParaRPr lang="uk-UA" sz="2000" noProof="1" smtClean="0"/>
          </a:p>
          <a:p>
            <a:pPr marL="0" indent="457200" algn="just">
              <a:spcBef>
                <a:spcPts val="0"/>
              </a:spcBef>
              <a:buNone/>
            </a:pPr>
            <a:r>
              <a:rPr lang="uk-UA" sz="2000" noProof="1" smtClean="0"/>
              <a:t>Внутрішній ПР підприємства має тісний зв'язок з управлінням кадрами. Кожна функція управління (підбір, мотивація і оцінка роботи кадрів, формування груп, розвиток корпоративної культури) пов’язана із завданням ПР – надавати працівнику важливу саме для нього, актуальну, повну та прозору інформацію, яка стосується чинних та запланованих починань (заходів) підприємства. </a:t>
            </a:r>
          </a:p>
          <a:p>
            <a:pPr marL="0" indent="457200" algn="just">
              <a:spcBef>
                <a:spcPts val="0"/>
              </a:spcBef>
              <a:buNone/>
            </a:pPr>
            <a:r>
              <a:rPr lang="uk-UA" sz="2000" b="1" i="1" noProof="1" smtClean="0"/>
              <a:t>Підбір кадрів</a:t>
            </a:r>
            <a:r>
              <a:rPr lang="uk-UA" sz="2000" noProof="1" smtClean="0"/>
              <a:t>. Претенденти (особливо досвідчені) стороннім поглядом відразу здатні оцінити умови та атмосферу праці на підприємстві: рівень організації праці, ставлення керівництва до «маленької людини» і навпаки. Уже з першої співбесіди можна зробити багато висновків про визначеність (чи невизначеність) функцій на певній посаді; про межі відповідальності та повноважень; про наявність (чи відсутність) норм праці та ін. </a:t>
            </a:r>
          </a:p>
          <a:p>
            <a:pPr marL="0" indent="457200" algn="just">
              <a:spcBef>
                <a:spcPts val="0"/>
              </a:spcBef>
              <a:buNone/>
            </a:pPr>
            <a:r>
              <a:rPr lang="uk-UA" sz="2000" b="1" i="1" noProof="1" smtClean="0"/>
              <a:t>Мотивація та оцінка працівників</a:t>
            </a:r>
            <a:r>
              <a:rPr lang="uk-UA" sz="2000" noProof="1" smtClean="0"/>
              <a:t>. По-перше, праця кожного повинна завершуватися справедливою винагородою. (У демократичних суспільствах ця аксіома стала реальністю.) По-друге, кожен працівник очікує, що додатково його оцінять і в інший спосіб: будуть сприймати його індивідуальність, розуміти тимчасові проблеми (у т.ч. сімейні), сприятимуть саморозвитку (не лише пов’язаному із спеціальністю). </a:t>
            </a:r>
            <a:endParaRPr lang="uk-UA" sz="2000" noProof="1"/>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noProof="1" smtClean="0"/>
              <a:t>Задоволення цих очікувань (тобто надання з боку керівництва корисної інформації, впровадження відповідної політики кар’єрного зростання та ін.) сприймається працівниками як вияв довіри та поваги, на основі чого рівень їх умотивованості зростає. Працівники бажають, щоб їх сприймали як рівноправних партнерів, котрі роблять посильний внесок у розвиток підприємства. </a:t>
            </a:r>
          </a:p>
          <a:p>
            <a:pPr marL="0" indent="457200" algn="just">
              <a:spcBef>
                <a:spcPts val="0"/>
              </a:spcBef>
              <a:buNone/>
            </a:pPr>
            <a:r>
              <a:rPr lang="uk-UA" sz="2000" b="1" i="1" noProof="1" smtClean="0"/>
              <a:t>Формування груп</a:t>
            </a:r>
            <a:r>
              <a:rPr lang="uk-UA" sz="2000" noProof="1" smtClean="0"/>
              <a:t>. Мудрі керівники сприяють створенню на підприємстві груп за інтересами, завдяки чому мають можливість краще пізнати свій персонал. З іншого боку, маючи колег-однодумців і можливість розвивати свої інтереси, працівники стають більш прихильні до підприємства, у них формується почуття єдності («ти не один»), розвиваються навики командної роботи. </a:t>
            </a:r>
          </a:p>
          <a:p>
            <a:pPr marL="0" indent="457200" algn="just">
              <a:spcBef>
                <a:spcPts val="0"/>
              </a:spcBef>
              <a:buNone/>
            </a:pPr>
            <a:r>
              <a:rPr lang="uk-UA" sz="2000" b="1" i="1" noProof="1" smtClean="0"/>
              <a:t>Розвиток корпоративної культури</a:t>
            </a:r>
            <a:r>
              <a:rPr lang="uk-UA" sz="2000" noProof="1" smtClean="0"/>
              <a:t>. Існує тісний взаємозв’язок між внутрішнім ПР та корпоративною культурою підприємства. Корпоративна філософія, культура взаємин, культура праці та традиції – всі ці складові корпоративної культури зміцнюються під впливом ПР і навпаки, за їх наявності ПР має вищий ефект. </a:t>
            </a:r>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b="1" i="1" noProof="1"/>
              <a:t>Внутрішній ПР і образ підприємства</a:t>
            </a:r>
            <a:r>
              <a:rPr lang="uk-UA" sz="2000" noProof="1"/>
              <a:t>. Одним із важливих завдань внутрішнього ПР є переконання працівників у тому, що їх відповідальність і лояльність до підприємства економічно вигідна, оскільки є початком такого ланцюга: якісне виконання функцій – доброякісний товар чи послуга – поширення позитивної інформації (про підприємство і його пропозицію) – зростання обсягів продажу – зростання економічних показників підприємства і оплати праці персоналу. </a:t>
            </a:r>
          </a:p>
          <a:p>
            <a:pPr marL="0" indent="457200" algn="just">
              <a:spcBef>
                <a:spcPts val="0"/>
              </a:spcBef>
              <a:buNone/>
            </a:pPr>
            <a:endParaRPr lang="en-US" sz="2000" noProof="1" smtClean="0"/>
          </a:p>
          <a:p>
            <a:pPr marL="0" indent="457200" algn="ctr">
              <a:spcBef>
                <a:spcPts val="0"/>
              </a:spcBef>
              <a:buNone/>
            </a:pPr>
            <a:r>
              <a:rPr lang="uk-UA" sz="2000" b="1" noProof="1" smtClean="0"/>
              <a:t>Інформаційна </a:t>
            </a:r>
            <a:r>
              <a:rPr lang="uk-UA" sz="2000" b="1" noProof="1"/>
              <a:t>система внутрішнього </a:t>
            </a:r>
            <a:r>
              <a:rPr lang="uk-UA" sz="2000" b="1" noProof="1" smtClean="0"/>
              <a:t>ПР</a:t>
            </a:r>
            <a:endParaRPr lang="en-US" sz="2000" b="1" noProof="1"/>
          </a:p>
          <a:p>
            <a:pPr marL="0" indent="457200" algn="just">
              <a:spcBef>
                <a:spcPts val="0"/>
              </a:spcBef>
              <a:buNone/>
            </a:pPr>
            <a:endParaRPr lang="en-US" sz="2000" noProof="1" smtClean="0"/>
          </a:p>
          <a:p>
            <a:pPr marL="0" indent="457200" algn="just">
              <a:spcBef>
                <a:spcPts val="0"/>
              </a:spcBef>
              <a:buNone/>
            </a:pPr>
            <a:r>
              <a:rPr lang="uk-UA" sz="2000" b="1" noProof="1" smtClean="0"/>
              <a:t>Зміст внутрішнього ПР.</a:t>
            </a:r>
            <a:endParaRPr lang="uk-UA" sz="2000" b="1" noProof="1"/>
          </a:p>
          <a:p>
            <a:pPr marL="0" indent="457200" algn="just">
              <a:spcBef>
                <a:spcPts val="0"/>
              </a:spcBef>
              <a:buNone/>
            </a:pPr>
            <a:r>
              <a:rPr lang="uk-UA" sz="2000" noProof="1"/>
              <a:t>Загальна інформація. Працівників слід інформувати про всі сторони життя підприємства: зміни, що впроваджуються в ньому, про плани, проблеми, успіхи, про інвестиційні кроки, громадське життя та ін.</a:t>
            </a:r>
          </a:p>
          <a:p>
            <a:pPr marL="0" indent="457200" algn="just">
              <a:spcBef>
                <a:spcPts val="0"/>
              </a:spcBef>
              <a:buNone/>
            </a:pPr>
            <a:r>
              <a:rPr lang="uk-UA" sz="2000" noProof="1"/>
              <a:t>Індивідуальна інформація. Необхідно пояснювати (доводити, розкривати) кожному роль, яку він і його навики відіграють у досягненні цілей підприємства.</a:t>
            </a:r>
          </a:p>
          <a:p>
            <a:pPr marL="0" indent="457200" algn="just">
              <a:spcBef>
                <a:spcPts val="0"/>
              </a:spcBef>
              <a:buNone/>
            </a:pPr>
            <a:r>
              <a:rPr lang="uk-UA" sz="2000" b="1" noProof="1"/>
              <a:t>Напрями інформації:</a:t>
            </a:r>
          </a:p>
          <a:p>
            <a:pPr marL="0" indent="457200" algn="just">
              <a:spcBef>
                <a:spcPts val="0"/>
              </a:spcBef>
              <a:buNone/>
            </a:pPr>
            <a:r>
              <a:rPr lang="uk-UA" sz="2000" noProof="1"/>
              <a:t>1 – зверху – вниз (від керівництва до підлеглих);</a:t>
            </a:r>
          </a:p>
          <a:p>
            <a:pPr marL="0" indent="457200" algn="just">
              <a:spcBef>
                <a:spcPts val="0"/>
              </a:spcBef>
              <a:buNone/>
            </a:pPr>
            <a:r>
              <a:rPr lang="uk-UA" sz="2000" noProof="1"/>
              <a:t>2 – знизу – вверх (від підлеглих до керівництва</a:t>
            </a:r>
            <a:r>
              <a:rPr lang="uk-UA" sz="2000" noProof="1" smtClean="0"/>
              <a:t>);</a:t>
            </a:r>
            <a:endParaRPr lang="uk-UA" sz="2000" noProof="1"/>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noProof="1" smtClean="0"/>
              <a:t>3 – горизонтальний (між працівниками того самого рівня);</a:t>
            </a:r>
          </a:p>
          <a:p>
            <a:pPr marL="0" indent="457200" algn="just">
              <a:spcBef>
                <a:spcPts val="0"/>
              </a:spcBef>
              <a:buNone/>
            </a:pPr>
            <a:r>
              <a:rPr lang="uk-UA" sz="2000" noProof="1" smtClean="0"/>
              <a:t>4 – стихійний (охоплює різні щаблі підприємства).</a:t>
            </a:r>
          </a:p>
          <a:p>
            <a:pPr marL="0" indent="457200" algn="just">
              <a:spcBef>
                <a:spcPts val="0"/>
              </a:spcBef>
              <a:buNone/>
            </a:pPr>
            <a:r>
              <a:rPr lang="uk-UA" sz="2000" b="1" i="1" noProof="1"/>
              <a:t>За походженням </a:t>
            </a:r>
            <a:r>
              <a:rPr lang="uk-UA" sz="2000" noProof="1"/>
              <a:t>інформація внутрішнього ПР може бути двох видів: </a:t>
            </a:r>
          </a:p>
          <a:p>
            <a:pPr marL="0" indent="457200" algn="just">
              <a:spcBef>
                <a:spcPts val="0"/>
              </a:spcBef>
              <a:buNone/>
            </a:pPr>
            <a:r>
              <a:rPr lang="uk-UA" sz="2000" noProof="1" smtClean="0"/>
              <a:t>• </a:t>
            </a:r>
            <a:r>
              <a:rPr lang="uk-UA" sz="2000" i="1" noProof="1" smtClean="0"/>
              <a:t>офіційна </a:t>
            </a:r>
            <a:r>
              <a:rPr lang="uk-UA" sz="2000" noProof="1" smtClean="0"/>
              <a:t>(або </a:t>
            </a:r>
            <a:r>
              <a:rPr lang="uk-UA" sz="2000" i="1" noProof="1" smtClean="0"/>
              <a:t>формальна</a:t>
            </a:r>
            <a:r>
              <a:rPr lang="uk-UA" sz="2000" noProof="1" smtClean="0"/>
              <a:t>) – відкрито запланована і задокументована, розповсюджується по офіційно відкритих комунікаційних каналах; </a:t>
            </a:r>
          </a:p>
          <a:p>
            <a:pPr marL="0" indent="457200" algn="just">
              <a:spcBef>
                <a:spcPts val="0"/>
              </a:spcBef>
              <a:buNone/>
            </a:pPr>
            <a:r>
              <a:rPr lang="uk-UA" sz="2000" noProof="1" smtClean="0"/>
              <a:t>• </a:t>
            </a:r>
            <a:r>
              <a:rPr lang="uk-UA" sz="2000" i="1" noProof="1" smtClean="0"/>
              <a:t>неофіційна </a:t>
            </a:r>
            <a:r>
              <a:rPr lang="uk-UA" sz="2000" noProof="1" smtClean="0"/>
              <a:t>(або </a:t>
            </a:r>
            <a:r>
              <a:rPr lang="uk-UA" sz="2000" i="1" noProof="1" smtClean="0"/>
              <a:t>неформальна</a:t>
            </a:r>
            <a:r>
              <a:rPr lang="uk-UA" sz="2000" noProof="1" smtClean="0"/>
              <a:t>) – виникла стихійно або запланована невідкрито (наприклад, з метою реалізації нечесної схеми, інтриги). Розповсюджується з уст в уста поза офіційно відкритими комунікаційними каналами. </a:t>
            </a:r>
          </a:p>
          <a:p>
            <a:pPr marL="0" indent="457200" algn="just">
              <a:spcBef>
                <a:spcPts val="0"/>
              </a:spcBef>
              <a:buNone/>
            </a:pPr>
            <a:r>
              <a:rPr lang="uk-UA" sz="2000" noProof="1"/>
              <a:t>Неформальна інформація – це </a:t>
            </a:r>
            <a:r>
              <a:rPr lang="uk-UA" sz="2000" b="1" i="1" noProof="1"/>
              <a:t>плітки </a:t>
            </a:r>
            <a:r>
              <a:rPr lang="uk-UA" sz="2000" noProof="1"/>
              <a:t>або </a:t>
            </a:r>
            <a:r>
              <a:rPr lang="uk-UA" sz="2000" b="1" i="1" noProof="1"/>
              <a:t>чутки</a:t>
            </a:r>
            <a:r>
              <a:rPr lang="uk-UA" sz="2000" noProof="1"/>
              <a:t>, що виникають як реакція на певні події, що можуть бути для працівників важливими, викликати занепокоєння або просто чимось зацікавити. Слід розуміти, що уникнути пліток і чуток неможливо. Вони є завжди там, де є люди, оскільки ці явища тісно пов’язані з природою людини. Тому завданням керівництва є: </a:t>
            </a:r>
          </a:p>
          <a:p>
            <a:pPr marL="0" indent="457200" algn="just">
              <a:spcBef>
                <a:spcPts val="0"/>
              </a:spcBef>
              <a:buNone/>
            </a:pPr>
            <a:r>
              <a:rPr lang="uk-UA" sz="2000" noProof="1" smtClean="0"/>
              <a:t>➢ створити умови для обмеження сили їх впливу (де інформація відкрита і добре налагоджена мережа інформування, – важче дезінформувати людей); </a:t>
            </a:r>
          </a:p>
          <a:p>
            <a:pPr marL="0" indent="457200" algn="just">
              <a:spcBef>
                <a:spcPts val="0"/>
              </a:spcBef>
              <a:buNone/>
            </a:pPr>
            <a:r>
              <a:rPr lang="uk-UA" sz="2000" noProof="1" smtClean="0"/>
              <a:t>➢ контролювати, щоб плітки та чутки не мали негативних ефектів. </a:t>
            </a:r>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640960" cy="6264696"/>
          </a:xfrm>
        </p:spPr>
        <p:txBody>
          <a:bodyPr>
            <a:noAutofit/>
          </a:bodyPr>
          <a:lstStyle/>
          <a:p>
            <a:pPr marL="0" indent="457200" algn="just">
              <a:spcBef>
                <a:spcPts val="0"/>
              </a:spcBef>
              <a:buNone/>
            </a:pPr>
            <a:r>
              <a:rPr lang="uk-UA" sz="2000" b="1" i="1" noProof="1" smtClean="0"/>
              <a:t>Бар’єри формування інформаційної системи внутрішнього ПР: </a:t>
            </a:r>
            <a:endParaRPr lang="uk-UA" sz="2000" noProof="1" smtClean="0"/>
          </a:p>
          <a:p>
            <a:pPr marL="0" indent="457200" algn="just">
              <a:spcBef>
                <a:spcPts val="0"/>
              </a:spcBef>
              <a:buNone/>
            </a:pPr>
            <a:r>
              <a:rPr lang="uk-UA" sz="2000" noProof="1" smtClean="0"/>
              <a:t>✓ Нехтування з боку керівництва значення комунікацій для ефективного функціонування підприємства. </a:t>
            </a:r>
          </a:p>
          <a:p>
            <a:pPr marL="0" indent="457200" algn="just">
              <a:spcBef>
                <a:spcPts val="0"/>
              </a:spcBef>
              <a:buNone/>
            </a:pPr>
            <a:r>
              <a:rPr lang="uk-UA" sz="2000" noProof="1" smtClean="0"/>
              <a:t>✓ Особиста замкнутість, що виникає на ґрунті комплексу меншовартості, страху, складнощі вираження почуттів тощо. </a:t>
            </a:r>
          </a:p>
          <a:p>
            <a:pPr marL="0" indent="457200" algn="just">
              <a:spcBef>
                <a:spcPts val="0"/>
              </a:spcBef>
              <a:buNone/>
            </a:pPr>
            <a:r>
              <a:rPr lang="uk-UA" sz="2000" noProof="1" smtClean="0"/>
              <a:t>✓ Мислення з точки зору статусу – хто має інформацію, той має владу і престиж, тому ділитися нею не варто – зарозуміле і зневажливе ставлення менеджерів, які ускладнюють доступ до себе, уникають спілкування з працівниками. </a:t>
            </a:r>
          </a:p>
          <a:p>
            <a:pPr marL="0" indent="457200" algn="just">
              <a:spcBef>
                <a:spcPts val="0"/>
              </a:spcBef>
              <a:buNone/>
            </a:pPr>
            <a:r>
              <a:rPr lang="uk-UA" sz="2000" noProof="1" smtClean="0"/>
              <a:t>✓ Суперництво – як між окремими особами, так і між відділами. </a:t>
            </a:r>
          </a:p>
          <a:p>
            <a:pPr marL="0" indent="457200" algn="just">
              <a:spcBef>
                <a:spcPts val="0"/>
              </a:spcBef>
              <a:buNone/>
            </a:pPr>
            <a:r>
              <a:rPr lang="uk-UA" sz="2000" noProof="1" smtClean="0"/>
              <a:t>✓ Нестача певних умінь – невміння говорити точно і коротко, надмірне самовихваляння, невміння слухати. </a:t>
            </a:r>
          </a:p>
          <a:p>
            <a:pPr marL="0" indent="457200" algn="just">
              <a:spcBef>
                <a:spcPts val="0"/>
              </a:spcBef>
              <a:buNone/>
            </a:pPr>
            <a:r>
              <a:rPr lang="uk-UA" sz="2000" noProof="1" smtClean="0"/>
              <a:t>✓ Складність порозуміння на ґрунті дефіциту фахових знань – працівники фінансового відділу можуть не зрозуміти інженерів. </a:t>
            </a:r>
          </a:p>
          <a:p>
            <a:pPr marL="0" indent="457200" algn="just">
              <a:spcBef>
                <a:spcPts val="0"/>
              </a:spcBef>
              <a:buNone/>
            </a:pPr>
            <a:r>
              <a:rPr lang="uk-UA" sz="2000" noProof="1" smtClean="0"/>
              <a:t>✓ Невідповідність комунікаційна – слова, задекларовані в документах, відрізняються від справ. </a:t>
            </a:r>
          </a:p>
          <a:p>
            <a:pPr marL="0" indent="457200" algn="just">
              <a:spcBef>
                <a:spcPts val="0"/>
              </a:spcBef>
              <a:buNone/>
            </a:pPr>
            <a:r>
              <a:rPr lang="uk-UA" sz="2000" noProof="1" smtClean="0"/>
              <a:t>✓ Недосконалість системи інформаційних каналів – нестача або надмірна кількість дощок оголошень, внутрішніх радіопередач, нарад та ін., а також неправильне розміщення інформаторів в інформаційній системі. </a:t>
            </a:r>
          </a:p>
          <a:p>
            <a:pPr marL="0" indent="457200" algn="just">
              <a:spcBef>
                <a:spcPts val="0"/>
              </a:spcBef>
              <a:buNone/>
            </a:pPr>
            <a:endParaRPr lang="uk-UA" sz="2000" noProof="1"/>
          </a:p>
        </p:txBody>
      </p:sp>
    </p:spTree>
    <p:extLst>
      <p:ext uri="{BB962C8B-B14F-4D97-AF65-F5344CB8AC3E}">
        <p14:creationId xmlns:p14="http://schemas.microsoft.com/office/powerpoint/2010/main" val="39226121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53</TotalTime>
  <Words>3196</Words>
  <Application>Microsoft Office PowerPoint</Application>
  <PresentationFormat>Экран (4:3)</PresentationFormat>
  <Paragraphs>144</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Начальная</vt:lpstr>
      <vt:lpstr>ВНУТРІШНІЙ PR: СУТНІСТЬ, СИСТЕМА, ІНСТРУМЕНТИ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ВНУТРІШНІЙ PR: СУТНІСТЬ, СИСТЕМА, ІНСТРУМЕНТИ</dc:title>
  <dc:creator>Azso</dc:creator>
  <cp:lastModifiedBy>Azso</cp:lastModifiedBy>
  <cp:revision>24</cp:revision>
  <dcterms:created xsi:type="dcterms:W3CDTF">2023-10-16T10:51:37Z</dcterms:created>
  <dcterms:modified xsi:type="dcterms:W3CDTF">2023-10-16T11:45:57Z</dcterms:modified>
</cp:coreProperties>
</file>