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4" r:id="rId4"/>
    <p:sldId id="259" r:id="rId5"/>
    <p:sldId id="260" r:id="rId6"/>
    <p:sldId id="261" r:id="rId7"/>
    <p:sldId id="263" r:id="rId8"/>
    <p:sldId id="292" r:id="rId9"/>
    <p:sldId id="300" r:id="rId10"/>
    <p:sldId id="302" r:id="rId11"/>
    <p:sldId id="304" r:id="rId12"/>
    <p:sldId id="258" r:id="rId13"/>
    <p:sldId id="278" r:id="rId14"/>
    <p:sldId id="279" r:id="rId15"/>
    <p:sldId id="262" r:id="rId16"/>
    <p:sldId id="265" r:id="rId17"/>
    <p:sldId id="267" r:id="rId18"/>
    <p:sldId id="270" r:id="rId19"/>
    <p:sldId id="271" r:id="rId20"/>
    <p:sldId id="288" r:id="rId21"/>
    <p:sldId id="289" r:id="rId22"/>
    <p:sldId id="299" r:id="rId23"/>
    <p:sldId id="268" r:id="rId24"/>
    <p:sldId id="276" r:id="rId25"/>
    <p:sldId id="273" r:id="rId26"/>
    <p:sldId id="274" r:id="rId27"/>
    <p:sldId id="275" r:id="rId28"/>
    <p:sldId id="277" r:id="rId29"/>
    <p:sldId id="282" r:id="rId30"/>
    <p:sldId id="284" r:id="rId3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26" autoAdjust="0"/>
    <p:restoredTop sz="94660"/>
  </p:normalViewPr>
  <p:slideViewPr>
    <p:cSldViewPr>
      <p:cViewPr varScale="1">
        <p:scale>
          <a:sx n="80" d="100"/>
          <a:sy n="80" d="100"/>
        </p:scale>
        <p:origin x="-1440" y="-7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02.03.2021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02.03.2021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02.03.2021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02.03.2021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02.03.2021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02.03.2021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02.03.2021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02.03.2021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02.03.2021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02.03.2021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02.03.2021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02.03.2021</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одзаголовок 4"/>
          <p:cNvSpPr>
            <a:spLocks noGrp="1"/>
          </p:cNvSpPr>
          <p:nvPr>
            <p:ph type="subTitle" idx="1"/>
          </p:nvPr>
        </p:nvSpPr>
        <p:spPr>
          <a:xfrm>
            <a:off x="539552" y="908720"/>
            <a:ext cx="8352928" cy="5544616"/>
          </a:xfrm>
        </p:spPr>
        <p:txBody>
          <a:bodyPr>
            <a:normAutofit/>
          </a:bodyPr>
          <a:lstStyle/>
          <a:p>
            <a:pPr algn="r"/>
            <a:r>
              <a:rPr lang="en-GB" sz="4800" dirty="0" smtClean="0">
                <a:solidFill>
                  <a:srgbClr val="C00000"/>
                </a:solidFill>
                <a:latin typeface="Bahnschrift SemiBold" pitchFamily="34" charset="0"/>
                <a:cs typeface="Times New Roman" pitchFamily="18" charset="0"/>
              </a:rPr>
              <a:t>INTEGRATING SOURCES</a:t>
            </a:r>
          </a:p>
          <a:p>
            <a:pPr algn="r"/>
            <a:endParaRPr lang="en-GB" sz="4800" dirty="0" smtClean="0">
              <a:solidFill>
                <a:srgbClr val="C00000"/>
              </a:solidFill>
              <a:latin typeface="Bahnschrift SemiBold" pitchFamily="34" charset="0"/>
              <a:cs typeface="Times New Roman" pitchFamily="18" charset="0"/>
            </a:endParaRPr>
          </a:p>
          <a:p>
            <a:pPr algn="r"/>
            <a:r>
              <a:rPr lang="en-GB" sz="4800" dirty="0" smtClean="0">
                <a:solidFill>
                  <a:srgbClr val="C00000"/>
                </a:solidFill>
                <a:latin typeface="Bahnschrift SemiBold" pitchFamily="34" charset="0"/>
                <a:cs typeface="Times New Roman" pitchFamily="18" charset="0"/>
              </a:rPr>
              <a:t>Types </a:t>
            </a:r>
          </a:p>
          <a:p>
            <a:pPr algn="r"/>
            <a:r>
              <a:rPr lang="en-GB" sz="4800" dirty="0" smtClean="0">
                <a:solidFill>
                  <a:srgbClr val="C00000"/>
                </a:solidFill>
                <a:latin typeface="Bahnschrift SemiBold" pitchFamily="34" charset="0"/>
                <a:cs typeface="Times New Roman" pitchFamily="18" charset="0"/>
              </a:rPr>
              <a:t>and Methods</a:t>
            </a:r>
          </a:p>
          <a:p>
            <a:pPr algn="r"/>
            <a:r>
              <a:rPr lang="en-GB" sz="4800" dirty="0" smtClean="0">
                <a:solidFill>
                  <a:srgbClr val="C00000"/>
                </a:solidFill>
                <a:latin typeface="Bahnschrift SemiBold" pitchFamily="34" charset="0"/>
                <a:cs typeface="Times New Roman" pitchFamily="18" charset="0"/>
              </a:rPr>
              <a:t> </a:t>
            </a:r>
            <a:endParaRPr lang="en-GB" sz="3600" dirty="0" smtClean="0">
              <a:solidFill>
                <a:srgbClr val="C00000"/>
              </a:solidFill>
              <a:latin typeface="Bahnschrift SemiBold" pitchFamily="34" charset="0"/>
            </a:endParaRPr>
          </a:p>
          <a:p>
            <a:pPr algn="l"/>
            <a:r>
              <a:rPr lang="uk-UA" sz="3600" dirty="0" smtClean="0">
                <a:solidFill>
                  <a:srgbClr val="C00000"/>
                </a:solidFill>
                <a:latin typeface="Bahnschrift SemiBold" pitchFamily="34" charset="0"/>
              </a:rPr>
              <a:t> </a:t>
            </a:r>
          </a:p>
          <a:p>
            <a:pPr algn="l"/>
            <a:endParaRPr lang="en-GB" sz="3600" dirty="0">
              <a:solidFill>
                <a:srgbClr val="C00000"/>
              </a:solidFill>
              <a:latin typeface="Bahnschrift SemiBold" pitchFamily="34" charset="0"/>
            </a:endParaRPr>
          </a:p>
        </p:txBody>
      </p:sp>
      <p:sp>
        <p:nvSpPr>
          <p:cNvPr id="6" name="Заголовок 3"/>
          <p:cNvSpPr>
            <a:spLocks noGrp="1"/>
          </p:cNvSpPr>
          <p:nvPr>
            <p:ph type="ctrTitle"/>
          </p:nvPr>
        </p:nvSpPr>
        <p:spPr>
          <a:xfrm>
            <a:off x="467544" y="332657"/>
            <a:ext cx="7772400" cy="504055"/>
          </a:xfrm>
        </p:spPr>
        <p:txBody>
          <a:bodyPr>
            <a:normAutofit fontScale="90000"/>
          </a:bodyPr>
          <a:lstStyle/>
          <a:p>
            <a:r>
              <a:rPr lang="en-GB" dirty="0" smtClean="0">
                <a:solidFill>
                  <a:srgbClr val="002060"/>
                </a:solidFill>
                <a:latin typeface="Bahnschrift SemiBold" pitchFamily="34" charset="0"/>
              </a:rPr>
              <a:t>ACADEMIC WRITING</a:t>
            </a:r>
            <a:endParaRPr lang="en-GB" dirty="0"/>
          </a:p>
        </p:txBody>
      </p:sp>
      <p:pic>
        <p:nvPicPr>
          <p:cNvPr id="1026" name="Picture 2"/>
          <p:cNvPicPr>
            <a:picLocks noChangeAspect="1" noChangeArrowheads="1"/>
          </p:cNvPicPr>
          <p:nvPr/>
        </p:nvPicPr>
        <p:blipFill>
          <a:blip r:embed="rId2" cstate="print"/>
          <a:srcRect/>
          <a:stretch>
            <a:fillRect/>
          </a:stretch>
        </p:blipFill>
        <p:spPr bwMode="auto">
          <a:xfrm>
            <a:off x="10476656" y="8253536"/>
            <a:ext cx="24276050" cy="36417250"/>
          </a:xfrm>
          <a:prstGeom prst="rect">
            <a:avLst/>
          </a:prstGeom>
          <a:noFill/>
          <a:ln w="9525">
            <a:noFill/>
            <a:miter lim="800000"/>
            <a:headEnd/>
            <a:tailEnd/>
          </a:ln>
        </p:spPr>
      </p:pic>
      <p:pic>
        <p:nvPicPr>
          <p:cNvPr id="8" name="Рисунок 7" descr="Canva - Woman in Blue Denim Jacket Writing on White Paper.jpg"/>
          <p:cNvPicPr>
            <a:picLocks noChangeAspect="1"/>
          </p:cNvPicPr>
          <p:nvPr/>
        </p:nvPicPr>
        <p:blipFill>
          <a:blip r:embed="rId3" cstate="print"/>
          <a:stretch>
            <a:fillRect/>
          </a:stretch>
        </p:blipFill>
        <p:spPr>
          <a:xfrm>
            <a:off x="683568" y="1916832"/>
            <a:ext cx="3168352" cy="4752943"/>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GB" dirty="0" smtClean="0">
                <a:solidFill>
                  <a:srgbClr val="C00000"/>
                </a:solidFill>
                <a:latin typeface="Bahnschrift SemiBold" pitchFamily="34" charset="0"/>
              </a:rPr>
              <a:t>Practice</a:t>
            </a:r>
            <a:endParaRPr lang="en-GB" dirty="0"/>
          </a:p>
        </p:txBody>
      </p:sp>
      <p:sp>
        <p:nvSpPr>
          <p:cNvPr id="3" name="Содержимое 2"/>
          <p:cNvSpPr>
            <a:spLocks noGrp="1"/>
          </p:cNvSpPr>
          <p:nvPr>
            <p:ph idx="1"/>
          </p:nvPr>
        </p:nvSpPr>
        <p:spPr/>
        <p:txBody>
          <a:bodyPr/>
          <a:lstStyle/>
          <a:p>
            <a:pPr>
              <a:buNone/>
            </a:pPr>
            <a:r>
              <a:rPr lang="en-GB" dirty="0" smtClean="0">
                <a:latin typeface="Times New Roman" pitchFamily="18" charset="0"/>
                <a:cs typeface="Times New Roman" pitchFamily="18" charset="0"/>
              </a:rPr>
              <a:t> (Class handout 6) </a:t>
            </a:r>
            <a:r>
              <a:rPr lang="en-GB" dirty="0" smtClean="0"/>
              <a:t>IV Identify the type of citation</a:t>
            </a:r>
          </a:p>
          <a:p>
            <a:pPr>
              <a:buNone/>
            </a:pPr>
            <a:r>
              <a:rPr lang="uk-UA" dirty="0" smtClean="0"/>
              <a:t> </a:t>
            </a:r>
            <a:endParaRPr lang="en-GB" dirty="0" smtClean="0"/>
          </a:p>
          <a:p>
            <a:endParaRPr lang="en-GB" dirty="0" smtClean="0"/>
          </a:p>
          <a:p>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GB" dirty="0" smtClean="0">
                <a:solidFill>
                  <a:srgbClr val="C00000"/>
                </a:solidFill>
                <a:latin typeface="Times New Roman" pitchFamily="18" charset="0"/>
                <a:cs typeface="Times New Roman" pitchFamily="18" charset="0"/>
              </a:rPr>
              <a:t>(Class handout 6) </a:t>
            </a:r>
            <a:br>
              <a:rPr lang="en-GB" dirty="0" smtClean="0">
                <a:solidFill>
                  <a:srgbClr val="C00000"/>
                </a:solidFill>
                <a:latin typeface="Times New Roman" pitchFamily="18" charset="0"/>
                <a:cs typeface="Times New Roman" pitchFamily="18" charset="0"/>
              </a:rPr>
            </a:br>
            <a:r>
              <a:rPr lang="en-GB" b="1" dirty="0" smtClean="0">
                <a:solidFill>
                  <a:srgbClr val="C00000"/>
                </a:solidFill>
              </a:rPr>
              <a:t>V Identify   supporting evidence</a:t>
            </a:r>
            <a:endParaRPr lang="en-GB" dirty="0">
              <a:solidFill>
                <a:srgbClr val="C00000"/>
              </a:solidFill>
            </a:endParaRPr>
          </a:p>
        </p:txBody>
      </p:sp>
      <p:sp>
        <p:nvSpPr>
          <p:cNvPr id="3" name="Содержимое 2"/>
          <p:cNvSpPr>
            <a:spLocks noGrp="1"/>
          </p:cNvSpPr>
          <p:nvPr>
            <p:ph idx="1"/>
          </p:nvPr>
        </p:nvSpPr>
        <p:spPr/>
        <p:txBody>
          <a:bodyPr>
            <a:normAutofit/>
          </a:bodyPr>
          <a:lstStyle/>
          <a:p>
            <a:r>
              <a:rPr lang="uk-UA" dirty="0" smtClean="0"/>
              <a:t> </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18058"/>
          </a:xfrm>
        </p:spPr>
        <p:txBody>
          <a:bodyPr>
            <a:noAutofit/>
          </a:bodyPr>
          <a:lstStyle/>
          <a:p>
            <a:r>
              <a:rPr lang="en-GB" sz="2400" dirty="0" smtClean="0">
                <a:solidFill>
                  <a:srgbClr val="C00000"/>
                </a:solidFill>
                <a:latin typeface="Bahnschrift SemiBold" pitchFamily="34" charset="0"/>
              </a:rPr>
              <a:t>Types of citation. Focus</a:t>
            </a:r>
            <a:endParaRPr lang="en-GB" sz="2400" dirty="0">
              <a:solidFill>
                <a:srgbClr val="C00000"/>
              </a:solidFill>
              <a:latin typeface="Bahnschrift SemiBold" pitchFamily="34" charset="0"/>
            </a:endParaRPr>
          </a:p>
        </p:txBody>
      </p:sp>
      <p:sp>
        <p:nvSpPr>
          <p:cNvPr id="3" name="Содержимое 2"/>
          <p:cNvSpPr>
            <a:spLocks noGrp="1"/>
          </p:cNvSpPr>
          <p:nvPr>
            <p:ph idx="1"/>
          </p:nvPr>
        </p:nvSpPr>
        <p:spPr>
          <a:xfrm>
            <a:off x="457200" y="692696"/>
            <a:ext cx="8229600" cy="5760640"/>
          </a:xfrm>
        </p:spPr>
        <p:txBody>
          <a:bodyPr>
            <a:noAutofit/>
          </a:bodyPr>
          <a:lstStyle/>
          <a:p>
            <a:pPr>
              <a:buNone/>
            </a:pPr>
            <a:r>
              <a:rPr lang="en-GB" sz="1800" dirty="0" smtClean="0">
                <a:latin typeface="Times New Roman" pitchFamily="18" charset="0"/>
                <a:cs typeface="Times New Roman" pitchFamily="18" charset="0"/>
              </a:rPr>
              <a:t>      Answer the questions (based on assigned reading </a:t>
            </a:r>
            <a:r>
              <a:rPr lang="en-GB" sz="1800" dirty="0" err="1" smtClean="0">
                <a:latin typeface="Times New Roman" pitchFamily="18" charset="0"/>
                <a:cs typeface="Times New Roman" pitchFamily="18" charset="0"/>
              </a:rPr>
              <a:t>Yakhontova</a:t>
            </a:r>
            <a:r>
              <a:rPr lang="en-GB" sz="1800" dirty="0" smtClean="0">
                <a:latin typeface="Times New Roman" pitchFamily="18" charset="0"/>
                <a:cs typeface="Times New Roman" pitchFamily="18" charset="0"/>
              </a:rPr>
              <a:t> pages 78-86 ):</a:t>
            </a:r>
          </a:p>
          <a:p>
            <a:pPr>
              <a:buNone/>
            </a:pPr>
            <a:r>
              <a:rPr lang="en-GB" sz="1800" dirty="0" smtClean="0">
                <a:latin typeface="Times New Roman" pitchFamily="18" charset="0"/>
                <a:cs typeface="Times New Roman" pitchFamily="18" charset="0"/>
              </a:rPr>
              <a:t>1 ) How can citations be different if we compare the type of information they highlight?</a:t>
            </a:r>
          </a:p>
          <a:p>
            <a:pPr>
              <a:buNone/>
            </a:pPr>
            <a:r>
              <a:rPr lang="en-GB" sz="1800" b="1" dirty="0" smtClean="0"/>
              <a:t>          </a:t>
            </a:r>
            <a:r>
              <a:rPr lang="en-GB" sz="1800" dirty="0" smtClean="0">
                <a:latin typeface="Times New Roman" pitchFamily="18" charset="0"/>
                <a:cs typeface="Times New Roman" pitchFamily="18" charset="0"/>
              </a:rPr>
              <a:t>information-prominent citations and author-prominent citations</a:t>
            </a:r>
          </a:p>
          <a:p>
            <a:pPr>
              <a:buNone/>
            </a:pPr>
            <a:r>
              <a:rPr lang="en-GB" sz="1800" dirty="0" smtClean="0">
                <a:latin typeface="Times New Roman" pitchFamily="18" charset="0"/>
                <a:cs typeface="Times New Roman" pitchFamily="18" charset="0"/>
              </a:rPr>
              <a:t> 2) What type of citation is given below (in APA format) ? What information do writers include in such citations?</a:t>
            </a:r>
          </a:p>
          <a:p>
            <a:pPr>
              <a:buNone/>
            </a:pPr>
            <a:r>
              <a:rPr lang="en-GB" sz="1800" dirty="0" smtClean="0"/>
              <a:t>       </a:t>
            </a:r>
            <a:r>
              <a:rPr lang="en-GB" sz="1800" dirty="0" smtClean="0">
                <a:cs typeface="Arial" pitchFamily="34" charset="0"/>
              </a:rPr>
              <a:t>Relativity's theoretical foundations can be traced to earlier work by Faraday and Maxwell (Einstein, 1890).</a:t>
            </a:r>
          </a:p>
          <a:p>
            <a:pPr indent="19050">
              <a:buNone/>
            </a:pPr>
            <a:r>
              <a:rPr lang="en-GB" sz="1800" dirty="0" smtClean="0">
                <a:cs typeface="Times New Roman" pitchFamily="18" charset="0"/>
              </a:rPr>
              <a:t>Marx believed that ‘capitalism is very unequal’ (</a:t>
            </a:r>
            <a:r>
              <a:rPr lang="en-GB" sz="1800" dirty="0" err="1" smtClean="0">
                <a:cs typeface="Times New Roman" pitchFamily="18" charset="0"/>
              </a:rPr>
              <a:t>Wetherly</a:t>
            </a:r>
            <a:r>
              <a:rPr lang="en-GB" sz="1800" dirty="0" smtClean="0">
                <a:cs typeface="Times New Roman" pitchFamily="18" charset="0"/>
              </a:rPr>
              <a:t> and Otter 2011, p.341).</a:t>
            </a:r>
          </a:p>
          <a:p>
            <a:pPr indent="19050">
              <a:buNone/>
            </a:pPr>
            <a:r>
              <a:rPr lang="en-GB" sz="1800" dirty="0" smtClean="0">
                <a:cs typeface="Times New Roman" pitchFamily="18" charset="0"/>
              </a:rPr>
              <a:t>Marx believed that ‘capitalism is very unequal’, as stated by </a:t>
            </a:r>
            <a:r>
              <a:rPr lang="en-GB" sz="1800" dirty="0" err="1" smtClean="0">
                <a:cs typeface="Times New Roman" pitchFamily="18" charset="0"/>
              </a:rPr>
              <a:t>Wetherly</a:t>
            </a:r>
            <a:r>
              <a:rPr lang="en-GB" sz="1800" dirty="0" smtClean="0">
                <a:cs typeface="Times New Roman" pitchFamily="18" charset="0"/>
              </a:rPr>
              <a:t> and Otter (2011, p. 341).</a:t>
            </a:r>
          </a:p>
          <a:p>
            <a:pPr>
              <a:buNone/>
            </a:pPr>
            <a:r>
              <a:rPr lang="en-GB" sz="1800" dirty="0" smtClean="0"/>
              <a:t>       </a:t>
            </a:r>
          </a:p>
          <a:p>
            <a:pPr>
              <a:buNone/>
            </a:pPr>
            <a:r>
              <a:rPr lang="en-GB" sz="1800" b="1" dirty="0" smtClean="0">
                <a:latin typeface="Times New Roman" pitchFamily="18" charset="0"/>
                <a:cs typeface="Times New Roman" pitchFamily="18" charset="0"/>
              </a:rPr>
              <a:t>information-prominent citation:</a:t>
            </a:r>
          </a:p>
          <a:p>
            <a:pPr>
              <a:buNone/>
            </a:pPr>
            <a:r>
              <a:rPr lang="en-GB" sz="1800" b="1" dirty="0" smtClean="0">
                <a:latin typeface="Times New Roman" pitchFamily="18" charset="0"/>
                <a:cs typeface="Times New Roman" pitchFamily="18" charset="0"/>
              </a:rPr>
              <a:t>Pattern: </a:t>
            </a:r>
            <a:r>
              <a:rPr lang="en-GB" sz="1800" b="1" dirty="0" smtClean="0">
                <a:solidFill>
                  <a:srgbClr val="002060"/>
                </a:solidFill>
                <a:latin typeface="Times New Roman" pitchFamily="18" charset="0"/>
                <a:cs typeface="Times New Roman" pitchFamily="18" charset="0"/>
              </a:rPr>
              <a:t>STATEMENT + REFERENCE</a:t>
            </a:r>
          </a:p>
          <a:p>
            <a:pPr>
              <a:buNone/>
            </a:pPr>
            <a:r>
              <a:rPr lang="en-GB" sz="1800" b="1" dirty="0" smtClean="0">
                <a:latin typeface="Times New Roman" pitchFamily="18" charset="0"/>
                <a:cs typeface="Times New Roman" pitchFamily="18" charset="0"/>
              </a:rPr>
              <a:t>  </a:t>
            </a:r>
            <a:r>
              <a:rPr lang="en-GB" sz="1800" dirty="0" smtClean="0">
                <a:latin typeface="Times New Roman" pitchFamily="18" charset="0"/>
                <a:cs typeface="Times New Roman" pitchFamily="18" charset="0"/>
              </a:rPr>
              <a:t>the author's name and the date of publication (in paraphrases omit page number; in quotes include it) are given in parentheses or a numeric reference is provided </a:t>
            </a:r>
          </a:p>
          <a:p>
            <a:pPr>
              <a:buNone/>
            </a:pPr>
            <a:r>
              <a:rPr lang="en-GB" sz="1800" dirty="0" smtClean="0">
                <a:latin typeface="Times New Roman" pitchFamily="18" charset="0"/>
                <a:cs typeface="Times New Roman" pitchFamily="18" charset="0"/>
              </a:rPr>
              <a:t> </a:t>
            </a:r>
          </a:p>
          <a:p>
            <a:pPr>
              <a:buNone/>
            </a:pPr>
            <a:r>
              <a:rPr lang="en-GB" sz="1800" dirty="0" smtClean="0"/>
              <a:t> </a:t>
            </a:r>
            <a:endParaRPr lang="en-GB" sz="1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 calcmode="lin" valueType="num">
                                      <p:cBhvr additive="base">
                                        <p:cTn id="1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anim calcmode="lin" valueType="num">
                                      <p:cBhvr additive="base">
                                        <p:cTn id="1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anim calcmode="lin" valueType="num">
                                      <p:cBhvr additive="base">
                                        <p:cTn id="2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anim calcmode="lin" valueType="num">
                                      <p:cBhvr additive="base">
                                        <p:cTn id="3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anim calcmode="lin" valueType="num">
                                      <p:cBhvr additive="base">
                                        <p:cTn id="37"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34082"/>
          </a:xfrm>
        </p:spPr>
        <p:txBody>
          <a:bodyPr>
            <a:normAutofit/>
          </a:bodyPr>
          <a:lstStyle/>
          <a:p>
            <a:r>
              <a:rPr lang="en-GB" sz="3200" dirty="0" smtClean="0">
                <a:solidFill>
                  <a:srgbClr val="C00000"/>
                </a:solidFill>
                <a:latin typeface="Bahnschrift SemiBold" pitchFamily="34" charset="0"/>
              </a:rPr>
              <a:t>Types of citation. Focus (continued)</a:t>
            </a:r>
            <a:endParaRPr lang="en-GB" sz="3200" dirty="0"/>
          </a:p>
        </p:txBody>
      </p:sp>
      <p:sp>
        <p:nvSpPr>
          <p:cNvPr id="3" name="Содержимое 2"/>
          <p:cNvSpPr>
            <a:spLocks noGrp="1"/>
          </p:cNvSpPr>
          <p:nvPr>
            <p:ph idx="1"/>
          </p:nvPr>
        </p:nvSpPr>
        <p:spPr>
          <a:xfrm>
            <a:off x="457200" y="1124744"/>
            <a:ext cx="8229600" cy="5001419"/>
          </a:xfrm>
        </p:spPr>
        <p:txBody>
          <a:bodyPr>
            <a:normAutofit fontScale="85000" lnSpcReduction="10000"/>
          </a:bodyPr>
          <a:lstStyle/>
          <a:p>
            <a:pPr>
              <a:buNone/>
            </a:pPr>
            <a:r>
              <a:rPr lang="en-GB" dirty="0" smtClean="0">
                <a:latin typeface="Times New Roman" pitchFamily="18" charset="0"/>
                <a:cs typeface="Times New Roman" pitchFamily="18" charset="0"/>
              </a:rPr>
              <a:t>3) What type of citation is given below (in APA format) ? What information do writers include in such citations?</a:t>
            </a:r>
            <a:r>
              <a:rPr lang="en-GB" dirty="0" smtClean="0"/>
              <a:t> </a:t>
            </a:r>
          </a:p>
          <a:p>
            <a:pPr>
              <a:buNone/>
            </a:pPr>
            <a:r>
              <a:rPr lang="en-GB" dirty="0" smtClean="0"/>
              <a:t>       </a:t>
            </a:r>
            <a:r>
              <a:rPr lang="en-GB" dirty="0" smtClean="0">
                <a:cs typeface="Arial" pitchFamily="34" charset="0"/>
              </a:rPr>
              <a:t>According to Jones (1998), APA style is a difficult citation format for first-time learners.</a:t>
            </a:r>
          </a:p>
          <a:p>
            <a:pPr indent="19050">
              <a:buNone/>
            </a:pPr>
            <a:r>
              <a:rPr lang="en-GB" i="1" dirty="0" smtClean="0"/>
              <a:t>As reported by / According to </a:t>
            </a:r>
            <a:r>
              <a:rPr lang="en-GB" i="1" dirty="0" err="1" smtClean="0"/>
              <a:t>Wetherly</a:t>
            </a:r>
            <a:r>
              <a:rPr lang="en-GB" i="1" dirty="0" smtClean="0"/>
              <a:t> and Otter (2011, p.341), Marx believed that ‘capitalism is very unequal’.</a:t>
            </a:r>
          </a:p>
          <a:p>
            <a:pPr indent="19050">
              <a:buNone/>
            </a:pPr>
            <a:r>
              <a:rPr lang="en-GB" i="1" dirty="0" err="1" smtClean="0"/>
              <a:t>Wetherly</a:t>
            </a:r>
            <a:r>
              <a:rPr lang="en-GB" i="1" dirty="0" smtClean="0"/>
              <a:t> and Otter (2011, p.341) state that Marx believed ‘capitalism is very unequal.</a:t>
            </a:r>
            <a:endParaRPr lang="en-GB" dirty="0" smtClean="0">
              <a:cs typeface="Arial" pitchFamily="34" charset="0"/>
            </a:endParaRPr>
          </a:p>
          <a:p>
            <a:pPr>
              <a:buNone/>
            </a:pPr>
            <a:r>
              <a:rPr lang="en-GB" b="1" dirty="0" smtClean="0"/>
              <a:t>       </a:t>
            </a:r>
            <a:r>
              <a:rPr lang="en-GB" b="1" dirty="0" smtClean="0">
                <a:latin typeface="Times New Roman" pitchFamily="18" charset="0"/>
                <a:cs typeface="Times New Roman" pitchFamily="18" charset="0"/>
              </a:rPr>
              <a:t>author-prominent </a:t>
            </a:r>
            <a:r>
              <a:rPr lang="en-GB" dirty="0" smtClean="0">
                <a:latin typeface="Times New Roman" pitchFamily="18" charset="0"/>
                <a:cs typeface="Times New Roman" pitchFamily="18" charset="0"/>
              </a:rPr>
              <a:t>citation: the author’s last name appears in the sentence followed by the publication date in parentheses.</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06090"/>
          </a:xfrm>
        </p:spPr>
        <p:txBody>
          <a:bodyPr>
            <a:normAutofit fontScale="90000"/>
          </a:bodyPr>
          <a:lstStyle/>
          <a:p>
            <a:r>
              <a:rPr lang="en-GB" sz="2800" dirty="0" smtClean="0">
                <a:solidFill>
                  <a:srgbClr val="C00000"/>
                </a:solidFill>
                <a:latin typeface="Bahnschrift SemiBold" pitchFamily="34" charset="0"/>
                <a:cs typeface="Times New Roman" pitchFamily="18" charset="0"/>
              </a:rPr>
              <a:t>Types of citation. Practice</a:t>
            </a:r>
            <a:r>
              <a:rPr lang="en-GB" sz="2800" dirty="0" smtClean="0">
                <a:latin typeface="Bahnschrift SemiBold" pitchFamily="34" charset="0"/>
                <a:cs typeface="Times New Roman" pitchFamily="18" charset="0"/>
              </a:rPr>
              <a:t/>
            </a:r>
            <a:br>
              <a:rPr lang="en-GB" sz="2800" dirty="0" smtClean="0">
                <a:latin typeface="Bahnschrift SemiBold" pitchFamily="34" charset="0"/>
                <a:cs typeface="Times New Roman" pitchFamily="18" charset="0"/>
              </a:rPr>
            </a:br>
            <a:endParaRPr lang="en-GB" sz="2800" dirty="0">
              <a:latin typeface="Bahnschrift SemiBold" pitchFamily="34" charset="0"/>
              <a:cs typeface="Times New Roman" pitchFamily="18" charset="0"/>
            </a:endParaRPr>
          </a:p>
        </p:txBody>
      </p:sp>
      <p:sp>
        <p:nvSpPr>
          <p:cNvPr id="3" name="Содержимое 2"/>
          <p:cNvSpPr>
            <a:spLocks noGrp="1"/>
          </p:cNvSpPr>
          <p:nvPr>
            <p:ph idx="1"/>
          </p:nvPr>
        </p:nvSpPr>
        <p:spPr>
          <a:xfrm>
            <a:off x="457200" y="836712"/>
            <a:ext cx="8229600" cy="5289451"/>
          </a:xfrm>
        </p:spPr>
        <p:txBody>
          <a:bodyPr>
            <a:normAutofit fontScale="85000" lnSpcReduction="20000"/>
          </a:bodyPr>
          <a:lstStyle/>
          <a:p>
            <a:pPr>
              <a:buNone/>
            </a:pPr>
            <a:r>
              <a:rPr lang="en-GB" dirty="0" smtClean="0">
                <a:latin typeface="Times New Roman" pitchFamily="18" charset="0"/>
                <a:cs typeface="Times New Roman" pitchFamily="18" charset="0"/>
              </a:rPr>
              <a:t>Read the text and complete citations 1-4 using the reporting verb structures.</a:t>
            </a:r>
          </a:p>
          <a:p>
            <a:pPr algn="ctr">
              <a:buNone/>
            </a:pPr>
            <a:r>
              <a:rPr lang="en-GB" i="1" dirty="0" smtClean="0">
                <a:latin typeface="Times New Roman" pitchFamily="18" charset="0"/>
                <a:cs typeface="Times New Roman" pitchFamily="18" charset="0"/>
              </a:rPr>
              <a:t>state that; as reported by; describe; according to</a:t>
            </a:r>
          </a:p>
          <a:p>
            <a:pPr>
              <a:buNone/>
            </a:pPr>
            <a:r>
              <a:rPr lang="en-GB" dirty="0" smtClean="0"/>
              <a:t>1 The buying power of the average American rose by an extraordinary 32 times between 1789 and 2002, _______Bowles, Edwards, and Roosevelt (2005, p.8).</a:t>
            </a:r>
          </a:p>
          <a:p>
            <a:pPr>
              <a:buNone/>
            </a:pPr>
            <a:r>
              <a:rPr lang="en-GB" dirty="0" smtClean="0"/>
              <a:t>2 Bowles, Edwards, and Roosevelt (2005, p.8) _____the 200-year growth of material goods in the US as ‘unprecedented.’</a:t>
            </a:r>
          </a:p>
          <a:p>
            <a:pPr>
              <a:buNone/>
            </a:pPr>
            <a:r>
              <a:rPr lang="en-GB" dirty="0" smtClean="0"/>
              <a:t>3 Bowles, Edwards, and Roosevelt (2005, p.8) ________ capitalism led to an ‘unprecedented growth' in the US economy after 1789.</a:t>
            </a:r>
          </a:p>
          <a:p>
            <a:pPr>
              <a:buNone/>
            </a:pPr>
            <a:r>
              <a:rPr lang="en-GB" dirty="0" smtClean="0"/>
              <a:t>4 _____ Bowles, Edwards, and Roosevelt (2005, p.8), there is a clear link between capitalism and growth.</a:t>
            </a:r>
            <a:endParaRPr lang="en-GB"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62074"/>
          </a:xfrm>
        </p:spPr>
        <p:txBody>
          <a:bodyPr>
            <a:normAutofit fontScale="90000"/>
          </a:bodyPr>
          <a:lstStyle/>
          <a:p>
            <a:r>
              <a:rPr lang="en-GB" sz="3200" dirty="0" smtClean="0">
                <a:solidFill>
                  <a:srgbClr val="C00000"/>
                </a:solidFill>
                <a:latin typeface="Bahnschrift SemiBold" pitchFamily="34" charset="0"/>
              </a:rPr>
              <a:t>Introducing citations</a:t>
            </a:r>
            <a:endParaRPr lang="en-GB" sz="3200" dirty="0">
              <a:solidFill>
                <a:srgbClr val="C00000"/>
              </a:solidFill>
              <a:latin typeface="Bahnschrift SemiBold" pitchFamily="34" charset="0"/>
            </a:endParaRPr>
          </a:p>
        </p:txBody>
      </p:sp>
      <p:sp>
        <p:nvSpPr>
          <p:cNvPr id="3" name="Содержимое 2"/>
          <p:cNvSpPr>
            <a:spLocks noGrp="1"/>
          </p:cNvSpPr>
          <p:nvPr>
            <p:ph idx="1"/>
          </p:nvPr>
        </p:nvSpPr>
        <p:spPr>
          <a:xfrm>
            <a:off x="457200" y="836712"/>
            <a:ext cx="8229600" cy="5289451"/>
          </a:xfrm>
        </p:spPr>
        <p:txBody>
          <a:bodyPr>
            <a:normAutofit fontScale="70000" lnSpcReduction="20000"/>
          </a:bodyPr>
          <a:lstStyle/>
          <a:p>
            <a:pPr marL="85725" indent="276225">
              <a:buNone/>
            </a:pPr>
            <a:r>
              <a:rPr lang="en-GB" dirty="0" smtClean="0">
                <a:latin typeface="Times New Roman" pitchFamily="18" charset="0"/>
                <a:cs typeface="Times New Roman" pitchFamily="18" charset="0"/>
              </a:rPr>
              <a:t>Citations are frequently introduced with the verbs (called "reporting verbs“ or “verbs of reference”).</a:t>
            </a:r>
          </a:p>
          <a:p>
            <a:r>
              <a:rPr lang="en-GB" dirty="0" smtClean="0"/>
              <a:t>the choice of verb can also show the student’s stance;</a:t>
            </a:r>
          </a:p>
          <a:p>
            <a:r>
              <a:rPr lang="en-GB" dirty="0" smtClean="0"/>
              <a:t> the verb you choose tells the reader about your attitude to what you are reporting.</a:t>
            </a:r>
          </a:p>
          <a:p>
            <a:pPr>
              <a:buNone/>
            </a:pPr>
            <a:r>
              <a:rPr lang="en-GB" dirty="0" smtClean="0">
                <a:latin typeface="Times New Roman" pitchFamily="18" charset="0"/>
                <a:cs typeface="Times New Roman" pitchFamily="18" charset="0"/>
              </a:rPr>
              <a:t>What types of reporting verbs do you know? Divide the verbs into 2 groups: </a:t>
            </a:r>
          </a:p>
          <a:p>
            <a:pPr>
              <a:buNone/>
            </a:pPr>
            <a:r>
              <a:rPr lang="en-GB" dirty="0" smtClean="0">
                <a:latin typeface="Times New Roman" pitchFamily="18" charset="0"/>
                <a:cs typeface="Times New Roman" pitchFamily="18" charset="0"/>
              </a:rPr>
              <a:t>a) Reporting verbs </a:t>
            </a:r>
            <a:r>
              <a:rPr lang="en-GB" b="1" dirty="0" smtClean="0">
                <a:latin typeface="Times New Roman" pitchFamily="18" charset="0"/>
                <a:cs typeface="Times New Roman" pitchFamily="18" charset="0"/>
              </a:rPr>
              <a:t>for research work </a:t>
            </a:r>
          </a:p>
          <a:p>
            <a:pPr>
              <a:buNone/>
            </a:pPr>
            <a:r>
              <a:rPr lang="en-GB" dirty="0" smtClean="0">
                <a:latin typeface="Times New Roman" pitchFamily="18" charset="0"/>
                <a:cs typeface="Times New Roman" pitchFamily="18" charset="0"/>
              </a:rPr>
              <a:t>b)</a:t>
            </a:r>
            <a:r>
              <a:rPr lang="en-GB" b="1" dirty="0" smtClean="0">
                <a:latin typeface="Times New Roman" pitchFamily="18" charset="0"/>
                <a:cs typeface="Times New Roman" pitchFamily="18" charset="0"/>
              </a:rPr>
              <a:t> </a:t>
            </a:r>
            <a:r>
              <a:rPr lang="en-GB" dirty="0" smtClean="0">
                <a:latin typeface="Times New Roman" pitchFamily="18" charset="0"/>
                <a:cs typeface="Times New Roman" pitchFamily="18" charset="0"/>
              </a:rPr>
              <a:t>Reporting verbs </a:t>
            </a:r>
            <a:r>
              <a:rPr lang="en-GB" b="1" dirty="0" smtClean="0">
                <a:latin typeface="Times New Roman" pitchFamily="18" charset="0"/>
                <a:cs typeface="Times New Roman" pitchFamily="18" charset="0"/>
              </a:rPr>
              <a:t>for  the mental processes expressed in the text</a:t>
            </a:r>
            <a:endParaRPr lang="en-GB" dirty="0" smtClean="0">
              <a:latin typeface="Times New Roman" pitchFamily="18" charset="0"/>
              <a:cs typeface="Times New Roman" pitchFamily="18" charset="0"/>
            </a:endParaRPr>
          </a:p>
          <a:p>
            <a:pPr marL="85725" indent="276225">
              <a:buNone/>
            </a:pPr>
            <a:endParaRPr lang="en-GB" dirty="0" smtClean="0">
              <a:latin typeface="Times New Roman" pitchFamily="18" charset="0"/>
              <a:cs typeface="Times New Roman" pitchFamily="18" charset="0"/>
            </a:endParaRPr>
          </a:p>
          <a:p>
            <a:pPr>
              <a:buNone/>
            </a:pPr>
            <a:endParaRPr lang="en-GB" dirty="0" smtClean="0">
              <a:latin typeface="Times New Roman" pitchFamily="18" charset="0"/>
              <a:cs typeface="Times New Roman" pitchFamily="18" charset="0"/>
            </a:endParaRPr>
          </a:p>
          <a:p>
            <a:pPr algn="just">
              <a:buNone/>
            </a:pPr>
            <a:r>
              <a:rPr lang="en-GB" dirty="0" smtClean="0">
                <a:latin typeface="Times New Roman" pitchFamily="18" charset="0"/>
                <a:cs typeface="Times New Roman" pitchFamily="18" charset="0"/>
              </a:rPr>
              <a:t>    presume; allege; contend; argue; investigate; describe; assume; claim; imply; explain; find out; discover; revise; believe; affirm; analyze; examine; explore;</a:t>
            </a:r>
          </a:p>
          <a:p>
            <a:pPr>
              <a:buNone/>
            </a:pPr>
            <a:r>
              <a:rPr lang="en-GB" dirty="0" smtClean="0">
                <a:latin typeface="Times New Roman" pitchFamily="18" charset="0"/>
                <a:cs typeface="Times New Roman" pitchFamily="18" charset="0"/>
              </a:rPr>
              <a:t>     assert; study</a:t>
            </a:r>
          </a:p>
          <a:p>
            <a:pPr marL="85725" indent="276225">
              <a:buNone/>
            </a:pPr>
            <a:endParaRPr lang="en-GB" sz="2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06090"/>
          </a:xfrm>
        </p:spPr>
        <p:txBody>
          <a:bodyPr>
            <a:normAutofit fontScale="90000"/>
          </a:bodyPr>
          <a:lstStyle/>
          <a:p>
            <a:r>
              <a:rPr lang="en-GB" sz="3200" dirty="0" smtClean="0">
                <a:solidFill>
                  <a:srgbClr val="C00000"/>
                </a:solidFill>
                <a:latin typeface="Bahnschrift SemiBold" pitchFamily="34" charset="0"/>
              </a:rPr>
              <a:t>Reporting verbs. Evaluative meaning</a:t>
            </a:r>
            <a:br>
              <a:rPr lang="en-GB" sz="3200" dirty="0" smtClean="0">
                <a:solidFill>
                  <a:srgbClr val="C00000"/>
                </a:solidFill>
                <a:latin typeface="Bahnschrift SemiBold" pitchFamily="34" charset="0"/>
              </a:rPr>
            </a:br>
            <a:r>
              <a:rPr lang="en-GB" sz="3200" dirty="0" smtClean="0">
                <a:latin typeface="+mn-lt"/>
              </a:rPr>
              <a:t>(</a:t>
            </a:r>
            <a:r>
              <a:rPr lang="en-GB" sz="3200" dirty="0" err="1" smtClean="0">
                <a:latin typeface="+mn-lt"/>
              </a:rPr>
              <a:t>Yakhontova</a:t>
            </a:r>
            <a:r>
              <a:rPr lang="en-GB" sz="3200" dirty="0" smtClean="0">
                <a:latin typeface="+mn-lt"/>
              </a:rPr>
              <a:t> task 40, page 82)</a:t>
            </a:r>
            <a:endParaRPr lang="en-GB" sz="3200" dirty="0">
              <a:latin typeface="+mn-lt"/>
            </a:endParaRPr>
          </a:p>
        </p:txBody>
      </p:sp>
      <p:sp>
        <p:nvSpPr>
          <p:cNvPr id="3" name="Содержимое 2"/>
          <p:cNvSpPr>
            <a:spLocks noGrp="1"/>
          </p:cNvSpPr>
          <p:nvPr>
            <p:ph idx="1"/>
          </p:nvPr>
        </p:nvSpPr>
        <p:spPr>
          <a:xfrm>
            <a:off x="457200" y="1052736"/>
            <a:ext cx="8229600" cy="5073427"/>
          </a:xfrm>
        </p:spPr>
        <p:txBody>
          <a:bodyPr>
            <a:normAutofit/>
          </a:bodyPr>
          <a:lstStyle/>
          <a:p>
            <a:pPr>
              <a:buNone/>
            </a:pPr>
            <a:r>
              <a:rPr lang="uk-UA" sz="4200" dirty="0" smtClean="0">
                <a:latin typeface="Times New Roman" pitchFamily="18" charset="0"/>
                <a:cs typeface="Times New Roman" pitchFamily="18" charset="0"/>
              </a:rPr>
              <a:t> </a:t>
            </a:r>
            <a:endParaRPr lang="en-GB" sz="4200" dirty="0" smtClean="0">
              <a:latin typeface="Times New Roman" pitchFamily="18" charset="0"/>
              <a:cs typeface="Times New Roman" pitchFamily="18" charset="0"/>
            </a:endParaRPr>
          </a:p>
          <a:p>
            <a:pPr>
              <a:buNone/>
            </a:pPr>
            <a:r>
              <a:rPr lang="en-GB" sz="3600" dirty="0" smtClean="0"/>
              <a:t> </a:t>
            </a:r>
            <a:endParaRPr lang="en-GB"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18058"/>
          </a:xfrm>
        </p:spPr>
        <p:txBody>
          <a:bodyPr>
            <a:normAutofit fontScale="90000"/>
          </a:bodyPr>
          <a:lstStyle/>
          <a:p>
            <a:r>
              <a:rPr lang="en-GB" sz="2800" dirty="0" smtClean="0">
                <a:solidFill>
                  <a:srgbClr val="C00000"/>
                </a:solidFill>
                <a:latin typeface="Bahnschrift SemiBold" pitchFamily="34" charset="0"/>
              </a:rPr>
              <a:t>Reporting verbs: objective or evaluative</a:t>
            </a:r>
            <a:endParaRPr lang="en-GB" sz="2800" dirty="0">
              <a:solidFill>
                <a:srgbClr val="C00000"/>
              </a:solidFill>
              <a:latin typeface="Bahnschrift SemiBold" pitchFamily="34" charset="0"/>
            </a:endParaRPr>
          </a:p>
        </p:txBody>
      </p:sp>
      <p:pic>
        <p:nvPicPr>
          <p:cNvPr id="3074" name="Picture 2"/>
          <p:cNvPicPr>
            <a:picLocks noGrp="1" noChangeAspect="1" noChangeArrowheads="1"/>
          </p:cNvPicPr>
          <p:nvPr>
            <p:ph idx="1"/>
          </p:nvPr>
        </p:nvPicPr>
        <p:blipFill>
          <a:blip r:embed="rId2" cstate="print"/>
          <a:srcRect/>
          <a:stretch>
            <a:fillRect/>
          </a:stretch>
        </p:blipFill>
        <p:spPr bwMode="auto">
          <a:xfrm>
            <a:off x="539552" y="980728"/>
            <a:ext cx="7920880" cy="473792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GB" sz="2800" dirty="0" smtClean="0">
                <a:solidFill>
                  <a:srgbClr val="C00000"/>
                </a:solidFill>
                <a:latin typeface="Bahnschrift SemiBold" pitchFamily="34" charset="0"/>
              </a:rPr>
              <a:t>Reporting verbs followed by </a:t>
            </a:r>
            <a:r>
              <a:rPr lang="en-GB" sz="2800" i="1" dirty="0" smtClean="0">
                <a:solidFill>
                  <a:srgbClr val="C00000"/>
                </a:solidFill>
                <a:latin typeface="Bahnschrift SemiBold" pitchFamily="34" charset="0"/>
              </a:rPr>
              <a:t>that</a:t>
            </a:r>
            <a:r>
              <a:rPr lang="en-GB" sz="2800" dirty="0" smtClean="0">
                <a:solidFill>
                  <a:srgbClr val="C00000"/>
                </a:solidFill>
                <a:latin typeface="Bahnschrift SemiBold" pitchFamily="34" charset="0"/>
              </a:rPr>
              <a:t> clause</a:t>
            </a:r>
            <a:endParaRPr lang="en-GB" sz="2800" dirty="0">
              <a:latin typeface="Times New Roman" pitchFamily="18" charset="0"/>
              <a:cs typeface="Times New Roman" pitchFamily="18" charset="0"/>
            </a:endParaRPr>
          </a:p>
        </p:txBody>
      </p:sp>
      <p:sp>
        <p:nvSpPr>
          <p:cNvPr id="3" name="Содержимое 2"/>
          <p:cNvSpPr>
            <a:spLocks noGrp="1"/>
          </p:cNvSpPr>
          <p:nvPr>
            <p:ph idx="1"/>
          </p:nvPr>
        </p:nvSpPr>
        <p:spPr>
          <a:xfrm>
            <a:off x="457200" y="1196752"/>
            <a:ext cx="8229600" cy="4929411"/>
          </a:xfrm>
        </p:spPr>
        <p:txBody>
          <a:bodyPr>
            <a:normAutofit lnSpcReduction="10000"/>
          </a:bodyPr>
          <a:lstStyle/>
          <a:p>
            <a:pPr marL="0" indent="361950">
              <a:buNone/>
            </a:pPr>
            <a:r>
              <a:rPr lang="en-GB" dirty="0" smtClean="0">
                <a:latin typeface="Times New Roman" pitchFamily="18" charset="0"/>
                <a:cs typeface="Times New Roman" pitchFamily="18" charset="0"/>
              </a:rPr>
              <a:t>In formal academic English, many reporting verbs are followed by a </a:t>
            </a:r>
            <a:r>
              <a:rPr lang="en-GB" i="1" dirty="0" smtClean="0">
                <a:latin typeface="Times New Roman" pitchFamily="18" charset="0"/>
                <a:cs typeface="Times New Roman" pitchFamily="18" charset="0"/>
              </a:rPr>
              <a:t>that </a:t>
            </a:r>
            <a:r>
              <a:rPr lang="en-GB" dirty="0" smtClean="0">
                <a:latin typeface="Times New Roman" pitchFamily="18" charset="0"/>
                <a:cs typeface="Times New Roman" pitchFamily="18" charset="0"/>
              </a:rPr>
              <a:t>clause containing both a subject and a verb. Can you identify the verbs in the table that are not followed by </a:t>
            </a:r>
            <a:r>
              <a:rPr lang="en-GB" i="1" dirty="0" smtClean="0">
                <a:latin typeface="Times New Roman" pitchFamily="18" charset="0"/>
                <a:cs typeface="Times New Roman" pitchFamily="18" charset="0"/>
              </a:rPr>
              <a:t>that? </a:t>
            </a:r>
            <a:r>
              <a:rPr lang="en-GB" dirty="0" smtClean="0">
                <a:latin typeface="Times New Roman" pitchFamily="18" charset="0"/>
                <a:cs typeface="Times New Roman" pitchFamily="18" charset="0"/>
              </a:rPr>
              <a:t>List them.</a:t>
            </a:r>
          </a:p>
          <a:p>
            <a:pPr indent="19050">
              <a:buNone/>
            </a:pPr>
            <a:r>
              <a:rPr lang="en-GB" dirty="0" smtClean="0"/>
              <a:t>Benfield and Howard (2000) state that many medical journals are now published in English because of a desire to attract greater readership and to attract better, more international manuscripts.</a:t>
            </a:r>
            <a:endParaRPr lang="en-GB"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34082"/>
          </a:xfrm>
        </p:spPr>
        <p:txBody>
          <a:bodyPr>
            <a:normAutofit/>
          </a:bodyPr>
          <a:lstStyle/>
          <a:p>
            <a:r>
              <a:rPr lang="en-GB" sz="2400" dirty="0" smtClean="0">
                <a:solidFill>
                  <a:srgbClr val="C00000"/>
                </a:solidFill>
                <a:latin typeface="Bahnschrift SemiBold" pitchFamily="34" charset="0"/>
              </a:rPr>
              <a:t>Reporting verbs followed by </a:t>
            </a:r>
            <a:r>
              <a:rPr lang="en-GB" sz="2400" i="1" dirty="0" smtClean="0">
                <a:solidFill>
                  <a:srgbClr val="C00000"/>
                </a:solidFill>
                <a:latin typeface="Bahnschrift SemiBold" pitchFamily="34" charset="0"/>
              </a:rPr>
              <a:t>that</a:t>
            </a:r>
            <a:r>
              <a:rPr lang="en-GB" sz="2400" dirty="0" smtClean="0">
                <a:solidFill>
                  <a:srgbClr val="C00000"/>
                </a:solidFill>
                <a:latin typeface="Bahnschrift SemiBold" pitchFamily="34" charset="0"/>
              </a:rPr>
              <a:t> clause. Answer key</a:t>
            </a:r>
            <a:endParaRPr lang="en-GB" sz="2400" dirty="0"/>
          </a:p>
        </p:txBody>
      </p:sp>
      <p:graphicFrame>
        <p:nvGraphicFramePr>
          <p:cNvPr id="4" name="Содержимое 3"/>
          <p:cNvGraphicFramePr>
            <a:graphicFrameLocks noGrp="1"/>
          </p:cNvGraphicFramePr>
          <p:nvPr>
            <p:ph idx="1"/>
          </p:nvPr>
        </p:nvGraphicFramePr>
        <p:xfrm>
          <a:off x="457200" y="908050"/>
          <a:ext cx="8229600" cy="5181600"/>
        </p:xfrm>
        <a:graphic>
          <a:graphicData uri="http://schemas.openxmlformats.org/drawingml/2006/table">
            <a:tbl>
              <a:tblPr firstRow="1" bandRow="1">
                <a:tableStyleId>{5C22544A-7EE6-4342-B048-85BDC9FD1C3A}</a:tableStyleId>
              </a:tblPr>
              <a:tblGrid>
                <a:gridCol w="2743200"/>
                <a:gridCol w="2743200"/>
                <a:gridCol w="2743200"/>
              </a:tblGrid>
              <a:tr h="370840">
                <a:tc>
                  <a:txBody>
                    <a:bodyPr/>
                    <a:lstStyle/>
                    <a:p>
                      <a:endParaRPr lang="en-GB" sz="2000" dirty="0">
                        <a:latin typeface="Times New Roman" pitchFamily="18" charset="0"/>
                        <a:cs typeface="Times New Roman" pitchFamily="18" charset="0"/>
                      </a:endParaRPr>
                    </a:p>
                  </a:txBody>
                  <a:tcPr/>
                </a:tc>
                <a:tc>
                  <a:txBody>
                    <a:bodyPr/>
                    <a:lstStyle/>
                    <a:p>
                      <a:pPr algn="ctr"/>
                      <a:r>
                        <a:rPr lang="en-GB" sz="2000" dirty="0" smtClean="0">
                          <a:latin typeface="Times New Roman" pitchFamily="18" charset="0"/>
                          <a:cs typeface="Times New Roman" pitchFamily="18" charset="0"/>
                        </a:rPr>
                        <a:t>objective</a:t>
                      </a:r>
                      <a:endParaRPr lang="en-GB" sz="2000" dirty="0">
                        <a:latin typeface="Times New Roman" pitchFamily="18" charset="0"/>
                        <a:cs typeface="Times New Roman" pitchFamily="18" charset="0"/>
                      </a:endParaRPr>
                    </a:p>
                  </a:txBody>
                  <a:tcPr/>
                </a:tc>
                <a:tc>
                  <a:txBody>
                    <a:bodyPr/>
                    <a:lstStyle/>
                    <a:p>
                      <a:pPr algn="ctr"/>
                      <a:r>
                        <a:rPr lang="en-GB" sz="2000" dirty="0" smtClean="0">
                          <a:latin typeface="Times New Roman" pitchFamily="18" charset="0"/>
                          <a:cs typeface="Times New Roman" pitchFamily="18" charset="0"/>
                        </a:rPr>
                        <a:t>evaluative</a:t>
                      </a:r>
                      <a:endParaRPr lang="en-GB" sz="2000" dirty="0">
                        <a:latin typeface="Times New Roman" pitchFamily="18" charset="0"/>
                        <a:cs typeface="Times New Roman" pitchFamily="18" charset="0"/>
                      </a:endParaRPr>
                    </a:p>
                  </a:txBody>
                  <a:tcPr/>
                </a:tc>
              </a:tr>
              <a:tr h="370840">
                <a:tc>
                  <a:txBody>
                    <a:bodyPr/>
                    <a:lstStyle/>
                    <a:p>
                      <a:r>
                        <a:rPr lang="en-GB" sz="2000" dirty="0" smtClean="0">
                          <a:latin typeface="Times New Roman" pitchFamily="18" charset="0"/>
                          <a:cs typeface="Times New Roman" pitchFamily="18" charset="0"/>
                        </a:rPr>
                        <a:t>describe</a:t>
                      </a:r>
                      <a:endParaRPr lang="en-GB" sz="2000" dirty="0">
                        <a:latin typeface="Times New Roman" pitchFamily="18" charset="0"/>
                        <a:cs typeface="Times New Roman" pitchFamily="18" charset="0"/>
                      </a:endParaRPr>
                    </a:p>
                  </a:txBody>
                  <a:tcPr/>
                </a:tc>
                <a:tc>
                  <a:txBody>
                    <a:bodyPr/>
                    <a:lstStyle/>
                    <a:p>
                      <a:pPr algn="ctr"/>
                      <a:r>
                        <a:rPr lang="en-GB" sz="2000" b="1" dirty="0" smtClean="0">
                          <a:latin typeface="Times New Roman" pitchFamily="18" charset="0"/>
                          <a:cs typeface="Times New Roman" pitchFamily="18" charset="0"/>
                        </a:rPr>
                        <a:t>x</a:t>
                      </a:r>
                      <a:endParaRPr lang="en-GB" sz="2000" b="1" dirty="0">
                        <a:latin typeface="Times New Roman" pitchFamily="18" charset="0"/>
                        <a:cs typeface="Times New Roman" pitchFamily="18" charset="0"/>
                      </a:endParaRPr>
                    </a:p>
                  </a:txBody>
                  <a:tcPr/>
                </a:tc>
                <a:tc>
                  <a:txBody>
                    <a:bodyPr/>
                    <a:lstStyle/>
                    <a:p>
                      <a:pPr algn="ctr"/>
                      <a:endParaRPr lang="en-GB" sz="2000" b="1">
                        <a:latin typeface="Times New Roman" pitchFamily="18" charset="0"/>
                        <a:cs typeface="Times New Roman" pitchFamily="18" charset="0"/>
                      </a:endParaRPr>
                    </a:p>
                  </a:txBody>
                  <a:tcPr/>
                </a:tc>
              </a:tr>
              <a:tr h="370840">
                <a:tc>
                  <a:txBody>
                    <a:bodyPr/>
                    <a:lstStyle/>
                    <a:p>
                      <a:r>
                        <a:rPr lang="en-GB" sz="2000" dirty="0" smtClean="0">
                          <a:latin typeface="Times New Roman" pitchFamily="18" charset="0"/>
                          <a:cs typeface="Times New Roman" pitchFamily="18" charset="0"/>
                        </a:rPr>
                        <a:t>recommend (that)</a:t>
                      </a:r>
                      <a:endParaRPr lang="en-GB" sz="2000" dirty="0">
                        <a:latin typeface="Times New Roman" pitchFamily="18" charset="0"/>
                        <a:cs typeface="Times New Roman" pitchFamily="18" charset="0"/>
                      </a:endParaRPr>
                    </a:p>
                  </a:txBody>
                  <a:tcPr/>
                </a:tc>
                <a:tc>
                  <a:txBody>
                    <a:bodyPr/>
                    <a:lstStyle/>
                    <a:p>
                      <a:pPr algn="ctr"/>
                      <a:r>
                        <a:rPr lang="en-GB" sz="2000" b="1" dirty="0" smtClean="0">
                          <a:latin typeface="Times New Roman" pitchFamily="18" charset="0"/>
                          <a:cs typeface="Times New Roman" pitchFamily="18" charset="0"/>
                        </a:rPr>
                        <a:t>x</a:t>
                      </a:r>
                      <a:endParaRPr lang="en-GB" sz="2000" b="1" dirty="0">
                        <a:latin typeface="Times New Roman" pitchFamily="18" charset="0"/>
                        <a:cs typeface="Times New Roman" pitchFamily="18" charset="0"/>
                      </a:endParaRPr>
                    </a:p>
                  </a:txBody>
                  <a:tcPr/>
                </a:tc>
                <a:tc>
                  <a:txBody>
                    <a:bodyPr/>
                    <a:lstStyle/>
                    <a:p>
                      <a:pPr algn="ctr"/>
                      <a:endParaRPr lang="en-GB" sz="2000" b="1" dirty="0">
                        <a:latin typeface="Times New Roman" pitchFamily="18" charset="0"/>
                        <a:cs typeface="Times New Roman" pitchFamily="18" charset="0"/>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smtClean="0">
                          <a:latin typeface="Times New Roman" pitchFamily="18" charset="0"/>
                          <a:cs typeface="Times New Roman" pitchFamily="18" charset="0"/>
                        </a:rPr>
                        <a:t>claim (that)</a:t>
                      </a:r>
                    </a:p>
                    <a:p>
                      <a:endParaRPr lang="en-GB" sz="2000" dirty="0">
                        <a:latin typeface="Times New Roman" pitchFamily="18" charset="0"/>
                        <a:cs typeface="Times New Roman" pitchFamily="18" charset="0"/>
                      </a:endParaRPr>
                    </a:p>
                  </a:txBody>
                  <a:tcPr/>
                </a:tc>
                <a:tc>
                  <a:txBody>
                    <a:bodyPr/>
                    <a:lstStyle/>
                    <a:p>
                      <a:pPr algn="ctr"/>
                      <a:endParaRPr lang="en-GB" sz="2000" b="1" dirty="0">
                        <a:latin typeface="Times New Roman" pitchFamily="18" charset="0"/>
                        <a:cs typeface="Times New Roman" pitchFamily="18" charset="0"/>
                      </a:endParaRPr>
                    </a:p>
                  </a:txBody>
                  <a:tcPr/>
                </a:tc>
                <a:tc>
                  <a:txBody>
                    <a:bodyPr/>
                    <a:lstStyle/>
                    <a:p>
                      <a:pPr algn="ctr"/>
                      <a:r>
                        <a:rPr lang="en-GB" sz="2000" b="1" dirty="0" smtClean="0">
                          <a:latin typeface="Times New Roman" pitchFamily="18" charset="0"/>
                          <a:cs typeface="Times New Roman" pitchFamily="18" charset="0"/>
                        </a:rPr>
                        <a:t>x</a:t>
                      </a:r>
                      <a:endParaRPr lang="en-GB" sz="2000" b="1" dirty="0">
                        <a:latin typeface="Times New Roman" pitchFamily="18" charset="0"/>
                        <a:cs typeface="Times New Roman" pitchFamily="18" charset="0"/>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smtClean="0">
                          <a:latin typeface="Times New Roman" pitchFamily="18" charset="0"/>
                          <a:cs typeface="Times New Roman" pitchFamily="18" charset="0"/>
                        </a:rPr>
                        <a:t>assume (that)</a:t>
                      </a:r>
                    </a:p>
                    <a:p>
                      <a:endParaRPr lang="en-GB" sz="2000" dirty="0">
                        <a:latin typeface="Times New Roman" pitchFamily="18" charset="0"/>
                        <a:cs typeface="Times New Roman" pitchFamily="18" charset="0"/>
                      </a:endParaRPr>
                    </a:p>
                  </a:txBody>
                  <a:tcPr/>
                </a:tc>
                <a:tc>
                  <a:txBody>
                    <a:bodyPr/>
                    <a:lstStyle/>
                    <a:p>
                      <a:pPr algn="ctr"/>
                      <a:endParaRPr lang="en-GB" sz="2000" b="1" dirty="0">
                        <a:latin typeface="Times New Roman" pitchFamily="18" charset="0"/>
                        <a:cs typeface="Times New Roman" pitchFamily="18" charset="0"/>
                      </a:endParaRPr>
                    </a:p>
                  </a:txBody>
                  <a:tcPr/>
                </a:tc>
                <a:tc>
                  <a:txBody>
                    <a:bodyPr/>
                    <a:lstStyle/>
                    <a:p>
                      <a:pPr algn="ctr"/>
                      <a:r>
                        <a:rPr lang="en-GB" sz="2000" b="1" dirty="0" smtClean="0">
                          <a:latin typeface="Times New Roman" pitchFamily="18" charset="0"/>
                          <a:cs typeface="Times New Roman" pitchFamily="18" charset="0"/>
                        </a:rPr>
                        <a:t>x</a:t>
                      </a:r>
                      <a:endParaRPr lang="en-GB" sz="2000" b="1" dirty="0">
                        <a:latin typeface="Times New Roman" pitchFamily="18" charset="0"/>
                        <a:cs typeface="Times New Roman" pitchFamily="18" charset="0"/>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smtClean="0">
                          <a:latin typeface="Times New Roman" pitchFamily="18" charset="0"/>
                          <a:cs typeface="Times New Roman" pitchFamily="18" charset="0"/>
                        </a:rPr>
                        <a:t>contend (that)</a:t>
                      </a:r>
                    </a:p>
                    <a:p>
                      <a:endParaRPr lang="en-GB" sz="2000" dirty="0">
                        <a:latin typeface="Times New Roman" pitchFamily="18" charset="0"/>
                        <a:cs typeface="Times New Roman" pitchFamily="18" charset="0"/>
                      </a:endParaRPr>
                    </a:p>
                  </a:txBody>
                  <a:tcPr/>
                </a:tc>
                <a:tc>
                  <a:txBody>
                    <a:bodyPr/>
                    <a:lstStyle/>
                    <a:p>
                      <a:pPr algn="ctr"/>
                      <a:endParaRPr lang="en-GB" sz="2000" b="1" dirty="0">
                        <a:latin typeface="Times New Roman" pitchFamily="18" charset="0"/>
                        <a:cs typeface="Times New Roman" pitchFamily="18" charset="0"/>
                      </a:endParaRPr>
                    </a:p>
                  </a:txBody>
                  <a:tcPr/>
                </a:tc>
                <a:tc>
                  <a:txBody>
                    <a:bodyPr/>
                    <a:lstStyle/>
                    <a:p>
                      <a:pPr algn="ctr"/>
                      <a:r>
                        <a:rPr lang="en-GB" sz="2000" b="1" dirty="0" smtClean="0">
                          <a:latin typeface="Times New Roman" pitchFamily="18" charset="0"/>
                          <a:cs typeface="Times New Roman" pitchFamily="18" charset="0"/>
                        </a:rPr>
                        <a:t>x</a:t>
                      </a:r>
                      <a:endParaRPr lang="en-GB" sz="2000" b="1" dirty="0">
                        <a:latin typeface="Times New Roman" pitchFamily="18" charset="0"/>
                        <a:cs typeface="Times New Roman" pitchFamily="18" charset="0"/>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smtClean="0">
                          <a:latin typeface="Times New Roman" pitchFamily="18" charset="0"/>
                          <a:cs typeface="Times New Roman" pitchFamily="18" charset="0"/>
                        </a:rPr>
                        <a:t>propose (that)</a:t>
                      </a:r>
                    </a:p>
                    <a:p>
                      <a:endParaRPr lang="en-GB" sz="2000" dirty="0">
                        <a:latin typeface="Times New Roman" pitchFamily="18" charset="0"/>
                        <a:cs typeface="Times New Roman" pitchFamily="18" charset="0"/>
                      </a:endParaRPr>
                    </a:p>
                  </a:txBody>
                  <a:tcPr/>
                </a:tc>
                <a:tc>
                  <a:txBody>
                    <a:bodyPr/>
                    <a:lstStyle/>
                    <a:p>
                      <a:pPr algn="ctr"/>
                      <a:r>
                        <a:rPr lang="en-GB" sz="2000" b="1" dirty="0" smtClean="0">
                          <a:latin typeface="Times New Roman" pitchFamily="18" charset="0"/>
                          <a:cs typeface="Times New Roman" pitchFamily="18" charset="0"/>
                        </a:rPr>
                        <a:t>x</a:t>
                      </a:r>
                      <a:endParaRPr lang="en-GB" sz="2000" b="1" dirty="0">
                        <a:latin typeface="Times New Roman" pitchFamily="18" charset="0"/>
                        <a:cs typeface="Times New Roman" pitchFamily="18" charset="0"/>
                      </a:endParaRPr>
                    </a:p>
                  </a:txBody>
                  <a:tcPr/>
                </a:tc>
                <a:tc>
                  <a:txBody>
                    <a:bodyPr/>
                    <a:lstStyle/>
                    <a:p>
                      <a:pPr algn="ctr"/>
                      <a:endParaRPr lang="en-GB" sz="2000" b="1" dirty="0">
                        <a:latin typeface="Times New Roman" pitchFamily="18" charset="0"/>
                        <a:cs typeface="Times New Roman" pitchFamily="18" charset="0"/>
                      </a:endParaRPr>
                    </a:p>
                  </a:txBody>
                  <a:tcPr/>
                </a:tc>
              </a:tr>
              <a:tr h="370840">
                <a:tc>
                  <a:txBody>
                    <a:bodyPr/>
                    <a:lstStyle/>
                    <a:p>
                      <a:r>
                        <a:rPr lang="en-GB" sz="2000" dirty="0" smtClean="0">
                          <a:latin typeface="Times New Roman" pitchFamily="18" charset="0"/>
                          <a:cs typeface="Times New Roman" pitchFamily="18" charset="0"/>
                        </a:rPr>
                        <a:t>theorize</a:t>
                      </a:r>
                      <a:endParaRPr lang="en-GB" sz="2000" dirty="0">
                        <a:latin typeface="Times New Roman" pitchFamily="18" charset="0"/>
                        <a:cs typeface="Times New Roman" pitchFamily="18" charset="0"/>
                      </a:endParaRPr>
                    </a:p>
                  </a:txBody>
                  <a:tcPr/>
                </a:tc>
                <a:tc>
                  <a:txBody>
                    <a:bodyPr/>
                    <a:lstStyle/>
                    <a:p>
                      <a:pPr algn="ctr"/>
                      <a:r>
                        <a:rPr lang="en-GB" sz="2000" b="1" smtClean="0">
                          <a:latin typeface="Times New Roman" pitchFamily="18" charset="0"/>
                          <a:cs typeface="Times New Roman" pitchFamily="18" charset="0"/>
                        </a:rPr>
                        <a:t>x</a:t>
                      </a:r>
                      <a:endParaRPr lang="en-GB" sz="2000" b="1" dirty="0">
                        <a:latin typeface="Times New Roman" pitchFamily="18" charset="0"/>
                        <a:cs typeface="Times New Roman" pitchFamily="18" charset="0"/>
                      </a:endParaRPr>
                    </a:p>
                  </a:txBody>
                  <a:tcPr/>
                </a:tc>
                <a:tc>
                  <a:txBody>
                    <a:bodyPr/>
                    <a:lstStyle/>
                    <a:p>
                      <a:pPr algn="ctr"/>
                      <a:endParaRPr lang="en-GB" sz="2000" b="1" dirty="0">
                        <a:latin typeface="Times New Roman" pitchFamily="18" charset="0"/>
                        <a:cs typeface="Times New Roman" pitchFamily="18" charset="0"/>
                      </a:endParaRPr>
                    </a:p>
                  </a:txBody>
                  <a:tcPr/>
                </a:tc>
              </a:tr>
              <a:tr h="370840">
                <a:tc>
                  <a:txBody>
                    <a:bodyPr/>
                    <a:lstStyle/>
                    <a:p>
                      <a:r>
                        <a:rPr lang="en-GB" sz="2000" dirty="0" smtClean="0">
                          <a:latin typeface="Times New Roman" pitchFamily="18" charset="0"/>
                          <a:cs typeface="Times New Roman" pitchFamily="18" charset="0"/>
                        </a:rPr>
                        <a:t>support</a:t>
                      </a:r>
                      <a:endParaRPr lang="en-GB" sz="2000" dirty="0">
                        <a:latin typeface="Times New Roman" pitchFamily="18" charset="0"/>
                        <a:cs typeface="Times New Roman" pitchFamily="18" charset="0"/>
                      </a:endParaRPr>
                    </a:p>
                  </a:txBody>
                  <a:tcPr/>
                </a:tc>
                <a:tc>
                  <a:txBody>
                    <a:bodyPr/>
                    <a:lstStyle/>
                    <a:p>
                      <a:pPr algn="ctr"/>
                      <a:r>
                        <a:rPr lang="en-GB" sz="2000" b="1" smtClean="0">
                          <a:latin typeface="Times New Roman" pitchFamily="18" charset="0"/>
                          <a:cs typeface="Times New Roman" pitchFamily="18" charset="0"/>
                        </a:rPr>
                        <a:t>x</a:t>
                      </a:r>
                      <a:endParaRPr lang="en-GB" sz="2000" b="1" dirty="0">
                        <a:latin typeface="Times New Roman" pitchFamily="18" charset="0"/>
                        <a:cs typeface="Times New Roman" pitchFamily="18" charset="0"/>
                      </a:endParaRPr>
                    </a:p>
                  </a:txBody>
                  <a:tcPr/>
                </a:tc>
                <a:tc>
                  <a:txBody>
                    <a:bodyPr/>
                    <a:lstStyle/>
                    <a:p>
                      <a:pPr algn="ctr"/>
                      <a:endParaRPr lang="en-GB" sz="2000" b="1" dirty="0">
                        <a:latin typeface="Times New Roman" pitchFamily="18" charset="0"/>
                        <a:cs typeface="Times New Roman" pitchFamily="18" charset="0"/>
                      </a:endParaRPr>
                    </a:p>
                  </a:txBody>
                  <a:tcPr/>
                </a:tc>
              </a:tr>
              <a:tr h="370840">
                <a:tc>
                  <a:txBody>
                    <a:bodyPr/>
                    <a:lstStyle/>
                    <a:p>
                      <a:r>
                        <a:rPr lang="en-GB" sz="2000" dirty="0" smtClean="0">
                          <a:latin typeface="Times New Roman" pitchFamily="18" charset="0"/>
                          <a:cs typeface="Times New Roman" pitchFamily="18" charset="0"/>
                        </a:rPr>
                        <a:t>examine</a:t>
                      </a:r>
                      <a:endParaRPr lang="en-GB" sz="2000" dirty="0">
                        <a:latin typeface="Times New Roman" pitchFamily="18" charset="0"/>
                        <a:cs typeface="Times New Roman" pitchFamily="18" charset="0"/>
                      </a:endParaRPr>
                    </a:p>
                  </a:txBody>
                  <a:tcPr/>
                </a:tc>
                <a:tc>
                  <a:txBody>
                    <a:bodyPr/>
                    <a:lstStyle/>
                    <a:p>
                      <a:pPr algn="ctr"/>
                      <a:r>
                        <a:rPr lang="en-GB" sz="2000" b="1" dirty="0" smtClean="0">
                          <a:latin typeface="Times New Roman" pitchFamily="18" charset="0"/>
                          <a:cs typeface="Times New Roman" pitchFamily="18" charset="0"/>
                        </a:rPr>
                        <a:t>x</a:t>
                      </a:r>
                      <a:endParaRPr lang="en-GB" sz="2000" b="1" dirty="0">
                        <a:latin typeface="Times New Roman" pitchFamily="18" charset="0"/>
                        <a:cs typeface="Times New Roman" pitchFamily="18" charset="0"/>
                      </a:endParaRPr>
                    </a:p>
                  </a:txBody>
                  <a:tcPr/>
                </a:tc>
                <a:tc>
                  <a:txBody>
                    <a:bodyPr/>
                    <a:lstStyle/>
                    <a:p>
                      <a:pPr algn="ctr"/>
                      <a:endParaRPr lang="en-GB" sz="2000" b="1" dirty="0">
                        <a:latin typeface="Times New Roman" pitchFamily="18" charset="0"/>
                        <a:cs typeface="Times New Roman" pitchFamily="18" charset="0"/>
                      </a:endParaRPr>
                    </a:p>
                  </a:txBody>
                  <a:tcPr/>
                </a:tc>
              </a:tr>
            </a:tbl>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06090"/>
          </a:xfrm>
        </p:spPr>
        <p:txBody>
          <a:bodyPr>
            <a:normAutofit fontScale="90000"/>
          </a:bodyPr>
          <a:lstStyle/>
          <a:p>
            <a:r>
              <a:rPr lang="en-GB" sz="2400" dirty="0" smtClean="0">
                <a:solidFill>
                  <a:srgbClr val="C00000"/>
                </a:solidFill>
                <a:latin typeface="Bahnschrift SemiBold" pitchFamily="34" charset="0"/>
              </a:rPr>
              <a:t>Referencing methods </a:t>
            </a:r>
            <a:br>
              <a:rPr lang="en-GB" sz="2400" dirty="0" smtClean="0">
                <a:solidFill>
                  <a:srgbClr val="C00000"/>
                </a:solidFill>
                <a:latin typeface="Bahnschrift SemiBold" pitchFamily="34" charset="0"/>
              </a:rPr>
            </a:br>
            <a:r>
              <a:rPr lang="en-GB" sz="2400" dirty="0" smtClean="0">
                <a:latin typeface="Bahnschrift SemiBold" pitchFamily="34" charset="0"/>
              </a:rPr>
              <a:t>(discussion based on </a:t>
            </a:r>
            <a:r>
              <a:rPr lang="en-GB" sz="2400" dirty="0" err="1" smtClean="0">
                <a:latin typeface="Bahnschrift SemiBold" pitchFamily="34" charset="0"/>
              </a:rPr>
              <a:t>Yakhontova</a:t>
            </a:r>
            <a:r>
              <a:rPr lang="en-GB" sz="2400" dirty="0" smtClean="0">
                <a:latin typeface="Bahnschrift SemiBold" pitchFamily="34" charset="0"/>
              </a:rPr>
              <a:t>)</a:t>
            </a:r>
            <a:endParaRPr lang="en-GB" sz="2400" dirty="0">
              <a:latin typeface="Bahnschrift SemiBold" pitchFamily="34" charset="0"/>
            </a:endParaRPr>
          </a:p>
        </p:txBody>
      </p:sp>
      <p:sp>
        <p:nvSpPr>
          <p:cNvPr id="3" name="Содержимое 2"/>
          <p:cNvSpPr>
            <a:spLocks noGrp="1"/>
          </p:cNvSpPr>
          <p:nvPr>
            <p:ph idx="1"/>
          </p:nvPr>
        </p:nvSpPr>
        <p:spPr>
          <a:xfrm>
            <a:off x="457200" y="1052736"/>
            <a:ext cx="8229600" cy="5073427"/>
          </a:xfrm>
        </p:spPr>
        <p:txBody>
          <a:bodyPr>
            <a:noAutofit/>
          </a:bodyPr>
          <a:lstStyle/>
          <a:p>
            <a:pPr>
              <a:buNone/>
            </a:pPr>
            <a:r>
              <a:rPr lang="en-GB" sz="2000" dirty="0" smtClean="0">
                <a:latin typeface="Times New Roman" pitchFamily="18" charset="0"/>
                <a:cs typeface="Times New Roman" pitchFamily="18" charset="0"/>
              </a:rPr>
              <a:t>Answer the questions (based on assigned reading </a:t>
            </a:r>
            <a:r>
              <a:rPr lang="en-GB" sz="2000" dirty="0" err="1" smtClean="0">
                <a:latin typeface="Times New Roman" pitchFamily="18" charset="0"/>
                <a:cs typeface="Times New Roman" pitchFamily="18" charset="0"/>
              </a:rPr>
              <a:t>Yakhontova</a:t>
            </a:r>
            <a:r>
              <a:rPr lang="en-GB" sz="2000" dirty="0" smtClean="0">
                <a:latin typeface="Times New Roman" pitchFamily="18" charset="0"/>
                <a:cs typeface="Times New Roman" pitchFamily="18" charset="0"/>
              </a:rPr>
              <a:t> pages 78-86)</a:t>
            </a:r>
          </a:p>
          <a:p>
            <a:pPr>
              <a:buNone/>
            </a:pPr>
            <a:r>
              <a:rPr lang="en-GB" sz="2000" dirty="0" smtClean="0">
                <a:latin typeface="Times New Roman" pitchFamily="18" charset="0"/>
                <a:cs typeface="Times New Roman" pitchFamily="18" charset="0"/>
              </a:rPr>
              <a:t>1) What are </a:t>
            </a:r>
            <a:r>
              <a:rPr lang="en-GB" sz="2000" b="1" dirty="0" smtClean="0">
                <a:latin typeface="Times New Roman" pitchFamily="18" charset="0"/>
                <a:cs typeface="Times New Roman" pitchFamily="18" charset="0"/>
              </a:rPr>
              <a:t>direct </a:t>
            </a:r>
            <a:r>
              <a:rPr lang="en-GB" sz="2000" dirty="0" smtClean="0">
                <a:latin typeface="Times New Roman" pitchFamily="18" charset="0"/>
                <a:cs typeface="Times New Roman" pitchFamily="18" charset="0"/>
              </a:rPr>
              <a:t> citations like? What punctuation do writers use in short</a:t>
            </a:r>
          </a:p>
          <a:p>
            <a:pPr>
              <a:buNone/>
            </a:pPr>
            <a:r>
              <a:rPr lang="en-GB" sz="2000" dirty="0" smtClean="0">
                <a:latin typeface="Times New Roman" pitchFamily="18" charset="0"/>
                <a:cs typeface="Times New Roman" pitchFamily="18" charset="0"/>
              </a:rPr>
              <a:t>quotations (</a:t>
            </a:r>
            <a:r>
              <a:rPr lang="en-GB" sz="2000" b="1" dirty="0" smtClean="0">
                <a:latin typeface="Times New Roman" pitchFamily="18" charset="0"/>
                <a:cs typeface="Times New Roman" pitchFamily="18" charset="0"/>
              </a:rPr>
              <a:t>2-3 lines</a:t>
            </a:r>
            <a:r>
              <a:rPr lang="en-GB" sz="2000" dirty="0" smtClean="0">
                <a:latin typeface="Times New Roman" pitchFamily="18" charset="0"/>
                <a:cs typeface="Times New Roman" pitchFamily="18" charset="0"/>
              </a:rPr>
              <a:t>)?</a:t>
            </a:r>
          </a:p>
          <a:p>
            <a:pPr>
              <a:buNone/>
            </a:pPr>
            <a:endParaRPr lang="en-GB" sz="2000" dirty="0" smtClean="0">
              <a:latin typeface="Times New Roman" pitchFamily="18" charset="0"/>
              <a:cs typeface="Times New Roman" pitchFamily="18" charset="0"/>
            </a:endParaRPr>
          </a:p>
          <a:p>
            <a:r>
              <a:rPr lang="en-GB" sz="2000" dirty="0" smtClean="0">
                <a:latin typeface="Times New Roman" pitchFamily="18" charset="0"/>
                <a:cs typeface="Times New Roman" pitchFamily="18" charset="0"/>
              </a:rPr>
              <a:t>the author’s words are in quotation marks </a:t>
            </a:r>
          </a:p>
          <a:p>
            <a:r>
              <a:rPr lang="en-GB" sz="2000" dirty="0" smtClean="0">
                <a:latin typeface="Times New Roman" pitchFamily="18" charset="0"/>
                <a:cs typeface="Times New Roman" pitchFamily="18" charset="0"/>
              </a:rPr>
              <a:t>double quotation marks  - American usage </a:t>
            </a:r>
            <a:r>
              <a:rPr lang="en-GB" sz="2000" b="1" dirty="0" smtClean="0">
                <a:solidFill>
                  <a:srgbClr val="C00000"/>
                </a:solidFill>
                <a:latin typeface="Times New Roman" pitchFamily="18" charset="0"/>
                <a:cs typeface="Times New Roman" pitchFamily="18" charset="0"/>
              </a:rPr>
              <a:t>“</a:t>
            </a:r>
            <a:r>
              <a:rPr lang="en-GB" sz="2000" dirty="0" smtClean="0">
                <a:latin typeface="Times New Roman" pitchFamily="18" charset="0"/>
                <a:cs typeface="Times New Roman" pitchFamily="18" charset="0"/>
              </a:rPr>
              <a:t> ZZZZZZ</a:t>
            </a:r>
            <a:r>
              <a:rPr lang="en-GB" sz="2000" b="1" dirty="0" smtClean="0">
                <a:solidFill>
                  <a:srgbClr val="C00000"/>
                </a:solidFill>
                <a:latin typeface="Times New Roman" pitchFamily="18" charset="0"/>
                <a:cs typeface="Times New Roman" pitchFamily="18" charset="0"/>
              </a:rPr>
              <a:t>”</a:t>
            </a:r>
          </a:p>
          <a:p>
            <a:r>
              <a:rPr lang="en-GB" sz="2000" dirty="0" smtClean="0">
                <a:latin typeface="Times New Roman" pitchFamily="18" charset="0"/>
                <a:cs typeface="Times New Roman" pitchFamily="18" charset="0"/>
              </a:rPr>
              <a:t>single quotation marks  British usage  </a:t>
            </a:r>
            <a:r>
              <a:rPr lang="en-GB" sz="2000" b="1" dirty="0" smtClean="0">
                <a:solidFill>
                  <a:srgbClr val="C00000"/>
                </a:solidFill>
                <a:latin typeface="Times New Roman" pitchFamily="18" charset="0"/>
                <a:cs typeface="Times New Roman" pitchFamily="18" charset="0"/>
              </a:rPr>
              <a:t>‘</a:t>
            </a:r>
            <a:r>
              <a:rPr lang="en-GB" sz="2000" dirty="0" smtClean="0">
                <a:latin typeface="Times New Roman" pitchFamily="18" charset="0"/>
                <a:cs typeface="Times New Roman" pitchFamily="18" charset="0"/>
              </a:rPr>
              <a:t>XXXXXXX</a:t>
            </a:r>
            <a:r>
              <a:rPr lang="en-GB" sz="2000" b="1" dirty="0" smtClean="0">
                <a:solidFill>
                  <a:srgbClr val="C00000"/>
                </a:solidFill>
                <a:latin typeface="Times New Roman" pitchFamily="18" charset="0"/>
                <a:cs typeface="Times New Roman" pitchFamily="18" charset="0"/>
              </a:rPr>
              <a:t>’</a:t>
            </a:r>
          </a:p>
          <a:p>
            <a:r>
              <a:rPr lang="en-GB" sz="2000" dirty="0" smtClean="0">
                <a:latin typeface="Times New Roman" pitchFamily="18" charset="0"/>
                <a:cs typeface="Times New Roman" pitchFamily="18" charset="0"/>
              </a:rPr>
              <a:t>quotations are incorporated into the text </a:t>
            </a:r>
          </a:p>
          <a:p>
            <a:r>
              <a:rPr lang="en-GB" sz="2000" dirty="0" smtClean="0">
                <a:latin typeface="Times New Roman" pitchFamily="18" charset="0"/>
                <a:cs typeface="Times New Roman" pitchFamily="18" charset="0"/>
              </a:rPr>
              <a:t>separated from the rest of the sentence by a comma/colon.  </a:t>
            </a:r>
          </a:p>
          <a:p>
            <a:pPr>
              <a:buNone/>
            </a:pPr>
            <a:endParaRPr lang="en-GB" sz="2000" dirty="0" smtClean="0">
              <a:latin typeface="Times New Roman" pitchFamily="18" charset="0"/>
              <a:cs typeface="Times New Roman" pitchFamily="18" charset="0"/>
            </a:endParaRPr>
          </a:p>
          <a:p>
            <a:pPr>
              <a:buNone/>
            </a:pPr>
            <a:r>
              <a:rPr lang="en-GB" sz="2000" i="1" dirty="0" smtClean="0">
                <a:latin typeface="Times New Roman" pitchFamily="18" charset="0"/>
                <a:cs typeface="Times New Roman" pitchFamily="18" charset="0"/>
              </a:rPr>
              <a:t>In the words of Robert Moore, ‘If humankind was created, as Genesis states,</a:t>
            </a:r>
          </a:p>
          <a:p>
            <a:pPr>
              <a:buNone/>
            </a:pPr>
            <a:r>
              <a:rPr lang="en-GB" sz="2000" i="1" dirty="0" smtClean="0">
                <a:latin typeface="Times New Roman" pitchFamily="18" charset="0"/>
                <a:cs typeface="Times New Roman" pitchFamily="18" charset="0"/>
              </a:rPr>
              <a:t>in the image of God, then our exploitative, battering and polluting behaviour</a:t>
            </a:r>
          </a:p>
          <a:p>
            <a:pPr>
              <a:buNone/>
            </a:pPr>
            <a:r>
              <a:rPr lang="en-GB" sz="2000" i="1" dirty="0" smtClean="0">
                <a:latin typeface="Times New Roman" pitchFamily="18" charset="0"/>
                <a:cs typeface="Times New Roman" pitchFamily="18" charset="0"/>
              </a:rPr>
              <a:t>towards nature is a corruption of our own status’ (184).  ( example uses MLA style)</a:t>
            </a:r>
            <a:endParaRPr lang="en-GB" sz="2000" i="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 calcmode="lin" valueType="num">
                                      <p:cBhvr additive="base">
                                        <p:cTn id="1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 calcmode="lin" valueType="num">
                                      <p:cBhvr additive="base">
                                        <p:cTn id="2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anim calcmode="lin" valueType="num">
                                      <p:cBhvr additive="base">
                                        <p:cTn id="2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anim calcmode="lin" valueType="num">
                                      <p:cBhvr additive="base">
                                        <p:cTn id="3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anim calcmode="lin" valueType="num">
                                      <p:cBhvr additive="base">
                                        <p:cTn id="37"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06090"/>
          </a:xfrm>
        </p:spPr>
        <p:txBody>
          <a:bodyPr>
            <a:normAutofit/>
          </a:bodyPr>
          <a:lstStyle/>
          <a:p>
            <a:r>
              <a:rPr lang="en-GB" sz="3200" dirty="0" smtClean="0">
                <a:solidFill>
                  <a:srgbClr val="C00000"/>
                </a:solidFill>
                <a:latin typeface="Bahnschrift SemiBold" pitchFamily="34" charset="0"/>
              </a:rPr>
              <a:t>Using citations. Patterns and Tenses</a:t>
            </a:r>
            <a:endParaRPr lang="en-GB" sz="3200" dirty="0">
              <a:solidFill>
                <a:srgbClr val="C00000"/>
              </a:solidFill>
              <a:latin typeface="Bahnschrift SemiBold" pitchFamily="34" charset="0"/>
            </a:endParaRPr>
          </a:p>
        </p:txBody>
      </p:sp>
      <p:sp>
        <p:nvSpPr>
          <p:cNvPr id="3" name="Содержимое 2"/>
          <p:cNvSpPr>
            <a:spLocks noGrp="1"/>
          </p:cNvSpPr>
          <p:nvPr>
            <p:ph idx="1"/>
          </p:nvPr>
        </p:nvSpPr>
        <p:spPr>
          <a:xfrm>
            <a:off x="457200" y="980728"/>
            <a:ext cx="8229600" cy="5145435"/>
          </a:xfrm>
        </p:spPr>
        <p:txBody>
          <a:bodyPr>
            <a:normAutofit lnSpcReduction="10000"/>
          </a:bodyPr>
          <a:lstStyle/>
          <a:p>
            <a:pPr>
              <a:buNone/>
            </a:pPr>
            <a:r>
              <a:rPr lang="en-GB" dirty="0" smtClean="0">
                <a:latin typeface="Times New Roman" pitchFamily="18" charset="0"/>
                <a:cs typeface="Times New Roman" pitchFamily="18" charset="0"/>
              </a:rPr>
              <a:t>Answer the questions (based on assigned reading </a:t>
            </a:r>
            <a:r>
              <a:rPr lang="en-GB" dirty="0" err="1" smtClean="0">
                <a:latin typeface="Times New Roman" pitchFamily="18" charset="0"/>
                <a:cs typeface="Times New Roman" pitchFamily="18" charset="0"/>
              </a:rPr>
              <a:t>Yakhontova</a:t>
            </a:r>
            <a:r>
              <a:rPr lang="en-GB" dirty="0" smtClean="0">
                <a:latin typeface="Times New Roman" pitchFamily="18" charset="0"/>
                <a:cs typeface="Times New Roman" pitchFamily="18" charset="0"/>
              </a:rPr>
              <a:t> pages 78-86)</a:t>
            </a:r>
          </a:p>
          <a:p>
            <a:pPr marL="514350" indent="-514350">
              <a:buAutoNum type="alphaUcParenR"/>
            </a:pPr>
            <a:r>
              <a:rPr lang="en-GB" dirty="0" smtClean="0"/>
              <a:t>What are the three major patterns that citations fall into?</a:t>
            </a:r>
          </a:p>
          <a:p>
            <a:pPr indent="19050">
              <a:buNone/>
            </a:pPr>
            <a:r>
              <a:rPr lang="en-GB" dirty="0" smtClean="0"/>
              <a:t>1. Citations with a cited author as an agent (a person who acts) of research activity.</a:t>
            </a:r>
          </a:p>
          <a:p>
            <a:pPr indent="19050">
              <a:buNone/>
            </a:pPr>
            <a:r>
              <a:rPr lang="en-GB" dirty="0" smtClean="0"/>
              <a:t>2. Citations with reference to the activity of a researcher/researchers.</a:t>
            </a:r>
          </a:p>
          <a:p>
            <a:pPr indent="19050">
              <a:buNone/>
            </a:pPr>
            <a:r>
              <a:rPr lang="en-GB" dirty="0" smtClean="0"/>
              <a:t>3. Citations with no reference to the activity of a researcher/researchers.</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 calcmode="lin" valueType="num">
                                      <p:cBhvr additive="base">
                                        <p:cTn id="1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260648"/>
            <a:ext cx="8229600" cy="490066"/>
          </a:xfrm>
        </p:spPr>
        <p:txBody>
          <a:bodyPr>
            <a:normAutofit/>
          </a:bodyPr>
          <a:lstStyle/>
          <a:p>
            <a:r>
              <a:rPr lang="en-GB" sz="2400" dirty="0" smtClean="0">
                <a:solidFill>
                  <a:srgbClr val="C00000"/>
                </a:solidFill>
                <a:latin typeface="Bahnschrift SemiBold" pitchFamily="34" charset="0"/>
              </a:rPr>
              <a:t>Using citations. Patterns and Tenses</a:t>
            </a:r>
            <a:endParaRPr lang="en-GB" sz="2400" dirty="0"/>
          </a:p>
        </p:txBody>
      </p:sp>
      <p:sp>
        <p:nvSpPr>
          <p:cNvPr id="3" name="Содержимое 2"/>
          <p:cNvSpPr>
            <a:spLocks noGrp="1"/>
          </p:cNvSpPr>
          <p:nvPr>
            <p:ph idx="1"/>
          </p:nvPr>
        </p:nvSpPr>
        <p:spPr>
          <a:xfrm>
            <a:off x="457200" y="836712"/>
            <a:ext cx="8229600" cy="5289451"/>
          </a:xfrm>
        </p:spPr>
        <p:txBody>
          <a:bodyPr>
            <a:normAutofit fontScale="77500" lnSpcReduction="20000"/>
          </a:bodyPr>
          <a:lstStyle/>
          <a:p>
            <a:pPr>
              <a:buNone/>
            </a:pPr>
            <a:r>
              <a:rPr lang="en-GB" dirty="0" smtClean="0"/>
              <a:t>B) What tenses are used in type 1 citations? What does the choice of the tense depend on?  </a:t>
            </a:r>
          </a:p>
          <a:p>
            <a:pPr>
              <a:buNone/>
            </a:pPr>
            <a:r>
              <a:rPr lang="en-GB" dirty="0" smtClean="0"/>
              <a:t>What is ‘</a:t>
            </a:r>
            <a:r>
              <a:rPr lang="en-GB" dirty="0" err="1" smtClean="0"/>
              <a:t>citational</a:t>
            </a:r>
            <a:r>
              <a:rPr lang="en-GB" dirty="0" smtClean="0"/>
              <a:t> present’?</a:t>
            </a:r>
          </a:p>
          <a:p>
            <a:pPr>
              <a:buNone/>
            </a:pPr>
            <a:r>
              <a:rPr lang="en-GB" dirty="0" smtClean="0"/>
              <a:t>C) What tenses are used in type 2 and type 3 citations?</a:t>
            </a:r>
          </a:p>
          <a:p>
            <a:r>
              <a:rPr lang="en-GB" dirty="0" smtClean="0"/>
              <a:t>In pattern 2, the present perfect tense is usually used. In pattern 3, the present (simple)  tense is used. past tense. </a:t>
            </a:r>
          </a:p>
          <a:p>
            <a:r>
              <a:rPr lang="en-GB" sz="2800" dirty="0" smtClean="0">
                <a:latin typeface="Times New Roman" pitchFamily="18" charset="0"/>
                <a:cs typeface="Times New Roman" pitchFamily="18" charset="0"/>
              </a:rPr>
              <a:t>Use past simple if you are neutral about the outcome of the experiment. You simply present the information as something that was true in the past</a:t>
            </a:r>
          </a:p>
          <a:p>
            <a:r>
              <a:rPr lang="en-GB" sz="2800" dirty="0" smtClean="0">
                <a:latin typeface="Times New Roman" pitchFamily="18" charset="0"/>
                <a:cs typeface="Times New Roman" pitchFamily="18" charset="0"/>
              </a:rPr>
              <a:t>If you want to keep some distance from the findings, e.g. because they were true only in those specific circumstances, you can also use the simple past</a:t>
            </a:r>
          </a:p>
          <a:p>
            <a:pPr>
              <a:buNone/>
            </a:pPr>
            <a:r>
              <a:rPr lang="en-GB" i="1" dirty="0" smtClean="0"/>
              <a:t>Check your understanding: </a:t>
            </a:r>
            <a:r>
              <a:rPr lang="en-GB" i="1" dirty="0" err="1" smtClean="0">
                <a:latin typeface="Times New Roman" pitchFamily="18" charset="0"/>
                <a:cs typeface="Times New Roman" pitchFamily="18" charset="0"/>
              </a:rPr>
              <a:t>Yakhontova</a:t>
            </a:r>
            <a:r>
              <a:rPr lang="en-GB" i="1" dirty="0" smtClean="0">
                <a:latin typeface="Times New Roman" pitchFamily="18" charset="0"/>
                <a:cs typeface="Times New Roman" pitchFamily="18" charset="0"/>
              </a:rPr>
              <a:t> task 41 page  85</a:t>
            </a:r>
          </a:p>
          <a:p>
            <a:pPr>
              <a:buNone/>
            </a:pPr>
            <a:r>
              <a:rPr lang="en-GB" i="1" dirty="0" smtClean="0"/>
              <a:t>Task 42 page 84-85</a:t>
            </a:r>
            <a:r>
              <a:rPr lang="uk-UA" i="1" dirty="0" smtClean="0"/>
              <a:t>.</a:t>
            </a:r>
            <a:endParaRPr lang="en-GB"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34082"/>
          </a:xfrm>
        </p:spPr>
        <p:txBody>
          <a:bodyPr>
            <a:normAutofit/>
          </a:bodyPr>
          <a:lstStyle/>
          <a:p>
            <a:r>
              <a:rPr lang="en-GB" sz="2400" dirty="0" smtClean="0">
                <a:solidFill>
                  <a:srgbClr val="C00000"/>
                </a:solidFill>
                <a:latin typeface="Bahnschrift SemiBold" pitchFamily="34" charset="0"/>
              </a:rPr>
              <a:t>Using citations. Reporting verbs. Tenses</a:t>
            </a:r>
            <a:endParaRPr lang="en-GB" sz="2400" dirty="0"/>
          </a:p>
        </p:txBody>
      </p:sp>
      <p:sp>
        <p:nvSpPr>
          <p:cNvPr id="3" name="Содержимое 2"/>
          <p:cNvSpPr>
            <a:spLocks noGrp="1"/>
          </p:cNvSpPr>
          <p:nvPr>
            <p:ph idx="1"/>
          </p:nvPr>
        </p:nvSpPr>
        <p:spPr>
          <a:xfrm>
            <a:off x="457200" y="836712"/>
            <a:ext cx="8229600" cy="5289451"/>
          </a:xfrm>
        </p:spPr>
        <p:txBody>
          <a:bodyPr>
            <a:normAutofit fontScale="62500" lnSpcReduction="20000"/>
          </a:bodyPr>
          <a:lstStyle/>
          <a:p>
            <a:pPr>
              <a:buNone/>
            </a:pPr>
            <a:r>
              <a:rPr lang="en-GB" dirty="0" smtClean="0">
                <a:latin typeface="Times New Roman" pitchFamily="18" charset="0"/>
                <a:cs typeface="Times New Roman" pitchFamily="18" charset="0"/>
              </a:rPr>
              <a:t>To write about </a:t>
            </a:r>
            <a:r>
              <a:rPr lang="en-GB" b="1" dirty="0" smtClean="0">
                <a:latin typeface="Times New Roman" pitchFamily="18" charset="0"/>
                <a:cs typeface="Times New Roman" pitchFamily="18" charset="0"/>
              </a:rPr>
              <a:t>what specific researchers did</a:t>
            </a:r>
            <a:r>
              <a:rPr lang="en-GB" dirty="0" smtClean="0">
                <a:latin typeface="Times New Roman" pitchFamily="18" charset="0"/>
                <a:cs typeface="Times New Roman" pitchFamily="18" charset="0"/>
              </a:rPr>
              <a:t>, rather than about the opinions or conclusions they reached, use the </a:t>
            </a:r>
            <a:r>
              <a:rPr lang="en-GB" b="1" dirty="0" smtClean="0">
                <a:latin typeface="Times New Roman" pitchFamily="18" charset="0"/>
                <a:cs typeface="Times New Roman" pitchFamily="18" charset="0"/>
              </a:rPr>
              <a:t>simple past</a:t>
            </a:r>
          </a:p>
          <a:p>
            <a:pPr indent="19050">
              <a:buNone/>
            </a:pPr>
            <a:r>
              <a:rPr lang="en-GB" i="1" dirty="0" err="1" smtClean="0">
                <a:latin typeface="Times New Roman" pitchFamily="18" charset="0"/>
                <a:cs typeface="Times New Roman" pitchFamily="18" charset="0"/>
              </a:rPr>
              <a:t>Horwell</a:t>
            </a:r>
            <a:r>
              <a:rPr lang="en-GB" i="1" dirty="0" smtClean="0">
                <a:latin typeface="Times New Roman" pitchFamily="18" charset="0"/>
                <a:cs typeface="Times New Roman" pitchFamily="18" charset="0"/>
              </a:rPr>
              <a:t> and Baxter (2006) investigated toxicity levels in small particles.</a:t>
            </a:r>
          </a:p>
          <a:p>
            <a:pPr>
              <a:buNone/>
            </a:pPr>
            <a:endParaRPr lang="en-GB" dirty="0" smtClean="0">
              <a:latin typeface="Times New Roman" pitchFamily="18" charset="0"/>
              <a:cs typeface="Times New Roman" pitchFamily="18" charset="0"/>
            </a:endParaRPr>
          </a:p>
          <a:p>
            <a:pPr>
              <a:buNone/>
            </a:pPr>
            <a:r>
              <a:rPr lang="en-GB" dirty="0" smtClean="0">
                <a:latin typeface="Times New Roman" pitchFamily="18" charset="0"/>
                <a:cs typeface="Times New Roman" pitchFamily="18" charset="0"/>
              </a:rPr>
              <a:t>To focus on the </a:t>
            </a:r>
            <a:r>
              <a:rPr lang="en-GB" b="1" dirty="0" smtClean="0">
                <a:latin typeface="Times New Roman" pitchFamily="18" charset="0"/>
                <a:cs typeface="Times New Roman" pitchFamily="18" charset="0"/>
              </a:rPr>
              <a:t>opinions</a:t>
            </a:r>
            <a:r>
              <a:rPr lang="en-GB" dirty="0" smtClean="0">
                <a:latin typeface="Times New Roman" pitchFamily="18" charset="0"/>
                <a:cs typeface="Times New Roman" pitchFamily="18" charset="0"/>
              </a:rPr>
              <a:t> that researchers hold, rather than the activities they undertook to reach them, use the </a:t>
            </a:r>
            <a:r>
              <a:rPr lang="en-GB" b="1" dirty="0" smtClean="0">
                <a:latin typeface="Times New Roman" pitchFamily="18" charset="0"/>
                <a:cs typeface="Times New Roman" pitchFamily="18" charset="0"/>
              </a:rPr>
              <a:t>simple present </a:t>
            </a:r>
          </a:p>
          <a:p>
            <a:pPr indent="19050">
              <a:buNone/>
            </a:pPr>
            <a:r>
              <a:rPr lang="en-GB" i="1" dirty="0" smtClean="0">
                <a:latin typeface="Times New Roman" pitchFamily="18" charset="0"/>
                <a:cs typeface="Times New Roman" pitchFamily="18" charset="0"/>
              </a:rPr>
              <a:t>Andrews (2010) sees argumentation as a vital skill in Higher Education.</a:t>
            </a:r>
          </a:p>
          <a:p>
            <a:pPr>
              <a:buNone/>
            </a:pPr>
            <a:endParaRPr lang="en-GB" dirty="0" smtClean="0">
              <a:latin typeface="Times New Roman" pitchFamily="18" charset="0"/>
              <a:cs typeface="Times New Roman" pitchFamily="18" charset="0"/>
            </a:endParaRPr>
          </a:p>
          <a:p>
            <a:pPr>
              <a:buNone/>
            </a:pPr>
            <a:r>
              <a:rPr lang="en-GB" dirty="0" smtClean="0">
                <a:latin typeface="Times New Roman" pitchFamily="18" charset="0"/>
                <a:cs typeface="Times New Roman" pitchFamily="18" charset="0"/>
              </a:rPr>
              <a:t>To write about research activity that </a:t>
            </a:r>
            <a:r>
              <a:rPr lang="en-GB" b="1" dirty="0" smtClean="0">
                <a:latin typeface="Times New Roman" pitchFamily="18" charset="0"/>
                <a:cs typeface="Times New Roman" pitchFamily="18" charset="0"/>
              </a:rPr>
              <a:t>spanned a period of time</a:t>
            </a:r>
            <a:r>
              <a:rPr lang="en-GB" dirty="0" smtClean="0">
                <a:latin typeface="Times New Roman" pitchFamily="18" charset="0"/>
                <a:cs typeface="Times New Roman" pitchFamily="18" charset="0"/>
              </a:rPr>
              <a:t>, e.g. because different authors worked on the same area, use the </a:t>
            </a:r>
            <a:r>
              <a:rPr lang="en-GB" b="1" dirty="0" smtClean="0">
                <a:latin typeface="Times New Roman" pitchFamily="18" charset="0"/>
                <a:cs typeface="Times New Roman" pitchFamily="18" charset="0"/>
              </a:rPr>
              <a:t>present perfect </a:t>
            </a:r>
          </a:p>
          <a:p>
            <a:pPr>
              <a:buNone/>
            </a:pPr>
            <a:r>
              <a:rPr lang="en-GB" b="1" dirty="0" smtClean="0">
                <a:latin typeface="Times New Roman" pitchFamily="18" charset="0"/>
                <a:cs typeface="Times New Roman" pitchFamily="18" charset="0"/>
              </a:rPr>
              <a:t> </a:t>
            </a:r>
          </a:p>
          <a:p>
            <a:pPr indent="19050">
              <a:buNone/>
            </a:pPr>
            <a:r>
              <a:rPr lang="en-GB" i="1" dirty="0" smtClean="0">
                <a:latin typeface="Times New Roman" pitchFamily="18" charset="0"/>
                <a:cs typeface="Times New Roman" pitchFamily="18" charset="0"/>
              </a:rPr>
              <a:t>Many studies have asserted that the increase in the incidence of inflammatory bowel diseases, asthma and allergic diseases in industrialized countries is mainly due to immature immune systems, insufficient exposure to microbes, intestinal microbial ecosystem imbalances and genetic inheritance disorders (</a:t>
            </a:r>
            <a:r>
              <a:rPr lang="en-GB" i="1" dirty="0" err="1" smtClean="0">
                <a:latin typeface="Times New Roman" pitchFamily="18" charset="0"/>
                <a:cs typeface="Times New Roman" pitchFamily="18" charset="0"/>
              </a:rPr>
              <a:t>Penders</a:t>
            </a:r>
            <a:r>
              <a:rPr lang="en-GB" i="1" dirty="0" smtClean="0">
                <a:latin typeface="Times New Roman" pitchFamily="18" charset="0"/>
                <a:cs typeface="Times New Roman" pitchFamily="18" charset="0"/>
              </a:rPr>
              <a:t> et al., 2010 and</a:t>
            </a:r>
          </a:p>
          <a:p>
            <a:pPr indent="19050">
              <a:buNone/>
            </a:pPr>
            <a:r>
              <a:rPr lang="en-GB" i="1" dirty="0" err="1" smtClean="0">
                <a:latin typeface="Times New Roman" pitchFamily="18" charset="0"/>
                <a:cs typeface="Times New Roman" pitchFamily="18" charset="0"/>
              </a:rPr>
              <a:t>Pochard</a:t>
            </a:r>
            <a:r>
              <a:rPr lang="en-GB" i="1" dirty="0" smtClean="0">
                <a:latin typeface="Times New Roman" pitchFamily="18" charset="0"/>
                <a:cs typeface="Times New Roman" pitchFamily="18" charset="0"/>
              </a:rPr>
              <a:t> et al., 2002).</a:t>
            </a:r>
            <a:endParaRPr lang="en-GB" i="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34082"/>
          </a:xfrm>
        </p:spPr>
        <p:txBody>
          <a:bodyPr>
            <a:normAutofit/>
          </a:bodyPr>
          <a:lstStyle/>
          <a:p>
            <a:r>
              <a:rPr lang="en-GB" sz="2400" dirty="0" smtClean="0">
                <a:solidFill>
                  <a:srgbClr val="C00000"/>
                </a:solidFill>
                <a:latin typeface="Bahnschrift SemiBold" pitchFamily="34" charset="0"/>
              </a:rPr>
              <a:t>Reporting verbs. Practice</a:t>
            </a:r>
            <a:endParaRPr lang="en-GB" sz="2400" dirty="0"/>
          </a:p>
        </p:txBody>
      </p:sp>
      <p:sp>
        <p:nvSpPr>
          <p:cNvPr id="3" name="Содержимое 2"/>
          <p:cNvSpPr>
            <a:spLocks noGrp="1"/>
          </p:cNvSpPr>
          <p:nvPr>
            <p:ph idx="1"/>
          </p:nvPr>
        </p:nvSpPr>
        <p:spPr>
          <a:xfrm>
            <a:off x="457200" y="764704"/>
            <a:ext cx="8229600" cy="5361459"/>
          </a:xfrm>
        </p:spPr>
        <p:txBody>
          <a:bodyPr>
            <a:normAutofit fontScale="62500" lnSpcReduction="20000"/>
          </a:bodyPr>
          <a:lstStyle/>
          <a:p>
            <a:pPr>
              <a:buNone/>
            </a:pPr>
            <a:r>
              <a:rPr lang="en-GB" b="1" dirty="0" smtClean="0">
                <a:latin typeface="Times New Roman" pitchFamily="18" charset="0"/>
                <a:cs typeface="Times New Roman" pitchFamily="18" charset="0"/>
              </a:rPr>
              <a:t>Class handout 8 . Task I</a:t>
            </a:r>
          </a:p>
          <a:p>
            <a:pPr>
              <a:buNone/>
            </a:pPr>
            <a:r>
              <a:rPr lang="en-GB" dirty="0" smtClean="0">
                <a:latin typeface="Times New Roman" pitchFamily="18" charset="0"/>
                <a:cs typeface="Times New Roman" pitchFamily="18" charset="0"/>
              </a:rPr>
              <a:t>Here are some citation statements that students wrote in a discussion of the benefits of caffeinated energy drinks using the passage in Caffeinated Energy Drinks-A Growing Problem </a:t>
            </a:r>
            <a:r>
              <a:rPr lang="en-GB" dirty="0" err="1" smtClean="0">
                <a:latin typeface="Times New Roman" pitchFamily="18" charset="0"/>
                <a:cs typeface="Times New Roman" pitchFamily="18" charset="0"/>
              </a:rPr>
              <a:t>Reissig</a:t>
            </a:r>
            <a:r>
              <a:rPr lang="en-GB" dirty="0" smtClean="0">
                <a:latin typeface="Times New Roman" pitchFamily="18" charset="0"/>
                <a:cs typeface="Times New Roman" pitchFamily="18" charset="0"/>
              </a:rPr>
              <a:t>, C. J., Strain, E. c., and Griffiths, R. R. (2009). </a:t>
            </a:r>
            <a:r>
              <a:rPr lang="en-GB" i="1" dirty="0" smtClean="0">
                <a:latin typeface="Times New Roman" pitchFamily="18" charset="0"/>
                <a:cs typeface="Times New Roman" pitchFamily="18" charset="0"/>
              </a:rPr>
              <a:t>Drug and Alcohol Dependence, 99, 1-10.</a:t>
            </a:r>
            <a:endParaRPr lang="en-GB" dirty="0" smtClean="0">
              <a:latin typeface="Times New Roman" pitchFamily="18" charset="0"/>
              <a:cs typeface="Times New Roman" pitchFamily="18" charset="0"/>
            </a:endParaRPr>
          </a:p>
          <a:p>
            <a:pPr>
              <a:buNone/>
            </a:pPr>
            <a:r>
              <a:rPr lang="en-GB" dirty="0" smtClean="0">
                <a:latin typeface="Times New Roman" pitchFamily="18" charset="0"/>
                <a:cs typeface="Times New Roman" pitchFamily="18" charset="0"/>
              </a:rPr>
              <a:t> </a:t>
            </a:r>
            <a:r>
              <a:rPr lang="en-GB" i="1" dirty="0" smtClean="0">
                <a:latin typeface="Times New Roman" pitchFamily="18" charset="0"/>
                <a:cs typeface="Times New Roman" pitchFamily="18" charset="0"/>
              </a:rPr>
              <a:t>Which, if any, would you prefer to have written? Why? Edit the weaker sentences.</a:t>
            </a:r>
          </a:p>
          <a:p>
            <a:pPr>
              <a:buNone/>
            </a:pPr>
            <a:r>
              <a:rPr lang="en-GB" dirty="0" smtClean="0">
                <a:latin typeface="Times New Roman" pitchFamily="18" charset="0"/>
                <a:cs typeface="Times New Roman" pitchFamily="18" charset="0"/>
              </a:rPr>
              <a:t>1. Author Chad </a:t>
            </a:r>
            <a:r>
              <a:rPr lang="en-GB" dirty="0" err="1" smtClean="0">
                <a:latin typeface="Times New Roman" pitchFamily="18" charset="0"/>
                <a:cs typeface="Times New Roman" pitchFamily="18" charset="0"/>
              </a:rPr>
              <a:t>Reissig</a:t>
            </a:r>
            <a:r>
              <a:rPr lang="en-GB" dirty="0" smtClean="0">
                <a:latin typeface="Times New Roman" pitchFamily="18" charset="0"/>
                <a:cs typeface="Times New Roman" pitchFamily="18" charset="0"/>
              </a:rPr>
              <a:t> and colleagues state that how caffeine content in energy drinks may be hazardous to our health.</a:t>
            </a:r>
          </a:p>
          <a:p>
            <a:pPr>
              <a:buNone/>
            </a:pPr>
            <a:r>
              <a:rPr lang="en-GB" dirty="0" smtClean="0">
                <a:latin typeface="Times New Roman" pitchFamily="18" charset="0"/>
                <a:cs typeface="Times New Roman" pitchFamily="18" charset="0"/>
              </a:rPr>
              <a:t>2. "Caffeinated Energy Drinks-A Growing Problem" by </a:t>
            </a:r>
            <a:r>
              <a:rPr lang="en-GB" dirty="0" err="1" smtClean="0">
                <a:latin typeface="Times New Roman" pitchFamily="18" charset="0"/>
                <a:cs typeface="Times New Roman" pitchFamily="18" charset="0"/>
              </a:rPr>
              <a:t>Reissig</a:t>
            </a:r>
            <a:r>
              <a:rPr lang="en-GB" dirty="0" smtClean="0">
                <a:latin typeface="Times New Roman" pitchFamily="18" charset="0"/>
                <a:cs typeface="Times New Roman" pitchFamily="18" charset="0"/>
              </a:rPr>
              <a:t> et al. claims that the caffeine and other components in energy drinks consumed may be a health hazard.</a:t>
            </a:r>
          </a:p>
          <a:p>
            <a:pPr>
              <a:buNone/>
            </a:pPr>
            <a:r>
              <a:rPr lang="en-GB" dirty="0" smtClean="0">
                <a:latin typeface="Times New Roman" pitchFamily="18" charset="0"/>
                <a:cs typeface="Times New Roman" pitchFamily="18" charset="0"/>
              </a:rPr>
              <a:t>3. According to "Caffeinated Energy Drinks-A Growing Problem,” Chad </a:t>
            </a:r>
            <a:r>
              <a:rPr lang="en-GB" dirty="0" err="1" smtClean="0">
                <a:latin typeface="Times New Roman" pitchFamily="18" charset="0"/>
                <a:cs typeface="Times New Roman" pitchFamily="18" charset="0"/>
              </a:rPr>
              <a:t>Reissig</a:t>
            </a:r>
            <a:r>
              <a:rPr lang="en-GB" dirty="0" smtClean="0">
                <a:latin typeface="Times New Roman" pitchFamily="18" charset="0"/>
                <a:cs typeface="Times New Roman" pitchFamily="18" charset="0"/>
              </a:rPr>
              <a:t> and colleagues suggest that research is needed to understand the effect of caffeine and other components in energy drinks.</a:t>
            </a:r>
          </a:p>
          <a:p>
            <a:pPr>
              <a:buNone/>
            </a:pPr>
            <a:r>
              <a:rPr lang="en-GB" dirty="0" smtClean="0">
                <a:latin typeface="Times New Roman" pitchFamily="18" charset="0"/>
                <a:cs typeface="Times New Roman" pitchFamily="18" charset="0"/>
              </a:rPr>
              <a:t>4. </a:t>
            </a:r>
            <a:r>
              <a:rPr lang="en-GB" dirty="0" err="1" smtClean="0">
                <a:latin typeface="Times New Roman" pitchFamily="18" charset="0"/>
                <a:cs typeface="Times New Roman" pitchFamily="18" charset="0"/>
              </a:rPr>
              <a:t>Reissig</a:t>
            </a:r>
            <a:r>
              <a:rPr lang="en-GB" dirty="0" smtClean="0">
                <a:latin typeface="Times New Roman" pitchFamily="18" charset="0"/>
                <a:cs typeface="Times New Roman" pitchFamily="18" charset="0"/>
              </a:rPr>
              <a:t> et al. mention that energy drink consumption is growing rapidly.</a:t>
            </a:r>
          </a:p>
          <a:p>
            <a:pPr>
              <a:buNone/>
            </a:pPr>
            <a:r>
              <a:rPr lang="en-GB" dirty="0" smtClean="0">
                <a:latin typeface="Times New Roman" pitchFamily="18" charset="0"/>
                <a:cs typeface="Times New Roman" pitchFamily="18" charset="0"/>
              </a:rPr>
              <a:t>5. </a:t>
            </a:r>
            <a:r>
              <a:rPr lang="en-GB" dirty="0" err="1" smtClean="0">
                <a:latin typeface="Times New Roman" pitchFamily="18" charset="0"/>
                <a:cs typeface="Times New Roman" pitchFamily="18" charset="0"/>
              </a:rPr>
              <a:t>Reissig</a:t>
            </a:r>
            <a:r>
              <a:rPr lang="en-GB" dirty="0" smtClean="0">
                <a:latin typeface="Times New Roman" pitchFamily="18" charset="0"/>
                <a:cs typeface="Times New Roman" pitchFamily="18" charset="0"/>
              </a:rPr>
              <a:t> and colleagues said in their article energy drinks might be harmful.</a:t>
            </a:r>
            <a:endParaRPr lang="en-GB"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GB" sz="2800" dirty="0" smtClean="0">
                <a:solidFill>
                  <a:srgbClr val="C00000"/>
                </a:solidFill>
                <a:latin typeface="Bahnschrift SemiBold" pitchFamily="34" charset="0"/>
              </a:rPr>
              <a:t>Reporting verbs patterns. Form and Use</a:t>
            </a:r>
            <a:endParaRPr lang="en-GB" sz="2800" dirty="0"/>
          </a:p>
        </p:txBody>
      </p:sp>
      <p:sp>
        <p:nvSpPr>
          <p:cNvPr id="3" name="Содержимое 2"/>
          <p:cNvSpPr>
            <a:spLocks noGrp="1"/>
          </p:cNvSpPr>
          <p:nvPr>
            <p:ph idx="1"/>
          </p:nvPr>
        </p:nvSpPr>
        <p:spPr>
          <a:xfrm>
            <a:off x="457200" y="1052736"/>
            <a:ext cx="8229600" cy="5073427"/>
          </a:xfrm>
        </p:spPr>
        <p:txBody>
          <a:bodyPr>
            <a:normAutofit/>
          </a:bodyPr>
          <a:lstStyle/>
          <a:p>
            <a:pPr>
              <a:buNone/>
            </a:pPr>
            <a:r>
              <a:rPr lang="en-GB" dirty="0" smtClean="0"/>
              <a:t> </a:t>
            </a:r>
            <a:r>
              <a:rPr lang="en-GB" sz="2400" b="1" dirty="0" smtClean="0">
                <a:latin typeface="Times New Roman" pitchFamily="18" charset="0"/>
                <a:cs typeface="Times New Roman" pitchFamily="18" charset="0"/>
              </a:rPr>
              <a:t>Put the words in the correct column.</a:t>
            </a:r>
            <a:endParaRPr lang="en-GB" sz="2400" dirty="0" smtClean="0">
              <a:latin typeface="Times New Roman" pitchFamily="18" charset="0"/>
              <a:cs typeface="Times New Roman" pitchFamily="18" charset="0"/>
            </a:endParaRPr>
          </a:p>
          <a:p>
            <a:pPr algn="ctr">
              <a:buNone/>
            </a:pPr>
            <a:r>
              <a:rPr lang="en-GB" sz="2800" i="1" dirty="0" smtClean="0"/>
              <a:t>according; as stated; assert; as reported; contend; </a:t>
            </a:r>
          </a:p>
          <a:p>
            <a:pPr algn="ctr">
              <a:buNone/>
            </a:pPr>
            <a:r>
              <a:rPr lang="en-GB" sz="2800" i="1" dirty="0" smtClean="0"/>
              <a:t>is defined; describe </a:t>
            </a:r>
            <a:r>
              <a:rPr lang="en-GB" sz="2800" i="1" dirty="0" err="1" smtClean="0"/>
              <a:t>sth</a:t>
            </a:r>
            <a:r>
              <a:rPr lang="en-GB" sz="2800" i="1" dirty="0" smtClean="0"/>
              <a:t>; dispute; maintain </a:t>
            </a:r>
            <a:endParaRPr lang="en-GB" sz="2800" i="1" dirty="0"/>
          </a:p>
        </p:txBody>
      </p:sp>
      <p:graphicFrame>
        <p:nvGraphicFramePr>
          <p:cNvPr id="4" name="Таблица 3"/>
          <p:cNvGraphicFramePr>
            <a:graphicFrameLocks noGrp="1"/>
          </p:cNvGraphicFramePr>
          <p:nvPr/>
        </p:nvGraphicFramePr>
        <p:xfrm>
          <a:off x="683568" y="2780928"/>
          <a:ext cx="7416824" cy="2992120"/>
        </p:xfrm>
        <a:graphic>
          <a:graphicData uri="http://schemas.openxmlformats.org/drawingml/2006/table">
            <a:tbl>
              <a:tblPr firstRow="1" bandRow="1">
                <a:tableStyleId>{5C22544A-7EE6-4342-B048-85BDC9FD1C3A}</a:tableStyleId>
              </a:tblPr>
              <a:tblGrid>
                <a:gridCol w="1800200"/>
                <a:gridCol w="1656184"/>
                <a:gridCol w="2088232"/>
                <a:gridCol w="1872208"/>
              </a:tblGrid>
              <a:tr h="1584176">
                <a:tc>
                  <a:txBody>
                    <a:bodyPr/>
                    <a:lstStyle/>
                    <a:p>
                      <a:pPr algn="ctr"/>
                      <a:r>
                        <a:rPr lang="en-GB" sz="3200" b="1" kern="1200" baseline="0" dirty="0" smtClean="0">
                          <a:solidFill>
                            <a:schemeClr val="lt1"/>
                          </a:solidFill>
                          <a:latin typeface="Times New Roman" pitchFamily="18" charset="0"/>
                          <a:ea typeface="+mn-ea"/>
                          <a:cs typeface="Times New Roman" pitchFamily="18" charset="0"/>
                        </a:rPr>
                        <a:t>followed with </a:t>
                      </a:r>
                    </a:p>
                    <a:p>
                      <a:pPr algn="ctr"/>
                      <a:r>
                        <a:rPr lang="en-GB" sz="3200" b="1" i="1" kern="1200" baseline="0" dirty="0" smtClean="0">
                          <a:solidFill>
                            <a:schemeClr val="lt1"/>
                          </a:solidFill>
                          <a:latin typeface="Times New Roman" pitchFamily="18" charset="0"/>
                          <a:ea typeface="+mn-ea"/>
                          <a:cs typeface="Times New Roman" pitchFamily="18" charset="0"/>
                        </a:rPr>
                        <a:t>as</a:t>
                      </a:r>
                    </a:p>
                    <a:p>
                      <a:pPr algn="ctr"/>
                      <a:endParaRPr lang="en-GB" sz="3200" dirty="0">
                        <a:latin typeface="Times New Roman" pitchFamily="18" charset="0"/>
                        <a:cs typeface="Times New Roman" pitchFamily="18" charset="0"/>
                      </a:endParaRPr>
                    </a:p>
                  </a:txBody>
                  <a:tcPr/>
                </a:tc>
                <a:tc>
                  <a:txBody>
                    <a:bodyPr/>
                    <a:lstStyle/>
                    <a:p>
                      <a:pPr algn="ctr"/>
                      <a:r>
                        <a:rPr lang="en-GB" sz="3200" b="0" i="0" kern="1200" baseline="0" dirty="0" smtClean="0">
                          <a:solidFill>
                            <a:schemeClr val="lt1"/>
                          </a:solidFill>
                          <a:latin typeface="Times New Roman" pitchFamily="18" charset="0"/>
                          <a:ea typeface="+mn-ea"/>
                          <a:cs typeface="Times New Roman" pitchFamily="18" charset="0"/>
                        </a:rPr>
                        <a:t>followed with</a:t>
                      </a:r>
                    </a:p>
                    <a:p>
                      <a:pPr algn="ctr"/>
                      <a:r>
                        <a:rPr lang="en-GB" sz="3200" b="1" i="1" kern="1200" baseline="0" dirty="0" smtClean="0">
                          <a:solidFill>
                            <a:schemeClr val="lt1"/>
                          </a:solidFill>
                          <a:latin typeface="Times New Roman" pitchFamily="18" charset="0"/>
                          <a:ea typeface="+mn-ea"/>
                          <a:cs typeface="Times New Roman" pitchFamily="18" charset="0"/>
                        </a:rPr>
                        <a:t> by </a:t>
                      </a:r>
                      <a:endParaRPr lang="en-GB" sz="3200" dirty="0">
                        <a:latin typeface="Times New Roman" pitchFamily="18" charset="0"/>
                        <a:cs typeface="Times New Roman" pitchFamily="18" charset="0"/>
                      </a:endParaRPr>
                    </a:p>
                  </a:txBody>
                  <a:tcPr/>
                </a:tc>
                <a:tc>
                  <a:txBody>
                    <a:bodyPr/>
                    <a:lstStyle/>
                    <a:p>
                      <a:pPr algn="ctr"/>
                      <a:r>
                        <a:rPr lang="en-GB" sz="3200" b="0" i="0" kern="1200" baseline="0" dirty="0" smtClean="0">
                          <a:solidFill>
                            <a:schemeClr val="lt1"/>
                          </a:solidFill>
                          <a:latin typeface="Times New Roman" pitchFamily="18" charset="0"/>
                          <a:ea typeface="+mn-ea"/>
                          <a:cs typeface="Times New Roman" pitchFamily="18" charset="0"/>
                        </a:rPr>
                        <a:t>followed </a:t>
                      </a:r>
                    </a:p>
                    <a:p>
                      <a:pPr algn="ctr"/>
                      <a:r>
                        <a:rPr lang="en-GB" sz="3200" b="0" i="0" kern="1200" baseline="0" dirty="0" smtClean="0">
                          <a:solidFill>
                            <a:schemeClr val="lt1"/>
                          </a:solidFill>
                          <a:latin typeface="Times New Roman" pitchFamily="18" charset="0"/>
                          <a:ea typeface="+mn-ea"/>
                          <a:cs typeface="Times New Roman" pitchFamily="18" charset="0"/>
                        </a:rPr>
                        <a:t>with</a:t>
                      </a:r>
                      <a:r>
                        <a:rPr lang="en-GB" sz="3200" b="1" i="1" kern="1200" baseline="0" dirty="0" smtClean="0">
                          <a:solidFill>
                            <a:schemeClr val="lt1"/>
                          </a:solidFill>
                          <a:latin typeface="Times New Roman" pitchFamily="18" charset="0"/>
                          <a:ea typeface="+mn-ea"/>
                          <a:cs typeface="Times New Roman" pitchFamily="18" charset="0"/>
                        </a:rPr>
                        <a:t> </a:t>
                      </a:r>
                    </a:p>
                    <a:p>
                      <a:pPr algn="ctr"/>
                      <a:r>
                        <a:rPr lang="en-GB" sz="3200" b="1" i="1" kern="1200" baseline="0" dirty="0" smtClean="0">
                          <a:solidFill>
                            <a:schemeClr val="lt1"/>
                          </a:solidFill>
                          <a:latin typeface="Times New Roman" pitchFamily="18" charset="0"/>
                          <a:ea typeface="+mn-ea"/>
                          <a:cs typeface="Times New Roman" pitchFamily="18" charset="0"/>
                        </a:rPr>
                        <a:t>that </a:t>
                      </a:r>
                      <a:endParaRPr lang="en-GB" sz="3200" dirty="0">
                        <a:latin typeface="Times New Roman" pitchFamily="18" charset="0"/>
                        <a:cs typeface="Times New Roman" pitchFamily="18" charset="0"/>
                      </a:endParaRPr>
                    </a:p>
                  </a:txBody>
                  <a:tcPr/>
                </a:tc>
                <a:tc>
                  <a:txBody>
                    <a:bodyPr/>
                    <a:lstStyle/>
                    <a:p>
                      <a:pPr algn="ctr"/>
                      <a:r>
                        <a:rPr lang="en-GB" sz="3200" b="0" i="0" kern="1200" baseline="0" dirty="0" smtClean="0">
                          <a:solidFill>
                            <a:schemeClr val="lt1"/>
                          </a:solidFill>
                          <a:latin typeface="Times New Roman" pitchFamily="18" charset="0"/>
                          <a:ea typeface="+mn-ea"/>
                          <a:cs typeface="Times New Roman" pitchFamily="18" charset="0"/>
                        </a:rPr>
                        <a:t>followed with </a:t>
                      </a:r>
                    </a:p>
                    <a:p>
                      <a:pPr algn="ctr"/>
                      <a:r>
                        <a:rPr lang="en-GB" sz="3200" b="1" i="1" kern="1200" baseline="0" dirty="0" smtClean="0">
                          <a:solidFill>
                            <a:schemeClr val="lt1"/>
                          </a:solidFill>
                          <a:latin typeface="Times New Roman" pitchFamily="18" charset="0"/>
                          <a:ea typeface="+mn-ea"/>
                          <a:cs typeface="Times New Roman" pitchFamily="18" charset="0"/>
                        </a:rPr>
                        <a:t>to</a:t>
                      </a:r>
                      <a:endParaRPr lang="en-GB" sz="3200" dirty="0">
                        <a:latin typeface="Times New Roman" pitchFamily="18" charset="0"/>
                        <a:cs typeface="Times New Roman" pitchFamily="18" charset="0"/>
                      </a:endParaRPr>
                    </a:p>
                  </a:txBody>
                  <a:tcPr/>
                </a:tc>
              </a:tr>
              <a:tr h="370840">
                <a:tc>
                  <a:txBody>
                    <a:bodyPr/>
                    <a:lstStyle/>
                    <a:p>
                      <a:pPr algn="ctr"/>
                      <a:r>
                        <a:rPr lang="en-GB" sz="3200" b="1" i="1" kern="1200" baseline="0" dirty="0" smtClean="0">
                          <a:solidFill>
                            <a:schemeClr val="tx1"/>
                          </a:solidFill>
                          <a:latin typeface="Times New Roman" pitchFamily="18" charset="0"/>
                          <a:ea typeface="+mn-ea"/>
                          <a:cs typeface="Times New Roman" pitchFamily="18" charset="0"/>
                        </a:rPr>
                        <a:t>is defined</a:t>
                      </a:r>
                      <a:endParaRPr lang="en-GB" sz="3200" dirty="0">
                        <a:solidFill>
                          <a:schemeClr val="tx1"/>
                        </a:solidFill>
                        <a:latin typeface="Times New Roman" pitchFamily="18" charset="0"/>
                        <a:cs typeface="Times New Roman" pitchFamily="18" charset="0"/>
                      </a:endParaRPr>
                    </a:p>
                  </a:txBody>
                  <a:tcPr/>
                </a:tc>
                <a:tc>
                  <a:txBody>
                    <a:bodyPr/>
                    <a:lstStyle/>
                    <a:p>
                      <a:endParaRPr lang="en-GB" sz="3200">
                        <a:latin typeface="Times New Roman" pitchFamily="18" charset="0"/>
                        <a:cs typeface="Times New Roman" pitchFamily="18" charset="0"/>
                      </a:endParaRPr>
                    </a:p>
                  </a:txBody>
                  <a:tcPr/>
                </a:tc>
                <a:tc>
                  <a:txBody>
                    <a:bodyPr/>
                    <a:lstStyle/>
                    <a:p>
                      <a:endParaRPr lang="en-GB" sz="3200">
                        <a:latin typeface="Times New Roman" pitchFamily="18" charset="0"/>
                        <a:cs typeface="Times New Roman" pitchFamily="18" charset="0"/>
                      </a:endParaRPr>
                    </a:p>
                  </a:txBody>
                  <a:tcPr/>
                </a:tc>
                <a:tc>
                  <a:txBody>
                    <a:bodyPr/>
                    <a:lstStyle/>
                    <a:p>
                      <a:endParaRPr lang="en-GB" sz="3200" dirty="0">
                        <a:latin typeface="Times New Roman" pitchFamily="18" charset="0"/>
                        <a:cs typeface="Times New Roman" pitchFamily="18" charset="0"/>
                      </a:endParaRPr>
                    </a:p>
                  </a:txBody>
                  <a:tcPr/>
                </a:tc>
              </a:tr>
              <a:tr h="37084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tr>
            </a:tbl>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18058"/>
          </a:xfrm>
        </p:spPr>
        <p:txBody>
          <a:bodyPr>
            <a:normAutofit fontScale="90000"/>
          </a:bodyPr>
          <a:lstStyle/>
          <a:p>
            <a:r>
              <a:rPr lang="en-GB" sz="3600" dirty="0" smtClean="0">
                <a:solidFill>
                  <a:srgbClr val="C00000"/>
                </a:solidFill>
                <a:latin typeface="Bahnschrift SemiBold" pitchFamily="34" charset="0"/>
              </a:rPr>
              <a:t>Reporting verbs</a:t>
            </a:r>
            <a:endParaRPr lang="en-GB" sz="3600" dirty="0">
              <a:solidFill>
                <a:srgbClr val="C00000"/>
              </a:solidFill>
              <a:latin typeface="Bahnschrift SemiBold" pitchFamily="34" charset="0"/>
            </a:endParaRPr>
          </a:p>
        </p:txBody>
      </p:sp>
      <p:sp>
        <p:nvSpPr>
          <p:cNvPr id="3" name="Содержимое 2"/>
          <p:cNvSpPr>
            <a:spLocks noGrp="1"/>
          </p:cNvSpPr>
          <p:nvPr>
            <p:ph idx="1"/>
          </p:nvPr>
        </p:nvSpPr>
        <p:spPr>
          <a:xfrm>
            <a:off x="457200" y="764704"/>
            <a:ext cx="8229600" cy="5616624"/>
          </a:xfrm>
        </p:spPr>
        <p:txBody>
          <a:bodyPr>
            <a:noAutofit/>
          </a:bodyPr>
          <a:lstStyle/>
          <a:p>
            <a:pPr marL="514350" indent="-514350">
              <a:buNone/>
            </a:pPr>
            <a:r>
              <a:rPr lang="en-GB" sz="2000" dirty="0" smtClean="0">
                <a:latin typeface="Times New Roman" pitchFamily="18" charset="0"/>
                <a:cs typeface="Times New Roman" pitchFamily="18" charset="0"/>
              </a:rPr>
              <a:t>	1) In her latest article Morton </a:t>
            </a:r>
            <a:r>
              <a:rPr lang="en-GB" sz="2000" b="1" dirty="0" smtClean="0">
                <a:latin typeface="Times New Roman" pitchFamily="18" charset="0"/>
                <a:cs typeface="Times New Roman" pitchFamily="18" charset="0"/>
              </a:rPr>
              <a:t>explains</a:t>
            </a:r>
            <a:r>
              <a:rPr lang="en-GB" sz="2000" dirty="0" smtClean="0">
                <a:latin typeface="Times New Roman" pitchFamily="18" charset="0"/>
                <a:cs typeface="Times New Roman" pitchFamily="18" charset="0"/>
              </a:rPr>
              <a:t> how information technology is changing society.</a:t>
            </a:r>
          </a:p>
          <a:p>
            <a:pPr marL="514350" indent="-514350">
              <a:buNone/>
            </a:pPr>
            <a:r>
              <a:rPr lang="en-GB" sz="2000" dirty="0" smtClean="0">
                <a:latin typeface="Times New Roman" pitchFamily="18" charset="0"/>
                <a:cs typeface="Times New Roman" pitchFamily="18" charset="0"/>
              </a:rPr>
              <a:t>	2) Schmidt </a:t>
            </a:r>
            <a:r>
              <a:rPr lang="en-GB" sz="2000" b="1" dirty="0" smtClean="0">
                <a:latin typeface="Times New Roman" pitchFamily="18" charset="0"/>
                <a:cs typeface="Times New Roman" pitchFamily="18" charset="0"/>
              </a:rPr>
              <a:t>describes</a:t>
            </a:r>
            <a:r>
              <a:rPr lang="en-GB" sz="2000" dirty="0" smtClean="0">
                <a:latin typeface="Times New Roman" pitchFamily="18" charset="0"/>
                <a:cs typeface="Times New Roman" pitchFamily="18" charset="0"/>
              </a:rPr>
              <a:t> the process of language learning.</a:t>
            </a:r>
          </a:p>
          <a:p>
            <a:pPr marL="514350" indent="-514350">
              <a:buNone/>
            </a:pPr>
            <a:r>
              <a:rPr lang="en-GB" sz="2000" dirty="0" smtClean="0">
                <a:latin typeface="Times New Roman" pitchFamily="18" charset="0"/>
                <a:cs typeface="Times New Roman" pitchFamily="18" charset="0"/>
              </a:rPr>
              <a:t>	3) Connell </a:t>
            </a:r>
            <a:r>
              <a:rPr lang="en-GB" sz="2000" b="1" dirty="0" smtClean="0">
                <a:latin typeface="Times New Roman" pitchFamily="18" charset="0"/>
                <a:cs typeface="Times New Roman" pitchFamily="18" charset="0"/>
              </a:rPr>
              <a:t>suggests</a:t>
            </a:r>
            <a:r>
              <a:rPr lang="en-GB" sz="2000" dirty="0" smtClean="0">
                <a:latin typeface="Times New Roman" pitchFamily="18" charset="0"/>
                <a:cs typeface="Times New Roman" pitchFamily="18" charset="0"/>
              </a:rPr>
              <a:t> that all poets are strongly influenced by their childhood. </a:t>
            </a:r>
          </a:p>
          <a:p>
            <a:pPr marL="514350" indent="-514350">
              <a:buNone/>
            </a:pPr>
            <a:r>
              <a:rPr lang="en-GB" sz="2000" i="1" dirty="0" smtClean="0">
                <a:latin typeface="Times New Roman" pitchFamily="18" charset="0"/>
                <a:cs typeface="Times New Roman" pitchFamily="18" charset="0"/>
              </a:rPr>
              <a:t>	suggest ≈ say indirectly or tentatively</a:t>
            </a:r>
          </a:p>
          <a:p>
            <a:pPr marL="514350" indent="-514350">
              <a:buNone/>
            </a:pPr>
            <a:r>
              <a:rPr lang="en-GB" sz="2000" dirty="0" smtClean="0">
                <a:latin typeface="Times New Roman" pitchFamily="18" charset="0"/>
                <a:cs typeface="Times New Roman" pitchFamily="18" charset="0"/>
              </a:rPr>
              <a:t>	4) Lee </a:t>
            </a:r>
            <a:r>
              <a:rPr lang="en-GB" sz="2000" b="1" dirty="0" smtClean="0">
                <a:latin typeface="Times New Roman" pitchFamily="18" charset="0"/>
                <a:cs typeface="Times New Roman" pitchFamily="18" charset="0"/>
              </a:rPr>
              <a:t>states</a:t>
            </a:r>
            <a:r>
              <a:rPr lang="en-GB" sz="2000" dirty="0" smtClean="0">
                <a:latin typeface="Times New Roman" pitchFamily="18" charset="0"/>
                <a:cs typeface="Times New Roman" pitchFamily="18" charset="0"/>
              </a:rPr>
              <a:t> that problems arose earlier that he previously though. state ≈ say directly</a:t>
            </a:r>
          </a:p>
          <a:p>
            <a:pPr marL="514350" indent="-514350">
              <a:buNone/>
            </a:pPr>
            <a:r>
              <a:rPr lang="en-GB" sz="2000" dirty="0" smtClean="0">
                <a:latin typeface="Times New Roman" pitchFamily="18" charset="0"/>
                <a:cs typeface="Times New Roman" pitchFamily="18" charset="0"/>
              </a:rPr>
              <a:t>	5) </a:t>
            </a:r>
            <a:r>
              <a:rPr lang="en-GB" sz="2000" dirty="0" err="1" smtClean="0">
                <a:latin typeface="Times New Roman" pitchFamily="18" charset="0"/>
                <a:cs typeface="Times New Roman" pitchFamily="18" charset="0"/>
              </a:rPr>
              <a:t>Undar</a:t>
            </a:r>
            <a:r>
              <a:rPr lang="en-GB" sz="2000" dirty="0" smtClean="0">
                <a:latin typeface="Times New Roman" pitchFamily="18" charset="0"/>
                <a:cs typeface="Times New Roman" pitchFamily="18" charset="0"/>
              </a:rPr>
              <a:t> </a:t>
            </a:r>
            <a:r>
              <a:rPr lang="en-GB" sz="2000" b="1" dirty="0" smtClean="0">
                <a:latin typeface="Times New Roman" pitchFamily="18" charset="0"/>
                <a:cs typeface="Times New Roman" pitchFamily="18" charset="0"/>
              </a:rPr>
              <a:t>claims/asserts/contends/maintains/declares</a:t>
            </a:r>
            <a:r>
              <a:rPr lang="en-GB" sz="2000" dirty="0" smtClean="0">
                <a:latin typeface="Times New Roman" pitchFamily="18" charset="0"/>
                <a:cs typeface="Times New Roman" pitchFamily="18" charset="0"/>
              </a:rPr>
              <a:t> that the causes of the revolution can be traced back  to the 18</a:t>
            </a:r>
            <a:r>
              <a:rPr lang="en-GB" sz="2000" baseline="30000" dirty="0" smtClean="0">
                <a:latin typeface="Times New Roman" pitchFamily="18" charset="0"/>
                <a:cs typeface="Times New Roman" pitchFamily="18" charset="0"/>
              </a:rPr>
              <a:t>th</a:t>
            </a:r>
            <a:r>
              <a:rPr lang="en-GB" sz="2000" dirty="0" smtClean="0">
                <a:latin typeface="Times New Roman" pitchFamily="18" charset="0"/>
                <a:cs typeface="Times New Roman" pitchFamily="18" charset="0"/>
              </a:rPr>
              <a:t> century.</a:t>
            </a:r>
          </a:p>
          <a:p>
            <a:pPr marL="514350" indent="-514350">
              <a:buNone/>
            </a:pPr>
            <a:r>
              <a:rPr lang="en-GB" sz="2000" dirty="0" smtClean="0">
                <a:latin typeface="Times New Roman" pitchFamily="18" charset="0"/>
                <a:cs typeface="Times New Roman" pitchFamily="18" charset="0"/>
              </a:rPr>
              <a:t>	</a:t>
            </a:r>
            <a:r>
              <a:rPr lang="en-GB" sz="2000" i="1" dirty="0" smtClean="0">
                <a:latin typeface="Times New Roman" pitchFamily="18" charset="0"/>
                <a:cs typeface="Times New Roman" pitchFamily="18" charset="0"/>
              </a:rPr>
              <a:t>claim/assert/contend/maintain/declare ≈ say something is true directly and firmly, often used when others disagree</a:t>
            </a:r>
          </a:p>
          <a:p>
            <a:pPr marL="514350" indent="-514350">
              <a:buNone/>
            </a:pPr>
            <a:r>
              <a:rPr lang="en-GB" sz="2000" dirty="0" smtClean="0">
                <a:latin typeface="Times New Roman" pitchFamily="18" charset="0"/>
                <a:cs typeface="Times New Roman" pitchFamily="18" charset="0"/>
              </a:rPr>
              <a:t>	6) Van </a:t>
            </a:r>
            <a:r>
              <a:rPr lang="en-GB" sz="2000" dirty="0" err="1" smtClean="0">
                <a:latin typeface="Times New Roman" pitchFamily="18" charset="0"/>
                <a:cs typeface="Times New Roman" pitchFamily="18" charset="0"/>
              </a:rPr>
              <a:t>Hauften</a:t>
            </a:r>
            <a:r>
              <a:rPr lang="en-GB" sz="2000" dirty="0" smtClean="0">
                <a:latin typeface="Times New Roman" pitchFamily="18" charset="0"/>
                <a:cs typeface="Times New Roman" pitchFamily="18" charset="0"/>
              </a:rPr>
              <a:t> </a:t>
            </a:r>
            <a:r>
              <a:rPr lang="en-GB" sz="2000" b="1" dirty="0" smtClean="0">
                <a:latin typeface="Times New Roman" pitchFamily="18" charset="0"/>
                <a:cs typeface="Times New Roman" pitchFamily="18" charset="0"/>
              </a:rPr>
              <a:t>implies</a:t>
            </a:r>
            <a:r>
              <a:rPr lang="en-GB" sz="2000" dirty="0" smtClean="0">
                <a:latin typeface="Times New Roman" pitchFamily="18" charset="0"/>
                <a:cs typeface="Times New Roman" pitchFamily="18" charset="0"/>
              </a:rPr>
              <a:t> that other historians have misinterpreted the period. </a:t>
            </a:r>
            <a:r>
              <a:rPr lang="en-GB" sz="2000" i="1" dirty="0" smtClean="0">
                <a:latin typeface="Times New Roman" pitchFamily="18" charset="0"/>
                <a:cs typeface="Times New Roman" pitchFamily="18" charset="0"/>
              </a:rPr>
              <a:t>imply ≈ suggest indirectly</a:t>
            </a:r>
          </a:p>
          <a:p>
            <a:pPr marL="514350" indent="-514350">
              <a:buNone/>
            </a:pPr>
            <a:r>
              <a:rPr lang="en-GB" sz="2000" dirty="0" smtClean="0">
                <a:latin typeface="Times New Roman" pitchFamily="18" charset="0"/>
                <a:cs typeface="Times New Roman" pitchFamily="18" charset="0"/>
              </a:rPr>
              <a:t> 	7) Patel </a:t>
            </a:r>
            <a:r>
              <a:rPr lang="en-GB" sz="2000" b="1" dirty="0" smtClean="0">
                <a:latin typeface="Times New Roman" pitchFamily="18" charset="0"/>
                <a:cs typeface="Times New Roman" pitchFamily="18" charset="0"/>
              </a:rPr>
              <a:t>argues</a:t>
            </a:r>
            <a:r>
              <a:rPr lang="en-GB" sz="2000" dirty="0" smtClean="0">
                <a:latin typeface="Times New Roman" pitchFamily="18" charset="0"/>
                <a:cs typeface="Times New Roman" pitchFamily="18" charset="0"/>
              </a:rPr>
              <a:t> that governments should continue to fund space research. </a:t>
            </a:r>
            <a:r>
              <a:rPr lang="en-GB" sz="2000" i="1" dirty="0" smtClean="0">
                <a:latin typeface="Times New Roman" pitchFamily="18" charset="0"/>
                <a:cs typeface="Times New Roman" pitchFamily="18" charset="0"/>
              </a:rPr>
              <a:t>argue ≈ use of  this verb suggests he gives reasons for his view</a:t>
            </a:r>
            <a:endParaRPr lang="en-GB" sz="2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18058"/>
          </a:xfrm>
        </p:spPr>
        <p:txBody>
          <a:bodyPr>
            <a:normAutofit fontScale="90000"/>
          </a:bodyPr>
          <a:lstStyle/>
          <a:p>
            <a:r>
              <a:rPr lang="en-GB" sz="3600" dirty="0" smtClean="0">
                <a:solidFill>
                  <a:srgbClr val="C00000"/>
                </a:solidFill>
                <a:latin typeface="Bahnschrift SemiBold" pitchFamily="34" charset="0"/>
              </a:rPr>
              <a:t>Reporting verbs (continued)</a:t>
            </a:r>
            <a:endParaRPr lang="en-GB" sz="3600" dirty="0">
              <a:solidFill>
                <a:srgbClr val="C00000"/>
              </a:solidFill>
              <a:latin typeface="Bahnschrift SemiBold" pitchFamily="34" charset="0"/>
            </a:endParaRPr>
          </a:p>
        </p:txBody>
      </p:sp>
      <p:sp>
        <p:nvSpPr>
          <p:cNvPr id="3" name="Содержимое 2"/>
          <p:cNvSpPr>
            <a:spLocks noGrp="1"/>
          </p:cNvSpPr>
          <p:nvPr>
            <p:ph idx="1"/>
          </p:nvPr>
        </p:nvSpPr>
        <p:spPr>
          <a:xfrm>
            <a:off x="457200" y="764704"/>
            <a:ext cx="8229600" cy="5361459"/>
          </a:xfrm>
        </p:spPr>
        <p:txBody>
          <a:bodyPr>
            <a:normAutofit fontScale="47500" lnSpcReduction="20000"/>
          </a:bodyPr>
          <a:lstStyle/>
          <a:p>
            <a:pPr marL="85725" indent="19050">
              <a:buNone/>
            </a:pPr>
            <a:r>
              <a:rPr lang="en-GB" sz="5000" dirty="0" smtClean="0">
                <a:latin typeface="Times New Roman" pitchFamily="18" charset="0"/>
                <a:cs typeface="Times New Roman" pitchFamily="18" charset="0"/>
              </a:rPr>
              <a:t>8)  Greenberg </a:t>
            </a:r>
            <a:r>
              <a:rPr lang="en-GB" sz="5000" b="1" dirty="0" smtClean="0">
                <a:latin typeface="Times New Roman" pitchFamily="18" charset="0"/>
                <a:cs typeface="Times New Roman" pitchFamily="18" charset="0"/>
              </a:rPr>
              <a:t>emphasises/highlights/stresses</a:t>
            </a:r>
            <a:r>
              <a:rPr lang="en-GB" sz="5000" dirty="0" smtClean="0">
                <a:latin typeface="Times New Roman" pitchFamily="18" charset="0"/>
                <a:cs typeface="Times New Roman" pitchFamily="18" charset="0"/>
              </a:rPr>
              <a:t> the importance of taking a liberal approach. </a:t>
            </a:r>
          </a:p>
          <a:p>
            <a:pPr marL="85725" indent="19050">
              <a:buNone/>
            </a:pPr>
            <a:r>
              <a:rPr lang="en-GB" sz="5000" i="1" dirty="0" smtClean="0">
                <a:latin typeface="Times New Roman" pitchFamily="18" charset="0"/>
                <a:cs typeface="Times New Roman" pitchFamily="18" charset="0"/>
              </a:rPr>
              <a:t>emphasise/highlight/ stress ≈ give particular importance to</a:t>
            </a:r>
          </a:p>
          <a:p>
            <a:pPr marL="85725" indent="19050">
              <a:buNone/>
            </a:pPr>
            <a:r>
              <a:rPr lang="en-GB" sz="5000" dirty="0" smtClean="0">
                <a:latin typeface="Times New Roman" pitchFamily="18" charset="0"/>
                <a:cs typeface="Times New Roman" pitchFamily="18" charset="0"/>
              </a:rPr>
              <a:t>9) Lee </a:t>
            </a:r>
            <a:r>
              <a:rPr lang="en-GB" sz="5000" b="1" dirty="0" smtClean="0">
                <a:latin typeface="Times New Roman" pitchFamily="18" charset="0"/>
                <a:cs typeface="Times New Roman" pitchFamily="18" charset="0"/>
              </a:rPr>
              <a:t>observes/notes/comments/points out</a:t>
            </a:r>
            <a:r>
              <a:rPr lang="en-GB" sz="5000" dirty="0" smtClean="0">
                <a:latin typeface="Times New Roman" pitchFamily="18" charset="0"/>
                <a:cs typeface="Times New Roman" pitchFamily="18" charset="0"/>
              </a:rPr>
              <a:t> that there are contradictions in Day’s interpretation of the poem.</a:t>
            </a:r>
          </a:p>
          <a:p>
            <a:pPr marL="85725" indent="19050">
              <a:buNone/>
            </a:pPr>
            <a:r>
              <a:rPr lang="en-GB" sz="5000" dirty="0" smtClean="0">
                <a:latin typeface="Times New Roman" pitchFamily="18" charset="0"/>
                <a:cs typeface="Times New Roman" pitchFamily="18" charset="0"/>
              </a:rPr>
              <a:t> </a:t>
            </a:r>
            <a:r>
              <a:rPr lang="en-GB" sz="5000" i="1" dirty="0" smtClean="0">
                <a:latin typeface="Times New Roman" pitchFamily="18" charset="0"/>
                <a:cs typeface="Times New Roman" pitchFamily="18" charset="0"/>
              </a:rPr>
              <a:t>observe/notes/comment/point out ≈ state but not develop at length</a:t>
            </a:r>
          </a:p>
          <a:p>
            <a:pPr marL="85725" indent="19050">
              <a:buNone/>
            </a:pPr>
            <a:r>
              <a:rPr lang="en-GB" sz="5000" dirty="0" smtClean="0">
                <a:latin typeface="Times New Roman" pitchFamily="18" charset="0"/>
                <a:cs typeface="Times New Roman" pitchFamily="18" charset="0"/>
              </a:rPr>
              <a:t> 10) King </a:t>
            </a:r>
            <a:r>
              <a:rPr lang="en-GB" sz="5000" b="1" dirty="0" smtClean="0">
                <a:latin typeface="Times New Roman" pitchFamily="18" charset="0"/>
                <a:cs typeface="Times New Roman" pitchFamily="18" charset="0"/>
              </a:rPr>
              <a:t>demonstrates/shows </a:t>
            </a:r>
            <a:r>
              <a:rPr lang="en-GB" sz="5000" dirty="0" smtClean="0">
                <a:latin typeface="Times New Roman" pitchFamily="18" charset="0"/>
                <a:cs typeface="Times New Roman" pitchFamily="18" charset="0"/>
              </a:rPr>
              <a:t>how Bach’s music draws considerably on earlier composer’s work.</a:t>
            </a:r>
          </a:p>
          <a:p>
            <a:pPr marL="85725" indent="19050">
              <a:buNone/>
            </a:pPr>
            <a:r>
              <a:rPr lang="en-GB" sz="5000" dirty="0" smtClean="0">
                <a:latin typeface="Times New Roman" pitchFamily="18" charset="0"/>
                <a:cs typeface="Times New Roman" pitchFamily="18" charset="0"/>
              </a:rPr>
              <a:t>11) Grays </a:t>
            </a:r>
            <a:r>
              <a:rPr lang="en-GB" sz="5000" b="1" dirty="0" smtClean="0">
                <a:latin typeface="Times New Roman" pitchFamily="18" charset="0"/>
                <a:cs typeface="Times New Roman" pitchFamily="18" charset="0"/>
              </a:rPr>
              <a:t>proves</a:t>
            </a:r>
            <a:r>
              <a:rPr lang="en-GB" sz="5000" dirty="0" smtClean="0">
                <a:latin typeface="Times New Roman" pitchFamily="18" charset="0"/>
                <a:cs typeface="Times New Roman" pitchFamily="18" charset="0"/>
              </a:rPr>
              <a:t> there is a link between obesity and genes. </a:t>
            </a:r>
          </a:p>
          <a:p>
            <a:pPr marL="85725" indent="19050">
              <a:buNone/>
            </a:pPr>
            <a:r>
              <a:rPr lang="en-GB" sz="5000" i="1" dirty="0" smtClean="0">
                <a:latin typeface="Times New Roman" pitchFamily="18" charset="0"/>
                <a:cs typeface="Times New Roman" pitchFamily="18" charset="0"/>
              </a:rPr>
              <a:t>prove ≈ show that something must be true</a:t>
            </a:r>
          </a:p>
          <a:p>
            <a:pPr marL="85725" indent="19050">
              <a:buNone/>
            </a:pPr>
            <a:endParaRPr lang="en-GB" sz="5000" dirty="0" smtClean="0">
              <a:latin typeface="Times New Roman" pitchFamily="18" charset="0"/>
              <a:cs typeface="Times New Roman" pitchFamily="18" charset="0"/>
            </a:endParaRPr>
          </a:p>
          <a:p>
            <a:pPr marL="85725" indent="19050">
              <a:buNone/>
            </a:pPr>
            <a:r>
              <a:rPr lang="en-GB" sz="5000" dirty="0" smtClean="0">
                <a:latin typeface="Times New Roman" pitchFamily="18" charset="0"/>
                <a:cs typeface="Times New Roman" pitchFamily="18" charset="0"/>
              </a:rPr>
              <a:t>12) In the book Deans </a:t>
            </a:r>
            <a:r>
              <a:rPr lang="en-GB" sz="5000" b="1" dirty="0" smtClean="0">
                <a:latin typeface="Times New Roman" pitchFamily="18" charset="0"/>
                <a:cs typeface="Times New Roman" pitchFamily="18" charset="0"/>
              </a:rPr>
              <a:t>mentions</a:t>
            </a:r>
            <a:r>
              <a:rPr lang="en-GB" sz="5000" dirty="0" smtClean="0">
                <a:latin typeface="Times New Roman" pitchFamily="18" charset="0"/>
                <a:cs typeface="Times New Roman" pitchFamily="18" charset="0"/>
              </a:rPr>
              <a:t> some new research in the field. </a:t>
            </a:r>
            <a:r>
              <a:rPr lang="en-GB" sz="5000" i="1" dirty="0" smtClean="0">
                <a:latin typeface="Times New Roman" pitchFamily="18" charset="0"/>
                <a:cs typeface="Times New Roman" pitchFamily="18" charset="0"/>
              </a:rPr>
              <a:t>mention ≈ refer to briefly</a:t>
            </a:r>
          </a:p>
          <a:p>
            <a:pPr marL="85725" indent="19050">
              <a:buNone/>
            </a:pPr>
            <a:r>
              <a:rPr lang="en-GB" sz="5000" dirty="0" smtClean="0">
                <a:latin typeface="Times New Roman" pitchFamily="18" charset="0"/>
                <a:cs typeface="Times New Roman" pitchFamily="18" charset="0"/>
              </a:rPr>
              <a:t> </a:t>
            </a:r>
          </a:p>
          <a:p>
            <a:pPr>
              <a:buNone/>
            </a:pPr>
            <a:endParaRPr lang="en-GB"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18058"/>
          </a:xfrm>
        </p:spPr>
        <p:txBody>
          <a:bodyPr>
            <a:normAutofit fontScale="90000"/>
          </a:bodyPr>
          <a:lstStyle/>
          <a:p>
            <a:r>
              <a:rPr lang="en-GB" sz="3600" dirty="0" smtClean="0">
                <a:solidFill>
                  <a:srgbClr val="C00000"/>
                </a:solidFill>
                <a:latin typeface="Bahnschrift SemiBold" pitchFamily="34" charset="0"/>
              </a:rPr>
              <a:t>Reporting verbs (continued)</a:t>
            </a:r>
            <a:endParaRPr lang="en-GB" sz="3600" dirty="0">
              <a:solidFill>
                <a:srgbClr val="C00000"/>
              </a:solidFill>
              <a:latin typeface="Bahnschrift SemiBold" pitchFamily="34" charset="0"/>
            </a:endParaRPr>
          </a:p>
        </p:txBody>
      </p:sp>
      <p:sp>
        <p:nvSpPr>
          <p:cNvPr id="3" name="Содержимое 2"/>
          <p:cNvSpPr>
            <a:spLocks noGrp="1"/>
          </p:cNvSpPr>
          <p:nvPr>
            <p:ph idx="1"/>
          </p:nvPr>
        </p:nvSpPr>
        <p:spPr>
          <a:xfrm>
            <a:off x="457200" y="764704"/>
            <a:ext cx="8229600" cy="5361459"/>
          </a:xfrm>
        </p:spPr>
        <p:txBody>
          <a:bodyPr>
            <a:normAutofit fontScale="55000" lnSpcReduction="20000"/>
          </a:bodyPr>
          <a:lstStyle/>
          <a:p>
            <a:pPr marL="85725" indent="19050">
              <a:buNone/>
            </a:pPr>
            <a:r>
              <a:rPr lang="en-GB" sz="5000" dirty="0" smtClean="0">
                <a:latin typeface="Times New Roman" pitchFamily="18" charset="0"/>
                <a:cs typeface="Times New Roman" pitchFamily="18" charset="0"/>
              </a:rPr>
              <a:t> </a:t>
            </a:r>
          </a:p>
          <a:p>
            <a:pPr marL="85725" indent="19050">
              <a:buNone/>
            </a:pPr>
            <a:r>
              <a:rPr lang="en-GB" sz="5000" dirty="0" smtClean="0">
                <a:latin typeface="Times New Roman" pitchFamily="18" charset="0"/>
                <a:cs typeface="Times New Roman" pitchFamily="18" charset="0"/>
              </a:rPr>
              <a:t>13) </a:t>
            </a:r>
            <a:r>
              <a:rPr lang="en-GB" sz="5000" dirty="0" err="1" smtClean="0">
                <a:latin typeface="Times New Roman" pitchFamily="18" charset="0"/>
                <a:cs typeface="Times New Roman" pitchFamily="18" charset="0"/>
              </a:rPr>
              <a:t>McSmith</a:t>
            </a:r>
            <a:r>
              <a:rPr lang="en-GB" sz="5000" dirty="0" smtClean="0">
                <a:latin typeface="Times New Roman" pitchFamily="18" charset="0"/>
                <a:cs typeface="Times New Roman" pitchFamily="18" charset="0"/>
              </a:rPr>
              <a:t> </a:t>
            </a:r>
            <a:r>
              <a:rPr lang="en-GB" sz="5000" b="1" dirty="0" smtClean="0">
                <a:latin typeface="Times New Roman" pitchFamily="18" charset="0"/>
                <a:cs typeface="Times New Roman" pitchFamily="18" charset="0"/>
              </a:rPr>
              <a:t>pinpoints</a:t>
            </a:r>
            <a:r>
              <a:rPr lang="en-GB" sz="5000" dirty="0" smtClean="0">
                <a:latin typeface="Times New Roman" pitchFamily="18" charset="0"/>
                <a:cs typeface="Times New Roman" pitchFamily="18" charset="0"/>
              </a:rPr>
              <a:t> the key features of the period in question.</a:t>
            </a:r>
          </a:p>
          <a:p>
            <a:pPr marL="85725" indent="19050">
              <a:buNone/>
            </a:pPr>
            <a:r>
              <a:rPr lang="en-GB" sz="5000" i="1" dirty="0" smtClean="0">
                <a:latin typeface="Times New Roman" pitchFamily="18" charset="0"/>
                <a:cs typeface="Times New Roman" pitchFamily="18" charset="0"/>
              </a:rPr>
              <a:t>pinpoint ≈ focus in on</a:t>
            </a:r>
          </a:p>
          <a:p>
            <a:pPr marL="85725" indent="19050">
              <a:buNone/>
            </a:pPr>
            <a:r>
              <a:rPr lang="en-GB" sz="5000" dirty="0" smtClean="0">
                <a:latin typeface="Times New Roman" pitchFamily="18" charset="0"/>
                <a:cs typeface="Times New Roman" pitchFamily="18" charset="0"/>
              </a:rPr>
              <a:t>14) </a:t>
            </a:r>
            <a:r>
              <a:rPr lang="en-GB" sz="5000" dirty="0" err="1" smtClean="0">
                <a:latin typeface="Times New Roman" pitchFamily="18" charset="0"/>
                <a:cs typeface="Times New Roman" pitchFamily="18" charset="0"/>
              </a:rPr>
              <a:t>Vaz</a:t>
            </a:r>
            <a:r>
              <a:rPr lang="en-GB" sz="5000" dirty="0" smtClean="0">
                <a:latin typeface="Times New Roman" pitchFamily="18" charset="0"/>
                <a:cs typeface="Times New Roman" pitchFamily="18" charset="0"/>
              </a:rPr>
              <a:t> advances/puts forward/proposes a new theory.</a:t>
            </a:r>
          </a:p>
          <a:p>
            <a:pPr marL="85725" indent="19050">
              <a:buNone/>
            </a:pPr>
            <a:r>
              <a:rPr lang="en-GB" sz="5000" i="1" dirty="0" smtClean="0">
                <a:latin typeface="Times New Roman" pitchFamily="18" charset="0"/>
                <a:cs typeface="Times New Roman" pitchFamily="18" charset="0"/>
              </a:rPr>
              <a:t>advance/put forward/propose ≈ used with idea, theory, hypothesis</a:t>
            </a:r>
          </a:p>
          <a:p>
            <a:pPr marL="85725" indent="19050">
              <a:buNone/>
            </a:pPr>
            <a:r>
              <a:rPr lang="en-GB" sz="5000" dirty="0" smtClean="0">
                <a:latin typeface="Times New Roman" pitchFamily="18" charset="0"/>
                <a:cs typeface="Times New Roman" pitchFamily="18" charset="0"/>
              </a:rPr>
              <a:t>15) Davidson </a:t>
            </a:r>
            <a:r>
              <a:rPr lang="en-GB" sz="5000" b="1" dirty="0" smtClean="0">
                <a:latin typeface="Times New Roman" pitchFamily="18" charset="0"/>
                <a:cs typeface="Times New Roman" pitchFamily="18" charset="0"/>
              </a:rPr>
              <a:t>casts doubt on</a:t>
            </a:r>
            <a:r>
              <a:rPr lang="en-GB" sz="5000" dirty="0" smtClean="0">
                <a:latin typeface="Times New Roman" pitchFamily="18" charset="0"/>
                <a:cs typeface="Times New Roman" pitchFamily="18" charset="0"/>
              </a:rPr>
              <a:t> previous research field.</a:t>
            </a:r>
          </a:p>
          <a:p>
            <a:pPr marL="85725" indent="19050">
              <a:buNone/>
            </a:pPr>
            <a:r>
              <a:rPr lang="en-GB" sz="5000" i="1" dirty="0" smtClean="0">
                <a:latin typeface="Times New Roman" pitchFamily="18" charset="0"/>
                <a:cs typeface="Times New Roman" pitchFamily="18" charset="0"/>
              </a:rPr>
              <a:t>cast doubt on ≈ suggest it is inaccurate</a:t>
            </a:r>
          </a:p>
          <a:p>
            <a:pPr marL="85725" indent="19050">
              <a:buNone/>
            </a:pPr>
            <a:r>
              <a:rPr lang="en-GB" sz="5000" dirty="0" smtClean="0">
                <a:latin typeface="Times New Roman" pitchFamily="18" charset="0"/>
                <a:cs typeface="Times New Roman" pitchFamily="18" charset="0"/>
              </a:rPr>
              <a:t>16) </a:t>
            </a:r>
            <a:r>
              <a:rPr lang="en-GB" sz="5000" dirty="0" err="1" smtClean="0">
                <a:latin typeface="Times New Roman" pitchFamily="18" charset="0"/>
                <a:cs typeface="Times New Roman" pitchFamily="18" charset="0"/>
              </a:rPr>
              <a:t>Gerards</a:t>
            </a:r>
            <a:r>
              <a:rPr lang="en-GB" sz="5000" dirty="0" smtClean="0">
                <a:latin typeface="Times New Roman" pitchFamily="18" charset="0"/>
                <a:cs typeface="Times New Roman" pitchFamily="18" charset="0"/>
              </a:rPr>
              <a:t> </a:t>
            </a:r>
            <a:r>
              <a:rPr lang="en-GB" sz="5000" b="1" dirty="0" smtClean="0">
                <a:latin typeface="Times New Roman" pitchFamily="18" charset="0"/>
                <a:cs typeface="Times New Roman" pitchFamily="18" charset="0"/>
              </a:rPr>
              <a:t>questions</a:t>
            </a:r>
            <a:r>
              <a:rPr lang="en-GB" sz="5000" dirty="0" smtClean="0">
                <a:latin typeface="Times New Roman" pitchFamily="18" charset="0"/>
                <a:cs typeface="Times New Roman" pitchFamily="18" charset="0"/>
              </a:rPr>
              <a:t> previous interpretations of the play.</a:t>
            </a:r>
          </a:p>
          <a:p>
            <a:pPr marL="85725" indent="19050">
              <a:buNone/>
            </a:pPr>
            <a:r>
              <a:rPr lang="en-GB" sz="5000" i="1" dirty="0" smtClean="0">
                <a:latin typeface="Times New Roman" pitchFamily="18" charset="0"/>
                <a:cs typeface="Times New Roman" pitchFamily="18" charset="0"/>
              </a:rPr>
              <a:t>question ≈ express doubts about</a:t>
            </a:r>
          </a:p>
          <a:p>
            <a:pPr>
              <a:buNone/>
            </a:pPr>
            <a:endParaRPr lang="en-GB"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62074"/>
          </a:xfrm>
        </p:spPr>
        <p:txBody>
          <a:bodyPr>
            <a:normAutofit/>
          </a:bodyPr>
          <a:lstStyle/>
          <a:p>
            <a:r>
              <a:rPr lang="en-GB" sz="2800" dirty="0" smtClean="0">
                <a:solidFill>
                  <a:srgbClr val="C00000"/>
                </a:solidFill>
                <a:latin typeface="Bahnschrift SemiBold" pitchFamily="34" charset="0"/>
              </a:rPr>
              <a:t>Reporting verbs. Practice.</a:t>
            </a:r>
            <a:endParaRPr lang="en-GB" sz="2800" dirty="0"/>
          </a:p>
        </p:txBody>
      </p:sp>
      <p:sp>
        <p:nvSpPr>
          <p:cNvPr id="3" name="Содержимое 2"/>
          <p:cNvSpPr>
            <a:spLocks noGrp="1"/>
          </p:cNvSpPr>
          <p:nvPr>
            <p:ph idx="1"/>
          </p:nvPr>
        </p:nvSpPr>
        <p:spPr>
          <a:xfrm>
            <a:off x="457200" y="764704"/>
            <a:ext cx="8229600" cy="5361459"/>
          </a:xfrm>
        </p:spPr>
        <p:txBody>
          <a:bodyPr>
            <a:normAutofit/>
          </a:bodyPr>
          <a:lstStyle/>
          <a:p>
            <a:pPr>
              <a:buNone/>
            </a:pPr>
            <a:r>
              <a:rPr lang="en-GB" sz="3400" dirty="0" smtClean="0">
                <a:latin typeface="Times New Roman" pitchFamily="18" charset="0"/>
                <a:cs typeface="Times New Roman" pitchFamily="18" charset="0"/>
              </a:rPr>
              <a:t>Class handout 8. Task II</a:t>
            </a:r>
          </a:p>
          <a:p>
            <a:pPr>
              <a:buNone/>
            </a:pPr>
            <a:r>
              <a:rPr lang="en-GB" sz="3400" dirty="0" smtClean="0">
                <a:latin typeface="Times New Roman" pitchFamily="18" charset="0"/>
                <a:cs typeface="Times New Roman" pitchFamily="18" charset="0"/>
              </a:rPr>
              <a:t>In each sentence two of the options in italics are possible and one is not. Which is not?</a:t>
            </a:r>
          </a:p>
          <a:p>
            <a:pPr>
              <a:buNone/>
            </a:pPr>
            <a:endParaRPr lang="en-GB" dirty="0" smtClean="0">
              <a:latin typeface="Times New Roman" pitchFamily="18" charset="0"/>
              <a:cs typeface="Times New Roman" pitchFamily="18" charset="0"/>
            </a:endParaRPr>
          </a:p>
          <a:p>
            <a:pPr>
              <a:buNone/>
            </a:pPr>
            <a:r>
              <a:rPr lang="uk-UA" dirty="0" smtClean="0"/>
              <a:t> </a:t>
            </a:r>
            <a:endParaRPr lang="en-GB" dirty="0" smtClean="0"/>
          </a:p>
          <a:p>
            <a:pPr>
              <a:buNone/>
            </a:pPr>
            <a:endParaRPr lang="en-GB"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922114"/>
          </a:xfrm>
        </p:spPr>
        <p:txBody>
          <a:bodyPr>
            <a:normAutofit fontScale="90000"/>
          </a:bodyPr>
          <a:lstStyle/>
          <a:p>
            <a:r>
              <a:rPr lang="en-GB" sz="2800" dirty="0" smtClean="0">
                <a:solidFill>
                  <a:srgbClr val="C00000"/>
                </a:solidFill>
                <a:latin typeface="Bahnschrift SemiBold" pitchFamily="34" charset="0"/>
              </a:rPr>
              <a:t>Reporting phrases and patterns. Function and focus</a:t>
            </a:r>
            <a:endParaRPr lang="en-GB" sz="2800" dirty="0">
              <a:solidFill>
                <a:srgbClr val="C00000"/>
              </a:solidFill>
              <a:latin typeface="Bahnschrift SemiBold" pitchFamily="34" charset="0"/>
            </a:endParaRPr>
          </a:p>
        </p:txBody>
      </p:sp>
      <p:sp>
        <p:nvSpPr>
          <p:cNvPr id="3" name="Содержимое 2"/>
          <p:cNvSpPr>
            <a:spLocks noGrp="1"/>
          </p:cNvSpPr>
          <p:nvPr>
            <p:ph idx="1"/>
          </p:nvPr>
        </p:nvSpPr>
        <p:spPr>
          <a:xfrm>
            <a:off x="457200" y="1052736"/>
            <a:ext cx="8229600" cy="5073427"/>
          </a:xfrm>
        </p:spPr>
        <p:txBody>
          <a:bodyPr/>
          <a:lstStyle/>
          <a:p>
            <a:pPr>
              <a:buNone/>
            </a:pPr>
            <a:r>
              <a:rPr lang="en-GB" sz="2800" dirty="0" smtClean="0">
                <a:latin typeface="Times New Roman" pitchFamily="18" charset="0"/>
                <a:cs typeface="Times New Roman" pitchFamily="18" charset="0"/>
              </a:rPr>
              <a:t>Which phrases are used in a neutral way, which to argue for an issue, and which to argue against an issue?</a:t>
            </a:r>
          </a:p>
          <a:p>
            <a:pPr algn="ctr">
              <a:buNone/>
            </a:pPr>
            <a:r>
              <a:rPr lang="en-GB" i="1" dirty="0" smtClean="0"/>
              <a:t>     according; as stated; assert; as reported; contend; is defined; describe </a:t>
            </a:r>
            <a:r>
              <a:rPr lang="en-GB" i="1" dirty="0" err="1" smtClean="0"/>
              <a:t>sth</a:t>
            </a:r>
            <a:r>
              <a:rPr lang="en-GB" i="1" dirty="0" smtClean="0"/>
              <a:t>; dispute; maintain  </a:t>
            </a:r>
          </a:p>
          <a:p>
            <a:endParaRPr lang="en-GB" dirty="0"/>
          </a:p>
        </p:txBody>
      </p:sp>
      <p:graphicFrame>
        <p:nvGraphicFramePr>
          <p:cNvPr id="4" name="Таблица 3"/>
          <p:cNvGraphicFramePr>
            <a:graphicFrameLocks noGrp="1"/>
          </p:cNvGraphicFramePr>
          <p:nvPr/>
        </p:nvGraphicFramePr>
        <p:xfrm>
          <a:off x="1475656" y="3717032"/>
          <a:ext cx="6096000" cy="1280160"/>
        </p:xfrm>
        <a:graphic>
          <a:graphicData uri="http://schemas.openxmlformats.org/drawingml/2006/table">
            <a:tbl>
              <a:tblPr firstRow="1" bandRow="1">
                <a:tableStyleId>{5C22544A-7EE6-4342-B048-85BDC9FD1C3A}</a:tableStyleId>
              </a:tblPr>
              <a:tblGrid>
                <a:gridCol w="2032000"/>
                <a:gridCol w="2032000"/>
                <a:gridCol w="2032000"/>
              </a:tblGrid>
              <a:tr h="370840">
                <a:tc>
                  <a:txBody>
                    <a:bodyPr/>
                    <a:lstStyle/>
                    <a:p>
                      <a:pPr algn="ctr"/>
                      <a:r>
                        <a:rPr lang="en-GB" sz="2400" b="1" kern="1200" baseline="0" dirty="0" smtClean="0">
                          <a:solidFill>
                            <a:schemeClr val="lt1"/>
                          </a:solidFill>
                          <a:latin typeface="Times New Roman" pitchFamily="18" charset="0"/>
                          <a:ea typeface="+mn-ea"/>
                          <a:cs typeface="Times New Roman" pitchFamily="18" charset="0"/>
                        </a:rPr>
                        <a:t>For</a:t>
                      </a:r>
                      <a:endParaRPr lang="en-GB" sz="2400" dirty="0">
                        <a:latin typeface="Times New Roman" pitchFamily="18" charset="0"/>
                        <a:cs typeface="Times New Roman" pitchFamily="18" charset="0"/>
                      </a:endParaRPr>
                    </a:p>
                  </a:txBody>
                  <a:tcPr/>
                </a:tc>
                <a:tc>
                  <a:txBody>
                    <a:bodyPr/>
                    <a:lstStyle/>
                    <a:p>
                      <a:pPr algn="ctr"/>
                      <a:r>
                        <a:rPr lang="en-GB" sz="2400" b="1" kern="1200" baseline="0" dirty="0" smtClean="0">
                          <a:solidFill>
                            <a:schemeClr val="lt1"/>
                          </a:solidFill>
                          <a:latin typeface="Times New Roman" pitchFamily="18" charset="0"/>
                          <a:ea typeface="+mn-ea"/>
                          <a:cs typeface="Times New Roman" pitchFamily="18" charset="0"/>
                        </a:rPr>
                        <a:t>Neutral </a:t>
                      </a:r>
                      <a:endParaRPr lang="en-GB" sz="2400" dirty="0">
                        <a:latin typeface="Times New Roman" pitchFamily="18" charset="0"/>
                        <a:cs typeface="Times New Roman" pitchFamily="18" charset="0"/>
                      </a:endParaRPr>
                    </a:p>
                  </a:txBody>
                  <a:tcPr/>
                </a:tc>
                <a:tc>
                  <a:txBody>
                    <a:bodyPr/>
                    <a:lstStyle/>
                    <a:p>
                      <a:pPr algn="ctr"/>
                      <a:r>
                        <a:rPr lang="en-GB" sz="2400" b="1" kern="1200" baseline="0" dirty="0" smtClean="0">
                          <a:solidFill>
                            <a:schemeClr val="lt1"/>
                          </a:solidFill>
                          <a:latin typeface="Times New Roman" pitchFamily="18" charset="0"/>
                          <a:ea typeface="+mn-ea"/>
                          <a:cs typeface="Times New Roman" pitchFamily="18" charset="0"/>
                        </a:rPr>
                        <a:t>Against</a:t>
                      </a:r>
                      <a:endParaRPr lang="en-GB" sz="2400" dirty="0">
                        <a:latin typeface="Times New Roman" pitchFamily="18" charset="0"/>
                        <a:cs typeface="Times New Roman" pitchFamily="18" charset="0"/>
                      </a:endParaRPr>
                    </a:p>
                  </a:txBody>
                  <a:tcPr/>
                </a:tc>
              </a:tr>
              <a:tr h="370840">
                <a:tc>
                  <a:txBody>
                    <a:bodyPr/>
                    <a:lstStyle/>
                    <a:p>
                      <a:pPr algn="ctr"/>
                      <a:r>
                        <a:rPr lang="en-GB" sz="2400" b="1" i="1" dirty="0" smtClean="0">
                          <a:latin typeface="Times New Roman" pitchFamily="18" charset="0"/>
                          <a:cs typeface="Times New Roman" pitchFamily="18" charset="0"/>
                        </a:rPr>
                        <a:t>maintain </a:t>
                      </a:r>
                    </a:p>
                    <a:p>
                      <a:pPr algn="ctr"/>
                      <a:endParaRPr lang="en-GB" sz="2400" dirty="0">
                        <a:latin typeface="Times New Roman" pitchFamily="18" charset="0"/>
                        <a:cs typeface="Times New Roman" pitchFamily="18" charset="0"/>
                      </a:endParaRPr>
                    </a:p>
                  </a:txBody>
                  <a:tcPr/>
                </a:tc>
                <a:tc>
                  <a:txBody>
                    <a:bodyPr/>
                    <a:lstStyle/>
                    <a:p>
                      <a:pPr algn="ctr"/>
                      <a:endParaRPr lang="en-GB" sz="2400" dirty="0">
                        <a:latin typeface="Times New Roman" pitchFamily="18" charset="0"/>
                        <a:cs typeface="Times New Roman" pitchFamily="18" charset="0"/>
                      </a:endParaRPr>
                    </a:p>
                  </a:txBody>
                  <a:tcPr/>
                </a:tc>
                <a:tc>
                  <a:txBody>
                    <a:bodyPr/>
                    <a:lstStyle/>
                    <a:p>
                      <a:pPr algn="ctr"/>
                      <a:endParaRPr lang="en-GB" sz="2400" dirty="0">
                        <a:latin typeface="Times New Roman" pitchFamily="18" charset="0"/>
                        <a:cs typeface="Times New Roman" pitchFamily="18" charset="0"/>
                      </a:endParaRPr>
                    </a:p>
                  </a:txBody>
                  <a:tcPr/>
                </a:tc>
              </a:tr>
            </a:tbl>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922114"/>
          </a:xfrm>
        </p:spPr>
        <p:txBody>
          <a:bodyPr>
            <a:normAutofit/>
          </a:bodyPr>
          <a:lstStyle/>
          <a:p>
            <a:r>
              <a:rPr lang="en-GB" sz="2400" dirty="0" smtClean="0">
                <a:solidFill>
                  <a:srgbClr val="C00000"/>
                </a:solidFill>
                <a:latin typeface="Bahnschrift SemiBold" pitchFamily="34" charset="0"/>
              </a:rPr>
              <a:t>Referencing methods. Quotations </a:t>
            </a:r>
            <a:r>
              <a:rPr lang="en-GB" sz="2400" dirty="0" smtClean="0">
                <a:solidFill>
                  <a:schemeClr val="tx2">
                    <a:lumMod val="50000"/>
                  </a:schemeClr>
                </a:solidFill>
                <a:latin typeface="Bahnschrift SemiBold" pitchFamily="34" charset="0"/>
              </a:rPr>
              <a:t>(examples use MLA style)</a:t>
            </a:r>
            <a:endParaRPr lang="en-GB" sz="2400" dirty="0"/>
          </a:p>
        </p:txBody>
      </p:sp>
      <p:sp>
        <p:nvSpPr>
          <p:cNvPr id="3" name="Содержимое 2"/>
          <p:cNvSpPr>
            <a:spLocks noGrp="1"/>
          </p:cNvSpPr>
          <p:nvPr>
            <p:ph idx="1"/>
          </p:nvPr>
        </p:nvSpPr>
        <p:spPr>
          <a:xfrm>
            <a:off x="457200" y="1052736"/>
            <a:ext cx="8229600" cy="5073427"/>
          </a:xfrm>
        </p:spPr>
        <p:txBody>
          <a:bodyPr>
            <a:normAutofit fontScale="92500"/>
          </a:bodyPr>
          <a:lstStyle/>
          <a:p>
            <a:r>
              <a:rPr lang="en-GB" dirty="0" smtClean="0">
                <a:latin typeface="Times New Roman" pitchFamily="18" charset="0"/>
                <a:cs typeface="Times New Roman" pitchFamily="18" charset="0"/>
              </a:rPr>
              <a:t>If it is necessary to delete some words that are irrelevant, use points . . . to show where the missing section was:</a:t>
            </a:r>
          </a:p>
          <a:p>
            <a:pPr>
              <a:buNone/>
            </a:pPr>
            <a:r>
              <a:rPr lang="en-GB" i="1" dirty="0" smtClean="0">
                <a:latin typeface="Times New Roman" pitchFamily="18" charset="0"/>
                <a:cs typeface="Times New Roman" pitchFamily="18" charset="0"/>
              </a:rPr>
              <a:t>    ‘Few inventions . . . have been as significant as the mobile phone’</a:t>
            </a:r>
            <a:r>
              <a:rPr lang="en-GB" dirty="0" smtClean="0">
                <a:latin typeface="Times New Roman" pitchFamily="18" charset="0"/>
                <a:cs typeface="Times New Roman" pitchFamily="18" charset="0"/>
              </a:rPr>
              <a:t> (</a:t>
            </a:r>
            <a:r>
              <a:rPr lang="en-GB" dirty="0" err="1" smtClean="0">
                <a:latin typeface="Times New Roman" pitchFamily="18" charset="0"/>
                <a:cs typeface="Times New Roman" pitchFamily="18" charset="0"/>
              </a:rPr>
              <a:t>Foulkes</a:t>
            </a:r>
            <a:r>
              <a:rPr lang="en-GB" dirty="0" smtClean="0">
                <a:latin typeface="Times New Roman" pitchFamily="18" charset="0"/>
                <a:cs typeface="Times New Roman" pitchFamily="18" charset="0"/>
              </a:rPr>
              <a:t> 184)</a:t>
            </a:r>
            <a:r>
              <a:rPr lang="en-GB" i="1" dirty="0" smtClean="0">
                <a:latin typeface="Times New Roman" pitchFamily="18" charset="0"/>
                <a:cs typeface="Times New Roman" pitchFamily="18" charset="0"/>
              </a:rPr>
              <a:t>.</a:t>
            </a:r>
          </a:p>
          <a:p>
            <a:r>
              <a:rPr lang="en-GB" dirty="0" smtClean="0">
                <a:latin typeface="Times New Roman" pitchFamily="18" charset="0"/>
                <a:cs typeface="Times New Roman" pitchFamily="18" charset="0"/>
              </a:rPr>
              <a:t> It may be necessary to insert a word or phrase into the quotation to clarify a point. This can be done by using square brackets [ ]:</a:t>
            </a:r>
          </a:p>
          <a:p>
            <a:pPr>
              <a:buNone/>
            </a:pPr>
            <a:r>
              <a:rPr lang="en-GB" i="1" dirty="0" smtClean="0">
                <a:latin typeface="Times New Roman" pitchFamily="18" charset="0"/>
                <a:cs typeface="Times New Roman" pitchFamily="18" charset="0"/>
              </a:rPr>
              <a:t>   ‘modern ideas [of freedom] differ radically from those of the ancient world. . .’ (</a:t>
            </a:r>
            <a:r>
              <a:rPr lang="en-GB" dirty="0" err="1" smtClean="0">
                <a:latin typeface="Times New Roman" pitchFamily="18" charset="0"/>
                <a:cs typeface="Times New Roman" pitchFamily="18" charset="0"/>
              </a:rPr>
              <a:t>Foulkes</a:t>
            </a:r>
            <a:r>
              <a:rPr lang="en-GB" dirty="0" smtClean="0">
                <a:latin typeface="Times New Roman" pitchFamily="18" charset="0"/>
                <a:cs typeface="Times New Roman" pitchFamily="18" charset="0"/>
              </a:rPr>
              <a:t> 184).</a:t>
            </a:r>
            <a:endParaRPr lang="en-GB"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78098"/>
          </a:xfrm>
        </p:spPr>
        <p:txBody>
          <a:bodyPr>
            <a:normAutofit fontScale="90000"/>
          </a:bodyPr>
          <a:lstStyle/>
          <a:p>
            <a:r>
              <a:rPr lang="en-GB" sz="2800" dirty="0" smtClean="0">
                <a:solidFill>
                  <a:srgbClr val="C00000"/>
                </a:solidFill>
                <a:latin typeface="Bahnschrift SemiBold" pitchFamily="34" charset="0"/>
              </a:rPr>
              <a:t>Reporting phrases and patterns. Function and focus. Practice.</a:t>
            </a:r>
            <a:endParaRPr lang="en-GB" sz="2800" dirty="0"/>
          </a:p>
        </p:txBody>
      </p:sp>
      <p:sp>
        <p:nvSpPr>
          <p:cNvPr id="3" name="Содержимое 2"/>
          <p:cNvSpPr>
            <a:spLocks noGrp="1"/>
          </p:cNvSpPr>
          <p:nvPr>
            <p:ph idx="1"/>
          </p:nvPr>
        </p:nvSpPr>
        <p:spPr>
          <a:xfrm>
            <a:off x="457200" y="1196752"/>
            <a:ext cx="8229600" cy="4929411"/>
          </a:xfrm>
        </p:spPr>
        <p:txBody>
          <a:bodyPr>
            <a:normAutofit fontScale="77500" lnSpcReduction="20000"/>
          </a:bodyPr>
          <a:lstStyle/>
          <a:p>
            <a:pPr>
              <a:buNone/>
            </a:pPr>
            <a:r>
              <a:rPr lang="en-GB" sz="3400" dirty="0" smtClean="0">
                <a:latin typeface="Times New Roman" pitchFamily="18" charset="0"/>
                <a:cs typeface="Times New Roman" pitchFamily="18" charset="0"/>
              </a:rPr>
              <a:t>Class handout 8. Task III </a:t>
            </a:r>
          </a:p>
          <a:p>
            <a:pPr>
              <a:buNone/>
            </a:pPr>
            <a:r>
              <a:rPr lang="en-GB" sz="2400" b="1" dirty="0" smtClean="0"/>
              <a:t>Complete sentences 1 -4 with the most appropriate reporting verb.</a:t>
            </a:r>
            <a:endParaRPr lang="en-GB" dirty="0" smtClean="0">
              <a:latin typeface="Times New Roman" pitchFamily="18" charset="0"/>
              <a:cs typeface="Times New Roman" pitchFamily="18" charset="0"/>
            </a:endParaRPr>
          </a:p>
          <a:p>
            <a:pPr>
              <a:buNone/>
            </a:pPr>
            <a:r>
              <a:rPr lang="en-GB" dirty="0" smtClean="0"/>
              <a:t>1 Even though much research has shown it to be flawed, </a:t>
            </a:r>
            <a:r>
              <a:rPr lang="en-GB" dirty="0" err="1" smtClean="0"/>
              <a:t>Krashen</a:t>
            </a:r>
            <a:r>
              <a:rPr lang="en-GB" dirty="0" smtClean="0"/>
              <a:t> (contends / maintains) that his theory holds true today.</a:t>
            </a:r>
          </a:p>
          <a:p>
            <a:pPr>
              <a:buNone/>
            </a:pPr>
            <a:r>
              <a:rPr lang="en-GB" dirty="0" smtClean="0"/>
              <a:t>2 As (asserted / stated) by Maslow, his theory was never grounded in scientific research.</a:t>
            </a:r>
          </a:p>
          <a:p>
            <a:pPr>
              <a:buNone/>
            </a:pPr>
            <a:r>
              <a:rPr lang="en-GB" dirty="0" smtClean="0"/>
              <a:t>3 Friedman (reports / disputes) that businesses have an ethical role in society; he believes that they are there solely to make money.</a:t>
            </a:r>
          </a:p>
          <a:p>
            <a:pPr>
              <a:buNone/>
            </a:pPr>
            <a:r>
              <a:rPr lang="en-GB" dirty="0" smtClean="0"/>
              <a:t>4 Johnson (contends / asserts) that the population will reach levels the planet cannot cope with. Unlike many other forecasters, he believes that population levels will fall again in the next 40 years.</a:t>
            </a:r>
            <a:endParaRPr lang="en-GB"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62074"/>
          </a:xfrm>
        </p:spPr>
        <p:txBody>
          <a:bodyPr>
            <a:normAutofit fontScale="90000"/>
          </a:bodyPr>
          <a:lstStyle/>
          <a:p>
            <a:r>
              <a:rPr lang="en-GB" sz="2400" dirty="0" smtClean="0">
                <a:solidFill>
                  <a:srgbClr val="C00000"/>
                </a:solidFill>
                <a:latin typeface="Bahnschrift SemiBold" pitchFamily="34" charset="0"/>
              </a:rPr>
              <a:t>Referencing methods. Quotations </a:t>
            </a:r>
            <a:r>
              <a:rPr lang="en-GB" sz="2400" dirty="0" smtClean="0">
                <a:solidFill>
                  <a:schemeClr val="tx2">
                    <a:lumMod val="50000"/>
                  </a:schemeClr>
                </a:solidFill>
                <a:latin typeface="Bahnschrift SemiBold" pitchFamily="34" charset="0"/>
              </a:rPr>
              <a:t>(examples use MLA style)</a:t>
            </a:r>
            <a:endParaRPr lang="en-GB" sz="2400" dirty="0">
              <a:solidFill>
                <a:schemeClr val="tx2">
                  <a:lumMod val="50000"/>
                </a:schemeClr>
              </a:solidFill>
            </a:endParaRPr>
          </a:p>
        </p:txBody>
      </p:sp>
      <p:sp>
        <p:nvSpPr>
          <p:cNvPr id="3" name="Содержимое 2"/>
          <p:cNvSpPr>
            <a:spLocks noGrp="1"/>
          </p:cNvSpPr>
          <p:nvPr>
            <p:ph idx="1"/>
          </p:nvPr>
        </p:nvSpPr>
        <p:spPr>
          <a:xfrm>
            <a:off x="457200" y="908720"/>
            <a:ext cx="8229600" cy="5217443"/>
          </a:xfrm>
        </p:spPr>
        <p:txBody>
          <a:bodyPr>
            <a:normAutofit fontScale="92500" lnSpcReduction="20000"/>
          </a:bodyPr>
          <a:lstStyle/>
          <a:p>
            <a:pPr>
              <a:buNone/>
            </a:pPr>
            <a:r>
              <a:rPr lang="en-GB" dirty="0" smtClean="0">
                <a:latin typeface="Times New Roman" pitchFamily="18" charset="0"/>
                <a:cs typeface="Times New Roman" pitchFamily="18" charset="0"/>
              </a:rPr>
              <a:t>Quotations inside quotations (</a:t>
            </a:r>
            <a:r>
              <a:rPr lang="en-GB" dirty="0" smtClean="0">
                <a:solidFill>
                  <a:schemeClr val="tx2">
                    <a:lumMod val="50000"/>
                  </a:schemeClr>
                </a:solidFill>
                <a:latin typeface="Times New Roman" pitchFamily="18" charset="0"/>
                <a:cs typeface="Times New Roman" pitchFamily="18" charset="0"/>
              </a:rPr>
              <a:t>nested quotations</a:t>
            </a:r>
            <a:r>
              <a:rPr lang="en-GB" dirty="0" smtClean="0">
                <a:latin typeface="Times New Roman" pitchFamily="18" charset="0"/>
                <a:cs typeface="Times New Roman" pitchFamily="18" charset="0"/>
              </a:rPr>
              <a:t>) use double quotation marks :</a:t>
            </a:r>
          </a:p>
          <a:p>
            <a:pPr>
              <a:buNone/>
            </a:pPr>
            <a:r>
              <a:rPr lang="en-GB" i="1" dirty="0" smtClean="0">
                <a:latin typeface="Times New Roman" pitchFamily="18" charset="0"/>
                <a:cs typeface="Times New Roman" pitchFamily="18" charset="0"/>
              </a:rPr>
              <a:t>	As James remarked: </a:t>
            </a:r>
            <a:r>
              <a:rPr lang="en-GB" b="1" i="1" dirty="0" smtClean="0">
                <a:solidFill>
                  <a:schemeClr val="tx2">
                    <a:lumMod val="50000"/>
                  </a:schemeClr>
                </a:solidFill>
                <a:latin typeface="Times New Roman" pitchFamily="18" charset="0"/>
                <a:cs typeface="Times New Roman" pitchFamily="18" charset="0"/>
              </a:rPr>
              <a:t>‘</a:t>
            </a:r>
            <a:r>
              <a:rPr lang="en-GB" i="1" dirty="0" smtClean="0">
                <a:latin typeface="Times New Roman" pitchFamily="18" charset="0"/>
                <a:cs typeface="Times New Roman" pitchFamily="18" charset="0"/>
              </a:rPr>
              <a:t>Martin’s concept of </a:t>
            </a:r>
            <a:r>
              <a:rPr lang="en-GB" b="1" i="1" dirty="0" smtClean="0">
                <a:solidFill>
                  <a:schemeClr val="tx2">
                    <a:lumMod val="50000"/>
                  </a:schemeClr>
                </a:solidFill>
                <a:latin typeface="Arial Narrow" pitchFamily="34" charset="0"/>
                <a:cs typeface="Times New Roman" pitchFamily="18" charset="0"/>
              </a:rPr>
              <a:t>“internal space” </a:t>
            </a:r>
            <a:r>
              <a:rPr lang="en-GB" i="1" dirty="0" smtClean="0">
                <a:latin typeface="Times New Roman" pitchFamily="18" charset="0"/>
                <a:cs typeface="Times New Roman" pitchFamily="18" charset="0"/>
              </a:rPr>
              <a:t>requires close analysis’</a:t>
            </a:r>
            <a:r>
              <a:rPr lang="en-GB" b="1" i="1" dirty="0" smtClean="0">
                <a:latin typeface="Times New Roman" pitchFamily="18" charset="0"/>
                <a:cs typeface="Times New Roman" pitchFamily="18" charset="0"/>
              </a:rPr>
              <a:t> </a:t>
            </a:r>
            <a:r>
              <a:rPr lang="en-GB" i="1" dirty="0" smtClean="0">
                <a:latin typeface="Times New Roman" pitchFamily="18" charset="0"/>
                <a:cs typeface="Times New Roman" pitchFamily="18" charset="0"/>
              </a:rPr>
              <a:t>(45) </a:t>
            </a:r>
          </a:p>
          <a:p>
            <a:pPr>
              <a:buNone/>
            </a:pPr>
            <a:r>
              <a:rPr lang="en-GB" dirty="0" smtClean="0">
                <a:latin typeface="Times New Roman" pitchFamily="18" charset="0"/>
                <a:cs typeface="Times New Roman" pitchFamily="18" charset="0"/>
              </a:rPr>
              <a:t>2) What punctuation do writers use in longer </a:t>
            </a:r>
          </a:p>
          <a:p>
            <a:pPr>
              <a:buNone/>
            </a:pPr>
            <a:r>
              <a:rPr lang="en-GB" dirty="0" smtClean="0">
                <a:latin typeface="Times New Roman" pitchFamily="18" charset="0"/>
                <a:cs typeface="Times New Roman" pitchFamily="18" charset="0"/>
              </a:rPr>
              <a:t>quotations/block quotes (40 words or longer/more than 4 lines of prose</a:t>
            </a:r>
            <a:r>
              <a:rPr lang="en-GB" dirty="0" smtClean="0"/>
              <a:t>)</a:t>
            </a:r>
            <a:r>
              <a:rPr lang="en-GB" dirty="0" smtClean="0">
                <a:latin typeface="Times New Roman" pitchFamily="18" charset="0"/>
                <a:cs typeface="Times New Roman" pitchFamily="18" charset="0"/>
              </a:rPr>
              <a:t>?</a:t>
            </a:r>
          </a:p>
          <a:p>
            <a:pPr>
              <a:buNone/>
            </a:pPr>
            <a:endParaRPr lang="en-GB" dirty="0" smtClean="0">
              <a:latin typeface="Times New Roman" pitchFamily="18" charset="0"/>
              <a:cs typeface="Times New Roman" pitchFamily="18" charset="0"/>
            </a:endParaRPr>
          </a:p>
          <a:p>
            <a:r>
              <a:rPr lang="en-GB" dirty="0" smtClean="0"/>
              <a:t>indented (given a wider margin) - quotations marks are not needed</a:t>
            </a:r>
          </a:p>
          <a:p>
            <a:r>
              <a:rPr lang="en-GB" dirty="0" smtClean="0"/>
              <a:t>printed in smaller type - quotations marks are not needed </a:t>
            </a:r>
            <a:r>
              <a:rPr lang="en-GB" i="1" dirty="0" smtClean="0">
                <a:latin typeface="Times New Roman" pitchFamily="18" charset="0"/>
                <a:cs typeface="Times New Roman" pitchFamily="18" charset="0"/>
              </a:rPr>
              <a:t>.</a:t>
            </a:r>
            <a:endParaRPr lang="en-GB"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1340768"/>
            <a:ext cx="8229600" cy="4785395"/>
          </a:xfrm>
        </p:spPr>
        <p:txBody>
          <a:bodyPr>
            <a:normAutofit fontScale="85000" lnSpcReduction="10000"/>
          </a:bodyPr>
          <a:lstStyle/>
          <a:p>
            <a:pPr marL="1162050" indent="-1162050">
              <a:buNone/>
            </a:pPr>
            <a:r>
              <a:rPr lang="en-GB" dirty="0" smtClean="0">
                <a:latin typeface="Times New Roman" pitchFamily="18" charset="0"/>
                <a:cs typeface="Times New Roman" pitchFamily="18" charset="0"/>
              </a:rPr>
              <a:t>Nelly Dean treats </a:t>
            </a:r>
            <a:r>
              <a:rPr lang="en-GB" dirty="0" err="1" smtClean="0">
                <a:latin typeface="Times New Roman" pitchFamily="18" charset="0"/>
                <a:cs typeface="Times New Roman" pitchFamily="18" charset="0"/>
              </a:rPr>
              <a:t>Heathcliff</a:t>
            </a:r>
            <a:r>
              <a:rPr lang="en-GB" dirty="0" smtClean="0">
                <a:latin typeface="Times New Roman" pitchFamily="18" charset="0"/>
                <a:cs typeface="Times New Roman" pitchFamily="18" charset="0"/>
              </a:rPr>
              <a:t> poorly and dehumanizes him throughout her narration: They entirely refused to have it in bed with them, or even in their room, and I had no more sense, so, I put it on the landing of the stairs, hoping it would be gone on the morrow. By chance, or else attracted by hearing his voice, it crept to Mr. </a:t>
            </a:r>
            <a:r>
              <a:rPr lang="en-GB" dirty="0" err="1" smtClean="0">
                <a:latin typeface="Times New Roman" pitchFamily="18" charset="0"/>
                <a:cs typeface="Times New Roman" pitchFamily="18" charset="0"/>
              </a:rPr>
              <a:t>Earnshaw's</a:t>
            </a:r>
            <a:r>
              <a:rPr lang="en-GB" dirty="0" smtClean="0">
                <a:latin typeface="Times New Roman" pitchFamily="18" charset="0"/>
                <a:cs typeface="Times New Roman" pitchFamily="18" charset="0"/>
              </a:rPr>
              <a:t> door, and there he found it on quitting his chamber. Inquiries were made as to how it got there; I was obliged to confess, and in recompense for my cowardice and inhumanity was sent out of the house. (Bronte 78)</a:t>
            </a:r>
            <a:endParaRPr lang="en-GB" dirty="0">
              <a:latin typeface="Times New Roman" pitchFamily="18" charset="0"/>
              <a:cs typeface="Times New Roman" pitchFamily="18" charset="0"/>
            </a:endParaRPr>
          </a:p>
        </p:txBody>
      </p:sp>
      <p:sp>
        <p:nvSpPr>
          <p:cNvPr id="4" name="Заголовок 1"/>
          <p:cNvSpPr>
            <a:spLocks noGrp="1"/>
          </p:cNvSpPr>
          <p:nvPr>
            <p:ph type="title"/>
          </p:nvPr>
        </p:nvSpPr>
        <p:spPr>
          <a:xfrm>
            <a:off x="457200" y="274638"/>
            <a:ext cx="8229600" cy="562074"/>
          </a:xfrm>
        </p:spPr>
        <p:txBody>
          <a:bodyPr>
            <a:normAutofit/>
          </a:bodyPr>
          <a:lstStyle/>
          <a:p>
            <a:r>
              <a:rPr lang="en-GB" sz="2400" dirty="0" smtClean="0">
                <a:solidFill>
                  <a:schemeClr val="tx2">
                    <a:lumMod val="50000"/>
                  </a:schemeClr>
                </a:solidFill>
                <a:latin typeface="Bahnschrift SemiBold" pitchFamily="34" charset="0"/>
              </a:rPr>
              <a:t>Indented long quotation MLA style</a:t>
            </a:r>
            <a:endParaRPr lang="en-GB" sz="2400" dirty="0">
              <a:solidFill>
                <a:schemeClr val="tx2">
                  <a:lumMod val="50000"/>
                </a:schemeClr>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62074"/>
          </a:xfrm>
        </p:spPr>
        <p:txBody>
          <a:bodyPr>
            <a:noAutofit/>
          </a:bodyPr>
          <a:lstStyle/>
          <a:p>
            <a:r>
              <a:rPr lang="en-GB" sz="3200" dirty="0" smtClean="0">
                <a:solidFill>
                  <a:srgbClr val="C00000"/>
                </a:solidFill>
                <a:latin typeface="Bahnschrift SemiBold" pitchFamily="34" charset="0"/>
                <a:cs typeface="Times New Roman" pitchFamily="18" charset="0"/>
              </a:rPr>
              <a:t>Indented block quote APA style</a:t>
            </a:r>
            <a:endParaRPr lang="en-GB" sz="3200" dirty="0">
              <a:solidFill>
                <a:srgbClr val="C00000"/>
              </a:solidFill>
              <a:latin typeface="Bahnschrift SemiBold" pitchFamily="34" charset="0"/>
              <a:cs typeface="Times New Roman" pitchFamily="18" charset="0"/>
            </a:endParaRPr>
          </a:p>
        </p:txBody>
      </p:sp>
      <p:pic>
        <p:nvPicPr>
          <p:cNvPr id="2050" name="Picture 2"/>
          <p:cNvPicPr>
            <a:picLocks noGrp="1" noChangeAspect="1" noChangeArrowheads="1"/>
          </p:cNvPicPr>
          <p:nvPr>
            <p:ph idx="1"/>
          </p:nvPr>
        </p:nvPicPr>
        <p:blipFill>
          <a:blip r:embed="rId2" cstate="print"/>
          <a:srcRect/>
          <a:stretch>
            <a:fillRect/>
          </a:stretch>
        </p:blipFill>
        <p:spPr bwMode="auto">
          <a:xfrm>
            <a:off x="539553" y="908720"/>
            <a:ext cx="7920880" cy="547260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38138"/>
          </a:xfrm>
        </p:spPr>
        <p:txBody>
          <a:bodyPr>
            <a:normAutofit/>
          </a:bodyPr>
          <a:lstStyle/>
          <a:p>
            <a:r>
              <a:rPr lang="en-GB" sz="3200" b="1" dirty="0" smtClean="0">
                <a:solidFill>
                  <a:srgbClr val="C00000"/>
                </a:solidFill>
                <a:latin typeface="Bahnschrift SemiBold" pitchFamily="34" charset="0"/>
              </a:rPr>
              <a:t>Giving citations. Quotes and Summaries</a:t>
            </a:r>
            <a:br>
              <a:rPr lang="en-GB" sz="3200" b="1" dirty="0" smtClean="0">
                <a:solidFill>
                  <a:srgbClr val="C00000"/>
                </a:solidFill>
                <a:latin typeface="Bahnschrift SemiBold" pitchFamily="34" charset="0"/>
              </a:rPr>
            </a:br>
            <a:r>
              <a:rPr lang="en-GB" sz="3200" b="1" dirty="0" smtClean="0">
                <a:latin typeface="Bahnschrift SemiBold" pitchFamily="34" charset="0"/>
              </a:rPr>
              <a:t>(APA format example)</a:t>
            </a:r>
            <a:endParaRPr lang="en-GB" sz="3200" dirty="0">
              <a:solidFill>
                <a:srgbClr val="C00000"/>
              </a:solidFill>
              <a:latin typeface="Bahnschrift SemiBold" pitchFamily="34" charset="0"/>
            </a:endParaRPr>
          </a:p>
        </p:txBody>
      </p:sp>
      <p:graphicFrame>
        <p:nvGraphicFramePr>
          <p:cNvPr id="4" name="Содержимое 3"/>
          <p:cNvGraphicFramePr>
            <a:graphicFrameLocks noGrp="1"/>
          </p:cNvGraphicFramePr>
          <p:nvPr>
            <p:ph idx="1"/>
          </p:nvPr>
        </p:nvGraphicFramePr>
        <p:xfrm>
          <a:off x="683568" y="2348880"/>
          <a:ext cx="8229600" cy="2011680"/>
        </p:xfrm>
        <a:graphic>
          <a:graphicData uri="http://schemas.openxmlformats.org/drawingml/2006/table">
            <a:tbl>
              <a:tblPr firstRow="1" bandRow="1">
                <a:tableStyleId>{5C22544A-7EE6-4342-B048-85BDC9FD1C3A}</a:tableStyleId>
              </a:tblPr>
              <a:tblGrid>
                <a:gridCol w="2743200"/>
                <a:gridCol w="2743200"/>
                <a:gridCol w="2743200"/>
              </a:tblGrid>
              <a:tr h="370840">
                <a:tc>
                  <a:txBody>
                    <a:bodyPr/>
                    <a:lstStyle/>
                    <a:p>
                      <a:pPr algn="ctr"/>
                      <a:r>
                        <a:rPr lang="en-GB" sz="2400" b="1" i="0" kern="1200" baseline="0" dirty="0" smtClean="0">
                          <a:solidFill>
                            <a:schemeClr val="lt1"/>
                          </a:solidFill>
                          <a:latin typeface="Times New Roman" pitchFamily="18" charset="0"/>
                          <a:ea typeface="+mn-ea"/>
                          <a:cs typeface="Times New Roman" pitchFamily="18" charset="0"/>
                        </a:rPr>
                        <a:t>A quotation</a:t>
                      </a:r>
                    </a:p>
                  </a:txBody>
                  <a:tcPr/>
                </a:tc>
                <a:tc>
                  <a:txBody>
                    <a:bodyPr/>
                    <a:lstStyle/>
                    <a:p>
                      <a:pPr algn="ctr"/>
                      <a:r>
                        <a:rPr lang="en-GB" sz="2400" b="1" i="0" kern="1200" baseline="0" dirty="0" smtClean="0">
                          <a:solidFill>
                            <a:schemeClr val="lt1"/>
                          </a:solidFill>
                          <a:latin typeface="Times New Roman" pitchFamily="18" charset="0"/>
                          <a:ea typeface="+mn-ea"/>
                          <a:cs typeface="Times New Roman" pitchFamily="18" charset="0"/>
                        </a:rPr>
                        <a:t>Author’s name, date of publication, page no. </a:t>
                      </a:r>
                      <a:endParaRPr lang="en-GB" sz="2400" i="0" dirty="0">
                        <a:latin typeface="Times New Roman" pitchFamily="18" charset="0"/>
                        <a:cs typeface="Times New Roman" pitchFamily="18" charset="0"/>
                      </a:endParaRPr>
                    </a:p>
                  </a:txBody>
                  <a:tcPr/>
                </a:tc>
                <a:tc>
                  <a:txBody>
                    <a:bodyPr/>
                    <a:lstStyle/>
                    <a:p>
                      <a:pPr algn="ctr"/>
                      <a:r>
                        <a:rPr lang="en-GB" sz="2400" b="1" i="0" kern="1200" baseline="0" dirty="0" smtClean="0">
                          <a:solidFill>
                            <a:schemeClr val="lt1"/>
                          </a:solidFill>
                          <a:latin typeface="Times New Roman" pitchFamily="18" charset="0"/>
                          <a:ea typeface="+mn-ea"/>
                          <a:cs typeface="Times New Roman" pitchFamily="18" charset="0"/>
                        </a:rPr>
                        <a:t>(Smith, 2009, p. 37)</a:t>
                      </a:r>
                      <a:endParaRPr lang="en-GB" sz="2400" i="0" dirty="0">
                        <a:latin typeface="Times New Roman" pitchFamily="18" charset="0"/>
                        <a:cs typeface="Times New Roman" pitchFamily="18" charset="0"/>
                      </a:endParaRPr>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400" b="1" i="0" kern="1200" baseline="0" dirty="0" smtClean="0">
                          <a:solidFill>
                            <a:schemeClr val="tx1"/>
                          </a:solidFill>
                          <a:latin typeface="Times New Roman" pitchFamily="18" charset="0"/>
                          <a:ea typeface="+mn-ea"/>
                          <a:cs typeface="Times New Roman" pitchFamily="18" charset="0"/>
                        </a:rPr>
                        <a:t>A summary</a:t>
                      </a:r>
                      <a:endParaRPr lang="en-GB" sz="2400" i="0" dirty="0" smtClean="0">
                        <a:solidFill>
                          <a:schemeClr val="tx1"/>
                        </a:solidFill>
                        <a:latin typeface="Times New Roman" pitchFamily="18" charset="0"/>
                        <a:cs typeface="Times New Roman" pitchFamily="18" charset="0"/>
                      </a:endParaRPr>
                    </a:p>
                    <a:p>
                      <a:pPr algn="ctr"/>
                      <a:endParaRPr lang="en-GB" sz="2400" i="0" dirty="0">
                        <a:solidFill>
                          <a:schemeClr val="tx1"/>
                        </a:solidFill>
                        <a:latin typeface="Times New Roman" pitchFamily="18" charset="0"/>
                        <a:cs typeface="Times New Roman" pitchFamily="18" charset="0"/>
                      </a:endParaRPr>
                    </a:p>
                  </a:txBody>
                  <a:tcPr/>
                </a:tc>
                <a:tc>
                  <a:txBody>
                    <a:bodyPr/>
                    <a:lstStyle/>
                    <a:p>
                      <a:pPr algn="ctr"/>
                      <a:r>
                        <a:rPr lang="en-GB" sz="2400" b="1" i="0" kern="1200" baseline="0" dirty="0" smtClean="0">
                          <a:solidFill>
                            <a:schemeClr val="tx1"/>
                          </a:solidFill>
                          <a:latin typeface="Times New Roman" pitchFamily="18" charset="0"/>
                          <a:ea typeface="+mn-ea"/>
                          <a:cs typeface="Times New Roman" pitchFamily="18" charset="0"/>
                        </a:rPr>
                        <a:t>Author’s name, date of publication</a:t>
                      </a:r>
                      <a:endParaRPr lang="en-GB" sz="2400" i="0" dirty="0">
                        <a:solidFill>
                          <a:schemeClr val="tx1"/>
                        </a:solidFill>
                        <a:latin typeface="Times New Roman" pitchFamily="18" charset="0"/>
                        <a:cs typeface="Times New Roman"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400" b="1" i="0" kern="1200" baseline="0" dirty="0" smtClean="0">
                          <a:solidFill>
                            <a:schemeClr val="tx1"/>
                          </a:solidFill>
                          <a:latin typeface="Times New Roman" pitchFamily="18" charset="0"/>
                          <a:ea typeface="+mn-ea"/>
                          <a:cs typeface="Times New Roman" pitchFamily="18" charset="0"/>
                        </a:rPr>
                        <a:t>Smith (2009)</a:t>
                      </a:r>
                      <a:endParaRPr lang="en-GB" sz="2400" i="0" dirty="0" smtClean="0">
                        <a:solidFill>
                          <a:schemeClr val="tx1"/>
                        </a:solidFill>
                        <a:latin typeface="Times New Roman" pitchFamily="18" charset="0"/>
                        <a:cs typeface="Times New Roman" pitchFamily="18" charset="0"/>
                      </a:endParaRPr>
                    </a:p>
                    <a:p>
                      <a:pPr algn="ctr"/>
                      <a:endParaRPr lang="en-GB" sz="2400" i="0" dirty="0">
                        <a:solidFill>
                          <a:schemeClr val="tx1"/>
                        </a:solidFill>
                        <a:latin typeface="Times New Roman" pitchFamily="18" charset="0"/>
                        <a:cs typeface="Times New Roman" pitchFamily="18" charset="0"/>
                      </a:endParaRPr>
                    </a:p>
                  </a:txBody>
                  <a:tcPr/>
                </a:tc>
              </a:tr>
            </a:tbl>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34082"/>
          </a:xfrm>
        </p:spPr>
        <p:txBody>
          <a:bodyPr>
            <a:normAutofit fontScale="90000"/>
          </a:bodyPr>
          <a:lstStyle/>
          <a:p>
            <a:r>
              <a:rPr lang="en-GB" sz="2400" b="1" dirty="0" smtClean="0">
                <a:solidFill>
                  <a:srgbClr val="C00000"/>
                </a:solidFill>
                <a:latin typeface="Bahnschrift SemiBold" pitchFamily="34" charset="0"/>
              </a:rPr>
              <a:t>Giving citations. Quote and Paraphrase</a:t>
            </a:r>
            <a:br>
              <a:rPr lang="en-GB" sz="2400" b="1" dirty="0" smtClean="0">
                <a:solidFill>
                  <a:srgbClr val="C00000"/>
                </a:solidFill>
                <a:latin typeface="Bahnschrift SemiBold" pitchFamily="34" charset="0"/>
              </a:rPr>
            </a:br>
            <a:r>
              <a:rPr lang="en-GB" sz="2400" b="1" dirty="0" smtClean="0">
                <a:latin typeface="Bahnschrift SemiBold" pitchFamily="34" charset="0"/>
              </a:rPr>
              <a:t>(APA format example)</a:t>
            </a:r>
            <a:endParaRPr lang="en-GB" sz="2400" dirty="0">
              <a:solidFill>
                <a:srgbClr val="C00000"/>
              </a:solidFill>
              <a:latin typeface="Bahnschrift SemiBold" pitchFamily="34" charset="0"/>
            </a:endParaRPr>
          </a:p>
        </p:txBody>
      </p:sp>
      <p:graphicFrame>
        <p:nvGraphicFramePr>
          <p:cNvPr id="4" name="Содержимое 3"/>
          <p:cNvGraphicFramePr>
            <a:graphicFrameLocks noGrp="1"/>
          </p:cNvGraphicFramePr>
          <p:nvPr>
            <p:ph idx="1"/>
          </p:nvPr>
        </p:nvGraphicFramePr>
        <p:xfrm>
          <a:off x="539552" y="1124744"/>
          <a:ext cx="8229600" cy="3688080"/>
        </p:xfrm>
        <a:graphic>
          <a:graphicData uri="http://schemas.openxmlformats.org/drawingml/2006/table">
            <a:tbl>
              <a:tblPr firstRow="1" bandRow="1">
                <a:tableStyleId>{5C22544A-7EE6-4342-B048-85BDC9FD1C3A}</a:tableStyleId>
              </a:tblPr>
              <a:tblGrid>
                <a:gridCol w="1224136"/>
                <a:gridCol w="3456384"/>
                <a:gridCol w="3549080"/>
              </a:tblGrid>
              <a:tr h="370840">
                <a:tc>
                  <a:txBody>
                    <a:bodyPr/>
                    <a:lstStyle/>
                    <a:p>
                      <a:endParaRPr lang="en-GB" sz="2400" b="1" i="0" kern="1200" baseline="0" dirty="0" smtClean="0">
                        <a:solidFill>
                          <a:schemeClr val="lt1"/>
                        </a:solidFill>
                        <a:latin typeface="Times New Roman" pitchFamily="18" charset="0"/>
                        <a:ea typeface="+mn-ea"/>
                        <a:cs typeface="Times New Roman" pitchFamily="18" charset="0"/>
                      </a:endParaRPr>
                    </a:p>
                  </a:txBody>
                  <a:tcPr/>
                </a:tc>
                <a:tc>
                  <a:txBody>
                    <a:bodyPr/>
                    <a:lstStyle/>
                    <a:p>
                      <a:pPr algn="ctr"/>
                      <a:r>
                        <a:rPr lang="en-GB" sz="1800" baseline="0" dirty="0" smtClean="0">
                          <a:latin typeface="Times New Roman" pitchFamily="18" charset="0"/>
                          <a:cs typeface="Times New Roman" pitchFamily="18" charset="0"/>
                        </a:rPr>
                        <a:t>Quote</a:t>
                      </a:r>
                      <a:endParaRPr lang="en-GB" sz="1800" i="0" dirty="0">
                        <a:latin typeface="Times New Roman" pitchFamily="18" charset="0"/>
                        <a:cs typeface="Times New Roman" pitchFamily="18" charset="0"/>
                      </a:endParaRPr>
                    </a:p>
                  </a:txBody>
                  <a:tcPr/>
                </a:tc>
                <a:tc>
                  <a:txBody>
                    <a:bodyPr/>
                    <a:lstStyle/>
                    <a:p>
                      <a:pPr algn="ctr"/>
                      <a:r>
                        <a:rPr lang="en-GB" sz="1800" baseline="0" dirty="0" smtClean="0">
                          <a:latin typeface="Times New Roman" pitchFamily="18" charset="0"/>
                          <a:cs typeface="Times New Roman" pitchFamily="18" charset="0"/>
                        </a:rPr>
                        <a:t>Paraphrase</a:t>
                      </a:r>
                      <a:endParaRPr lang="en-GB" sz="1800" i="0" dirty="0">
                        <a:latin typeface="Times New Roman" pitchFamily="18" charset="0"/>
                        <a:cs typeface="Times New Roman" pitchFamily="18" charset="0"/>
                      </a:endParaRPr>
                    </a:p>
                  </a:txBody>
                  <a:tcPr/>
                </a:tc>
              </a:tr>
              <a:tr h="370840">
                <a:tc>
                  <a:txBody>
                    <a:bodyPr/>
                    <a:lstStyle/>
                    <a:p>
                      <a:pPr algn="ctr"/>
                      <a:r>
                        <a:rPr lang="en-GB" sz="1800" b="0" kern="1200" baseline="0" dirty="0" smtClean="0">
                          <a:solidFill>
                            <a:schemeClr val="tx1"/>
                          </a:solidFill>
                          <a:latin typeface="Times New Roman" pitchFamily="18" charset="0"/>
                          <a:ea typeface="+mn-ea"/>
                          <a:cs typeface="Times New Roman" pitchFamily="18" charset="0"/>
                        </a:rPr>
                        <a:t>1</a:t>
                      </a:r>
                    </a:p>
                    <a:p>
                      <a:pPr algn="ctr"/>
                      <a:r>
                        <a:rPr lang="en-GB" sz="1800" b="0" kern="1200" baseline="0" dirty="0" smtClean="0">
                          <a:solidFill>
                            <a:schemeClr val="tx1"/>
                          </a:solidFill>
                          <a:latin typeface="Times New Roman" pitchFamily="18" charset="0"/>
                          <a:ea typeface="+mn-ea"/>
                          <a:cs typeface="Times New Roman" pitchFamily="18" charset="0"/>
                        </a:rPr>
                        <a:t>Author as</a:t>
                      </a:r>
                    </a:p>
                    <a:p>
                      <a:pPr algn="ctr"/>
                      <a:r>
                        <a:rPr lang="en-GB" sz="1800" b="1" kern="1200" baseline="0" dirty="0" smtClean="0">
                          <a:solidFill>
                            <a:schemeClr val="tx1"/>
                          </a:solidFill>
                          <a:latin typeface="Times New Roman" pitchFamily="18" charset="0"/>
                          <a:ea typeface="+mn-ea"/>
                          <a:cs typeface="Times New Roman" pitchFamily="18" charset="0"/>
                        </a:rPr>
                        <a:t>subject</a:t>
                      </a:r>
                      <a:r>
                        <a:rPr lang="en-GB" sz="1800" b="0" kern="1200" baseline="0" dirty="0" smtClean="0">
                          <a:solidFill>
                            <a:schemeClr val="tx1"/>
                          </a:solidFill>
                          <a:latin typeface="Times New Roman" pitchFamily="18" charset="0"/>
                          <a:ea typeface="+mn-ea"/>
                          <a:cs typeface="Times New Roman" pitchFamily="18" charset="0"/>
                        </a:rPr>
                        <a:t> of</a:t>
                      </a:r>
                    </a:p>
                    <a:p>
                      <a:pPr algn="ctr"/>
                      <a:r>
                        <a:rPr lang="en-GB" sz="1800" b="0" kern="1200" baseline="0" dirty="0" smtClean="0">
                          <a:solidFill>
                            <a:schemeClr val="tx1"/>
                          </a:solidFill>
                          <a:latin typeface="Times New Roman" pitchFamily="18" charset="0"/>
                          <a:ea typeface="+mn-ea"/>
                          <a:cs typeface="Times New Roman" pitchFamily="18" charset="0"/>
                        </a:rPr>
                        <a:t>the clause</a:t>
                      </a:r>
                      <a:endParaRPr lang="en-GB" sz="1800" b="0" i="0" kern="1200" baseline="0" dirty="0" smtClean="0">
                        <a:solidFill>
                          <a:schemeClr val="tx1"/>
                        </a:solidFill>
                        <a:latin typeface="Times New Roman" pitchFamily="18" charset="0"/>
                        <a:ea typeface="+mn-ea"/>
                        <a:cs typeface="Times New Roman" pitchFamily="18" charset="0"/>
                      </a:endParaRPr>
                    </a:p>
                  </a:txBody>
                  <a:tcPr/>
                </a:tc>
                <a:tc>
                  <a:txBody>
                    <a:bodyPr/>
                    <a:lstStyle/>
                    <a:p>
                      <a:r>
                        <a:rPr lang="es-ES" sz="2000" kern="1200" baseline="0" dirty="0" smtClean="0">
                          <a:solidFill>
                            <a:schemeClr val="dk1"/>
                          </a:solidFill>
                          <a:latin typeface="Times New Roman" pitchFamily="18" charset="0"/>
                          <a:ea typeface="+mn-ea"/>
                          <a:cs typeface="Times New Roman" pitchFamily="18" charset="0"/>
                        </a:rPr>
                        <a:t>Wood (2011, p. 82) describes</a:t>
                      </a:r>
                    </a:p>
                    <a:p>
                      <a:r>
                        <a:rPr lang="en-GB" sz="2000" kern="1200" baseline="0" dirty="0" smtClean="0">
                          <a:solidFill>
                            <a:schemeClr val="dk1"/>
                          </a:solidFill>
                          <a:latin typeface="Times New Roman" pitchFamily="18" charset="0"/>
                          <a:ea typeface="+mn-ea"/>
                          <a:cs typeface="Times New Roman" pitchFamily="18" charset="0"/>
                        </a:rPr>
                        <a:t>their textile industry as</a:t>
                      </a:r>
                    </a:p>
                    <a:p>
                      <a:r>
                        <a:rPr lang="en-GB" sz="2000" kern="1200" baseline="0" dirty="0" smtClean="0">
                          <a:solidFill>
                            <a:schemeClr val="dk1"/>
                          </a:solidFill>
                          <a:latin typeface="Times New Roman" pitchFamily="18" charset="0"/>
                          <a:ea typeface="+mn-ea"/>
                          <a:cs typeface="Times New Roman" pitchFamily="18" charset="0"/>
                        </a:rPr>
                        <a:t>‘flourishing’, yet some analysts</a:t>
                      </a:r>
                    </a:p>
                    <a:p>
                      <a:r>
                        <a:rPr lang="en-GB" sz="2000" kern="1200" baseline="0" dirty="0" smtClean="0">
                          <a:solidFill>
                            <a:schemeClr val="dk1"/>
                          </a:solidFill>
                          <a:latin typeface="Times New Roman" pitchFamily="18" charset="0"/>
                          <a:ea typeface="+mn-ea"/>
                          <a:cs typeface="Times New Roman" pitchFamily="18" charset="0"/>
                        </a:rPr>
                        <a:t>are indicating that it is in</a:t>
                      </a:r>
                    </a:p>
                    <a:p>
                      <a:r>
                        <a:rPr lang="en-GB" sz="2000" kern="1200" baseline="0" dirty="0" smtClean="0">
                          <a:solidFill>
                            <a:schemeClr val="dk1"/>
                          </a:solidFill>
                          <a:latin typeface="Times New Roman" pitchFamily="18" charset="0"/>
                          <a:ea typeface="+mn-ea"/>
                          <a:cs typeface="Times New Roman" pitchFamily="18" charset="0"/>
                        </a:rPr>
                        <a:t>decline, e.g. (...)</a:t>
                      </a:r>
                      <a:endParaRPr lang="en-GB" sz="2000" i="0" dirty="0">
                        <a:latin typeface="Times New Roman" pitchFamily="18" charset="0"/>
                        <a:cs typeface="Times New Roman" pitchFamily="18" charset="0"/>
                      </a:endParaRPr>
                    </a:p>
                  </a:txBody>
                  <a:tcPr/>
                </a:tc>
                <a:tc>
                  <a:txBody>
                    <a:bodyPr/>
                    <a:lstStyle/>
                    <a:p>
                      <a:r>
                        <a:rPr lang="en-GB" sz="2000" kern="1200" baseline="0" dirty="0" smtClean="0">
                          <a:solidFill>
                            <a:schemeClr val="dk1"/>
                          </a:solidFill>
                          <a:latin typeface="Times New Roman" pitchFamily="18" charset="0"/>
                          <a:ea typeface="+mn-ea"/>
                          <a:cs typeface="Times New Roman" pitchFamily="18" charset="0"/>
                        </a:rPr>
                        <a:t>Whereas Wood (2011) has a</a:t>
                      </a:r>
                    </a:p>
                    <a:p>
                      <a:r>
                        <a:rPr lang="en-GB" sz="2000" kern="1200" baseline="0" dirty="0" smtClean="0">
                          <a:solidFill>
                            <a:schemeClr val="dk1"/>
                          </a:solidFill>
                          <a:latin typeface="Times New Roman" pitchFamily="18" charset="0"/>
                          <a:ea typeface="+mn-ea"/>
                          <a:cs typeface="Times New Roman" pitchFamily="18" charset="0"/>
                        </a:rPr>
                        <a:t>positive view of the current state</a:t>
                      </a:r>
                    </a:p>
                    <a:p>
                      <a:r>
                        <a:rPr lang="en-GB" sz="2000" kern="1200" baseline="0" dirty="0" smtClean="0">
                          <a:solidFill>
                            <a:schemeClr val="dk1"/>
                          </a:solidFill>
                          <a:latin typeface="Times New Roman" pitchFamily="18" charset="0"/>
                          <a:ea typeface="+mn-ea"/>
                          <a:cs typeface="Times New Roman" pitchFamily="18" charset="0"/>
                        </a:rPr>
                        <a:t>of their textile industry, some</a:t>
                      </a:r>
                    </a:p>
                    <a:p>
                      <a:r>
                        <a:rPr lang="en-GB" sz="2000" kern="1200" baseline="0" dirty="0" smtClean="0">
                          <a:solidFill>
                            <a:schemeClr val="dk1"/>
                          </a:solidFill>
                          <a:latin typeface="Times New Roman" pitchFamily="18" charset="0"/>
                          <a:ea typeface="+mn-ea"/>
                          <a:cs typeface="Times New Roman" pitchFamily="18" charset="0"/>
                        </a:rPr>
                        <a:t>analysts are indicating that it is</a:t>
                      </a:r>
                    </a:p>
                    <a:p>
                      <a:r>
                        <a:rPr lang="en-GB" sz="2000" kern="1200" baseline="0" dirty="0" smtClean="0">
                          <a:solidFill>
                            <a:schemeClr val="dk1"/>
                          </a:solidFill>
                          <a:latin typeface="Times New Roman" pitchFamily="18" charset="0"/>
                          <a:ea typeface="+mn-ea"/>
                          <a:cs typeface="Times New Roman" pitchFamily="18" charset="0"/>
                        </a:rPr>
                        <a:t>in decline, e.g. (...)</a:t>
                      </a:r>
                      <a:endParaRPr lang="en-GB" sz="2000" i="0" dirty="0">
                        <a:latin typeface="Times New Roman" pitchFamily="18" charset="0"/>
                        <a:cs typeface="Times New Roman" pitchFamily="18" charset="0"/>
                      </a:endParaRPr>
                    </a:p>
                  </a:txBody>
                  <a:tcPr/>
                </a:tc>
              </a:tr>
              <a:tr h="370840">
                <a:tc>
                  <a:txBody>
                    <a:bodyPr/>
                    <a:lstStyle/>
                    <a:p>
                      <a:pPr algn="ctr"/>
                      <a:r>
                        <a:rPr lang="en-GB" sz="1800" kern="1200" baseline="0" dirty="0" smtClean="0">
                          <a:solidFill>
                            <a:schemeClr val="dk1"/>
                          </a:solidFill>
                          <a:latin typeface="Times New Roman" pitchFamily="18" charset="0"/>
                          <a:ea typeface="+mn-ea"/>
                          <a:cs typeface="Times New Roman" pitchFamily="18" charset="0"/>
                        </a:rPr>
                        <a:t>2</a:t>
                      </a:r>
                    </a:p>
                    <a:p>
                      <a:pPr algn="ctr"/>
                      <a:r>
                        <a:rPr lang="en-GB" sz="1800" kern="1200" baseline="0" dirty="0" smtClean="0">
                          <a:solidFill>
                            <a:schemeClr val="dk1"/>
                          </a:solidFill>
                          <a:latin typeface="Times New Roman" pitchFamily="18" charset="0"/>
                          <a:ea typeface="+mn-ea"/>
                          <a:cs typeface="Times New Roman" pitchFamily="18" charset="0"/>
                        </a:rPr>
                        <a:t>Author</a:t>
                      </a:r>
                    </a:p>
                    <a:p>
                      <a:pPr algn="ctr"/>
                      <a:r>
                        <a:rPr lang="en-GB" sz="1800" b="1" kern="1200" baseline="0" dirty="0" smtClean="0">
                          <a:solidFill>
                            <a:schemeClr val="dk1"/>
                          </a:solidFill>
                          <a:latin typeface="Times New Roman" pitchFamily="18" charset="0"/>
                          <a:ea typeface="+mn-ea"/>
                          <a:cs typeface="Times New Roman" pitchFamily="18" charset="0"/>
                        </a:rPr>
                        <a:t>mentioned</a:t>
                      </a:r>
                    </a:p>
                    <a:p>
                      <a:pPr algn="ctr"/>
                      <a:r>
                        <a:rPr lang="en-GB" sz="1800" b="1" kern="1200" baseline="0" dirty="0" smtClean="0">
                          <a:solidFill>
                            <a:schemeClr val="dk1"/>
                          </a:solidFill>
                          <a:latin typeface="Times New Roman" pitchFamily="18" charset="0"/>
                          <a:ea typeface="+mn-ea"/>
                          <a:cs typeface="Times New Roman" pitchFamily="18" charset="0"/>
                        </a:rPr>
                        <a:t>after </a:t>
                      </a:r>
                      <a:r>
                        <a:rPr lang="en-GB" sz="1800" kern="1200" baseline="0" dirty="0" smtClean="0">
                          <a:solidFill>
                            <a:schemeClr val="dk1"/>
                          </a:solidFill>
                          <a:latin typeface="Times New Roman" pitchFamily="18" charset="0"/>
                          <a:ea typeface="+mn-ea"/>
                          <a:cs typeface="Times New Roman" pitchFamily="18" charset="0"/>
                        </a:rPr>
                        <a:t>the</a:t>
                      </a:r>
                    </a:p>
                    <a:p>
                      <a:pPr algn="ctr"/>
                      <a:r>
                        <a:rPr lang="en-GB" sz="1800" kern="1200" baseline="0" dirty="0" smtClean="0">
                          <a:solidFill>
                            <a:schemeClr val="dk1"/>
                          </a:solidFill>
                          <a:latin typeface="Times New Roman" pitchFamily="18" charset="0"/>
                          <a:ea typeface="+mn-ea"/>
                          <a:cs typeface="Times New Roman" pitchFamily="18" charset="0"/>
                        </a:rPr>
                        <a:t>citation</a:t>
                      </a:r>
                      <a:endParaRPr lang="en-GB" sz="1800" i="0" dirty="0">
                        <a:solidFill>
                          <a:schemeClr val="tx1"/>
                        </a:solidFill>
                        <a:latin typeface="Times New Roman" pitchFamily="18" charset="0"/>
                        <a:cs typeface="Times New Roman" pitchFamily="18" charset="0"/>
                      </a:endParaRPr>
                    </a:p>
                  </a:txBody>
                  <a:tcPr/>
                </a:tc>
                <a:tc>
                  <a:txBody>
                    <a:bodyPr/>
                    <a:lstStyle/>
                    <a:p>
                      <a:r>
                        <a:rPr lang="en-GB" sz="2000" kern="1200" baseline="0" dirty="0" smtClean="0">
                          <a:solidFill>
                            <a:schemeClr val="dk1"/>
                          </a:solidFill>
                          <a:latin typeface="Times New Roman" pitchFamily="18" charset="0"/>
                          <a:ea typeface="+mn-ea"/>
                          <a:cs typeface="Times New Roman" pitchFamily="18" charset="0"/>
                        </a:rPr>
                        <a:t>Their textile industry has been</a:t>
                      </a:r>
                    </a:p>
                    <a:p>
                      <a:r>
                        <a:rPr lang="en-GB" sz="2000" kern="1200" baseline="0" dirty="0" smtClean="0">
                          <a:solidFill>
                            <a:schemeClr val="dk1"/>
                          </a:solidFill>
                          <a:latin typeface="Times New Roman" pitchFamily="18" charset="0"/>
                          <a:ea typeface="+mn-ea"/>
                          <a:cs typeface="Times New Roman" pitchFamily="18" charset="0"/>
                        </a:rPr>
                        <a:t>described as ‘flourishing’ (Wood, 2011, p. 82), yet some analysts are indicating that it is in decline, e.g. (...)</a:t>
                      </a:r>
                      <a:endParaRPr lang="en-GB" sz="2000" i="0" dirty="0">
                        <a:solidFill>
                          <a:schemeClr val="tx1"/>
                        </a:solidFill>
                        <a:latin typeface="Times New Roman" pitchFamily="18" charset="0"/>
                        <a:cs typeface="Times New Roman" pitchFamily="18" charset="0"/>
                      </a:endParaRPr>
                    </a:p>
                  </a:txBody>
                  <a:tcPr/>
                </a:tc>
                <a:tc>
                  <a:txBody>
                    <a:bodyPr/>
                    <a:lstStyle/>
                    <a:p>
                      <a:r>
                        <a:rPr lang="en-GB" sz="2000" kern="1200" baseline="0" dirty="0" smtClean="0">
                          <a:solidFill>
                            <a:schemeClr val="dk1"/>
                          </a:solidFill>
                          <a:latin typeface="Times New Roman" pitchFamily="18" charset="0"/>
                          <a:ea typeface="+mn-ea"/>
                          <a:cs typeface="Times New Roman" pitchFamily="18" charset="0"/>
                        </a:rPr>
                        <a:t>There have been positive</a:t>
                      </a:r>
                    </a:p>
                    <a:p>
                      <a:r>
                        <a:rPr lang="en-GB" sz="2000" kern="1200" baseline="0" dirty="0" smtClean="0">
                          <a:solidFill>
                            <a:schemeClr val="dk1"/>
                          </a:solidFill>
                          <a:latin typeface="Times New Roman" pitchFamily="18" charset="0"/>
                          <a:ea typeface="+mn-ea"/>
                          <a:cs typeface="Times New Roman" pitchFamily="18" charset="0"/>
                        </a:rPr>
                        <a:t>evaluations of their textile</a:t>
                      </a:r>
                    </a:p>
                    <a:p>
                      <a:r>
                        <a:rPr lang="en-GB" sz="2000" kern="1200" baseline="0" dirty="0" smtClean="0">
                          <a:solidFill>
                            <a:schemeClr val="dk1"/>
                          </a:solidFill>
                          <a:latin typeface="Times New Roman" pitchFamily="18" charset="0"/>
                          <a:ea typeface="+mn-ea"/>
                          <a:cs typeface="Times New Roman" pitchFamily="18" charset="0"/>
                        </a:rPr>
                        <a:t>industry (e.g. Wood, 2011), but</a:t>
                      </a:r>
                    </a:p>
                    <a:p>
                      <a:r>
                        <a:rPr lang="en-GB" sz="2000" kern="1200" baseline="0" dirty="0" smtClean="0">
                          <a:solidFill>
                            <a:schemeClr val="dk1"/>
                          </a:solidFill>
                          <a:latin typeface="Times New Roman" pitchFamily="18" charset="0"/>
                          <a:ea typeface="+mn-ea"/>
                          <a:cs typeface="Times New Roman" pitchFamily="18" charset="0"/>
                        </a:rPr>
                        <a:t>some analysts are indicating that it is in decline, e.g. (...)</a:t>
                      </a:r>
                      <a:endParaRPr lang="en-GB" sz="2000" i="0" dirty="0">
                        <a:solidFill>
                          <a:schemeClr val="tx1"/>
                        </a:solidFill>
                        <a:latin typeface="Times New Roman" pitchFamily="18" charset="0"/>
                        <a:cs typeface="Times New Roman" pitchFamily="18" charset="0"/>
                      </a:endParaRPr>
                    </a:p>
                  </a:txBody>
                  <a:tcPr/>
                </a:tc>
              </a:tr>
            </a:tbl>
          </a:graphicData>
        </a:graphic>
      </p:graphicFrame>
      <p:sp>
        <p:nvSpPr>
          <p:cNvPr id="5" name="Заголовок 1"/>
          <p:cNvSpPr txBox="1">
            <a:spLocks/>
          </p:cNvSpPr>
          <p:nvPr/>
        </p:nvSpPr>
        <p:spPr>
          <a:xfrm>
            <a:off x="683568" y="5085184"/>
            <a:ext cx="8229600" cy="850106"/>
          </a:xfrm>
          <a:prstGeom prst="rect">
            <a:avLst/>
          </a:prstGeom>
        </p:spPr>
        <p:txBody>
          <a:bodyPr vert="horz" lIns="91440" tIns="45720" rIns="91440" bIns="45720" rtlCol="0" anchor="ctr">
            <a:normAutofit fontScale="97500"/>
          </a:bodyPr>
          <a:lstStyle/>
          <a:p>
            <a:pPr lvl="0" algn="ctr">
              <a:spcBef>
                <a:spcPct val="0"/>
              </a:spcBef>
            </a:pPr>
            <a:endParaRPr kumimoji="0" lang="en-GB" sz="2400" b="0" i="0" u="none" strike="noStrike" kern="1200" cap="none" spc="0" normalizeH="0" baseline="0" noProof="0" dirty="0">
              <a:ln>
                <a:noFill/>
              </a:ln>
              <a:solidFill>
                <a:srgbClr val="C00000"/>
              </a:solidFill>
              <a:effectLst/>
              <a:uLnTx/>
              <a:uFillTx/>
              <a:latin typeface="Bahnschrift SemiBold" pitchFamily="34" charset="0"/>
              <a:ea typeface="+mj-ea"/>
              <a:cs typeface="+mj-cs"/>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06090"/>
          </a:xfrm>
        </p:spPr>
        <p:txBody>
          <a:bodyPr>
            <a:normAutofit fontScale="90000"/>
          </a:bodyPr>
          <a:lstStyle/>
          <a:p>
            <a:r>
              <a:rPr lang="en-GB" dirty="0" smtClean="0">
                <a:solidFill>
                  <a:srgbClr val="C00000"/>
                </a:solidFill>
                <a:latin typeface="Bahnschrift SemiBold" pitchFamily="34" charset="0"/>
              </a:rPr>
              <a:t>Practice</a:t>
            </a:r>
            <a:endParaRPr lang="en-GB" dirty="0">
              <a:solidFill>
                <a:srgbClr val="C00000"/>
              </a:solidFill>
              <a:latin typeface="Bahnschrift SemiBold" pitchFamily="34" charset="0"/>
            </a:endParaRPr>
          </a:p>
        </p:txBody>
      </p:sp>
      <p:sp>
        <p:nvSpPr>
          <p:cNvPr id="3" name="Содержимое 2"/>
          <p:cNvSpPr>
            <a:spLocks noGrp="1"/>
          </p:cNvSpPr>
          <p:nvPr>
            <p:ph idx="1"/>
          </p:nvPr>
        </p:nvSpPr>
        <p:spPr>
          <a:xfrm>
            <a:off x="457200" y="1124744"/>
            <a:ext cx="8229600" cy="5001419"/>
          </a:xfrm>
        </p:spPr>
        <p:txBody>
          <a:bodyPr/>
          <a:lstStyle/>
          <a:p>
            <a:r>
              <a:rPr lang="en-GB" dirty="0" smtClean="0">
                <a:latin typeface="Times New Roman" pitchFamily="18" charset="0"/>
                <a:cs typeface="Times New Roman" pitchFamily="18" charset="0"/>
              </a:rPr>
              <a:t>Complete task III  (Class handout 6)</a:t>
            </a:r>
          </a:p>
          <a:p>
            <a:pPr marL="0" indent="200025" algn="just">
              <a:buNone/>
            </a:pPr>
            <a:endParaRPr lang="en-GB" dirty="0" smtClean="0">
              <a:latin typeface="Times New Roman" pitchFamily="18" charset="0"/>
              <a:cs typeface="Times New Roman" pitchFamily="18" charset="0"/>
            </a:endParaRPr>
          </a:p>
          <a:p>
            <a:pPr marL="0" indent="200025" algn="just">
              <a:buNone/>
            </a:pPr>
            <a:r>
              <a:rPr lang="en-GB" dirty="0" smtClean="0">
                <a:latin typeface="Times New Roman" pitchFamily="18" charset="0"/>
                <a:cs typeface="Times New Roman" pitchFamily="18" charset="0"/>
              </a:rPr>
              <a:t> Extracts 1-6 each contain an in-text reference with </a:t>
            </a:r>
            <a:r>
              <a:rPr lang="en-GB" u="sng" dirty="0" smtClean="0">
                <a:latin typeface="Times New Roman" pitchFamily="18" charset="0"/>
                <a:cs typeface="Times New Roman" pitchFamily="18" charset="0"/>
              </a:rPr>
              <a:t>one or more</a:t>
            </a:r>
            <a:r>
              <a:rPr lang="en-GB" dirty="0" smtClean="0">
                <a:latin typeface="Times New Roman" pitchFamily="18" charset="0"/>
                <a:cs typeface="Times New Roman" pitchFamily="18" charset="0"/>
              </a:rPr>
              <a:t> mistakes. Correct the mistakes</a:t>
            </a:r>
          </a:p>
          <a:p>
            <a:endParaRPr lang="en-GB"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675</TotalTime>
  <Words>2143</Words>
  <Application>Microsoft Office PowerPoint</Application>
  <PresentationFormat>Экран (4:3)</PresentationFormat>
  <Paragraphs>246</Paragraphs>
  <Slides>30</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30</vt:i4>
      </vt:variant>
    </vt:vector>
  </HeadingPairs>
  <TitlesOfParts>
    <vt:vector size="31" baseType="lpstr">
      <vt:lpstr>Тема Office</vt:lpstr>
      <vt:lpstr>ACADEMIC WRITING</vt:lpstr>
      <vt:lpstr>Referencing methods  (discussion based on Yakhontova)</vt:lpstr>
      <vt:lpstr>Referencing methods. Quotations (examples use MLA style)</vt:lpstr>
      <vt:lpstr>Referencing methods. Quotations (examples use MLA style)</vt:lpstr>
      <vt:lpstr>Indented long quotation MLA style</vt:lpstr>
      <vt:lpstr>Indented block quote APA style</vt:lpstr>
      <vt:lpstr>Giving citations. Quotes and Summaries (APA format example)</vt:lpstr>
      <vt:lpstr>Giving citations. Quote and Paraphrase (APA format example)</vt:lpstr>
      <vt:lpstr>Practice</vt:lpstr>
      <vt:lpstr>Practice</vt:lpstr>
      <vt:lpstr>(Class handout 6)  V Identify   supporting evidence</vt:lpstr>
      <vt:lpstr>Types of citation. Focus</vt:lpstr>
      <vt:lpstr>Types of citation. Focus (continued)</vt:lpstr>
      <vt:lpstr>Types of citation. Practice </vt:lpstr>
      <vt:lpstr>Introducing citations</vt:lpstr>
      <vt:lpstr>Reporting verbs. Evaluative meaning (Yakhontova task 40, page 82)</vt:lpstr>
      <vt:lpstr>Reporting verbs: objective or evaluative</vt:lpstr>
      <vt:lpstr>Reporting verbs followed by that clause</vt:lpstr>
      <vt:lpstr>Reporting verbs followed by that clause. Answer key</vt:lpstr>
      <vt:lpstr>Using citations. Patterns and Tenses</vt:lpstr>
      <vt:lpstr>Using citations. Patterns and Tenses</vt:lpstr>
      <vt:lpstr>Using citations. Reporting verbs. Tenses</vt:lpstr>
      <vt:lpstr>Reporting verbs. Practice</vt:lpstr>
      <vt:lpstr>Reporting verbs patterns. Form and Use</vt:lpstr>
      <vt:lpstr>Reporting verbs</vt:lpstr>
      <vt:lpstr>Reporting verbs (continued)</vt:lpstr>
      <vt:lpstr>Reporting verbs (continued)</vt:lpstr>
      <vt:lpstr>Reporting verbs. Practice.</vt:lpstr>
      <vt:lpstr>Reporting phrases and patterns. Function and focus</vt:lpstr>
      <vt:lpstr>Reporting phrases and patterns. Function and focus. Practice.</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ACADEMIC WRITING</dc:title>
  <dc:creator>Anastasiia</dc:creator>
  <cp:lastModifiedBy>Reviewer </cp:lastModifiedBy>
  <cp:revision>107</cp:revision>
  <dcterms:created xsi:type="dcterms:W3CDTF">2020-09-25T16:50:11Z</dcterms:created>
  <dcterms:modified xsi:type="dcterms:W3CDTF">2021-03-02T08:45:37Z</dcterms:modified>
</cp:coreProperties>
</file>