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Amatic SC"/>
      <p:regular r:id="rId32"/>
      <p:bold r:id="rId33"/>
    </p:embeddedFont>
    <p:embeddedFont>
      <p:font typeface="Source Code Pr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maticSC-bold.fntdata"/><Relationship Id="rId10" Type="http://schemas.openxmlformats.org/officeDocument/2006/relationships/slide" Target="slides/slide5.xml"/><Relationship Id="rId32" Type="http://schemas.openxmlformats.org/officeDocument/2006/relationships/font" Target="fonts/AmaticSC-regular.fntdata"/><Relationship Id="rId13" Type="http://schemas.openxmlformats.org/officeDocument/2006/relationships/slide" Target="slides/slide8.xml"/><Relationship Id="rId35" Type="http://schemas.openxmlformats.org/officeDocument/2006/relationships/font" Target="fonts/SourceCodePro-bold.fntdata"/><Relationship Id="rId12" Type="http://schemas.openxmlformats.org/officeDocument/2006/relationships/slide" Target="slides/slide7.xml"/><Relationship Id="rId34" Type="http://schemas.openxmlformats.org/officeDocument/2006/relationships/font" Target="fonts/SourceCodePro-regular.fntdata"/><Relationship Id="rId15" Type="http://schemas.openxmlformats.org/officeDocument/2006/relationships/slide" Target="slides/slide10.xml"/><Relationship Id="rId37" Type="http://schemas.openxmlformats.org/officeDocument/2006/relationships/font" Target="fonts/SourceCodePro-boldItalic.fntdata"/><Relationship Id="rId14" Type="http://schemas.openxmlformats.org/officeDocument/2006/relationships/slide" Target="slides/slide9.xml"/><Relationship Id="rId36" Type="http://schemas.openxmlformats.org/officeDocument/2006/relationships/font" Target="fonts/SourceCodePr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122648b627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122648b627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22648b627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22648b627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122648b627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122648b627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122648b627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122648b62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122648b62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122648b62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122648b62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122648b62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122648b627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122648b627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122648b627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122648b627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122648b627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122648b627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122648b627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122648b627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122648b62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122648b62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122648b627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122648b627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122648b62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122648b62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22648b627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122648b627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122648b62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122648b62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122648b627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122648b627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122648b627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122648b627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122648b627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122648b627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122648b62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122648b62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122648b62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122648b62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122648b62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122648b62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122648b62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122648b62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122648b62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122648b62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122648b627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122648b627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122648b62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122648b62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46375"/>
            <a:ext cx="8520600" cy="2690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ru">
                <a:solidFill>
                  <a:srgbClr val="351C75"/>
                </a:solidFill>
              </a:rPr>
              <a:t>Лекційне заняття на тему:</a:t>
            </a:r>
            <a:endParaRPr>
              <a:solidFill>
                <a:srgbClr val="351C75"/>
              </a:solidFill>
            </a:endParaRPr>
          </a:p>
          <a:p>
            <a:pPr indent="0" lvl="0" marL="0" rtl="0" algn="ctr">
              <a:spcBef>
                <a:spcPts val="0"/>
              </a:spcBef>
              <a:spcAft>
                <a:spcPts val="0"/>
              </a:spcAft>
              <a:buNone/>
            </a:pPr>
            <a:r>
              <a:rPr lang="ru">
                <a:solidFill>
                  <a:srgbClr val="134F5C"/>
                </a:solidFill>
              </a:rPr>
              <a:t>“Сутність та історія електоральних досліджень”</a:t>
            </a:r>
            <a:endParaRPr>
              <a:solidFill>
                <a:srgbClr val="134F5C"/>
              </a:solidFill>
            </a:endParaRPr>
          </a:p>
        </p:txBody>
      </p:sp>
      <p:sp>
        <p:nvSpPr>
          <p:cNvPr id="57" name="Google Shape;57;p13"/>
          <p:cNvSpPr txBox="1"/>
          <p:nvPr>
            <p:ph idx="1" type="subTitle"/>
          </p:nvPr>
        </p:nvSpPr>
        <p:spPr>
          <a:xfrm>
            <a:off x="311700" y="3525675"/>
            <a:ext cx="8520600" cy="16179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ru">
                <a:solidFill>
                  <a:srgbClr val="85200C"/>
                </a:solidFill>
              </a:rPr>
              <a:t>Підготувала студентка 1 курсу магістратури</a:t>
            </a:r>
            <a:endParaRPr>
              <a:solidFill>
                <a:srgbClr val="85200C"/>
              </a:solidFill>
            </a:endParaRPr>
          </a:p>
          <a:p>
            <a:pPr indent="0" lvl="0" marL="0" rtl="0" algn="ctr">
              <a:spcBef>
                <a:spcPts val="0"/>
              </a:spcBef>
              <a:spcAft>
                <a:spcPts val="0"/>
              </a:spcAft>
              <a:buNone/>
            </a:pPr>
            <a:r>
              <a:rPr lang="ru">
                <a:solidFill>
                  <a:srgbClr val="38761D"/>
                </a:solidFill>
              </a:rPr>
              <a:t>групи 8.0522</a:t>
            </a:r>
            <a:endParaRPr>
              <a:solidFill>
                <a:srgbClr val="38761D"/>
              </a:solidFill>
            </a:endParaRPr>
          </a:p>
          <a:p>
            <a:pPr indent="0" lvl="0" marL="0" rtl="0" algn="ctr">
              <a:spcBef>
                <a:spcPts val="0"/>
              </a:spcBef>
              <a:spcAft>
                <a:spcPts val="0"/>
              </a:spcAft>
              <a:buNone/>
            </a:pPr>
            <a:r>
              <a:rPr lang="ru">
                <a:solidFill>
                  <a:srgbClr val="A64D79"/>
                </a:solidFill>
              </a:rPr>
              <a:t>Фоменко Діана Ігорівна</a:t>
            </a:r>
            <a:endParaRPr>
              <a:solidFill>
                <a:srgbClr val="A64D79"/>
              </a:solidFill>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2" name="Shape 112"/>
        <p:cNvGrpSpPr/>
        <p:nvPr/>
      </p:nvGrpSpPr>
      <p:grpSpPr>
        <a:xfrm>
          <a:off x="0" y="0"/>
          <a:ext cx="0" cy="0"/>
          <a:chOff x="0" y="0"/>
          <a:chExt cx="0" cy="0"/>
        </a:xfrm>
      </p:grpSpPr>
      <p:sp>
        <p:nvSpPr>
          <p:cNvPr id="113" name="Google Shape;113;p22"/>
          <p:cNvSpPr txBox="1"/>
          <p:nvPr>
            <p:ph idx="1" type="body"/>
          </p:nvPr>
        </p:nvSpPr>
        <p:spPr>
          <a:xfrm>
            <a:off x="0" y="0"/>
            <a:ext cx="4572000" cy="5143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b="1" lang="ru" u="sng">
                <a:solidFill>
                  <a:srgbClr val="990000"/>
                </a:solidFill>
                <a:latin typeface="Georgia"/>
                <a:ea typeface="Georgia"/>
                <a:cs typeface="Georgia"/>
                <a:sym typeface="Georgia"/>
              </a:rPr>
              <a:t>Електоральні дослідження</a:t>
            </a:r>
            <a:r>
              <a:rPr lang="ru">
                <a:latin typeface="Georgia"/>
                <a:ea typeface="Georgia"/>
                <a:cs typeface="Georgia"/>
                <a:sym typeface="Georgia"/>
              </a:rPr>
              <a:t> </a:t>
            </a:r>
            <a:r>
              <a:rPr lang="ru">
                <a:solidFill>
                  <a:srgbClr val="351C75"/>
                </a:solidFill>
                <a:latin typeface="Georgia"/>
                <a:ea typeface="Georgia"/>
                <a:cs typeface="Georgia"/>
                <a:sym typeface="Georgia"/>
              </a:rPr>
              <a:t>- це предмет дослідження, який вивчає поведінку виборців та їх відносини з виборчою системою, партіями, кандидатами, а також інші аспекти виборів. Цей предмет є об'єктом дослідження для трьох наукових дисциплін: електоральної політології, електоральної соціології та електорології.</a:t>
            </a:r>
            <a:endParaRPr>
              <a:solidFill>
                <a:srgbClr val="351C75"/>
              </a:solidFill>
              <a:latin typeface="Georgia"/>
              <a:ea typeface="Georgia"/>
              <a:cs typeface="Georgia"/>
              <a:sym typeface="Georgia"/>
            </a:endParaRPr>
          </a:p>
          <a:p>
            <a:pPr indent="0" lvl="0" marL="0" rtl="0" algn="l">
              <a:spcBef>
                <a:spcPts val="1200"/>
              </a:spcBef>
              <a:spcAft>
                <a:spcPts val="0"/>
              </a:spcAft>
              <a:buNone/>
            </a:pPr>
            <a:r>
              <a:rPr b="1" lang="ru" u="sng">
                <a:solidFill>
                  <a:srgbClr val="38761D"/>
                </a:solidFill>
                <a:latin typeface="Georgia"/>
                <a:ea typeface="Georgia"/>
                <a:cs typeface="Georgia"/>
                <a:sym typeface="Georgia"/>
              </a:rPr>
              <a:t>Електоральна політологія</a:t>
            </a:r>
            <a:r>
              <a:rPr lang="ru">
                <a:latin typeface="Georgia"/>
                <a:ea typeface="Georgia"/>
                <a:cs typeface="Georgia"/>
                <a:sym typeface="Georgia"/>
              </a:rPr>
              <a:t> </a:t>
            </a:r>
            <a:r>
              <a:rPr lang="ru">
                <a:solidFill>
                  <a:srgbClr val="A64D79"/>
                </a:solidFill>
                <a:latin typeface="Georgia"/>
                <a:ea typeface="Georgia"/>
                <a:cs typeface="Georgia"/>
                <a:sym typeface="Georgia"/>
              </a:rPr>
              <a:t>- це наукова дисципліна, яка вивчає виборчу поведінку, політичні партії, виборчі системи та інші політичні феномени від політичної перспективи. Електоральні дослідження в електоральній політології зазвичай зосереджуються на дослідженні ролі політичних партій, політичних лідерів та їхньої взаємодії з виборцями.</a:t>
            </a:r>
            <a:endParaRPr>
              <a:solidFill>
                <a:srgbClr val="A64D79"/>
              </a:solidFill>
              <a:latin typeface="Georgia"/>
              <a:ea typeface="Georgia"/>
              <a:cs typeface="Georgia"/>
              <a:sym typeface="Georgia"/>
            </a:endParaRPr>
          </a:p>
          <a:p>
            <a:pPr indent="0" lvl="0" marL="0" rtl="0" algn="l">
              <a:spcBef>
                <a:spcPts val="1200"/>
              </a:spcBef>
              <a:spcAft>
                <a:spcPts val="1200"/>
              </a:spcAft>
              <a:buNone/>
            </a:pPr>
            <a:r>
              <a:rPr b="1" lang="ru" u="sng">
                <a:solidFill>
                  <a:srgbClr val="0B5394"/>
                </a:solidFill>
                <a:latin typeface="Georgia"/>
                <a:ea typeface="Georgia"/>
                <a:cs typeface="Georgia"/>
                <a:sym typeface="Georgia"/>
              </a:rPr>
              <a:t>Електоральна соціологія</a:t>
            </a:r>
            <a:r>
              <a:rPr lang="ru">
                <a:latin typeface="Georgia"/>
                <a:ea typeface="Georgia"/>
                <a:cs typeface="Georgia"/>
                <a:sym typeface="Georgia"/>
              </a:rPr>
              <a:t> - це наукова дисципліна, яка вивчає соціальні аспекти виборів, такі як демографічні та соціально-економічні характеристики виборців. Електоральні дослідження в електоральній соціології зазвичай зосереджуються на дослідженні виборчих настанов виборців, їхнього соціального статусу та ролі, яку ці фактори відіграють у виборчому процесі.</a:t>
            </a:r>
            <a:endParaRPr>
              <a:latin typeface="Georgia"/>
              <a:ea typeface="Georgia"/>
              <a:cs typeface="Georgia"/>
              <a:sym typeface="Georgia"/>
            </a:endParaRPr>
          </a:p>
        </p:txBody>
      </p:sp>
      <p:pic>
        <p:nvPicPr>
          <p:cNvPr id="114" name="Google Shape;114;p22"/>
          <p:cNvPicPr preferRelativeResize="0"/>
          <p:nvPr/>
        </p:nvPicPr>
        <p:blipFill>
          <a:blip r:embed="rId3">
            <a:alphaModFix/>
          </a:blip>
          <a:stretch>
            <a:fillRect/>
          </a:stretch>
        </p:blipFill>
        <p:spPr>
          <a:xfrm>
            <a:off x="4724400" y="152400"/>
            <a:ext cx="4267200" cy="4838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18" name="Shape 118"/>
        <p:cNvGrpSpPr/>
        <p:nvPr/>
      </p:nvGrpSpPr>
      <p:grpSpPr>
        <a:xfrm>
          <a:off x="0" y="0"/>
          <a:ext cx="0" cy="0"/>
          <a:chOff x="0" y="0"/>
          <a:chExt cx="0" cy="0"/>
        </a:xfrm>
      </p:grpSpPr>
      <p:sp>
        <p:nvSpPr>
          <p:cNvPr id="119" name="Google Shape;119;p23"/>
          <p:cNvSpPr txBox="1"/>
          <p:nvPr>
            <p:ph idx="1" type="body"/>
          </p:nvPr>
        </p:nvSpPr>
        <p:spPr>
          <a:xfrm>
            <a:off x="0" y="0"/>
            <a:ext cx="4782300" cy="5143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ru" u="sng">
                <a:solidFill>
                  <a:srgbClr val="BF9000"/>
                </a:solidFill>
                <a:latin typeface="Georgia"/>
                <a:ea typeface="Georgia"/>
                <a:cs typeface="Georgia"/>
                <a:sym typeface="Georgia"/>
              </a:rPr>
              <a:t>Електорологія</a:t>
            </a:r>
            <a:r>
              <a:rPr lang="ru">
                <a:latin typeface="Georgia"/>
                <a:ea typeface="Georgia"/>
                <a:cs typeface="Georgia"/>
                <a:sym typeface="Georgia"/>
              </a:rPr>
              <a:t> </a:t>
            </a:r>
            <a:r>
              <a:rPr lang="ru">
                <a:solidFill>
                  <a:srgbClr val="A61C00"/>
                </a:solidFill>
                <a:latin typeface="Georgia"/>
                <a:ea typeface="Georgia"/>
                <a:cs typeface="Georgia"/>
                <a:sym typeface="Georgia"/>
              </a:rPr>
              <a:t>- це наукова дисципліна, яка вивчає виборчі системи, включаючи виборчі правила, закони, процедури та технології. Електоральні дослідження в електорології зазвичай зосереджуються на дослідженні технологій голосування, підрахунку голосів.</a:t>
            </a:r>
            <a:endParaRPr>
              <a:solidFill>
                <a:srgbClr val="A61C00"/>
              </a:solidFill>
              <a:latin typeface="Georgia"/>
              <a:ea typeface="Georgia"/>
              <a:cs typeface="Georgia"/>
              <a:sym typeface="Georgia"/>
            </a:endParaRPr>
          </a:p>
          <a:p>
            <a:pPr indent="0" lvl="0" marL="0" rtl="0" algn="l">
              <a:spcBef>
                <a:spcPts val="1200"/>
              </a:spcBef>
              <a:spcAft>
                <a:spcPts val="0"/>
              </a:spcAft>
              <a:buNone/>
            </a:pPr>
            <a:r>
              <a:rPr lang="ru">
                <a:solidFill>
                  <a:srgbClr val="134F5C"/>
                </a:solidFill>
                <a:latin typeface="Georgia"/>
                <a:ea typeface="Georgia"/>
                <a:cs typeface="Georgia"/>
                <a:sym typeface="Georgia"/>
              </a:rPr>
              <a:t>Електоральні дослідження є важливою галуззю в електоральній політології, електоральній соціології та електорології, які досліджують процеси виборів та взаємодії між виборцями та політичними партіями.</a:t>
            </a:r>
            <a:endParaRPr>
              <a:solidFill>
                <a:srgbClr val="134F5C"/>
              </a:solidFill>
              <a:latin typeface="Georgia"/>
              <a:ea typeface="Georgia"/>
              <a:cs typeface="Georgia"/>
              <a:sym typeface="Georgia"/>
            </a:endParaRPr>
          </a:p>
          <a:p>
            <a:pPr indent="0" lvl="0" marL="0" rtl="0" algn="l">
              <a:spcBef>
                <a:spcPts val="1200"/>
              </a:spcBef>
              <a:spcAft>
                <a:spcPts val="1200"/>
              </a:spcAft>
              <a:buNone/>
            </a:pPr>
            <a:r>
              <a:rPr lang="ru">
                <a:solidFill>
                  <a:srgbClr val="38761D"/>
                </a:solidFill>
                <a:latin typeface="Georgia"/>
                <a:ea typeface="Georgia"/>
                <a:cs typeface="Georgia"/>
                <a:sym typeface="Georgia"/>
              </a:rPr>
              <a:t>Електоральна політологія вивчає процеси виборів та виборчу систему, зокрема правові та конституційні аспекти виборчих процесів. Електоральна соціологія зосереджується на вивченні поведінки виборців, їхніх думок та настанов, які впливають на їхні вибори. Електорологія об'єднує аспекти політології та соціології та займається дослідженням різних виборчих систем, включаючи вибіркові механізми та різні типи голосування.</a:t>
            </a:r>
            <a:endParaRPr>
              <a:solidFill>
                <a:srgbClr val="38761D"/>
              </a:solidFill>
              <a:latin typeface="Georgia"/>
              <a:ea typeface="Georgia"/>
              <a:cs typeface="Georgia"/>
              <a:sym typeface="Georgia"/>
            </a:endParaRPr>
          </a:p>
        </p:txBody>
      </p:sp>
      <p:pic>
        <p:nvPicPr>
          <p:cNvPr id="120" name="Google Shape;120;p23"/>
          <p:cNvPicPr preferRelativeResize="0"/>
          <p:nvPr/>
        </p:nvPicPr>
        <p:blipFill>
          <a:blip r:embed="rId3">
            <a:alphaModFix/>
          </a:blip>
          <a:stretch>
            <a:fillRect/>
          </a:stretch>
        </p:blipFill>
        <p:spPr>
          <a:xfrm>
            <a:off x="4934700" y="152400"/>
            <a:ext cx="4056900" cy="48995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24" name="Shape 124"/>
        <p:cNvGrpSpPr/>
        <p:nvPr/>
      </p:nvGrpSpPr>
      <p:grpSpPr>
        <a:xfrm>
          <a:off x="0" y="0"/>
          <a:ext cx="0" cy="0"/>
          <a:chOff x="0" y="0"/>
          <a:chExt cx="0" cy="0"/>
        </a:xfrm>
      </p:grpSpPr>
      <p:sp>
        <p:nvSpPr>
          <p:cNvPr id="125" name="Google Shape;125;p24"/>
          <p:cNvSpPr txBox="1"/>
          <p:nvPr>
            <p:ph idx="1" type="body"/>
          </p:nvPr>
        </p:nvSpPr>
        <p:spPr>
          <a:xfrm>
            <a:off x="0" y="0"/>
            <a:ext cx="4572000" cy="51435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ru">
                <a:solidFill>
                  <a:srgbClr val="990000"/>
                </a:solidFill>
                <a:latin typeface="Georgia"/>
                <a:ea typeface="Georgia"/>
                <a:cs typeface="Georgia"/>
                <a:sym typeface="Georgia"/>
              </a:rPr>
              <a:t>Електоральні дослідження мають дуже велике значення для розвитку політики та демократії, оскільки вони допомагають зрозуміти, які питання є найбільш важливими для виборців та як їх можна вирішити за допомогою політичних рішень. Вони також допомагають політикам та партіям зрозуміти, які політичні стратегії та меседжі є найбільш ефективними для приваблення виборців.</a:t>
            </a:r>
            <a:endParaRPr>
              <a:solidFill>
                <a:srgbClr val="990000"/>
              </a:solidFill>
              <a:latin typeface="Georgia"/>
              <a:ea typeface="Georgia"/>
              <a:cs typeface="Georgia"/>
              <a:sym typeface="Georgia"/>
            </a:endParaRPr>
          </a:p>
          <a:p>
            <a:pPr indent="0" lvl="0" marL="0" rtl="0" algn="l">
              <a:spcBef>
                <a:spcPts val="1200"/>
              </a:spcBef>
              <a:spcAft>
                <a:spcPts val="1200"/>
              </a:spcAft>
              <a:buNone/>
            </a:pPr>
            <a:r>
              <a:rPr lang="ru">
                <a:solidFill>
                  <a:srgbClr val="351C75"/>
                </a:solidFill>
                <a:latin typeface="Georgia"/>
                <a:ea typeface="Georgia"/>
                <a:cs typeface="Georgia"/>
                <a:sym typeface="Georgia"/>
              </a:rPr>
              <a:t>У електоральних дослідженнях використовуються різні методи дослідження, такі як опитування виборців, аналіз даних виборчих процесів, спостереження за виборами та інші. Результати досліджень можуть бути використані для розробки ефективних виборчих стратегій та програм.</a:t>
            </a:r>
            <a:endParaRPr>
              <a:solidFill>
                <a:srgbClr val="351C75"/>
              </a:solidFill>
              <a:latin typeface="Georgia"/>
              <a:ea typeface="Georgia"/>
              <a:cs typeface="Georgia"/>
              <a:sym typeface="Georgia"/>
            </a:endParaRPr>
          </a:p>
        </p:txBody>
      </p:sp>
      <p:pic>
        <p:nvPicPr>
          <p:cNvPr id="126" name="Google Shape;126;p24"/>
          <p:cNvPicPr preferRelativeResize="0"/>
          <p:nvPr/>
        </p:nvPicPr>
        <p:blipFill>
          <a:blip r:embed="rId3">
            <a:alphaModFix/>
          </a:blip>
          <a:stretch>
            <a:fillRect/>
          </a:stretch>
        </p:blipFill>
        <p:spPr>
          <a:xfrm>
            <a:off x="4724400" y="152400"/>
            <a:ext cx="4267200" cy="4899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30" name="Shape 130"/>
        <p:cNvGrpSpPr/>
        <p:nvPr/>
      </p:nvGrpSpPr>
      <p:grpSpPr>
        <a:xfrm>
          <a:off x="0" y="0"/>
          <a:ext cx="0" cy="0"/>
          <a:chOff x="0" y="0"/>
          <a:chExt cx="0" cy="0"/>
        </a:xfrm>
      </p:grpSpPr>
      <p:sp>
        <p:nvSpPr>
          <p:cNvPr id="131" name="Google Shape;131;p25"/>
          <p:cNvSpPr txBox="1"/>
          <p:nvPr>
            <p:ph type="title"/>
          </p:nvPr>
        </p:nvSpPr>
        <p:spPr>
          <a:xfrm>
            <a:off x="0" y="0"/>
            <a:ext cx="9144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38761D"/>
                </a:solidFill>
              </a:rPr>
              <a:t>3. Основні функції і завдання електоральних досліджень</a:t>
            </a:r>
            <a:endParaRPr>
              <a:solidFill>
                <a:srgbClr val="38761D"/>
              </a:solidFill>
            </a:endParaRPr>
          </a:p>
        </p:txBody>
      </p:sp>
      <p:sp>
        <p:nvSpPr>
          <p:cNvPr id="132" name="Google Shape;132;p25"/>
          <p:cNvSpPr txBox="1"/>
          <p:nvPr>
            <p:ph idx="1" type="body"/>
          </p:nvPr>
        </p:nvSpPr>
        <p:spPr>
          <a:xfrm>
            <a:off x="0" y="801000"/>
            <a:ext cx="4690800" cy="43425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ru" u="sng">
                <a:solidFill>
                  <a:srgbClr val="85200C"/>
                </a:solidFill>
                <a:latin typeface="Georgia"/>
                <a:ea typeface="Georgia"/>
                <a:cs typeface="Georgia"/>
                <a:sym typeface="Georgia"/>
              </a:rPr>
              <a:t>Мета</a:t>
            </a:r>
            <a:r>
              <a:rPr lang="ru">
                <a:solidFill>
                  <a:srgbClr val="000000"/>
                </a:solidFill>
                <a:latin typeface="Georgia"/>
                <a:ea typeface="Georgia"/>
                <a:cs typeface="Georgia"/>
                <a:sym typeface="Georgia"/>
              </a:rPr>
              <a:t> електоральних досліджень – </a:t>
            </a:r>
            <a:r>
              <a:rPr lang="ru">
                <a:solidFill>
                  <a:srgbClr val="073763"/>
                </a:solidFill>
                <a:latin typeface="Georgia"/>
                <a:ea typeface="Georgia"/>
                <a:cs typeface="Georgia"/>
                <a:sym typeface="Georgia"/>
              </a:rPr>
              <a:t>вивчення електоральних орієнтацій і поведінки індивідів. </a:t>
            </a:r>
            <a:endParaRPr>
              <a:solidFill>
                <a:srgbClr val="073763"/>
              </a:solidFill>
              <a:latin typeface="Georgia"/>
              <a:ea typeface="Georgia"/>
              <a:cs typeface="Georgia"/>
              <a:sym typeface="Georgia"/>
            </a:endParaRPr>
          </a:p>
          <a:p>
            <a:pPr indent="0" lvl="0" marL="0" rtl="0" algn="l">
              <a:spcBef>
                <a:spcPts val="1200"/>
              </a:spcBef>
              <a:spcAft>
                <a:spcPts val="0"/>
              </a:spcAft>
              <a:buNone/>
            </a:pPr>
            <a:r>
              <a:rPr b="1" lang="ru" u="sng">
                <a:solidFill>
                  <a:srgbClr val="351C75"/>
                </a:solidFill>
                <a:latin typeface="Georgia"/>
                <a:ea typeface="Georgia"/>
                <a:cs typeface="Georgia"/>
                <a:sym typeface="Georgia"/>
              </a:rPr>
              <a:t>Завдання</a:t>
            </a:r>
            <a:r>
              <a:rPr lang="ru">
                <a:latin typeface="Georgia"/>
                <a:ea typeface="Georgia"/>
                <a:cs typeface="Georgia"/>
                <a:sym typeface="Georgia"/>
              </a:rPr>
              <a:t> </a:t>
            </a:r>
            <a:r>
              <a:rPr lang="ru">
                <a:solidFill>
                  <a:srgbClr val="38761D"/>
                </a:solidFill>
                <a:latin typeface="Georgia"/>
                <a:ea typeface="Georgia"/>
                <a:cs typeface="Georgia"/>
                <a:sym typeface="Georgia"/>
              </a:rPr>
              <a:t>електоральних досліджень:</a:t>
            </a:r>
            <a:r>
              <a:rPr lang="ru">
                <a:latin typeface="Georgia"/>
                <a:ea typeface="Georgia"/>
                <a:cs typeface="Georgia"/>
                <a:sym typeface="Georgia"/>
              </a:rPr>
              <a:t> </a:t>
            </a:r>
            <a:r>
              <a:rPr lang="ru">
                <a:solidFill>
                  <a:srgbClr val="134F5C"/>
                </a:solidFill>
                <a:latin typeface="Georgia"/>
                <a:ea typeface="Georgia"/>
                <a:cs typeface="Georgia"/>
                <a:sym typeface="Georgia"/>
              </a:rPr>
              <a:t>вивчення мотивації поведінки виборців під час голосування, різноманітних чинників, які впливають на їх електоральні симпатії та антипатії; розкриття можливостей щодо прогнозування, формування, управління настроями та уподобаннями виборців, вироблення та використання відповідних технологій.</a:t>
            </a:r>
            <a:endParaRPr>
              <a:solidFill>
                <a:srgbClr val="134F5C"/>
              </a:solidFill>
              <a:latin typeface="Georgia"/>
              <a:ea typeface="Georgia"/>
              <a:cs typeface="Georgia"/>
              <a:sym typeface="Georgia"/>
            </a:endParaRPr>
          </a:p>
          <a:p>
            <a:pPr indent="0" lvl="0" marL="0" rtl="0" algn="l">
              <a:spcBef>
                <a:spcPts val="1200"/>
              </a:spcBef>
              <a:spcAft>
                <a:spcPts val="0"/>
              </a:spcAft>
              <a:buNone/>
            </a:pPr>
            <a:r>
              <a:rPr b="1" lang="ru" u="sng">
                <a:solidFill>
                  <a:srgbClr val="B45F06"/>
                </a:solidFill>
                <a:latin typeface="Georgia"/>
                <a:ea typeface="Georgia"/>
                <a:cs typeface="Georgia"/>
                <a:sym typeface="Georgia"/>
              </a:rPr>
              <a:t>Основні функції</a:t>
            </a:r>
            <a:r>
              <a:rPr lang="ru">
                <a:latin typeface="Georgia"/>
                <a:ea typeface="Georgia"/>
                <a:cs typeface="Georgia"/>
                <a:sym typeface="Georgia"/>
              </a:rPr>
              <a:t> </a:t>
            </a:r>
            <a:r>
              <a:rPr lang="ru">
                <a:solidFill>
                  <a:srgbClr val="1C4587"/>
                </a:solidFill>
                <a:latin typeface="Georgia"/>
                <a:ea typeface="Georgia"/>
                <a:cs typeface="Georgia"/>
                <a:sym typeface="Georgia"/>
              </a:rPr>
              <a:t>електоральних досліджень:</a:t>
            </a:r>
            <a:endParaRPr>
              <a:solidFill>
                <a:srgbClr val="1C4587"/>
              </a:solidFill>
              <a:latin typeface="Georgia"/>
              <a:ea typeface="Georgia"/>
              <a:cs typeface="Georgia"/>
              <a:sym typeface="Georgia"/>
            </a:endParaRPr>
          </a:p>
          <a:p>
            <a:pPr indent="0" lvl="0" marL="0" rtl="0" algn="l">
              <a:spcBef>
                <a:spcPts val="1200"/>
              </a:spcBef>
              <a:spcAft>
                <a:spcPts val="1200"/>
              </a:spcAft>
              <a:buNone/>
            </a:pPr>
            <a:r>
              <a:rPr lang="ru">
                <a:solidFill>
                  <a:srgbClr val="741B47"/>
                </a:solidFill>
                <a:latin typeface="Georgia"/>
                <a:ea typeface="Georgia"/>
                <a:cs typeface="Georgia"/>
                <a:sym typeface="Georgia"/>
              </a:rPr>
              <a:t>інформаційна, коригувальна, прогнозна, пропагандистська.</a:t>
            </a:r>
            <a:endParaRPr>
              <a:latin typeface="Georgia"/>
              <a:ea typeface="Georgia"/>
              <a:cs typeface="Georgia"/>
              <a:sym typeface="Georgia"/>
            </a:endParaRPr>
          </a:p>
        </p:txBody>
      </p:sp>
      <p:pic>
        <p:nvPicPr>
          <p:cNvPr id="133" name="Google Shape;133;p25"/>
          <p:cNvPicPr preferRelativeResize="0"/>
          <p:nvPr/>
        </p:nvPicPr>
        <p:blipFill>
          <a:blip r:embed="rId3">
            <a:alphaModFix/>
          </a:blip>
          <a:stretch>
            <a:fillRect/>
          </a:stretch>
        </p:blipFill>
        <p:spPr>
          <a:xfrm>
            <a:off x="4690800" y="801000"/>
            <a:ext cx="4300800" cy="4220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7" name="Shape 137"/>
        <p:cNvGrpSpPr/>
        <p:nvPr/>
      </p:nvGrpSpPr>
      <p:grpSpPr>
        <a:xfrm>
          <a:off x="0" y="0"/>
          <a:ext cx="0" cy="0"/>
          <a:chOff x="0" y="0"/>
          <a:chExt cx="0" cy="0"/>
        </a:xfrm>
      </p:grpSpPr>
      <p:sp>
        <p:nvSpPr>
          <p:cNvPr id="138" name="Google Shape;138;p26"/>
          <p:cNvSpPr txBox="1"/>
          <p:nvPr>
            <p:ph idx="1" type="body"/>
          </p:nvPr>
        </p:nvSpPr>
        <p:spPr>
          <a:xfrm>
            <a:off x="0" y="0"/>
            <a:ext cx="4751700" cy="5143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ru" sz="2300">
                <a:solidFill>
                  <a:srgbClr val="A64D79"/>
                </a:solidFill>
                <a:latin typeface="Georgia"/>
                <a:ea typeface="Georgia"/>
                <a:cs typeface="Georgia"/>
                <a:sym typeface="Georgia"/>
              </a:rPr>
              <a:t>Класифікація електоральних досліджень за </a:t>
            </a:r>
            <a:r>
              <a:rPr b="1" lang="ru" sz="2300" u="sng">
                <a:solidFill>
                  <a:srgbClr val="134F5C"/>
                </a:solidFill>
                <a:latin typeface="Georgia"/>
                <a:ea typeface="Georgia"/>
                <a:cs typeface="Georgia"/>
                <a:sym typeface="Georgia"/>
              </a:rPr>
              <a:t>критерієм мети: </a:t>
            </a:r>
            <a:r>
              <a:rPr lang="ru" sz="2300">
                <a:solidFill>
                  <a:srgbClr val="1C4587"/>
                </a:solidFill>
                <a:latin typeface="Georgia"/>
                <a:ea typeface="Georgia"/>
                <a:cs typeface="Georgia"/>
                <a:sym typeface="Georgia"/>
              </a:rPr>
              <a:t>пошукові, базові, відстежувальні, пропагандистські, прогнозні, поствиборчі.</a:t>
            </a:r>
            <a:endParaRPr sz="2300">
              <a:solidFill>
                <a:srgbClr val="1C4587"/>
              </a:solidFill>
              <a:latin typeface="Georgia"/>
              <a:ea typeface="Georgia"/>
              <a:cs typeface="Georgia"/>
              <a:sym typeface="Georgia"/>
            </a:endParaRPr>
          </a:p>
          <a:p>
            <a:pPr indent="0" lvl="0" marL="0" rtl="0" algn="l">
              <a:spcBef>
                <a:spcPts val="1200"/>
              </a:spcBef>
              <a:spcAft>
                <a:spcPts val="1200"/>
              </a:spcAft>
              <a:buNone/>
            </a:pPr>
            <a:r>
              <a:rPr lang="ru" sz="2300">
                <a:solidFill>
                  <a:srgbClr val="000000"/>
                </a:solidFill>
                <a:latin typeface="Georgia"/>
                <a:ea typeface="Georgia"/>
                <a:cs typeface="Georgia"/>
                <a:sym typeface="Georgia"/>
              </a:rPr>
              <a:t>Також,</a:t>
            </a:r>
            <a:r>
              <a:rPr lang="ru" sz="2300">
                <a:solidFill>
                  <a:srgbClr val="1C4587"/>
                </a:solidFill>
                <a:latin typeface="Georgia"/>
                <a:ea typeface="Georgia"/>
                <a:cs typeface="Georgia"/>
                <a:sym typeface="Georgia"/>
              </a:rPr>
              <a:t> </a:t>
            </a:r>
            <a:r>
              <a:rPr b="1" lang="ru" sz="2300" u="sng">
                <a:solidFill>
                  <a:srgbClr val="274E13"/>
                </a:solidFill>
                <a:latin typeface="Georgia"/>
                <a:ea typeface="Georgia"/>
                <a:cs typeface="Georgia"/>
                <a:sym typeface="Georgia"/>
              </a:rPr>
              <a:t>метою</a:t>
            </a:r>
            <a:r>
              <a:rPr lang="ru" sz="2300">
                <a:solidFill>
                  <a:srgbClr val="1C4587"/>
                </a:solidFill>
                <a:latin typeface="Georgia"/>
                <a:ea typeface="Georgia"/>
                <a:cs typeface="Georgia"/>
                <a:sym typeface="Georgia"/>
              </a:rPr>
              <a:t> </a:t>
            </a:r>
            <a:r>
              <a:rPr lang="ru" sz="2300">
                <a:solidFill>
                  <a:srgbClr val="000000"/>
                </a:solidFill>
                <a:latin typeface="Georgia"/>
                <a:ea typeface="Georgia"/>
                <a:cs typeface="Georgia"/>
                <a:sym typeface="Georgia"/>
              </a:rPr>
              <a:t>електоральних досліджень є</a:t>
            </a:r>
            <a:r>
              <a:rPr lang="ru" sz="2300">
                <a:solidFill>
                  <a:srgbClr val="1C4587"/>
                </a:solidFill>
                <a:latin typeface="Georgia"/>
                <a:ea typeface="Georgia"/>
                <a:cs typeface="Georgia"/>
                <a:sym typeface="Georgia"/>
              </a:rPr>
              <a:t> </a:t>
            </a:r>
            <a:r>
              <a:rPr lang="ru" sz="2300">
                <a:solidFill>
                  <a:srgbClr val="BF9000"/>
                </a:solidFill>
                <a:latin typeface="Georgia"/>
                <a:ea typeface="Georgia"/>
                <a:cs typeface="Georgia"/>
                <a:sym typeface="Georgia"/>
              </a:rPr>
              <a:t>отримання об'єктивної інформації про виборчі уподобання та поведінку виборців, що можуть бути використані для розуміння та прогнозування результатів виборів.</a:t>
            </a:r>
            <a:endParaRPr sz="2300">
              <a:solidFill>
                <a:srgbClr val="BF9000"/>
              </a:solidFill>
              <a:latin typeface="Georgia"/>
              <a:ea typeface="Georgia"/>
              <a:cs typeface="Georgia"/>
              <a:sym typeface="Georgia"/>
            </a:endParaRPr>
          </a:p>
        </p:txBody>
      </p:sp>
      <p:pic>
        <p:nvPicPr>
          <p:cNvPr id="139" name="Google Shape;139;p26"/>
          <p:cNvPicPr preferRelativeResize="0"/>
          <p:nvPr/>
        </p:nvPicPr>
        <p:blipFill>
          <a:blip r:embed="rId3">
            <a:alphaModFix/>
          </a:blip>
          <a:stretch>
            <a:fillRect/>
          </a:stretch>
        </p:blipFill>
        <p:spPr>
          <a:xfrm>
            <a:off x="4904100" y="152400"/>
            <a:ext cx="4105925" cy="4914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43" name="Shape 143"/>
        <p:cNvGrpSpPr/>
        <p:nvPr/>
      </p:nvGrpSpPr>
      <p:grpSpPr>
        <a:xfrm>
          <a:off x="0" y="0"/>
          <a:ext cx="0" cy="0"/>
          <a:chOff x="0" y="0"/>
          <a:chExt cx="0" cy="0"/>
        </a:xfrm>
      </p:grpSpPr>
      <p:sp>
        <p:nvSpPr>
          <p:cNvPr id="144" name="Google Shape;144;p27"/>
          <p:cNvSpPr txBox="1"/>
          <p:nvPr>
            <p:ph idx="1" type="body"/>
          </p:nvPr>
        </p:nvSpPr>
        <p:spPr>
          <a:xfrm>
            <a:off x="0" y="0"/>
            <a:ext cx="4751700" cy="5143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ru">
                <a:solidFill>
                  <a:srgbClr val="783F04"/>
                </a:solidFill>
                <a:latin typeface="Georgia"/>
                <a:ea typeface="Georgia"/>
                <a:cs typeface="Georgia"/>
                <a:sym typeface="Georgia"/>
              </a:rPr>
              <a:t>Основні цілі електоральних досліджень включають наступне:</a:t>
            </a:r>
            <a:endParaRPr>
              <a:solidFill>
                <a:srgbClr val="783F04"/>
              </a:solidFill>
              <a:latin typeface="Georgia"/>
              <a:ea typeface="Georgia"/>
              <a:cs typeface="Georgia"/>
              <a:sym typeface="Georgia"/>
            </a:endParaRPr>
          </a:p>
          <a:p>
            <a:pPr indent="-325755" lvl="0" marL="457200" rtl="0" algn="l">
              <a:spcBef>
                <a:spcPts val="1200"/>
              </a:spcBef>
              <a:spcAft>
                <a:spcPts val="0"/>
              </a:spcAft>
              <a:buClr>
                <a:srgbClr val="073763"/>
              </a:buClr>
              <a:buSzPct val="100000"/>
              <a:buFont typeface="Georgia"/>
              <a:buAutoNum type="arabicPeriod"/>
            </a:pPr>
            <a:r>
              <a:rPr lang="ru">
                <a:solidFill>
                  <a:srgbClr val="073763"/>
                </a:solidFill>
                <a:latin typeface="Georgia"/>
                <a:ea typeface="Georgia"/>
                <a:cs typeface="Georgia"/>
                <a:sym typeface="Georgia"/>
              </a:rPr>
              <a:t>Визначення популярності політичних партій та кандидатів серед виборців.</a:t>
            </a:r>
            <a:endParaRPr>
              <a:solidFill>
                <a:srgbClr val="073763"/>
              </a:solidFill>
              <a:latin typeface="Georgia"/>
              <a:ea typeface="Georgia"/>
              <a:cs typeface="Georgia"/>
              <a:sym typeface="Georgia"/>
            </a:endParaRPr>
          </a:p>
          <a:p>
            <a:pPr indent="-325755" lvl="0" marL="457200" rtl="0" algn="l">
              <a:spcBef>
                <a:spcPts val="0"/>
              </a:spcBef>
              <a:spcAft>
                <a:spcPts val="0"/>
              </a:spcAft>
              <a:buClr>
                <a:srgbClr val="000000"/>
              </a:buClr>
              <a:buSzPct val="100000"/>
              <a:buFont typeface="Georgia"/>
              <a:buAutoNum type="arabicPeriod"/>
            </a:pPr>
            <a:r>
              <a:rPr lang="ru">
                <a:solidFill>
                  <a:srgbClr val="000000"/>
                </a:solidFill>
                <a:latin typeface="Georgia"/>
                <a:ea typeface="Georgia"/>
                <a:cs typeface="Georgia"/>
                <a:sym typeface="Georgia"/>
              </a:rPr>
              <a:t>Аналіз факторів, що впливають на поведінку виборців, таких як стать, вік, освіта, місце проживання, дохід та інші.</a:t>
            </a:r>
            <a:endParaRPr>
              <a:solidFill>
                <a:srgbClr val="000000"/>
              </a:solidFill>
              <a:latin typeface="Georgia"/>
              <a:ea typeface="Georgia"/>
              <a:cs typeface="Georgia"/>
              <a:sym typeface="Georgia"/>
            </a:endParaRPr>
          </a:p>
          <a:p>
            <a:pPr indent="-325755" lvl="0" marL="457200" rtl="0" algn="l">
              <a:spcBef>
                <a:spcPts val="0"/>
              </a:spcBef>
              <a:spcAft>
                <a:spcPts val="0"/>
              </a:spcAft>
              <a:buClr>
                <a:srgbClr val="A64D79"/>
              </a:buClr>
              <a:buSzPct val="100000"/>
              <a:buFont typeface="Georgia"/>
              <a:buAutoNum type="arabicPeriod"/>
            </a:pPr>
            <a:r>
              <a:rPr lang="ru">
                <a:solidFill>
                  <a:srgbClr val="A64D79"/>
                </a:solidFill>
                <a:latin typeface="Georgia"/>
                <a:ea typeface="Georgia"/>
                <a:cs typeface="Georgia"/>
                <a:sym typeface="Georgia"/>
              </a:rPr>
              <a:t>Встановлення вибіркової участі на виборах.</a:t>
            </a:r>
            <a:endParaRPr>
              <a:solidFill>
                <a:srgbClr val="A64D79"/>
              </a:solidFill>
              <a:latin typeface="Georgia"/>
              <a:ea typeface="Georgia"/>
              <a:cs typeface="Georgia"/>
              <a:sym typeface="Georgia"/>
            </a:endParaRPr>
          </a:p>
          <a:p>
            <a:pPr indent="-325755" lvl="0" marL="457200" rtl="0" algn="l">
              <a:spcBef>
                <a:spcPts val="0"/>
              </a:spcBef>
              <a:spcAft>
                <a:spcPts val="0"/>
              </a:spcAft>
              <a:buClr>
                <a:srgbClr val="85200C"/>
              </a:buClr>
              <a:buSzPct val="100000"/>
              <a:buFont typeface="Georgia"/>
              <a:buAutoNum type="arabicPeriod"/>
            </a:pPr>
            <a:r>
              <a:rPr lang="ru">
                <a:solidFill>
                  <a:srgbClr val="85200C"/>
                </a:solidFill>
                <a:latin typeface="Georgia"/>
                <a:ea typeface="Georgia"/>
                <a:cs typeface="Georgia"/>
                <a:sym typeface="Georgia"/>
              </a:rPr>
              <a:t>Прогнозування результатів виборів та визначення ймовірної виграшної стратегії для кандидатів та партій.</a:t>
            </a:r>
            <a:endParaRPr>
              <a:solidFill>
                <a:srgbClr val="85200C"/>
              </a:solidFill>
              <a:latin typeface="Georgia"/>
              <a:ea typeface="Georgia"/>
              <a:cs typeface="Georgia"/>
              <a:sym typeface="Georgia"/>
            </a:endParaRPr>
          </a:p>
          <a:p>
            <a:pPr indent="-325755" lvl="0" marL="457200" rtl="0" algn="l">
              <a:spcBef>
                <a:spcPts val="0"/>
              </a:spcBef>
              <a:spcAft>
                <a:spcPts val="0"/>
              </a:spcAft>
              <a:buClr>
                <a:srgbClr val="CC0000"/>
              </a:buClr>
              <a:buSzPct val="100000"/>
              <a:buFont typeface="Georgia"/>
              <a:buAutoNum type="arabicPeriod"/>
            </a:pPr>
            <a:r>
              <a:rPr lang="ru">
                <a:solidFill>
                  <a:srgbClr val="CC0000"/>
                </a:solidFill>
                <a:latin typeface="Georgia"/>
                <a:ea typeface="Georgia"/>
                <a:cs typeface="Georgia"/>
                <a:sym typeface="Georgia"/>
              </a:rPr>
              <a:t>Дослідження думок та настанов виборців щодо певних питань, які є важливими для виборів.</a:t>
            </a:r>
            <a:endParaRPr>
              <a:solidFill>
                <a:srgbClr val="CC0000"/>
              </a:solidFill>
              <a:latin typeface="Georgia"/>
              <a:ea typeface="Georgia"/>
              <a:cs typeface="Georgia"/>
              <a:sym typeface="Georgia"/>
            </a:endParaRPr>
          </a:p>
          <a:p>
            <a:pPr indent="-325755" lvl="0" marL="457200" rtl="0" algn="l">
              <a:spcBef>
                <a:spcPts val="0"/>
              </a:spcBef>
              <a:spcAft>
                <a:spcPts val="0"/>
              </a:spcAft>
              <a:buClr>
                <a:srgbClr val="741B47"/>
              </a:buClr>
              <a:buSzPct val="100000"/>
              <a:buFont typeface="Georgia"/>
              <a:buAutoNum type="arabicPeriod"/>
            </a:pPr>
            <a:r>
              <a:rPr lang="ru">
                <a:solidFill>
                  <a:srgbClr val="741B47"/>
                </a:solidFill>
                <a:latin typeface="Georgia"/>
                <a:ea typeface="Georgia"/>
                <a:cs typeface="Georgia"/>
                <a:sym typeface="Georgia"/>
              </a:rPr>
              <a:t>Перевірка ефективності виборчих кампаній та рекламних стратегій.</a:t>
            </a:r>
            <a:endParaRPr>
              <a:solidFill>
                <a:srgbClr val="741B47"/>
              </a:solidFill>
              <a:latin typeface="Georgia"/>
              <a:ea typeface="Georgia"/>
              <a:cs typeface="Georgia"/>
              <a:sym typeface="Georgia"/>
            </a:endParaRPr>
          </a:p>
          <a:p>
            <a:pPr indent="0" lvl="0" marL="0" rtl="0" algn="l">
              <a:spcBef>
                <a:spcPts val="1200"/>
              </a:spcBef>
              <a:spcAft>
                <a:spcPts val="1200"/>
              </a:spcAft>
              <a:buNone/>
            </a:pPr>
            <a:r>
              <a:rPr lang="ru">
                <a:solidFill>
                  <a:srgbClr val="274E13"/>
                </a:solidFill>
                <a:latin typeface="Georgia"/>
                <a:ea typeface="Georgia"/>
                <a:cs typeface="Georgia"/>
                <a:sym typeface="Georgia"/>
              </a:rPr>
              <a:t>Мета електоральних досліджень полягає в тому, щоб зрозуміти динаміку виборчих процесів та надати кандидатам та партіям необхідну інформацію для прийняття розумних стратегічних рішень.</a:t>
            </a:r>
            <a:endParaRPr>
              <a:solidFill>
                <a:srgbClr val="274E13"/>
              </a:solidFill>
              <a:latin typeface="Georgia"/>
              <a:ea typeface="Georgia"/>
              <a:cs typeface="Georgia"/>
              <a:sym typeface="Georgia"/>
            </a:endParaRPr>
          </a:p>
        </p:txBody>
      </p:sp>
      <p:pic>
        <p:nvPicPr>
          <p:cNvPr id="145" name="Google Shape;145;p27"/>
          <p:cNvPicPr preferRelativeResize="0"/>
          <p:nvPr/>
        </p:nvPicPr>
        <p:blipFill>
          <a:blip r:embed="rId3">
            <a:alphaModFix/>
          </a:blip>
          <a:stretch>
            <a:fillRect/>
          </a:stretch>
        </p:blipFill>
        <p:spPr>
          <a:xfrm>
            <a:off x="4904100" y="152400"/>
            <a:ext cx="4087501" cy="48842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49" name="Shape 149"/>
        <p:cNvGrpSpPr/>
        <p:nvPr/>
      </p:nvGrpSpPr>
      <p:grpSpPr>
        <a:xfrm>
          <a:off x="0" y="0"/>
          <a:ext cx="0" cy="0"/>
          <a:chOff x="0" y="0"/>
          <a:chExt cx="0" cy="0"/>
        </a:xfrm>
      </p:grpSpPr>
      <p:sp>
        <p:nvSpPr>
          <p:cNvPr id="150" name="Google Shape;150;p28"/>
          <p:cNvSpPr txBox="1"/>
          <p:nvPr>
            <p:ph idx="1" type="body"/>
          </p:nvPr>
        </p:nvSpPr>
        <p:spPr>
          <a:xfrm>
            <a:off x="0" y="0"/>
            <a:ext cx="4572000" cy="51435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ru">
                <a:latin typeface="Georgia"/>
                <a:ea typeface="Georgia"/>
                <a:cs typeface="Georgia"/>
                <a:sym typeface="Georgia"/>
              </a:rPr>
              <a:t>Функції електоральних досліджень полягають у зборі, аналізі та інтерпретації даних, пов'язаних з поведінкою виборців і результатами виборів. Основні функції електоральних досліджень такі:</a:t>
            </a:r>
            <a:endParaRPr>
              <a:latin typeface="Georgia"/>
              <a:ea typeface="Georgia"/>
              <a:cs typeface="Georgia"/>
              <a:sym typeface="Georgia"/>
            </a:endParaRPr>
          </a:p>
          <a:p>
            <a:pPr indent="0" lvl="0" marL="0" rtl="0" algn="l">
              <a:spcBef>
                <a:spcPts val="1200"/>
              </a:spcBef>
              <a:spcAft>
                <a:spcPts val="0"/>
              </a:spcAft>
              <a:buNone/>
            </a:pPr>
            <a:r>
              <a:rPr b="1" lang="ru" u="sng">
                <a:solidFill>
                  <a:srgbClr val="0C343D"/>
                </a:solidFill>
                <a:latin typeface="Georgia"/>
                <a:ea typeface="Georgia"/>
                <a:cs typeface="Georgia"/>
                <a:sym typeface="Georgia"/>
              </a:rPr>
              <a:t>Описова функція:</a:t>
            </a:r>
            <a:r>
              <a:rPr lang="ru">
                <a:latin typeface="Georgia"/>
                <a:ea typeface="Georgia"/>
                <a:cs typeface="Georgia"/>
                <a:sym typeface="Georgia"/>
              </a:rPr>
              <a:t> </a:t>
            </a:r>
            <a:r>
              <a:rPr lang="ru">
                <a:solidFill>
                  <a:srgbClr val="BF9000"/>
                </a:solidFill>
                <a:latin typeface="Georgia"/>
                <a:ea typeface="Georgia"/>
                <a:cs typeface="Georgia"/>
                <a:sym typeface="Georgia"/>
              </a:rPr>
              <a:t>збір і аналіз даних, що дозволяє отримати інформацію про характеристики виборців та їхній голосувальний поведінку.</a:t>
            </a:r>
            <a:endParaRPr>
              <a:solidFill>
                <a:srgbClr val="BF9000"/>
              </a:solidFill>
              <a:latin typeface="Georgia"/>
              <a:ea typeface="Georgia"/>
              <a:cs typeface="Georgia"/>
              <a:sym typeface="Georgia"/>
            </a:endParaRPr>
          </a:p>
          <a:p>
            <a:pPr indent="0" lvl="0" marL="0" rtl="0" algn="l">
              <a:spcBef>
                <a:spcPts val="1200"/>
              </a:spcBef>
              <a:spcAft>
                <a:spcPts val="0"/>
              </a:spcAft>
              <a:buNone/>
            </a:pPr>
            <a:r>
              <a:rPr b="1" lang="ru" u="sng">
                <a:solidFill>
                  <a:srgbClr val="B45F06"/>
                </a:solidFill>
                <a:latin typeface="Georgia"/>
                <a:ea typeface="Georgia"/>
                <a:cs typeface="Georgia"/>
                <a:sym typeface="Georgia"/>
              </a:rPr>
              <a:t>Пояснювальна функція:</a:t>
            </a:r>
            <a:r>
              <a:rPr lang="ru">
                <a:latin typeface="Georgia"/>
                <a:ea typeface="Georgia"/>
                <a:cs typeface="Georgia"/>
                <a:sym typeface="Georgia"/>
              </a:rPr>
              <a:t> </a:t>
            </a:r>
            <a:r>
              <a:rPr lang="ru">
                <a:solidFill>
                  <a:srgbClr val="741B47"/>
                </a:solidFill>
                <a:latin typeface="Georgia"/>
                <a:ea typeface="Georgia"/>
                <a:cs typeface="Georgia"/>
                <a:sym typeface="Georgia"/>
              </a:rPr>
              <a:t>електоральні дослідження допомагають пояснити причини, які впливають на голосувальну поведінку виборців. Вони можуть виявляти статистичні зв'язки між факторами, такими як вік, стать, освіта, дохід тощо, та результатами голосування.</a:t>
            </a:r>
            <a:endParaRPr>
              <a:solidFill>
                <a:srgbClr val="741B47"/>
              </a:solidFill>
              <a:latin typeface="Georgia"/>
              <a:ea typeface="Georgia"/>
              <a:cs typeface="Georgia"/>
              <a:sym typeface="Georgia"/>
            </a:endParaRPr>
          </a:p>
          <a:p>
            <a:pPr indent="0" lvl="0" marL="0" rtl="0" algn="l">
              <a:spcBef>
                <a:spcPts val="1200"/>
              </a:spcBef>
              <a:spcAft>
                <a:spcPts val="1200"/>
              </a:spcAft>
              <a:buNone/>
            </a:pPr>
            <a:r>
              <a:rPr b="1" lang="ru" u="sng">
                <a:solidFill>
                  <a:srgbClr val="000000"/>
                </a:solidFill>
                <a:latin typeface="Georgia"/>
                <a:ea typeface="Georgia"/>
                <a:cs typeface="Georgia"/>
                <a:sym typeface="Georgia"/>
              </a:rPr>
              <a:t>Прогностична функція:</a:t>
            </a:r>
            <a:r>
              <a:rPr lang="ru">
                <a:latin typeface="Georgia"/>
                <a:ea typeface="Georgia"/>
                <a:cs typeface="Georgia"/>
                <a:sym typeface="Georgia"/>
              </a:rPr>
              <a:t> </a:t>
            </a:r>
            <a:r>
              <a:rPr lang="ru">
                <a:solidFill>
                  <a:srgbClr val="274E13"/>
                </a:solidFill>
                <a:latin typeface="Georgia"/>
                <a:ea typeface="Georgia"/>
                <a:cs typeface="Georgia"/>
                <a:sym typeface="Georgia"/>
              </a:rPr>
              <a:t>електоральні дослідження можуть допомогти передбачити результати майбутніх виборів. Наприклад, опитування виборців можуть дати уявлення про те, який кандидат має більші шанси на перемогу, і дозволяють підготувати стратегії кампанії на основі цієї інформації.</a:t>
            </a:r>
            <a:endParaRPr>
              <a:solidFill>
                <a:srgbClr val="274E13"/>
              </a:solidFill>
              <a:latin typeface="Georgia"/>
              <a:ea typeface="Georgia"/>
              <a:cs typeface="Georgia"/>
              <a:sym typeface="Georgia"/>
            </a:endParaRPr>
          </a:p>
        </p:txBody>
      </p:sp>
      <p:pic>
        <p:nvPicPr>
          <p:cNvPr id="151" name="Google Shape;151;p28"/>
          <p:cNvPicPr preferRelativeResize="0"/>
          <p:nvPr/>
        </p:nvPicPr>
        <p:blipFill>
          <a:blip r:embed="rId3">
            <a:alphaModFix/>
          </a:blip>
          <a:stretch>
            <a:fillRect/>
          </a:stretch>
        </p:blipFill>
        <p:spPr>
          <a:xfrm>
            <a:off x="4572000" y="134775"/>
            <a:ext cx="4483575" cy="4917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55" name="Shape 155"/>
        <p:cNvGrpSpPr/>
        <p:nvPr/>
      </p:nvGrpSpPr>
      <p:grpSpPr>
        <a:xfrm>
          <a:off x="0" y="0"/>
          <a:ext cx="0" cy="0"/>
          <a:chOff x="0" y="0"/>
          <a:chExt cx="0" cy="0"/>
        </a:xfrm>
      </p:grpSpPr>
      <p:sp>
        <p:nvSpPr>
          <p:cNvPr id="156" name="Google Shape;156;p29"/>
          <p:cNvSpPr txBox="1"/>
          <p:nvPr>
            <p:ph idx="1" type="body"/>
          </p:nvPr>
        </p:nvSpPr>
        <p:spPr>
          <a:xfrm>
            <a:off x="0" y="0"/>
            <a:ext cx="4782300" cy="5143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ru" u="sng">
                <a:solidFill>
                  <a:srgbClr val="1C4587"/>
                </a:solidFill>
                <a:latin typeface="Georgia"/>
                <a:ea typeface="Georgia"/>
                <a:cs typeface="Georgia"/>
                <a:sym typeface="Georgia"/>
              </a:rPr>
              <a:t>Оцінювальна функція:</a:t>
            </a:r>
            <a:r>
              <a:rPr lang="ru">
                <a:latin typeface="Georgia"/>
                <a:ea typeface="Georgia"/>
                <a:cs typeface="Georgia"/>
                <a:sym typeface="Georgia"/>
              </a:rPr>
              <a:t> </a:t>
            </a:r>
            <a:r>
              <a:rPr lang="ru">
                <a:solidFill>
                  <a:srgbClr val="990000"/>
                </a:solidFill>
                <a:latin typeface="Georgia"/>
                <a:ea typeface="Georgia"/>
                <a:cs typeface="Georgia"/>
                <a:sym typeface="Georgia"/>
              </a:rPr>
              <a:t>електоральні дослідження можуть допомогти оцінити ефективність різних елементів виборчої системи, таких як законодавство, процес голосування, система підрахунку голосів, тощо. Це дозволяє виявити проблеми і підвищити якість виборчого процесу.</a:t>
            </a:r>
            <a:endParaRPr>
              <a:solidFill>
                <a:srgbClr val="990000"/>
              </a:solidFill>
              <a:latin typeface="Georgia"/>
              <a:ea typeface="Georgia"/>
              <a:cs typeface="Georgia"/>
              <a:sym typeface="Georgia"/>
            </a:endParaRPr>
          </a:p>
          <a:p>
            <a:pPr indent="0" lvl="0" marL="0" rtl="0" algn="l">
              <a:spcBef>
                <a:spcPts val="1200"/>
              </a:spcBef>
              <a:spcAft>
                <a:spcPts val="0"/>
              </a:spcAft>
              <a:buNone/>
            </a:pPr>
            <a:r>
              <a:rPr b="1" lang="ru" u="sng">
                <a:solidFill>
                  <a:srgbClr val="000000"/>
                </a:solidFill>
                <a:latin typeface="Georgia"/>
                <a:ea typeface="Georgia"/>
                <a:cs typeface="Georgia"/>
                <a:sym typeface="Georgia"/>
              </a:rPr>
              <a:t>Політична стратегія:</a:t>
            </a:r>
            <a:r>
              <a:rPr lang="ru">
                <a:solidFill>
                  <a:srgbClr val="20124D"/>
                </a:solidFill>
                <a:latin typeface="Georgia"/>
                <a:ea typeface="Georgia"/>
                <a:cs typeface="Georgia"/>
                <a:sym typeface="Georgia"/>
              </a:rPr>
              <a:t> Дослідження можуть бути корисним інструментом для політичної стратегії, оскільки вони дозволяють кандидатам та партіям налаштувати свою кампанію на основі потреб виборців та їх уподобань.</a:t>
            </a:r>
            <a:endParaRPr>
              <a:solidFill>
                <a:srgbClr val="20124D"/>
              </a:solidFill>
              <a:latin typeface="Georgia"/>
              <a:ea typeface="Georgia"/>
              <a:cs typeface="Georgia"/>
              <a:sym typeface="Georgia"/>
            </a:endParaRPr>
          </a:p>
          <a:p>
            <a:pPr indent="0" lvl="0" marL="0" rtl="0" algn="l">
              <a:spcBef>
                <a:spcPts val="1200"/>
              </a:spcBef>
              <a:spcAft>
                <a:spcPts val="1200"/>
              </a:spcAft>
              <a:buNone/>
            </a:pPr>
            <a:r>
              <a:rPr b="1" lang="ru" u="sng">
                <a:solidFill>
                  <a:srgbClr val="0C343D"/>
                </a:solidFill>
                <a:latin typeface="Georgia"/>
                <a:ea typeface="Georgia"/>
                <a:cs typeface="Georgia"/>
                <a:sym typeface="Georgia"/>
              </a:rPr>
              <a:t>Відстеження динаміки підтримки:</a:t>
            </a:r>
            <a:r>
              <a:rPr lang="ru">
                <a:solidFill>
                  <a:srgbClr val="990000"/>
                </a:solidFill>
                <a:latin typeface="Georgia"/>
                <a:ea typeface="Georgia"/>
                <a:cs typeface="Georgia"/>
                <a:sym typeface="Georgia"/>
              </a:rPr>
              <a:t> </a:t>
            </a:r>
            <a:r>
              <a:rPr lang="ru">
                <a:solidFill>
                  <a:srgbClr val="783F04"/>
                </a:solidFill>
                <a:latin typeface="Georgia"/>
                <a:ea typeface="Georgia"/>
                <a:cs typeface="Georgia"/>
                <a:sym typeface="Georgia"/>
              </a:rPr>
              <a:t>Дослідження можуть використовуватися для відстеження змін у підтримці партій та кандидатів протягом часу.</a:t>
            </a:r>
            <a:endParaRPr>
              <a:solidFill>
                <a:srgbClr val="783F04"/>
              </a:solidFill>
              <a:latin typeface="Georgia"/>
              <a:ea typeface="Georgia"/>
              <a:cs typeface="Georgia"/>
              <a:sym typeface="Georgia"/>
            </a:endParaRPr>
          </a:p>
        </p:txBody>
      </p:sp>
      <p:pic>
        <p:nvPicPr>
          <p:cNvPr id="157" name="Google Shape;157;p29"/>
          <p:cNvPicPr preferRelativeResize="0"/>
          <p:nvPr/>
        </p:nvPicPr>
        <p:blipFill>
          <a:blip r:embed="rId3">
            <a:alphaModFix/>
          </a:blip>
          <a:stretch>
            <a:fillRect/>
          </a:stretch>
        </p:blipFill>
        <p:spPr>
          <a:xfrm>
            <a:off x="4782300" y="152400"/>
            <a:ext cx="4258249" cy="4899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61" name="Shape 161"/>
        <p:cNvGrpSpPr/>
        <p:nvPr/>
      </p:nvGrpSpPr>
      <p:grpSpPr>
        <a:xfrm>
          <a:off x="0" y="0"/>
          <a:ext cx="0" cy="0"/>
          <a:chOff x="0" y="0"/>
          <a:chExt cx="0" cy="0"/>
        </a:xfrm>
      </p:grpSpPr>
      <p:sp>
        <p:nvSpPr>
          <p:cNvPr id="162" name="Google Shape;162;p30"/>
          <p:cNvSpPr txBox="1"/>
          <p:nvPr>
            <p:ph type="title"/>
          </p:nvPr>
        </p:nvSpPr>
        <p:spPr>
          <a:xfrm>
            <a:off x="0" y="0"/>
            <a:ext cx="9144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        </a:t>
            </a:r>
            <a:r>
              <a:rPr lang="ru">
                <a:solidFill>
                  <a:srgbClr val="1155CC"/>
                </a:solidFill>
              </a:rPr>
              <a:t>   </a:t>
            </a:r>
            <a:r>
              <a:rPr lang="ru">
                <a:solidFill>
                  <a:srgbClr val="1155CC"/>
                </a:solidFill>
              </a:rPr>
              <a:t>4. Основні напрями електоральних досліджень</a:t>
            </a:r>
            <a:endParaRPr>
              <a:solidFill>
                <a:srgbClr val="1155CC"/>
              </a:solidFill>
            </a:endParaRPr>
          </a:p>
        </p:txBody>
      </p:sp>
      <p:sp>
        <p:nvSpPr>
          <p:cNvPr id="163" name="Google Shape;163;p30"/>
          <p:cNvSpPr txBox="1"/>
          <p:nvPr>
            <p:ph idx="1" type="body"/>
          </p:nvPr>
        </p:nvSpPr>
        <p:spPr>
          <a:xfrm>
            <a:off x="0" y="801000"/>
            <a:ext cx="4572000" cy="4342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ru">
                <a:solidFill>
                  <a:srgbClr val="274E13"/>
                </a:solidFill>
                <a:latin typeface="Georgia"/>
                <a:ea typeface="Georgia"/>
                <a:cs typeface="Georgia"/>
                <a:sym typeface="Georgia"/>
              </a:rPr>
              <a:t>Основні напрями електоральних досліджень включають:</a:t>
            </a:r>
            <a:endParaRPr>
              <a:solidFill>
                <a:srgbClr val="274E13"/>
              </a:solidFill>
              <a:latin typeface="Georgia"/>
              <a:ea typeface="Georgia"/>
              <a:cs typeface="Georgia"/>
              <a:sym typeface="Georgia"/>
            </a:endParaRPr>
          </a:p>
          <a:p>
            <a:pPr indent="-325755" lvl="0" marL="457200" rtl="0" algn="l">
              <a:spcBef>
                <a:spcPts val="1200"/>
              </a:spcBef>
              <a:spcAft>
                <a:spcPts val="0"/>
              </a:spcAft>
              <a:buSzPct val="100000"/>
              <a:buFont typeface="Georgia"/>
              <a:buChar char="●"/>
            </a:pPr>
            <a:r>
              <a:rPr b="1" lang="ru" u="sng">
                <a:solidFill>
                  <a:srgbClr val="38761D"/>
                </a:solidFill>
                <a:latin typeface="Georgia"/>
                <a:ea typeface="Georgia"/>
                <a:cs typeface="Georgia"/>
                <a:sym typeface="Georgia"/>
              </a:rPr>
              <a:t>Поведінка виборців: </a:t>
            </a:r>
            <a:r>
              <a:rPr lang="ru">
                <a:solidFill>
                  <a:srgbClr val="20124D"/>
                </a:solidFill>
                <a:latin typeface="Georgia"/>
                <a:ea typeface="Georgia"/>
                <a:cs typeface="Georgia"/>
                <a:sym typeface="Georgia"/>
              </a:rPr>
              <a:t>Це вивчення різних аспектів поведінки виборців, таких як їхні політичні настанови, відношення до партій та кандидатів, мотивація для голосування та участі у виборах, рішення при виборі та інші.</a:t>
            </a:r>
            <a:endParaRPr>
              <a:solidFill>
                <a:srgbClr val="20124D"/>
              </a:solidFill>
              <a:latin typeface="Georgia"/>
              <a:ea typeface="Georgia"/>
              <a:cs typeface="Georgia"/>
              <a:sym typeface="Georgia"/>
            </a:endParaRPr>
          </a:p>
          <a:p>
            <a:pPr indent="-325755" lvl="0" marL="457200" rtl="0" algn="l">
              <a:spcBef>
                <a:spcPts val="0"/>
              </a:spcBef>
              <a:spcAft>
                <a:spcPts val="0"/>
              </a:spcAft>
              <a:buSzPct val="100000"/>
              <a:buFont typeface="Georgia"/>
              <a:buChar char="●"/>
            </a:pPr>
            <a:r>
              <a:rPr b="1" lang="ru" u="sng">
                <a:solidFill>
                  <a:srgbClr val="741B47"/>
                </a:solidFill>
                <a:latin typeface="Georgia"/>
                <a:ea typeface="Georgia"/>
                <a:cs typeface="Georgia"/>
                <a:sym typeface="Georgia"/>
              </a:rPr>
              <a:t>Партійні системи:</a:t>
            </a:r>
            <a:r>
              <a:rPr lang="ru">
                <a:latin typeface="Georgia"/>
                <a:ea typeface="Georgia"/>
                <a:cs typeface="Georgia"/>
                <a:sym typeface="Georgia"/>
              </a:rPr>
              <a:t> </a:t>
            </a:r>
            <a:r>
              <a:rPr lang="ru">
                <a:solidFill>
                  <a:srgbClr val="990000"/>
                </a:solidFill>
                <a:latin typeface="Georgia"/>
                <a:ea typeface="Georgia"/>
                <a:cs typeface="Georgia"/>
                <a:sym typeface="Georgia"/>
              </a:rPr>
              <a:t>Це вивчення того, як партії взаємодіють одна з однією та з виборцями, як формується партійна система та як вона змінюється з часом.</a:t>
            </a:r>
            <a:endParaRPr>
              <a:solidFill>
                <a:srgbClr val="990000"/>
              </a:solidFill>
              <a:latin typeface="Georgia"/>
              <a:ea typeface="Georgia"/>
              <a:cs typeface="Georgia"/>
              <a:sym typeface="Georgia"/>
            </a:endParaRPr>
          </a:p>
          <a:p>
            <a:pPr indent="-325755" lvl="0" marL="457200" rtl="0" algn="l">
              <a:spcBef>
                <a:spcPts val="0"/>
              </a:spcBef>
              <a:spcAft>
                <a:spcPts val="0"/>
              </a:spcAft>
              <a:buSzPct val="100000"/>
              <a:buFont typeface="Georgia"/>
              <a:buChar char="●"/>
            </a:pPr>
            <a:r>
              <a:rPr b="1" lang="ru" u="sng">
                <a:solidFill>
                  <a:srgbClr val="0B5394"/>
                </a:solidFill>
                <a:latin typeface="Georgia"/>
                <a:ea typeface="Georgia"/>
                <a:cs typeface="Georgia"/>
                <a:sym typeface="Georgia"/>
              </a:rPr>
              <a:t>Соціальні фактори:</a:t>
            </a:r>
            <a:r>
              <a:rPr lang="ru">
                <a:latin typeface="Georgia"/>
                <a:ea typeface="Georgia"/>
                <a:cs typeface="Georgia"/>
                <a:sym typeface="Georgia"/>
              </a:rPr>
              <a:t> </a:t>
            </a:r>
            <a:r>
              <a:rPr lang="ru">
                <a:solidFill>
                  <a:srgbClr val="783F04"/>
                </a:solidFill>
                <a:latin typeface="Georgia"/>
                <a:ea typeface="Georgia"/>
                <a:cs typeface="Georgia"/>
                <a:sym typeface="Georgia"/>
              </a:rPr>
              <a:t>Це вивчення впливу соціальних факторів, таких як стать, вік, соціальний статус та інші на політичну поведінку та виборчі результати.</a:t>
            </a:r>
            <a:endParaRPr>
              <a:solidFill>
                <a:srgbClr val="783F04"/>
              </a:solidFill>
              <a:latin typeface="Georgia"/>
              <a:ea typeface="Georgia"/>
              <a:cs typeface="Georgia"/>
              <a:sym typeface="Georgia"/>
            </a:endParaRPr>
          </a:p>
        </p:txBody>
      </p:sp>
      <p:pic>
        <p:nvPicPr>
          <p:cNvPr id="164" name="Google Shape;164;p30"/>
          <p:cNvPicPr preferRelativeResize="0"/>
          <p:nvPr/>
        </p:nvPicPr>
        <p:blipFill>
          <a:blip r:embed="rId3">
            <a:alphaModFix/>
          </a:blip>
          <a:stretch>
            <a:fillRect/>
          </a:stretch>
        </p:blipFill>
        <p:spPr>
          <a:xfrm>
            <a:off x="4785450" y="739725"/>
            <a:ext cx="4267199" cy="2058226"/>
          </a:xfrm>
          <a:prstGeom prst="rect">
            <a:avLst/>
          </a:prstGeom>
          <a:noFill/>
          <a:ln>
            <a:noFill/>
          </a:ln>
        </p:spPr>
      </p:pic>
      <p:pic>
        <p:nvPicPr>
          <p:cNvPr id="165" name="Google Shape;165;p30"/>
          <p:cNvPicPr preferRelativeResize="0"/>
          <p:nvPr/>
        </p:nvPicPr>
        <p:blipFill>
          <a:blip r:embed="rId4">
            <a:alphaModFix/>
          </a:blip>
          <a:stretch>
            <a:fillRect/>
          </a:stretch>
        </p:blipFill>
        <p:spPr>
          <a:xfrm>
            <a:off x="4785450" y="2915150"/>
            <a:ext cx="4267201" cy="2058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69" name="Shape 169"/>
        <p:cNvGrpSpPr/>
        <p:nvPr/>
      </p:nvGrpSpPr>
      <p:grpSpPr>
        <a:xfrm>
          <a:off x="0" y="0"/>
          <a:ext cx="0" cy="0"/>
          <a:chOff x="0" y="0"/>
          <a:chExt cx="0" cy="0"/>
        </a:xfrm>
      </p:grpSpPr>
      <p:sp>
        <p:nvSpPr>
          <p:cNvPr id="170" name="Google Shape;170;p31"/>
          <p:cNvSpPr txBox="1"/>
          <p:nvPr>
            <p:ph idx="1" type="body"/>
          </p:nvPr>
        </p:nvSpPr>
        <p:spPr>
          <a:xfrm>
            <a:off x="0" y="0"/>
            <a:ext cx="4751700" cy="5143500"/>
          </a:xfrm>
          <a:prstGeom prst="rect">
            <a:avLst/>
          </a:prstGeom>
        </p:spPr>
        <p:txBody>
          <a:bodyPr anchorCtr="0" anchor="t" bIns="91425" lIns="91425" spcFirstLastPara="1" rIns="91425" wrap="square" tIns="91425">
            <a:noAutofit/>
          </a:bodyPr>
          <a:lstStyle/>
          <a:p>
            <a:pPr indent="-332105" lvl="0" marL="457200" rtl="0" algn="l">
              <a:lnSpc>
                <a:spcPct val="105000"/>
              </a:lnSpc>
              <a:spcBef>
                <a:spcPts val="0"/>
              </a:spcBef>
              <a:spcAft>
                <a:spcPts val="0"/>
              </a:spcAft>
              <a:buSzPts val="1630"/>
              <a:buFont typeface="Georgia"/>
              <a:buChar char="●"/>
            </a:pPr>
            <a:r>
              <a:rPr b="1" lang="ru" sz="1629" u="sng">
                <a:solidFill>
                  <a:srgbClr val="134F5C"/>
                </a:solidFill>
                <a:latin typeface="Georgia"/>
                <a:ea typeface="Georgia"/>
                <a:cs typeface="Georgia"/>
                <a:sym typeface="Georgia"/>
              </a:rPr>
              <a:t>Медіа та комунікації:</a:t>
            </a:r>
            <a:r>
              <a:rPr lang="ru" sz="1629">
                <a:latin typeface="Georgia"/>
                <a:ea typeface="Georgia"/>
                <a:cs typeface="Georgia"/>
                <a:sym typeface="Georgia"/>
              </a:rPr>
              <a:t> </a:t>
            </a:r>
            <a:r>
              <a:rPr lang="ru" sz="1629">
                <a:solidFill>
                  <a:srgbClr val="1155CC"/>
                </a:solidFill>
                <a:latin typeface="Georgia"/>
                <a:ea typeface="Georgia"/>
                <a:cs typeface="Georgia"/>
                <a:sym typeface="Georgia"/>
              </a:rPr>
              <a:t>Це вивчення впливу масових комунікацій, таких як телебачення, радіо та соціальні мережі, на політичну поведінку та виборчі результати.</a:t>
            </a:r>
            <a:endParaRPr sz="1629">
              <a:solidFill>
                <a:srgbClr val="1155CC"/>
              </a:solidFill>
              <a:latin typeface="Georgia"/>
              <a:ea typeface="Georgia"/>
              <a:cs typeface="Georgia"/>
              <a:sym typeface="Georgia"/>
            </a:endParaRPr>
          </a:p>
          <a:p>
            <a:pPr indent="-332105" lvl="0" marL="457200" rtl="0" algn="l">
              <a:lnSpc>
                <a:spcPct val="105000"/>
              </a:lnSpc>
              <a:spcBef>
                <a:spcPts val="0"/>
              </a:spcBef>
              <a:spcAft>
                <a:spcPts val="0"/>
              </a:spcAft>
              <a:buSzPts val="1630"/>
              <a:buFont typeface="Georgia"/>
              <a:buChar char="●"/>
            </a:pPr>
            <a:r>
              <a:rPr b="1" lang="ru" sz="1629" u="sng">
                <a:solidFill>
                  <a:srgbClr val="741B47"/>
                </a:solidFill>
                <a:latin typeface="Georgia"/>
                <a:ea typeface="Georgia"/>
                <a:cs typeface="Georgia"/>
                <a:sym typeface="Georgia"/>
              </a:rPr>
              <a:t>Географічні та регіональні аспекти:</a:t>
            </a:r>
            <a:r>
              <a:rPr lang="ru" sz="1629">
                <a:latin typeface="Georgia"/>
                <a:ea typeface="Georgia"/>
                <a:cs typeface="Georgia"/>
                <a:sym typeface="Georgia"/>
              </a:rPr>
              <a:t> </a:t>
            </a:r>
            <a:r>
              <a:rPr lang="ru" sz="1629">
                <a:solidFill>
                  <a:srgbClr val="B45F06"/>
                </a:solidFill>
                <a:latin typeface="Georgia"/>
                <a:ea typeface="Georgia"/>
                <a:cs typeface="Georgia"/>
                <a:sym typeface="Georgia"/>
              </a:rPr>
              <a:t>Це вивчення того, як географічні та регіональні чинники впливають на політичну поведінку та виборчі результати, такі як географічний розподіл виборців, місцеві питання та різні культурні та історичні фактори.</a:t>
            </a:r>
            <a:endParaRPr sz="1629">
              <a:solidFill>
                <a:srgbClr val="B45F06"/>
              </a:solidFill>
              <a:latin typeface="Georgia"/>
              <a:ea typeface="Georgia"/>
              <a:cs typeface="Georgia"/>
              <a:sym typeface="Georgia"/>
            </a:endParaRPr>
          </a:p>
          <a:p>
            <a:pPr indent="-332105" lvl="0" marL="457200" rtl="0" algn="l">
              <a:lnSpc>
                <a:spcPct val="105000"/>
              </a:lnSpc>
              <a:spcBef>
                <a:spcPts val="0"/>
              </a:spcBef>
              <a:spcAft>
                <a:spcPts val="0"/>
              </a:spcAft>
              <a:buSzPts val="1630"/>
              <a:buFont typeface="Georgia"/>
              <a:buChar char="●"/>
            </a:pPr>
            <a:r>
              <a:rPr b="1" lang="ru" sz="1629" u="sng">
                <a:solidFill>
                  <a:srgbClr val="1155CC"/>
                </a:solidFill>
                <a:latin typeface="Georgia"/>
                <a:ea typeface="Georgia"/>
                <a:cs typeface="Georgia"/>
                <a:sym typeface="Georgia"/>
              </a:rPr>
              <a:t>Електоральні системи: </a:t>
            </a:r>
            <a:r>
              <a:rPr lang="ru" sz="1629">
                <a:solidFill>
                  <a:srgbClr val="5B0F00"/>
                </a:solidFill>
                <a:latin typeface="Georgia"/>
                <a:ea typeface="Georgia"/>
                <a:cs typeface="Georgia"/>
                <a:sym typeface="Georgia"/>
              </a:rPr>
              <a:t>Це вивчення впливу електоральних систем на політичну поведінку та виборчі результати, такі як виборчі системи з пропорційною або мажоритарною системою та різні види голосування.</a:t>
            </a:r>
            <a:endParaRPr sz="1629">
              <a:solidFill>
                <a:srgbClr val="5B0F00"/>
              </a:solidFill>
              <a:latin typeface="Georgia"/>
              <a:ea typeface="Georgia"/>
              <a:cs typeface="Georgia"/>
              <a:sym typeface="Georgia"/>
            </a:endParaRPr>
          </a:p>
          <a:p>
            <a:pPr indent="-332105" lvl="0" marL="457200" rtl="0" algn="l">
              <a:lnSpc>
                <a:spcPct val="105000"/>
              </a:lnSpc>
              <a:spcBef>
                <a:spcPts val="0"/>
              </a:spcBef>
              <a:spcAft>
                <a:spcPts val="0"/>
              </a:spcAft>
              <a:buClr>
                <a:srgbClr val="351C75"/>
              </a:buClr>
              <a:buSzPts val="1630"/>
              <a:buFont typeface="Georgia"/>
              <a:buChar char="●"/>
            </a:pPr>
            <a:r>
              <a:rPr lang="ru" sz="1629">
                <a:solidFill>
                  <a:srgbClr val="351C75"/>
                </a:solidFill>
                <a:latin typeface="Georgia"/>
                <a:ea typeface="Georgia"/>
                <a:cs typeface="Georgia"/>
                <a:sym typeface="Georgia"/>
              </a:rPr>
              <a:t>Опитування та прогнозування.</a:t>
            </a:r>
            <a:endParaRPr sz="1629">
              <a:solidFill>
                <a:srgbClr val="351C75"/>
              </a:solidFill>
              <a:latin typeface="Georgia"/>
              <a:ea typeface="Georgia"/>
              <a:cs typeface="Georgia"/>
              <a:sym typeface="Georgia"/>
            </a:endParaRPr>
          </a:p>
        </p:txBody>
      </p:sp>
      <p:pic>
        <p:nvPicPr>
          <p:cNvPr id="171" name="Google Shape;171;p31"/>
          <p:cNvPicPr preferRelativeResize="0"/>
          <p:nvPr/>
        </p:nvPicPr>
        <p:blipFill>
          <a:blip r:embed="rId3">
            <a:alphaModFix/>
          </a:blip>
          <a:stretch>
            <a:fillRect/>
          </a:stretch>
        </p:blipFill>
        <p:spPr>
          <a:xfrm>
            <a:off x="4751700" y="79475"/>
            <a:ext cx="4319374" cy="4972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211050" y="0"/>
            <a:ext cx="27219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990000"/>
                </a:solidFill>
              </a:rPr>
              <a:t>План заняття</a:t>
            </a:r>
            <a:endParaRPr>
              <a:solidFill>
                <a:srgbClr val="990000"/>
              </a:solidFill>
            </a:endParaRPr>
          </a:p>
        </p:txBody>
      </p:sp>
      <p:sp>
        <p:nvSpPr>
          <p:cNvPr id="63" name="Google Shape;63;p14"/>
          <p:cNvSpPr txBox="1"/>
          <p:nvPr>
            <p:ph idx="1" type="body"/>
          </p:nvPr>
        </p:nvSpPr>
        <p:spPr>
          <a:xfrm>
            <a:off x="0" y="709750"/>
            <a:ext cx="4782300" cy="4433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ru">
                <a:solidFill>
                  <a:srgbClr val="274E13"/>
                </a:solidFill>
                <a:latin typeface="Georgia"/>
                <a:ea typeface="Georgia"/>
                <a:cs typeface="Georgia"/>
                <a:sym typeface="Georgia"/>
              </a:rPr>
              <a:t>1. Визначення поняття «електоральні дослідження».</a:t>
            </a:r>
            <a:endParaRPr>
              <a:solidFill>
                <a:srgbClr val="274E13"/>
              </a:solidFill>
              <a:latin typeface="Georgia"/>
              <a:ea typeface="Georgia"/>
              <a:cs typeface="Georgia"/>
              <a:sym typeface="Georgia"/>
            </a:endParaRPr>
          </a:p>
          <a:p>
            <a:pPr indent="0" lvl="0" marL="0" rtl="0" algn="l">
              <a:spcBef>
                <a:spcPts val="1200"/>
              </a:spcBef>
              <a:spcAft>
                <a:spcPts val="0"/>
              </a:spcAft>
              <a:buNone/>
            </a:pPr>
            <a:r>
              <a:rPr lang="ru">
                <a:solidFill>
                  <a:srgbClr val="351C75"/>
                </a:solidFill>
                <a:latin typeface="Georgia"/>
                <a:ea typeface="Georgia"/>
                <a:cs typeface="Georgia"/>
                <a:sym typeface="Georgia"/>
              </a:rPr>
              <a:t>2. Електоральні дослідження як предмет електоральної політології, електоральної соціології і електорології: спільне і відмінне.</a:t>
            </a:r>
            <a:endParaRPr>
              <a:solidFill>
                <a:srgbClr val="351C75"/>
              </a:solidFill>
              <a:latin typeface="Georgia"/>
              <a:ea typeface="Georgia"/>
              <a:cs typeface="Georgia"/>
              <a:sym typeface="Georgia"/>
            </a:endParaRPr>
          </a:p>
          <a:p>
            <a:pPr indent="0" lvl="0" marL="0" rtl="0" algn="l">
              <a:spcBef>
                <a:spcPts val="1200"/>
              </a:spcBef>
              <a:spcAft>
                <a:spcPts val="0"/>
              </a:spcAft>
              <a:buNone/>
            </a:pPr>
            <a:r>
              <a:rPr lang="ru">
                <a:solidFill>
                  <a:srgbClr val="134F5C"/>
                </a:solidFill>
                <a:latin typeface="Georgia"/>
                <a:ea typeface="Georgia"/>
                <a:cs typeface="Georgia"/>
                <a:sym typeface="Georgia"/>
              </a:rPr>
              <a:t>3. Основні функції і завдання електоральних досліджень.</a:t>
            </a:r>
            <a:endParaRPr>
              <a:solidFill>
                <a:srgbClr val="134F5C"/>
              </a:solidFill>
              <a:latin typeface="Georgia"/>
              <a:ea typeface="Georgia"/>
              <a:cs typeface="Georgia"/>
              <a:sym typeface="Georgia"/>
            </a:endParaRPr>
          </a:p>
          <a:p>
            <a:pPr indent="0" lvl="0" marL="0" rtl="0" algn="l">
              <a:spcBef>
                <a:spcPts val="1200"/>
              </a:spcBef>
              <a:spcAft>
                <a:spcPts val="0"/>
              </a:spcAft>
              <a:buNone/>
            </a:pPr>
            <a:r>
              <a:rPr lang="ru">
                <a:solidFill>
                  <a:srgbClr val="990000"/>
                </a:solidFill>
                <a:latin typeface="Georgia"/>
                <a:ea typeface="Georgia"/>
                <a:cs typeface="Georgia"/>
                <a:sym typeface="Georgia"/>
              </a:rPr>
              <a:t>4. Основні напрями електоральних досліджень.</a:t>
            </a:r>
            <a:endParaRPr>
              <a:solidFill>
                <a:srgbClr val="990000"/>
              </a:solidFill>
              <a:latin typeface="Georgia"/>
              <a:ea typeface="Georgia"/>
              <a:cs typeface="Georgia"/>
              <a:sym typeface="Georgia"/>
            </a:endParaRPr>
          </a:p>
          <a:p>
            <a:pPr indent="0" lvl="0" marL="0" rtl="0" algn="l">
              <a:spcBef>
                <a:spcPts val="1200"/>
              </a:spcBef>
              <a:spcAft>
                <a:spcPts val="1200"/>
              </a:spcAft>
              <a:buNone/>
            </a:pPr>
            <a:r>
              <a:rPr lang="ru">
                <a:solidFill>
                  <a:srgbClr val="674EA7"/>
                </a:solidFill>
                <a:latin typeface="Georgia"/>
                <a:ea typeface="Georgia"/>
                <a:cs typeface="Georgia"/>
                <a:sym typeface="Georgia"/>
              </a:rPr>
              <a:t>5. Порівняння електорального простору з ринком.</a:t>
            </a:r>
            <a:endParaRPr>
              <a:solidFill>
                <a:srgbClr val="674EA7"/>
              </a:solidFill>
              <a:latin typeface="Georgia"/>
              <a:ea typeface="Georgia"/>
              <a:cs typeface="Georgia"/>
              <a:sym typeface="Georgia"/>
            </a:endParaRPr>
          </a:p>
        </p:txBody>
      </p:sp>
      <p:pic>
        <p:nvPicPr>
          <p:cNvPr id="64" name="Google Shape;64;p14"/>
          <p:cNvPicPr preferRelativeResize="0"/>
          <p:nvPr/>
        </p:nvPicPr>
        <p:blipFill>
          <a:blip r:embed="rId3">
            <a:alphaModFix/>
          </a:blip>
          <a:stretch>
            <a:fillRect/>
          </a:stretch>
        </p:blipFill>
        <p:spPr>
          <a:xfrm>
            <a:off x="4934700" y="709750"/>
            <a:ext cx="4037699" cy="42813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75" name="Shape 175"/>
        <p:cNvGrpSpPr/>
        <p:nvPr/>
      </p:nvGrpSpPr>
      <p:grpSpPr>
        <a:xfrm>
          <a:off x="0" y="0"/>
          <a:ext cx="0" cy="0"/>
          <a:chOff x="0" y="0"/>
          <a:chExt cx="0" cy="0"/>
        </a:xfrm>
      </p:grpSpPr>
      <p:sp>
        <p:nvSpPr>
          <p:cNvPr id="176" name="Google Shape;176;p32"/>
          <p:cNvSpPr txBox="1"/>
          <p:nvPr>
            <p:ph type="title"/>
          </p:nvPr>
        </p:nvSpPr>
        <p:spPr>
          <a:xfrm>
            <a:off x="0" y="0"/>
            <a:ext cx="9144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          </a:t>
            </a:r>
            <a:r>
              <a:rPr lang="ru"/>
              <a:t>5. Порівняння електорального простору з ринком</a:t>
            </a:r>
            <a:endParaRPr/>
          </a:p>
        </p:txBody>
      </p:sp>
      <p:sp>
        <p:nvSpPr>
          <p:cNvPr id="177" name="Google Shape;177;p32"/>
          <p:cNvSpPr txBox="1"/>
          <p:nvPr>
            <p:ph idx="1" type="body"/>
          </p:nvPr>
        </p:nvSpPr>
        <p:spPr>
          <a:xfrm>
            <a:off x="0" y="801000"/>
            <a:ext cx="5163900" cy="4342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ru">
                <a:solidFill>
                  <a:srgbClr val="38761D"/>
                </a:solidFill>
                <a:latin typeface="Georgia"/>
                <a:ea typeface="Georgia"/>
                <a:cs typeface="Georgia"/>
                <a:sym typeface="Georgia"/>
              </a:rPr>
              <a:t>Порівняння електорального простору з ринком можна провести з різних точок зору. Однак, основна схожість між ними полягає у тому, що обидва є місцями взаємодії між людьми з різними потребами та інтересами.</a:t>
            </a:r>
            <a:endParaRPr>
              <a:solidFill>
                <a:srgbClr val="38761D"/>
              </a:solidFill>
              <a:latin typeface="Georgia"/>
              <a:ea typeface="Georgia"/>
              <a:cs typeface="Georgia"/>
              <a:sym typeface="Georgia"/>
            </a:endParaRPr>
          </a:p>
          <a:p>
            <a:pPr indent="0" lvl="0" marL="0" rtl="0" algn="l">
              <a:spcBef>
                <a:spcPts val="1200"/>
              </a:spcBef>
              <a:spcAft>
                <a:spcPts val="0"/>
              </a:spcAft>
              <a:buNone/>
            </a:pPr>
            <a:r>
              <a:rPr lang="ru">
                <a:solidFill>
                  <a:srgbClr val="1155CC"/>
                </a:solidFill>
                <a:latin typeface="Georgia"/>
                <a:ea typeface="Georgia"/>
                <a:cs typeface="Georgia"/>
                <a:sym typeface="Georgia"/>
              </a:rPr>
              <a:t>Електоральний простір описує всі аспекти виборчої системи, такі як правила виборів, виборчі округи, системи голосування, роль політичних партій тощо. Він зазвичай аналізується з точки зору забезпечення адекватного представництва різних соціальних та політичних груп у парламенті або інших виборчих органах.</a:t>
            </a:r>
            <a:endParaRPr>
              <a:solidFill>
                <a:srgbClr val="1155CC"/>
              </a:solidFill>
              <a:latin typeface="Georgia"/>
              <a:ea typeface="Georgia"/>
              <a:cs typeface="Georgia"/>
              <a:sym typeface="Georgia"/>
            </a:endParaRPr>
          </a:p>
          <a:p>
            <a:pPr indent="0" lvl="0" marL="0" rtl="0" algn="l">
              <a:spcBef>
                <a:spcPts val="1200"/>
              </a:spcBef>
              <a:spcAft>
                <a:spcPts val="1200"/>
              </a:spcAft>
              <a:buNone/>
            </a:pPr>
            <a:r>
              <a:rPr lang="ru">
                <a:solidFill>
                  <a:srgbClr val="660000"/>
                </a:solidFill>
                <a:latin typeface="Georgia"/>
                <a:ea typeface="Georgia"/>
                <a:cs typeface="Georgia"/>
                <a:sym typeface="Georgia"/>
              </a:rPr>
              <a:t>Електоральний ринок, з іншого боку, відноситься до конкретного виборчого циклу та того, як кандидати сприймаються виборцями. Він описує конкуренцію між кандидатами, їхні виборчі програми, способи залучення голосів тощо. Аналіз електорального ринку зазвичай зосереджений на тому, як кандидати впливають на поведінку виборців та як виборці реагують на повідомлення та рекламу від кандидатів.</a:t>
            </a:r>
            <a:endParaRPr>
              <a:solidFill>
                <a:srgbClr val="660000"/>
              </a:solidFill>
              <a:latin typeface="Georgia"/>
              <a:ea typeface="Georgia"/>
              <a:cs typeface="Georgia"/>
              <a:sym typeface="Georgia"/>
            </a:endParaRPr>
          </a:p>
        </p:txBody>
      </p:sp>
      <p:pic>
        <p:nvPicPr>
          <p:cNvPr id="178" name="Google Shape;178;p32"/>
          <p:cNvPicPr preferRelativeResize="0"/>
          <p:nvPr/>
        </p:nvPicPr>
        <p:blipFill>
          <a:blip r:embed="rId3">
            <a:alphaModFix/>
          </a:blip>
          <a:stretch>
            <a:fillRect/>
          </a:stretch>
        </p:blipFill>
        <p:spPr>
          <a:xfrm>
            <a:off x="5163900" y="801000"/>
            <a:ext cx="3815600" cy="4220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2" name="Shape 182"/>
        <p:cNvGrpSpPr/>
        <p:nvPr/>
      </p:nvGrpSpPr>
      <p:grpSpPr>
        <a:xfrm>
          <a:off x="0" y="0"/>
          <a:ext cx="0" cy="0"/>
          <a:chOff x="0" y="0"/>
          <a:chExt cx="0" cy="0"/>
        </a:xfrm>
      </p:grpSpPr>
      <p:sp>
        <p:nvSpPr>
          <p:cNvPr id="183" name="Google Shape;183;p33"/>
          <p:cNvSpPr txBox="1"/>
          <p:nvPr>
            <p:ph idx="1" type="body"/>
          </p:nvPr>
        </p:nvSpPr>
        <p:spPr>
          <a:xfrm>
            <a:off x="0" y="0"/>
            <a:ext cx="4572000" cy="51435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ru" u="sng">
                <a:solidFill>
                  <a:srgbClr val="741B47"/>
                </a:solidFill>
                <a:latin typeface="Georgia"/>
                <a:ea typeface="Georgia"/>
                <a:cs typeface="Georgia"/>
                <a:sym typeface="Georgia"/>
              </a:rPr>
              <a:t>Електоральний простір</a:t>
            </a:r>
            <a:r>
              <a:rPr lang="ru">
                <a:latin typeface="Georgia"/>
                <a:ea typeface="Georgia"/>
                <a:cs typeface="Georgia"/>
                <a:sym typeface="Georgia"/>
              </a:rPr>
              <a:t> </a:t>
            </a:r>
            <a:r>
              <a:rPr lang="ru">
                <a:solidFill>
                  <a:srgbClr val="0B5394"/>
                </a:solidFill>
                <a:latin typeface="Georgia"/>
                <a:ea typeface="Georgia"/>
                <a:cs typeface="Georgia"/>
                <a:sym typeface="Georgia"/>
              </a:rPr>
              <a:t>- це область, в якій здійснюється виборча кампанія, тобто це місце, де кандидати пропонують свої програми, а виборці вирішують, за кого голосувати. Електоральний простір може бути різним для різних країн, регіонів чи виборчих округів.</a:t>
            </a:r>
            <a:endParaRPr>
              <a:solidFill>
                <a:srgbClr val="0B5394"/>
              </a:solidFill>
              <a:latin typeface="Georgia"/>
              <a:ea typeface="Georgia"/>
              <a:cs typeface="Georgia"/>
              <a:sym typeface="Georgia"/>
            </a:endParaRPr>
          </a:p>
          <a:p>
            <a:pPr indent="0" lvl="0" marL="0" rtl="0" algn="l">
              <a:spcBef>
                <a:spcPts val="1200"/>
              </a:spcBef>
              <a:spcAft>
                <a:spcPts val="0"/>
              </a:spcAft>
              <a:buNone/>
            </a:pPr>
            <a:r>
              <a:rPr b="1" lang="ru" u="sng">
                <a:solidFill>
                  <a:srgbClr val="BF9000"/>
                </a:solidFill>
                <a:latin typeface="Georgia"/>
                <a:ea typeface="Georgia"/>
                <a:cs typeface="Georgia"/>
                <a:sym typeface="Georgia"/>
              </a:rPr>
              <a:t>Електоральний простір</a:t>
            </a:r>
            <a:r>
              <a:rPr lang="ru">
                <a:solidFill>
                  <a:srgbClr val="0C343D"/>
                </a:solidFill>
                <a:latin typeface="Georgia"/>
                <a:ea typeface="Georgia"/>
                <a:cs typeface="Georgia"/>
                <a:sym typeface="Georgia"/>
              </a:rPr>
              <a:t> визначається як простір для конкуренції між різними політичними партіями і кандидатами, який охоплює певну географічну територію, виборчу систему та виборчу кампанію. З іншого боку, </a:t>
            </a:r>
            <a:r>
              <a:rPr b="1" lang="ru" u="sng">
                <a:solidFill>
                  <a:srgbClr val="000000"/>
                </a:solidFill>
                <a:latin typeface="Georgia"/>
                <a:ea typeface="Georgia"/>
                <a:cs typeface="Georgia"/>
                <a:sym typeface="Georgia"/>
              </a:rPr>
              <a:t>електоральний ринок</a:t>
            </a:r>
            <a:r>
              <a:rPr lang="ru">
                <a:solidFill>
                  <a:srgbClr val="0C343D"/>
                </a:solidFill>
                <a:latin typeface="Georgia"/>
                <a:ea typeface="Georgia"/>
                <a:cs typeface="Georgia"/>
                <a:sym typeface="Georgia"/>
              </a:rPr>
              <a:t> -</a:t>
            </a:r>
            <a:r>
              <a:rPr lang="ru">
                <a:solidFill>
                  <a:srgbClr val="1155CC"/>
                </a:solidFill>
                <a:latin typeface="Georgia"/>
                <a:ea typeface="Georgia"/>
                <a:cs typeface="Georgia"/>
                <a:sym typeface="Georgia"/>
              </a:rPr>
              <a:t> це економічна модель, яка відображає конкуренцію між продавцями (політичними партіями) та покупцями (виборцями) на ринку політичних послуг.</a:t>
            </a:r>
            <a:endParaRPr>
              <a:solidFill>
                <a:srgbClr val="1155CC"/>
              </a:solidFill>
              <a:latin typeface="Georgia"/>
              <a:ea typeface="Georgia"/>
              <a:cs typeface="Georgia"/>
              <a:sym typeface="Georgia"/>
            </a:endParaRPr>
          </a:p>
          <a:p>
            <a:pPr indent="0" lvl="0" marL="0" rtl="0" algn="l">
              <a:spcBef>
                <a:spcPts val="1200"/>
              </a:spcBef>
              <a:spcAft>
                <a:spcPts val="1200"/>
              </a:spcAft>
              <a:buNone/>
            </a:pPr>
            <a:r>
              <a:rPr lang="ru">
                <a:solidFill>
                  <a:srgbClr val="134F5C"/>
                </a:solidFill>
                <a:latin typeface="Georgia"/>
                <a:ea typeface="Georgia"/>
                <a:cs typeface="Georgia"/>
                <a:sym typeface="Georgia"/>
              </a:rPr>
              <a:t>Основна </a:t>
            </a:r>
            <a:r>
              <a:rPr i="1" lang="ru">
                <a:solidFill>
                  <a:srgbClr val="7F6000"/>
                </a:solidFill>
                <a:latin typeface="Georgia"/>
                <a:ea typeface="Georgia"/>
                <a:cs typeface="Georgia"/>
                <a:sym typeface="Georgia"/>
              </a:rPr>
              <a:t>відмінність</a:t>
            </a:r>
            <a:r>
              <a:rPr lang="ru">
                <a:solidFill>
                  <a:srgbClr val="134F5C"/>
                </a:solidFill>
                <a:latin typeface="Georgia"/>
                <a:ea typeface="Georgia"/>
                <a:cs typeface="Georgia"/>
                <a:sym typeface="Georgia"/>
              </a:rPr>
              <a:t> між ними полягає в тому, що електоральний простір відноситься до виборчої системи в цілому, тоді як електоральний ринок відноситься до конкретних кандидатів та їх виборчої кампанії.</a:t>
            </a:r>
            <a:endParaRPr>
              <a:solidFill>
                <a:srgbClr val="134F5C"/>
              </a:solidFill>
              <a:latin typeface="Georgia"/>
              <a:ea typeface="Georgia"/>
              <a:cs typeface="Georgia"/>
              <a:sym typeface="Georgia"/>
            </a:endParaRPr>
          </a:p>
        </p:txBody>
      </p:sp>
      <p:pic>
        <p:nvPicPr>
          <p:cNvPr id="184" name="Google Shape;184;p33"/>
          <p:cNvPicPr preferRelativeResize="0"/>
          <p:nvPr/>
        </p:nvPicPr>
        <p:blipFill>
          <a:blip r:embed="rId3">
            <a:alphaModFix/>
          </a:blip>
          <a:stretch>
            <a:fillRect/>
          </a:stretch>
        </p:blipFill>
        <p:spPr>
          <a:xfrm>
            <a:off x="4724400" y="152400"/>
            <a:ext cx="4267201" cy="4914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88" name="Shape 188"/>
        <p:cNvGrpSpPr/>
        <p:nvPr/>
      </p:nvGrpSpPr>
      <p:grpSpPr>
        <a:xfrm>
          <a:off x="0" y="0"/>
          <a:ext cx="0" cy="0"/>
          <a:chOff x="0" y="0"/>
          <a:chExt cx="0" cy="0"/>
        </a:xfrm>
      </p:grpSpPr>
      <p:sp>
        <p:nvSpPr>
          <p:cNvPr id="189" name="Google Shape;189;p34"/>
          <p:cNvSpPr txBox="1"/>
          <p:nvPr>
            <p:ph idx="1" type="body"/>
          </p:nvPr>
        </p:nvSpPr>
        <p:spPr>
          <a:xfrm>
            <a:off x="0" y="0"/>
            <a:ext cx="4706100" cy="51435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b="1" lang="ru" u="sng">
                <a:solidFill>
                  <a:srgbClr val="1155CC"/>
                </a:solidFill>
                <a:latin typeface="Georgia"/>
                <a:ea typeface="Georgia"/>
                <a:cs typeface="Georgia"/>
                <a:sym typeface="Georgia"/>
              </a:rPr>
              <a:t>Подібності:</a:t>
            </a:r>
            <a:endParaRPr b="1" u="sng">
              <a:solidFill>
                <a:srgbClr val="1155CC"/>
              </a:solidFill>
              <a:latin typeface="Georgia"/>
              <a:ea typeface="Georgia"/>
              <a:cs typeface="Georgia"/>
              <a:sym typeface="Georgia"/>
            </a:endParaRPr>
          </a:p>
          <a:p>
            <a:pPr indent="-325755" lvl="0" marL="457200" rtl="0" algn="l">
              <a:spcBef>
                <a:spcPts val="1200"/>
              </a:spcBef>
              <a:spcAft>
                <a:spcPts val="0"/>
              </a:spcAft>
              <a:buClr>
                <a:srgbClr val="0B5394"/>
              </a:buClr>
              <a:buSzPct val="100000"/>
              <a:buFont typeface="Georgia"/>
              <a:buChar char="●"/>
            </a:pPr>
            <a:r>
              <a:rPr lang="ru">
                <a:solidFill>
                  <a:srgbClr val="0B5394"/>
                </a:solidFill>
                <a:latin typeface="Georgia"/>
                <a:ea typeface="Georgia"/>
                <a:cs typeface="Georgia"/>
                <a:sym typeface="Georgia"/>
              </a:rPr>
              <a:t>Як у випадку ринку, в електоральному просторі має місце конкуренція між кандидатами та партіями, що намагаються отримати голоси виборців.</a:t>
            </a:r>
            <a:endParaRPr>
              <a:solidFill>
                <a:srgbClr val="741B47"/>
              </a:solidFill>
              <a:latin typeface="Georgia"/>
              <a:ea typeface="Georgia"/>
              <a:cs typeface="Georgia"/>
              <a:sym typeface="Georgia"/>
            </a:endParaRPr>
          </a:p>
          <a:p>
            <a:pPr indent="-325755" lvl="0" marL="457200" rtl="0" algn="l">
              <a:spcBef>
                <a:spcPts val="0"/>
              </a:spcBef>
              <a:spcAft>
                <a:spcPts val="0"/>
              </a:spcAft>
              <a:buClr>
                <a:srgbClr val="B45F06"/>
              </a:buClr>
              <a:buSzPct val="100000"/>
              <a:buFont typeface="Georgia"/>
              <a:buChar char="●"/>
            </a:pPr>
            <a:r>
              <a:rPr lang="ru">
                <a:solidFill>
                  <a:srgbClr val="B45F06"/>
                </a:solidFill>
                <a:latin typeface="Georgia"/>
                <a:ea typeface="Georgia"/>
                <a:cs typeface="Georgia"/>
                <a:sym typeface="Georgia"/>
              </a:rPr>
              <a:t>У обох випадках важливо мати здатність переконати людей у правильності своїх поглядів. На ринку це можна зробити за допомогою маркетингових кампаній та реклами, а в електоральному просторі - за допомогою виборчих кампаній та дебатів.</a:t>
            </a:r>
            <a:endParaRPr>
              <a:solidFill>
                <a:srgbClr val="B45F06"/>
              </a:solidFill>
              <a:latin typeface="Georgia"/>
              <a:ea typeface="Georgia"/>
              <a:cs typeface="Georgia"/>
              <a:sym typeface="Georgia"/>
            </a:endParaRPr>
          </a:p>
          <a:p>
            <a:pPr indent="0" lvl="0" marL="0" rtl="0" algn="l">
              <a:spcBef>
                <a:spcPts val="1200"/>
              </a:spcBef>
              <a:spcAft>
                <a:spcPts val="1200"/>
              </a:spcAft>
              <a:buNone/>
            </a:pPr>
            <a:r>
              <a:rPr lang="ru">
                <a:solidFill>
                  <a:srgbClr val="0C343D"/>
                </a:solidFill>
                <a:latin typeface="Georgia"/>
                <a:ea typeface="Georgia"/>
                <a:cs typeface="Georgia"/>
                <a:sym typeface="Georgia"/>
              </a:rPr>
              <a:t>Одна з головних подібностей між електоральним простором та електоральним ринком полягає у тому, що обидва концепти описують процес виборів. Вони допомагають зрозуміти, як виборці та політичні партії взаємодіють між собою, які питання є важливими для виборців, та як партії намагаються залучити виборців до своєї сторони.</a:t>
            </a:r>
            <a:endParaRPr>
              <a:solidFill>
                <a:srgbClr val="0C343D"/>
              </a:solidFill>
              <a:latin typeface="Georgia"/>
              <a:ea typeface="Georgia"/>
              <a:cs typeface="Georgia"/>
              <a:sym typeface="Georgia"/>
            </a:endParaRPr>
          </a:p>
        </p:txBody>
      </p:sp>
      <p:pic>
        <p:nvPicPr>
          <p:cNvPr id="190" name="Google Shape;190;p34"/>
          <p:cNvPicPr preferRelativeResize="0"/>
          <p:nvPr/>
        </p:nvPicPr>
        <p:blipFill>
          <a:blip r:embed="rId3">
            <a:alphaModFix/>
          </a:blip>
          <a:stretch>
            <a:fillRect/>
          </a:stretch>
        </p:blipFill>
        <p:spPr>
          <a:xfrm>
            <a:off x="4858500" y="152400"/>
            <a:ext cx="4133100" cy="49147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94" name="Shape 194"/>
        <p:cNvGrpSpPr/>
        <p:nvPr/>
      </p:nvGrpSpPr>
      <p:grpSpPr>
        <a:xfrm>
          <a:off x="0" y="0"/>
          <a:ext cx="0" cy="0"/>
          <a:chOff x="0" y="0"/>
          <a:chExt cx="0" cy="0"/>
        </a:xfrm>
      </p:grpSpPr>
      <p:sp>
        <p:nvSpPr>
          <p:cNvPr id="195" name="Google Shape;195;p35"/>
          <p:cNvSpPr txBox="1"/>
          <p:nvPr>
            <p:ph idx="1" type="body"/>
          </p:nvPr>
        </p:nvSpPr>
        <p:spPr>
          <a:xfrm>
            <a:off x="0" y="0"/>
            <a:ext cx="4572000" cy="51435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ru">
                <a:solidFill>
                  <a:srgbClr val="7F6000"/>
                </a:solidFill>
                <a:latin typeface="Georgia"/>
                <a:ea typeface="Georgia"/>
                <a:cs typeface="Georgia"/>
                <a:sym typeface="Georgia"/>
              </a:rPr>
              <a:t>Окрім того, електоральний ринок може бути впливований зовнішніми факторами, такими як гроші, підтримка партій та інших інтересних груп, медіа тощо. Електоральний простір, з іншого боку, зазвичай стабільніший та менш вразливий до зовнішніх впливів.</a:t>
            </a:r>
            <a:endParaRPr>
              <a:solidFill>
                <a:srgbClr val="7F6000"/>
              </a:solidFill>
              <a:latin typeface="Georgia"/>
              <a:ea typeface="Georgia"/>
              <a:cs typeface="Georgia"/>
              <a:sym typeface="Georgia"/>
            </a:endParaRPr>
          </a:p>
          <a:p>
            <a:pPr indent="0" lvl="0" marL="0" rtl="0" algn="l">
              <a:spcBef>
                <a:spcPts val="1200"/>
              </a:spcBef>
              <a:spcAft>
                <a:spcPts val="0"/>
              </a:spcAft>
              <a:buNone/>
            </a:pPr>
            <a:r>
              <a:rPr b="1" lang="ru" u="sng">
                <a:solidFill>
                  <a:srgbClr val="274E13"/>
                </a:solidFill>
                <a:latin typeface="Georgia"/>
                <a:ea typeface="Georgia"/>
                <a:cs typeface="Georgia"/>
                <a:sym typeface="Georgia"/>
              </a:rPr>
              <a:t>Відмінності:</a:t>
            </a:r>
            <a:endParaRPr b="1" u="sng">
              <a:solidFill>
                <a:srgbClr val="274E13"/>
              </a:solidFill>
              <a:latin typeface="Georgia"/>
              <a:ea typeface="Georgia"/>
              <a:cs typeface="Georgia"/>
              <a:sym typeface="Georgia"/>
            </a:endParaRPr>
          </a:p>
          <a:p>
            <a:pPr indent="-317182" lvl="0" marL="457200" rtl="0" algn="l">
              <a:spcBef>
                <a:spcPts val="1200"/>
              </a:spcBef>
              <a:spcAft>
                <a:spcPts val="0"/>
              </a:spcAft>
              <a:buClr>
                <a:srgbClr val="7F6000"/>
              </a:buClr>
              <a:buSzPct val="100000"/>
              <a:buFont typeface="Georgia"/>
              <a:buChar char="●"/>
            </a:pPr>
            <a:r>
              <a:rPr b="1" lang="ru" u="sng">
                <a:solidFill>
                  <a:srgbClr val="0C343D"/>
                </a:solidFill>
                <a:latin typeface="Georgia"/>
                <a:ea typeface="Georgia"/>
                <a:cs typeface="Georgia"/>
                <a:sym typeface="Georgia"/>
              </a:rPr>
              <a:t>Конкуренція:</a:t>
            </a:r>
            <a:r>
              <a:rPr lang="ru">
                <a:solidFill>
                  <a:srgbClr val="7F6000"/>
                </a:solidFill>
                <a:latin typeface="Georgia"/>
                <a:ea typeface="Georgia"/>
                <a:cs typeface="Georgia"/>
                <a:sym typeface="Georgia"/>
              </a:rPr>
              <a:t> </a:t>
            </a:r>
            <a:r>
              <a:rPr lang="ru">
                <a:solidFill>
                  <a:srgbClr val="0C343D"/>
                </a:solidFill>
                <a:latin typeface="Georgia"/>
                <a:ea typeface="Georgia"/>
                <a:cs typeface="Georgia"/>
                <a:sym typeface="Georgia"/>
              </a:rPr>
              <a:t>У електоральному просторі конкуренція між партіями полягає у зайнятті позиції на політичному спектрі, що найбільше відповідає поглядам виборців. У електоральному ринку конкуренція полягає у залученні якомога більшої кількості виборців до своєї сторони.</a:t>
            </a:r>
            <a:endParaRPr>
              <a:solidFill>
                <a:srgbClr val="0C343D"/>
              </a:solidFill>
              <a:latin typeface="Georgia"/>
              <a:ea typeface="Georgia"/>
              <a:cs typeface="Georgia"/>
              <a:sym typeface="Georgia"/>
            </a:endParaRPr>
          </a:p>
          <a:p>
            <a:pPr indent="-317182" lvl="0" marL="457200" rtl="0" algn="l">
              <a:spcBef>
                <a:spcPts val="0"/>
              </a:spcBef>
              <a:spcAft>
                <a:spcPts val="0"/>
              </a:spcAft>
              <a:buClr>
                <a:srgbClr val="7F6000"/>
              </a:buClr>
              <a:buSzPct val="100000"/>
              <a:buFont typeface="Georgia"/>
              <a:buChar char="●"/>
            </a:pPr>
            <a:r>
              <a:rPr b="1" lang="ru" u="sng">
                <a:solidFill>
                  <a:srgbClr val="5B0F00"/>
                </a:solidFill>
                <a:latin typeface="Georgia"/>
                <a:ea typeface="Georgia"/>
                <a:cs typeface="Georgia"/>
                <a:sym typeface="Georgia"/>
              </a:rPr>
              <a:t>Регулювання: </a:t>
            </a:r>
            <a:r>
              <a:rPr lang="ru">
                <a:solidFill>
                  <a:srgbClr val="1C4587"/>
                </a:solidFill>
                <a:latin typeface="Georgia"/>
                <a:ea typeface="Georgia"/>
                <a:cs typeface="Georgia"/>
                <a:sym typeface="Georgia"/>
              </a:rPr>
              <a:t>У електоральному просторі регулювання проводиться за допомогою правил та процедур, які забезпечують рівні умови для всіх учасників виборчого процесу. У електоральному ринку регулювання проводиться за допомогою різних механізмів, таких як фінансове регулювання та законодавчі заходи.</a:t>
            </a:r>
            <a:endParaRPr>
              <a:solidFill>
                <a:srgbClr val="1C4587"/>
              </a:solidFill>
              <a:latin typeface="Georgia"/>
              <a:ea typeface="Georgia"/>
              <a:cs typeface="Georgia"/>
              <a:sym typeface="Georgia"/>
            </a:endParaRPr>
          </a:p>
        </p:txBody>
      </p:sp>
      <p:pic>
        <p:nvPicPr>
          <p:cNvPr id="196" name="Google Shape;196;p35"/>
          <p:cNvPicPr preferRelativeResize="0"/>
          <p:nvPr/>
        </p:nvPicPr>
        <p:blipFill>
          <a:blip r:embed="rId3">
            <a:alphaModFix/>
          </a:blip>
          <a:stretch>
            <a:fillRect/>
          </a:stretch>
        </p:blipFill>
        <p:spPr>
          <a:xfrm>
            <a:off x="4724400" y="152400"/>
            <a:ext cx="4267199" cy="4869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00" name="Shape 200"/>
        <p:cNvGrpSpPr/>
        <p:nvPr/>
      </p:nvGrpSpPr>
      <p:grpSpPr>
        <a:xfrm>
          <a:off x="0" y="0"/>
          <a:ext cx="0" cy="0"/>
          <a:chOff x="0" y="0"/>
          <a:chExt cx="0" cy="0"/>
        </a:xfrm>
      </p:grpSpPr>
      <p:sp>
        <p:nvSpPr>
          <p:cNvPr id="201" name="Google Shape;201;p36"/>
          <p:cNvSpPr txBox="1"/>
          <p:nvPr>
            <p:ph idx="1" type="body"/>
          </p:nvPr>
        </p:nvSpPr>
        <p:spPr>
          <a:xfrm>
            <a:off x="0" y="0"/>
            <a:ext cx="4572000" cy="51435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Font typeface="Georgia"/>
              <a:buChar char="●"/>
            </a:pPr>
            <a:r>
              <a:rPr b="1" lang="ru" u="sng">
                <a:solidFill>
                  <a:srgbClr val="073763"/>
                </a:solidFill>
                <a:latin typeface="Georgia"/>
                <a:ea typeface="Georgia"/>
                <a:cs typeface="Georgia"/>
                <a:sym typeface="Georgia"/>
              </a:rPr>
              <a:t>Цілі:</a:t>
            </a:r>
            <a:r>
              <a:rPr lang="ru">
                <a:latin typeface="Georgia"/>
                <a:ea typeface="Georgia"/>
                <a:cs typeface="Georgia"/>
                <a:sym typeface="Georgia"/>
              </a:rPr>
              <a:t> </a:t>
            </a:r>
            <a:r>
              <a:rPr lang="ru">
                <a:solidFill>
                  <a:srgbClr val="660000"/>
                </a:solidFill>
                <a:latin typeface="Georgia"/>
                <a:ea typeface="Georgia"/>
                <a:cs typeface="Georgia"/>
                <a:sym typeface="Georgia"/>
              </a:rPr>
              <a:t>У електоральному просторі цілі полягають у представленні партії, що найбільше відповідає поглядам виборців. У електоральному ринку цілі полягають у перемозі на виборах та отриманні влади.</a:t>
            </a:r>
            <a:endParaRPr>
              <a:solidFill>
                <a:srgbClr val="660000"/>
              </a:solidFill>
              <a:latin typeface="Georgia"/>
              <a:ea typeface="Georgia"/>
              <a:cs typeface="Georgia"/>
              <a:sym typeface="Georgia"/>
            </a:endParaRPr>
          </a:p>
          <a:p>
            <a:pPr indent="-325755" lvl="0" marL="457200" rtl="0" algn="l">
              <a:spcBef>
                <a:spcPts val="0"/>
              </a:spcBef>
              <a:spcAft>
                <a:spcPts val="0"/>
              </a:spcAft>
              <a:buClr>
                <a:srgbClr val="660000"/>
              </a:buClr>
              <a:buSzPct val="100000"/>
              <a:buFont typeface="Georgia"/>
              <a:buChar char="●"/>
            </a:pPr>
            <a:r>
              <a:rPr b="1" lang="ru" u="sng">
                <a:solidFill>
                  <a:srgbClr val="BF9000"/>
                </a:solidFill>
                <a:latin typeface="Georgia"/>
                <a:ea typeface="Georgia"/>
                <a:cs typeface="Georgia"/>
                <a:sym typeface="Georgia"/>
              </a:rPr>
              <a:t>Об’єкт дослідження:</a:t>
            </a:r>
            <a:r>
              <a:rPr lang="ru">
                <a:solidFill>
                  <a:srgbClr val="660000"/>
                </a:solidFill>
                <a:latin typeface="Georgia"/>
                <a:ea typeface="Georgia"/>
                <a:cs typeface="Georgia"/>
                <a:sym typeface="Georgia"/>
              </a:rPr>
              <a:t> </a:t>
            </a:r>
            <a:r>
              <a:rPr lang="ru">
                <a:solidFill>
                  <a:srgbClr val="000000"/>
                </a:solidFill>
                <a:latin typeface="Georgia"/>
                <a:ea typeface="Georgia"/>
                <a:cs typeface="Georgia"/>
                <a:sym typeface="Georgia"/>
              </a:rPr>
              <a:t>Електоральний простір вивчається як політична система в цілому, включаючи політичні інститути, кандидатів та виборців. З іншого боку, електоральний ринок досліджується з точки зору взаємодії між продавцями та покупцями, орієнтується на психологічні та економічні механізми, що визначають дії сторін.</a:t>
            </a:r>
            <a:endParaRPr>
              <a:solidFill>
                <a:srgbClr val="000000"/>
              </a:solidFill>
              <a:latin typeface="Georgia"/>
              <a:ea typeface="Georgia"/>
              <a:cs typeface="Georgia"/>
              <a:sym typeface="Georgia"/>
            </a:endParaRPr>
          </a:p>
          <a:p>
            <a:pPr indent="-325755" lvl="0" marL="457200" rtl="0" algn="l">
              <a:spcBef>
                <a:spcPts val="0"/>
              </a:spcBef>
              <a:spcAft>
                <a:spcPts val="0"/>
              </a:spcAft>
              <a:buClr>
                <a:srgbClr val="660000"/>
              </a:buClr>
              <a:buSzPct val="100000"/>
              <a:buFont typeface="Georgia"/>
              <a:buChar char="●"/>
            </a:pPr>
            <a:r>
              <a:rPr b="1" lang="ru" u="sng">
                <a:solidFill>
                  <a:srgbClr val="0B5394"/>
                </a:solidFill>
                <a:latin typeface="Georgia"/>
                <a:ea typeface="Georgia"/>
                <a:cs typeface="Georgia"/>
                <a:sym typeface="Georgia"/>
              </a:rPr>
              <a:t>Зміст:</a:t>
            </a:r>
            <a:r>
              <a:rPr lang="ru">
                <a:solidFill>
                  <a:srgbClr val="660000"/>
                </a:solidFill>
                <a:latin typeface="Georgia"/>
                <a:ea typeface="Georgia"/>
                <a:cs typeface="Georgia"/>
                <a:sym typeface="Georgia"/>
              </a:rPr>
              <a:t> </a:t>
            </a:r>
            <a:r>
              <a:rPr lang="ru">
                <a:solidFill>
                  <a:srgbClr val="134F5C"/>
                </a:solidFill>
                <a:latin typeface="Georgia"/>
                <a:ea typeface="Georgia"/>
                <a:cs typeface="Georgia"/>
                <a:sym typeface="Georgia"/>
              </a:rPr>
              <a:t>Електоральний простір описує політичну конкуренцію, політичні програми та ідеології, які визначають вибір виборців. Електоральний ринок, з іншого боку, описує економічні стимули, які впливають на вибір виборців та ефективність виборчої кампанії.</a:t>
            </a:r>
            <a:endParaRPr>
              <a:solidFill>
                <a:srgbClr val="134F5C"/>
              </a:solidFill>
              <a:latin typeface="Georgia"/>
              <a:ea typeface="Georgia"/>
              <a:cs typeface="Georgia"/>
              <a:sym typeface="Georgia"/>
            </a:endParaRPr>
          </a:p>
        </p:txBody>
      </p:sp>
      <p:pic>
        <p:nvPicPr>
          <p:cNvPr id="202" name="Google Shape;202;p36"/>
          <p:cNvPicPr preferRelativeResize="0"/>
          <p:nvPr/>
        </p:nvPicPr>
        <p:blipFill>
          <a:blip r:embed="rId3">
            <a:alphaModFix/>
          </a:blip>
          <a:stretch>
            <a:fillRect/>
          </a:stretch>
        </p:blipFill>
        <p:spPr>
          <a:xfrm>
            <a:off x="4724400" y="152400"/>
            <a:ext cx="4316150" cy="4899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206" name="Shape 206"/>
        <p:cNvGrpSpPr/>
        <p:nvPr/>
      </p:nvGrpSpPr>
      <p:grpSpPr>
        <a:xfrm>
          <a:off x="0" y="0"/>
          <a:ext cx="0" cy="0"/>
          <a:chOff x="0" y="0"/>
          <a:chExt cx="0" cy="0"/>
        </a:xfrm>
      </p:grpSpPr>
      <p:sp>
        <p:nvSpPr>
          <p:cNvPr id="207" name="Google Shape;207;p37"/>
          <p:cNvSpPr txBox="1"/>
          <p:nvPr>
            <p:ph type="title"/>
          </p:nvPr>
        </p:nvSpPr>
        <p:spPr>
          <a:xfrm>
            <a:off x="2787000" y="0"/>
            <a:ext cx="3570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38761D"/>
                </a:solidFill>
              </a:rPr>
              <a:t>Питання для перевірки</a:t>
            </a:r>
            <a:endParaRPr>
              <a:solidFill>
                <a:srgbClr val="38761D"/>
              </a:solidFill>
            </a:endParaRPr>
          </a:p>
        </p:txBody>
      </p:sp>
      <p:sp>
        <p:nvSpPr>
          <p:cNvPr id="208" name="Google Shape;208;p37"/>
          <p:cNvSpPr txBox="1"/>
          <p:nvPr>
            <p:ph idx="1" type="body"/>
          </p:nvPr>
        </p:nvSpPr>
        <p:spPr>
          <a:xfrm>
            <a:off x="0" y="725000"/>
            <a:ext cx="4919700" cy="4418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rgbClr val="351C75"/>
              </a:buClr>
              <a:buSzPts val="2400"/>
              <a:buFont typeface="Georgia"/>
              <a:buAutoNum type="arabicParenR"/>
            </a:pPr>
            <a:r>
              <a:rPr lang="ru" sz="2400">
                <a:solidFill>
                  <a:srgbClr val="351C75"/>
                </a:solidFill>
                <a:latin typeface="Georgia"/>
                <a:ea typeface="Georgia"/>
                <a:cs typeface="Georgia"/>
                <a:sym typeface="Georgia"/>
              </a:rPr>
              <a:t>Як Ви розумієте поняття “електоральні дослідження”?</a:t>
            </a:r>
            <a:endParaRPr sz="2400">
              <a:solidFill>
                <a:srgbClr val="351C75"/>
              </a:solidFill>
              <a:latin typeface="Georgia"/>
              <a:ea typeface="Georgia"/>
              <a:cs typeface="Georgia"/>
              <a:sym typeface="Georgia"/>
            </a:endParaRPr>
          </a:p>
          <a:p>
            <a:pPr indent="-381000" lvl="0" marL="457200" rtl="0" algn="l">
              <a:spcBef>
                <a:spcPts val="0"/>
              </a:spcBef>
              <a:spcAft>
                <a:spcPts val="0"/>
              </a:spcAft>
              <a:buClr>
                <a:srgbClr val="990000"/>
              </a:buClr>
              <a:buSzPts val="2400"/>
              <a:buFont typeface="Georgia"/>
              <a:buAutoNum type="arabicParenR"/>
            </a:pPr>
            <a:r>
              <a:rPr lang="ru" sz="2400">
                <a:solidFill>
                  <a:srgbClr val="990000"/>
                </a:solidFill>
                <a:latin typeface="Georgia"/>
                <a:ea typeface="Georgia"/>
                <a:cs typeface="Georgia"/>
                <a:sym typeface="Georgia"/>
              </a:rPr>
              <a:t>Назвіть основні функції електоральних досліджень.</a:t>
            </a:r>
            <a:endParaRPr sz="2400">
              <a:solidFill>
                <a:srgbClr val="990000"/>
              </a:solidFill>
              <a:latin typeface="Georgia"/>
              <a:ea typeface="Georgia"/>
              <a:cs typeface="Georgia"/>
              <a:sym typeface="Georgia"/>
            </a:endParaRPr>
          </a:p>
          <a:p>
            <a:pPr indent="-381000" lvl="0" marL="457200" rtl="0" algn="l">
              <a:spcBef>
                <a:spcPts val="0"/>
              </a:spcBef>
              <a:spcAft>
                <a:spcPts val="0"/>
              </a:spcAft>
              <a:buClr>
                <a:srgbClr val="000000"/>
              </a:buClr>
              <a:buSzPts val="2400"/>
              <a:buFont typeface="Georgia"/>
              <a:buAutoNum type="arabicParenR"/>
            </a:pPr>
            <a:r>
              <a:rPr lang="ru" sz="2400">
                <a:solidFill>
                  <a:srgbClr val="000000"/>
                </a:solidFill>
                <a:latin typeface="Georgia"/>
                <a:ea typeface="Georgia"/>
                <a:cs typeface="Georgia"/>
                <a:sym typeface="Georgia"/>
              </a:rPr>
              <a:t>Назвіть мету </a:t>
            </a:r>
            <a:r>
              <a:rPr lang="ru" sz="2400">
                <a:solidFill>
                  <a:srgbClr val="000000"/>
                </a:solidFill>
                <a:latin typeface="Georgia"/>
                <a:ea typeface="Georgia"/>
                <a:cs typeface="Georgia"/>
                <a:sym typeface="Georgia"/>
              </a:rPr>
              <a:t>електоральних досліджень.</a:t>
            </a:r>
            <a:endParaRPr sz="2400">
              <a:solidFill>
                <a:srgbClr val="000000"/>
              </a:solidFill>
              <a:latin typeface="Georgia"/>
              <a:ea typeface="Georgia"/>
              <a:cs typeface="Georgia"/>
              <a:sym typeface="Georgia"/>
            </a:endParaRPr>
          </a:p>
          <a:p>
            <a:pPr indent="-381000" lvl="0" marL="457200" rtl="0" algn="l">
              <a:spcBef>
                <a:spcPts val="0"/>
              </a:spcBef>
              <a:spcAft>
                <a:spcPts val="0"/>
              </a:spcAft>
              <a:buClr>
                <a:srgbClr val="1155CC"/>
              </a:buClr>
              <a:buSzPts val="2400"/>
              <a:buFont typeface="Georgia"/>
              <a:buAutoNum type="arabicParenR"/>
            </a:pPr>
            <a:r>
              <a:rPr lang="ru" sz="2400">
                <a:solidFill>
                  <a:srgbClr val="1155CC"/>
                </a:solidFill>
                <a:latin typeface="Georgia"/>
                <a:ea typeface="Georgia"/>
                <a:cs typeface="Georgia"/>
                <a:sym typeface="Georgia"/>
              </a:rPr>
              <a:t>Назвіть основні завдання електоральних досліджень.</a:t>
            </a:r>
            <a:endParaRPr sz="2400">
              <a:solidFill>
                <a:srgbClr val="1155CC"/>
              </a:solidFill>
              <a:latin typeface="Georgia"/>
              <a:ea typeface="Georgia"/>
              <a:cs typeface="Georgia"/>
              <a:sym typeface="Georgia"/>
            </a:endParaRPr>
          </a:p>
          <a:p>
            <a:pPr indent="-381000" lvl="0" marL="457200" rtl="0" algn="l">
              <a:spcBef>
                <a:spcPts val="0"/>
              </a:spcBef>
              <a:spcAft>
                <a:spcPts val="0"/>
              </a:spcAft>
              <a:buClr>
                <a:srgbClr val="990000"/>
              </a:buClr>
              <a:buSzPts val="2400"/>
              <a:buFont typeface="Georgia"/>
              <a:buAutoNum type="arabicParenR"/>
            </a:pPr>
            <a:r>
              <a:rPr lang="ru" sz="2400">
                <a:solidFill>
                  <a:srgbClr val="990000"/>
                </a:solidFill>
                <a:latin typeface="Georgia"/>
                <a:ea typeface="Georgia"/>
                <a:cs typeface="Georgia"/>
                <a:sym typeface="Georgia"/>
              </a:rPr>
              <a:t>Пригадайте основні напрями електоральних досліджень.</a:t>
            </a:r>
            <a:endParaRPr sz="2400">
              <a:latin typeface="Georgia"/>
              <a:ea typeface="Georgia"/>
              <a:cs typeface="Georgia"/>
              <a:sym typeface="Georgia"/>
            </a:endParaRPr>
          </a:p>
        </p:txBody>
      </p:sp>
      <p:pic>
        <p:nvPicPr>
          <p:cNvPr id="209" name="Google Shape;209;p37"/>
          <p:cNvPicPr preferRelativeResize="0"/>
          <p:nvPr/>
        </p:nvPicPr>
        <p:blipFill>
          <a:blip r:embed="rId3">
            <a:alphaModFix/>
          </a:blip>
          <a:stretch>
            <a:fillRect/>
          </a:stretch>
        </p:blipFill>
        <p:spPr>
          <a:xfrm>
            <a:off x="4995950" y="725000"/>
            <a:ext cx="4071949" cy="4326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0" y="0"/>
            <a:ext cx="91440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solidFill>
                  <a:srgbClr val="A64D79"/>
                </a:solidFill>
              </a:rPr>
              <a:t>      </a:t>
            </a:r>
            <a:r>
              <a:rPr lang="ru">
                <a:solidFill>
                  <a:srgbClr val="A64D79"/>
                </a:solidFill>
              </a:rPr>
              <a:t>1. Визначення поняття «електоральні дослідження»</a:t>
            </a:r>
            <a:endParaRPr>
              <a:solidFill>
                <a:srgbClr val="A64D79"/>
              </a:solidFill>
            </a:endParaRPr>
          </a:p>
        </p:txBody>
      </p:sp>
      <p:sp>
        <p:nvSpPr>
          <p:cNvPr id="70" name="Google Shape;70;p15"/>
          <p:cNvSpPr txBox="1"/>
          <p:nvPr>
            <p:ph idx="1" type="body"/>
          </p:nvPr>
        </p:nvSpPr>
        <p:spPr>
          <a:xfrm>
            <a:off x="0" y="801000"/>
            <a:ext cx="4736400" cy="4342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ru" u="sng">
                <a:solidFill>
                  <a:srgbClr val="134F5C"/>
                </a:solidFill>
                <a:latin typeface="Georgia"/>
                <a:ea typeface="Georgia"/>
                <a:cs typeface="Georgia"/>
                <a:sym typeface="Georgia"/>
              </a:rPr>
              <a:t>Електоральні дослідження</a:t>
            </a:r>
            <a:r>
              <a:rPr lang="ru">
                <a:solidFill>
                  <a:srgbClr val="000000"/>
                </a:solidFill>
                <a:latin typeface="Georgia"/>
                <a:ea typeface="Georgia"/>
                <a:cs typeface="Georgia"/>
                <a:sym typeface="Georgia"/>
              </a:rPr>
              <a:t> - </a:t>
            </a:r>
            <a:r>
              <a:rPr lang="ru">
                <a:solidFill>
                  <a:srgbClr val="38761D"/>
                </a:solidFill>
                <a:latin typeface="Georgia"/>
                <a:ea typeface="Georgia"/>
                <a:cs typeface="Georgia"/>
                <a:sym typeface="Georgia"/>
              </a:rPr>
              <a:t>це дослідження громадської думки та поведінки виборців в процесі виборів. Ці дослідження досліджують думки, переконання та поведінку виборців, що можуть впливати на результати виборів.</a:t>
            </a:r>
            <a:endParaRPr>
              <a:solidFill>
                <a:srgbClr val="38761D"/>
              </a:solidFill>
              <a:latin typeface="Georgia"/>
              <a:ea typeface="Georgia"/>
              <a:cs typeface="Georgia"/>
              <a:sym typeface="Georgia"/>
            </a:endParaRPr>
          </a:p>
          <a:p>
            <a:pPr indent="0" lvl="0" marL="0" rtl="0" algn="l">
              <a:spcBef>
                <a:spcPts val="1200"/>
              </a:spcBef>
              <a:spcAft>
                <a:spcPts val="0"/>
              </a:spcAft>
              <a:buNone/>
            </a:pPr>
            <a:r>
              <a:rPr lang="ru">
                <a:solidFill>
                  <a:srgbClr val="000000"/>
                </a:solidFill>
                <a:latin typeface="Georgia"/>
                <a:ea typeface="Georgia"/>
                <a:cs typeface="Georgia"/>
                <a:sym typeface="Georgia"/>
              </a:rPr>
              <a:t>Будь-яка ефективна електоральна кампанія будується на електоральних дослідженнях.</a:t>
            </a:r>
            <a:endParaRPr>
              <a:solidFill>
                <a:srgbClr val="000000"/>
              </a:solidFill>
              <a:latin typeface="Georgia"/>
              <a:ea typeface="Georgia"/>
              <a:cs typeface="Georgia"/>
              <a:sym typeface="Georgia"/>
            </a:endParaRPr>
          </a:p>
          <a:p>
            <a:pPr indent="0" lvl="0" marL="0" rtl="0" algn="l">
              <a:spcBef>
                <a:spcPts val="1200"/>
              </a:spcBef>
              <a:spcAft>
                <a:spcPts val="0"/>
              </a:spcAft>
              <a:buNone/>
            </a:pPr>
            <a:r>
              <a:rPr lang="ru">
                <a:solidFill>
                  <a:srgbClr val="1155CC"/>
                </a:solidFill>
                <a:latin typeface="Georgia"/>
                <a:ea typeface="Georgia"/>
                <a:cs typeface="Georgia"/>
                <a:sym typeface="Georgia"/>
              </a:rPr>
              <a:t>Результати такого дослідження описують ситуацію на електоральному ринку, а саме те, як розподілені голоси виборців в двох зрізах:</a:t>
            </a:r>
            <a:endParaRPr>
              <a:solidFill>
                <a:srgbClr val="1155CC"/>
              </a:solidFill>
              <a:latin typeface="Georgia"/>
              <a:ea typeface="Georgia"/>
              <a:cs typeface="Georgia"/>
              <a:sym typeface="Georgia"/>
            </a:endParaRPr>
          </a:p>
          <a:p>
            <a:pPr indent="-334327" lvl="0" marL="457200" rtl="0" algn="l">
              <a:spcBef>
                <a:spcPts val="1200"/>
              </a:spcBef>
              <a:spcAft>
                <a:spcPts val="0"/>
              </a:spcAft>
              <a:buClr>
                <a:srgbClr val="B45F06"/>
              </a:buClr>
              <a:buSzPct val="100000"/>
              <a:buFont typeface="Georgia"/>
              <a:buChar char="●"/>
            </a:pPr>
            <a:r>
              <a:rPr lang="ru">
                <a:solidFill>
                  <a:srgbClr val="B45F06"/>
                </a:solidFill>
                <a:latin typeface="Georgia"/>
                <a:ea typeface="Georgia"/>
                <a:cs typeface="Georgia"/>
                <a:sym typeface="Georgia"/>
              </a:rPr>
              <a:t>Серед тих, хто планує йти на вибори (реальні виборці).</a:t>
            </a:r>
            <a:endParaRPr>
              <a:solidFill>
                <a:srgbClr val="B45F06"/>
              </a:solidFill>
              <a:latin typeface="Georgia"/>
              <a:ea typeface="Georgia"/>
              <a:cs typeface="Georgia"/>
              <a:sym typeface="Georgia"/>
            </a:endParaRPr>
          </a:p>
          <a:p>
            <a:pPr indent="-334327" lvl="0" marL="457200" rtl="0" algn="l">
              <a:spcBef>
                <a:spcPts val="0"/>
              </a:spcBef>
              <a:spcAft>
                <a:spcPts val="0"/>
              </a:spcAft>
              <a:buClr>
                <a:srgbClr val="351C75"/>
              </a:buClr>
              <a:buSzPct val="100000"/>
              <a:buFont typeface="Georgia"/>
              <a:buChar char="●"/>
            </a:pPr>
            <a:r>
              <a:rPr lang="ru">
                <a:solidFill>
                  <a:srgbClr val="351C75"/>
                </a:solidFill>
                <a:latin typeface="Georgia"/>
                <a:ea typeface="Georgia"/>
                <a:cs typeface="Georgia"/>
                <a:sym typeface="Georgia"/>
              </a:rPr>
              <a:t>Серед всіх тих, хто має право голосу (номінальні виборці).</a:t>
            </a:r>
            <a:endParaRPr>
              <a:solidFill>
                <a:srgbClr val="351C75"/>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4736400" y="953400"/>
            <a:ext cx="4255200" cy="40985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75" name="Shape 75"/>
        <p:cNvGrpSpPr/>
        <p:nvPr/>
      </p:nvGrpSpPr>
      <p:grpSpPr>
        <a:xfrm>
          <a:off x="0" y="0"/>
          <a:ext cx="0" cy="0"/>
          <a:chOff x="0" y="0"/>
          <a:chExt cx="0" cy="0"/>
        </a:xfrm>
      </p:grpSpPr>
      <p:sp>
        <p:nvSpPr>
          <p:cNvPr id="76" name="Google Shape;76;p16"/>
          <p:cNvSpPr txBox="1"/>
          <p:nvPr>
            <p:ph idx="1" type="body"/>
          </p:nvPr>
        </p:nvSpPr>
        <p:spPr>
          <a:xfrm>
            <a:off x="0" y="0"/>
            <a:ext cx="4736400" cy="5143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ru">
                <a:solidFill>
                  <a:srgbClr val="B45F06"/>
                </a:solidFill>
                <a:latin typeface="Georgia"/>
                <a:ea typeface="Georgia"/>
                <a:cs typeface="Georgia"/>
                <a:sym typeface="Georgia"/>
              </a:rPr>
              <a:t>На різниці отриманих результатів за цими двома зрізами будується кампанія кандидата, спрямована на те, щоб:</a:t>
            </a:r>
            <a:endParaRPr>
              <a:solidFill>
                <a:srgbClr val="B45F06"/>
              </a:solidFill>
              <a:latin typeface="Georgia"/>
              <a:ea typeface="Georgia"/>
              <a:cs typeface="Georgia"/>
              <a:sym typeface="Georgia"/>
            </a:endParaRPr>
          </a:p>
          <a:p>
            <a:pPr indent="-342900" lvl="0" marL="457200" rtl="0" algn="l">
              <a:spcBef>
                <a:spcPts val="1200"/>
              </a:spcBef>
              <a:spcAft>
                <a:spcPts val="0"/>
              </a:spcAft>
              <a:buClr>
                <a:srgbClr val="85200C"/>
              </a:buClr>
              <a:buSzPts val="1800"/>
              <a:buFont typeface="Georgia"/>
              <a:buChar char="●"/>
            </a:pPr>
            <a:r>
              <a:rPr lang="ru">
                <a:solidFill>
                  <a:srgbClr val="85200C"/>
                </a:solidFill>
                <a:latin typeface="Georgia"/>
                <a:ea typeface="Georgia"/>
                <a:cs typeface="Georgia"/>
                <a:sym typeface="Georgia"/>
              </a:rPr>
              <a:t>Переманити голоси у інших кандидатів.</a:t>
            </a:r>
            <a:endParaRPr>
              <a:solidFill>
                <a:srgbClr val="85200C"/>
              </a:solidFill>
              <a:latin typeface="Georgia"/>
              <a:ea typeface="Georgia"/>
              <a:cs typeface="Georgia"/>
              <a:sym typeface="Georgia"/>
            </a:endParaRPr>
          </a:p>
          <a:p>
            <a:pPr indent="-342900" lvl="0" marL="457200" rtl="0" algn="l">
              <a:spcBef>
                <a:spcPts val="0"/>
              </a:spcBef>
              <a:spcAft>
                <a:spcPts val="0"/>
              </a:spcAft>
              <a:buClr>
                <a:srgbClr val="351C75"/>
              </a:buClr>
              <a:buSzPts val="1800"/>
              <a:buFont typeface="Georgia"/>
              <a:buChar char="●"/>
            </a:pPr>
            <a:r>
              <a:rPr lang="ru">
                <a:solidFill>
                  <a:srgbClr val="351C75"/>
                </a:solidFill>
                <a:latin typeface="Georgia"/>
                <a:ea typeface="Georgia"/>
                <a:cs typeface="Georgia"/>
                <a:sym typeface="Georgia"/>
              </a:rPr>
              <a:t>Залучити на свій бік тих, хто не збирався голосувати, і простимулювати їх явку на виборчу дільницю.</a:t>
            </a:r>
            <a:endParaRPr>
              <a:solidFill>
                <a:srgbClr val="351C75"/>
              </a:solidFill>
              <a:latin typeface="Georgia"/>
              <a:ea typeface="Georgia"/>
              <a:cs typeface="Georgia"/>
              <a:sym typeface="Georgia"/>
            </a:endParaRPr>
          </a:p>
          <a:p>
            <a:pPr indent="0" lvl="0" marL="0" rtl="0" algn="l">
              <a:spcBef>
                <a:spcPts val="1200"/>
              </a:spcBef>
              <a:spcAft>
                <a:spcPts val="1200"/>
              </a:spcAft>
              <a:buNone/>
            </a:pPr>
            <a:r>
              <a:rPr lang="ru">
                <a:solidFill>
                  <a:srgbClr val="A61C00"/>
                </a:solidFill>
                <a:latin typeface="Georgia"/>
                <a:ea typeface="Georgia"/>
                <a:cs typeface="Georgia"/>
                <a:sym typeface="Georgia"/>
              </a:rPr>
              <a:t>У електоральних дослідженнях можуть досліджувати різні аспекти поведінки виборців, такі як їхні політичні переконання, ідеологічні установки, відношення до певних питань та кандидатів, рівень інформованості про певні питання, інтерес до виборів, участь у виборах та інше.</a:t>
            </a:r>
            <a:endParaRPr>
              <a:solidFill>
                <a:srgbClr val="A61C00"/>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4888800" y="152400"/>
            <a:ext cx="4102800" cy="49147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81" name="Shape 81"/>
        <p:cNvGrpSpPr/>
        <p:nvPr/>
      </p:nvGrpSpPr>
      <p:grpSpPr>
        <a:xfrm>
          <a:off x="0" y="0"/>
          <a:ext cx="0" cy="0"/>
          <a:chOff x="0" y="0"/>
          <a:chExt cx="0" cy="0"/>
        </a:xfrm>
      </p:grpSpPr>
      <p:sp>
        <p:nvSpPr>
          <p:cNvPr id="82" name="Google Shape;82;p17"/>
          <p:cNvSpPr txBox="1"/>
          <p:nvPr>
            <p:ph idx="1" type="body"/>
          </p:nvPr>
        </p:nvSpPr>
        <p:spPr>
          <a:xfrm>
            <a:off x="0" y="0"/>
            <a:ext cx="4572000" cy="514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u" sz="2000">
                <a:solidFill>
                  <a:srgbClr val="0B5394"/>
                </a:solidFill>
                <a:latin typeface="Georgia"/>
                <a:ea typeface="Georgia"/>
                <a:cs typeface="Georgia"/>
                <a:sym typeface="Georgia"/>
              </a:rPr>
              <a:t>Для здійснення електоральних досліджень використовуються різні методи, включаючи опитування виборців, фокус-групи, аналіз соціальних медіа, аналіз результатів попередніх виборів та інші. Результати електоральних досліджень можуть бути використані для попереднього прогнозування результатів виборів, визначення стратегії кампанії кандидатів, відповідної реакції на ризики та виклики, що з'являються в процесі виборів.</a:t>
            </a:r>
            <a:endParaRPr sz="2000">
              <a:solidFill>
                <a:srgbClr val="0B5394"/>
              </a:solidFill>
              <a:latin typeface="Georgia"/>
              <a:ea typeface="Georgia"/>
              <a:cs typeface="Georgia"/>
              <a:sym typeface="Georgia"/>
            </a:endParaRPr>
          </a:p>
        </p:txBody>
      </p:sp>
      <p:pic>
        <p:nvPicPr>
          <p:cNvPr id="83" name="Google Shape;83;p17"/>
          <p:cNvPicPr preferRelativeResize="0"/>
          <p:nvPr/>
        </p:nvPicPr>
        <p:blipFill>
          <a:blip r:embed="rId3">
            <a:alphaModFix/>
          </a:blip>
          <a:stretch>
            <a:fillRect/>
          </a:stretch>
        </p:blipFill>
        <p:spPr>
          <a:xfrm>
            <a:off x="4572000" y="152400"/>
            <a:ext cx="4419598" cy="4884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87" name="Shape 87"/>
        <p:cNvGrpSpPr/>
        <p:nvPr/>
      </p:nvGrpSpPr>
      <p:grpSpPr>
        <a:xfrm>
          <a:off x="0" y="0"/>
          <a:ext cx="0" cy="0"/>
          <a:chOff x="0" y="0"/>
          <a:chExt cx="0" cy="0"/>
        </a:xfrm>
      </p:grpSpPr>
      <p:sp>
        <p:nvSpPr>
          <p:cNvPr id="88" name="Google Shape;88;p18"/>
          <p:cNvSpPr txBox="1"/>
          <p:nvPr>
            <p:ph idx="1" type="body"/>
          </p:nvPr>
        </p:nvSpPr>
        <p:spPr>
          <a:xfrm>
            <a:off x="0" y="0"/>
            <a:ext cx="4751700" cy="5143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b="1" lang="ru" sz="2300" u="sng">
                <a:solidFill>
                  <a:srgbClr val="38761D"/>
                </a:solidFill>
                <a:latin typeface="Georgia"/>
                <a:ea typeface="Georgia"/>
                <a:cs typeface="Georgia"/>
                <a:sym typeface="Georgia"/>
              </a:rPr>
              <a:t>Основні напрями</a:t>
            </a:r>
            <a:r>
              <a:rPr lang="ru" sz="2300">
                <a:solidFill>
                  <a:srgbClr val="BF9000"/>
                </a:solidFill>
                <a:latin typeface="Georgia"/>
                <a:ea typeface="Georgia"/>
                <a:cs typeface="Georgia"/>
                <a:sym typeface="Georgia"/>
              </a:rPr>
              <a:t> </a:t>
            </a:r>
            <a:r>
              <a:rPr lang="ru" sz="2300">
                <a:solidFill>
                  <a:srgbClr val="351C75"/>
                </a:solidFill>
                <a:latin typeface="Georgia"/>
                <a:ea typeface="Georgia"/>
                <a:cs typeface="Georgia"/>
                <a:sym typeface="Georgia"/>
              </a:rPr>
              <a:t>електоральних</a:t>
            </a:r>
            <a:r>
              <a:rPr lang="ru" sz="2300">
                <a:solidFill>
                  <a:srgbClr val="BF9000"/>
                </a:solidFill>
                <a:latin typeface="Georgia"/>
                <a:ea typeface="Georgia"/>
                <a:cs typeface="Georgia"/>
                <a:sym typeface="Georgia"/>
              </a:rPr>
              <a:t> </a:t>
            </a:r>
            <a:r>
              <a:rPr b="1" lang="ru" sz="2300" u="sng">
                <a:solidFill>
                  <a:srgbClr val="38761D"/>
                </a:solidFill>
                <a:latin typeface="Georgia"/>
                <a:ea typeface="Georgia"/>
                <a:cs typeface="Georgia"/>
                <a:sym typeface="Georgia"/>
              </a:rPr>
              <a:t>досліджень</a:t>
            </a:r>
            <a:r>
              <a:rPr lang="ru" sz="2300">
                <a:solidFill>
                  <a:srgbClr val="BF9000"/>
                </a:solidFill>
                <a:latin typeface="Georgia"/>
                <a:ea typeface="Georgia"/>
                <a:cs typeface="Georgia"/>
                <a:sym typeface="Georgia"/>
              </a:rPr>
              <a:t>: аналіз соціально-політичної ситуації в окрузі чи країні; виявлення проблем, які хвилюють населення, уточнення основних типів електорату, дослідження іміджів кандидатів, брендів політичних партій, вивчення соціально-демографічної структури округу і виокремлення адресних груп електорату.</a:t>
            </a:r>
            <a:endParaRPr sz="2300">
              <a:solidFill>
                <a:srgbClr val="1C4587"/>
              </a:solidFill>
              <a:latin typeface="Georgia"/>
              <a:ea typeface="Georgia"/>
              <a:cs typeface="Georgia"/>
              <a:sym typeface="Georgia"/>
            </a:endParaRPr>
          </a:p>
        </p:txBody>
      </p:sp>
      <p:pic>
        <p:nvPicPr>
          <p:cNvPr id="89" name="Google Shape;89;p18"/>
          <p:cNvPicPr preferRelativeResize="0"/>
          <p:nvPr/>
        </p:nvPicPr>
        <p:blipFill>
          <a:blip r:embed="rId3">
            <a:alphaModFix/>
          </a:blip>
          <a:stretch>
            <a:fillRect/>
          </a:stretch>
        </p:blipFill>
        <p:spPr>
          <a:xfrm>
            <a:off x="4904100" y="152400"/>
            <a:ext cx="4087501" cy="4899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3" name="Shape 93"/>
        <p:cNvGrpSpPr/>
        <p:nvPr/>
      </p:nvGrpSpPr>
      <p:grpSpPr>
        <a:xfrm>
          <a:off x="0" y="0"/>
          <a:ext cx="0" cy="0"/>
          <a:chOff x="0" y="0"/>
          <a:chExt cx="0" cy="0"/>
        </a:xfrm>
      </p:grpSpPr>
      <p:sp>
        <p:nvSpPr>
          <p:cNvPr id="94" name="Google Shape;94;p19"/>
          <p:cNvSpPr txBox="1"/>
          <p:nvPr>
            <p:ph type="title"/>
          </p:nvPr>
        </p:nvSpPr>
        <p:spPr>
          <a:xfrm>
            <a:off x="0" y="0"/>
            <a:ext cx="91440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ru" sz="3380">
                <a:solidFill>
                  <a:srgbClr val="990000"/>
                </a:solidFill>
              </a:rPr>
              <a:t>2. Електоральні дослідження як предмет електоральної політології, електоральної соціології і електорології: спільне і відмінне</a:t>
            </a:r>
            <a:endParaRPr sz="3380">
              <a:solidFill>
                <a:srgbClr val="990000"/>
              </a:solidFill>
            </a:endParaRPr>
          </a:p>
        </p:txBody>
      </p:sp>
      <p:sp>
        <p:nvSpPr>
          <p:cNvPr id="95" name="Google Shape;95;p19"/>
          <p:cNvSpPr txBox="1"/>
          <p:nvPr>
            <p:ph idx="1" type="body"/>
          </p:nvPr>
        </p:nvSpPr>
        <p:spPr>
          <a:xfrm>
            <a:off x="0" y="1083650"/>
            <a:ext cx="4644900" cy="40599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0"/>
              </a:spcAft>
              <a:buNone/>
            </a:pPr>
            <a:r>
              <a:rPr lang="ru">
                <a:solidFill>
                  <a:srgbClr val="000000"/>
                </a:solidFill>
                <a:latin typeface="Georgia"/>
                <a:ea typeface="Georgia"/>
                <a:cs typeface="Georgia"/>
                <a:sym typeface="Georgia"/>
              </a:rPr>
              <a:t>Електоральні дослідження - це вивчення виборчих процесів, в тому числі аналіз думок та практичних дій виборців, організації та результатів виборів і референдумів, та різних вимірів виборчої поведінки. Це поле займають електоральна політологія, електоральна соціологія та електорологія.</a:t>
            </a:r>
            <a:endParaRPr>
              <a:solidFill>
                <a:srgbClr val="000000"/>
              </a:solidFill>
              <a:latin typeface="Georgia"/>
              <a:ea typeface="Georgia"/>
              <a:cs typeface="Georgia"/>
              <a:sym typeface="Georgia"/>
            </a:endParaRPr>
          </a:p>
          <a:p>
            <a:pPr indent="0" lvl="0" marL="0" rtl="0" algn="l">
              <a:spcBef>
                <a:spcPts val="1200"/>
              </a:spcBef>
              <a:spcAft>
                <a:spcPts val="1200"/>
              </a:spcAft>
              <a:buNone/>
            </a:pPr>
            <a:r>
              <a:rPr lang="ru">
                <a:solidFill>
                  <a:srgbClr val="783F04"/>
                </a:solidFill>
                <a:latin typeface="Georgia"/>
                <a:ea typeface="Georgia"/>
                <a:cs typeface="Georgia"/>
                <a:sym typeface="Georgia"/>
              </a:rPr>
              <a:t>Хоча всі три галузі займаються вивченням виборчих процесів, їх підходи та методи дослідження можуть відрізнятися. Наприклад, електоральна політологія зазвичай більше уваги приділяє політичним партіям, системам та процесам, що регулюють вибори та політичні зміни, тоді як електоральна соціологія зосереджується на дослідженні соціальних та економічних факторів, що впливають на виборчу поведінку.</a:t>
            </a:r>
            <a:endParaRPr>
              <a:solidFill>
                <a:srgbClr val="783F04"/>
              </a:solidFill>
              <a:latin typeface="Georgia"/>
              <a:ea typeface="Georgia"/>
              <a:cs typeface="Georgia"/>
              <a:sym typeface="Georgia"/>
            </a:endParaRPr>
          </a:p>
        </p:txBody>
      </p:sp>
      <p:pic>
        <p:nvPicPr>
          <p:cNvPr id="96" name="Google Shape;96;p19"/>
          <p:cNvPicPr preferRelativeResize="0"/>
          <p:nvPr/>
        </p:nvPicPr>
        <p:blipFill>
          <a:blip r:embed="rId3">
            <a:alphaModFix/>
          </a:blip>
          <a:stretch>
            <a:fillRect/>
          </a:stretch>
        </p:blipFill>
        <p:spPr>
          <a:xfrm>
            <a:off x="4720950" y="1083650"/>
            <a:ext cx="4331701" cy="3968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00" name="Shape 100"/>
        <p:cNvGrpSpPr/>
        <p:nvPr/>
      </p:nvGrpSpPr>
      <p:grpSpPr>
        <a:xfrm>
          <a:off x="0" y="0"/>
          <a:ext cx="0" cy="0"/>
          <a:chOff x="0" y="0"/>
          <a:chExt cx="0" cy="0"/>
        </a:xfrm>
      </p:grpSpPr>
      <p:sp>
        <p:nvSpPr>
          <p:cNvPr id="101" name="Google Shape;101;p20"/>
          <p:cNvSpPr txBox="1"/>
          <p:nvPr>
            <p:ph idx="1" type="body"/>
          </p:nvPr>
        </p:nvSpPr>
        <p:spPr>
          <a:xfrm>
            <a:off x="0" y="0"/>
            <a:ext cx="4751700" cy="5143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ru">
                <a:solidFill>
                  <a:srgbClr val="660000"/>
                </a:solidFill>
                <a:latin typeface="Georgia"/>
                <a:ea typeface="Georgia"/>
                <a:cs typeface="Georgia"/>
                <a:sym typeface="Georgia"/>
              </a:rPr>
              <a:t>З іншого боку, електорологія займається вивченням процесу виборів, включаючи аналіз правових, організаційних та технічних аспектів виборчого процесу. Вона також вивчає різні види голосування та ефективність різних виборчих систем, у той час як електоральна соціологія і електоральна політологія більше фокусуються на соціальних та політичних аспектах виборчих процесів.</a:t>
            </a:r>
            <a:endParaRPr>
              <a:solidFill>
                <a:srgbClr val="660000"/>
              </a:solidFill>
              <a:latin typeface="Georgia"/>
              <a:ea typeface="Georgia"/>
              <a:cs typeface="Georgia"/>
              <a:sym typeface="Georgia"/>
            </a:endParaRPr>
          </a:p>
          <a:p>
            <a:pPr indent="0" lvl="0" marL="0" rtl="0" algn="l">
              <a:spcBef>
                <a:spcPts val="1200"/>
              </a:spcBef>
              <a:spcAft>
                <a:spcPts val="1200"/>
              </a:spcAft>
              <a:buNone/>
            </a:pPr>
            <a:r>
              <a:rPr lang="ru">
                <a:solidFill>
                  <a:srgbClr val="073763"/>
                </a:solidFill>
                <a:latin typeface="Georgia"/>
                <a:ea typeface="Georgia"/>
                <a:cs typeface="Georgia"/>
                <a:sym typeface="Georgia"/>
              </a:rPr>
              <a:t>Усі три галузі - електоральна політологія, електоральна соціологія та електорологія - важливі для зрозуміння виборчих процесів та виборчої поведінки. Вони можуть використовувати різні методи та підходи до вивчення виборів.</a:t>
            </a:r>
            <a:endParaRPr>
              <a:solidFill>
                <a:srgbClr val="073763"/>
              </a:solidFill>
              <a:latin typeface="Georgia"/>
              <a:ea typeface="Georgia"/>
              <a:cs typeface="Georgia"/>
              <a:sym typeface="Georgia"/>
            </a:endParaRPr>
          </a:p>
        </p:txBody>
      </p:sp>
      <p:pic>
        <p:nvPicPr>
          <p:cNvPr id="102" name="Google Shape;102;p20"/>
          <p:cNvPicPr preferRelativeResize="0"/>
          <p:nvPr/>
        </p:nvPicPr>
        <p:blipFill>
          <a:blip r:embed="rId3">
            <a:alphaModFix/>
          </a:blip>
          <a:stretch>
            <a:fillRect/>
          </a:stretch>
        </p:blipFill>
        <p:spPr>
          <a:xfrm>
            <a:off x="4904100" y="152400"/>
            <a:ext cx="4136450" cy="4914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6" name="Shape 106"/>
        <p:cNvGrpSpPr/>
        <p:nvPr/>
      </p:nvGrpSpPr>
      <p:grpSpPr>
        <a:xfrm>
          <a:off x="0" y="0"/>
          <a:ext cx="0" cy="0"/>
          <a:chOff x="0" y="0"/>
          <a:chExt cx="0" cy="0"/>
        </a:xfrm>
      </p:grpSpPr>
      <p:sp>
        <p:nvSpPr>
          <p:cNvPr id="107" name="Google Shape;107;p21"/>
          <p:cNvSpPr txBox="1"/>
          <p:nvPr>
            <p:ph idx="1" type="body"/>
          </p:nvPr>
        </p:nvSpPr>
        <p:spPr>
          <a:xfrm>
            <a:off x="0" y="0"/>
            <a:ext cx="4572000" cy="51435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rPr lang="ru">
                <a:solidFill>
                  <a:srgbClr val="7F6000"/>
                </a:solidFill>
                <a:latin typeface="Georgia"/>
                <a:ea typeface="Georgia"/>
                <a:cs typeface="Georgia"/>
                <a:sym typeface="Georgia"/>
              </a:rPr>
              <a:t>Основна мета електоральних досліджень полягає в тому, щоб дослідити, як виборці вибирають своїх представників, які чинники впливають на їх вибір, як виборчі системи впливають на розподіл мандатів, а також як виборчі процеси можуть бути покращені, щоб забезпечити більш демократичний та представницький уряд.</a:t>
            </a:r>
            <a:endParaRPr>
              <a:solidFill>
                <a:srgbClr val="7F6000"/>
              </a:solidFill>
              <a:latin typeface="Georgia"/>
              <a:ea typeface="Georgia"/>
              <a:cs typeface="Georgia"/>
              <a:sym typeface="Georgia"/>
            </a:endParaRPr>
          </a:p>
          <a:p>
            <a:pPr indent="0" lvl="0" marL="0" rtl="0" algn="l">
              <a:spcBef>
                <a:spcPts val="1200"/>
              </a:spcBef>
              <a:spcAft>
                <a:spcPts val="0"/>
              </a:spcAft>
              <a:buNone/>
            </a:pPr>
            <a:r>
              <a:rPr lang="ru">
                <a:solidFill>
                  <a:srgbClr val="274E13"/>
                </a:solidFill>
                <a:latin typeface="Georgia"/>
                <a:ea typeface="Georgia"/>
                <a:cs typeface="Georgia"/>
                <a:sym typeface="Georgia"/>
              </a:rPr>
              <a:t>Електоральні дослідження включають в себе різні методи дослідження, включаючи опитування виборців, аналіз результатів попередніх виборів, дослідження соціально-економічного та культурного фону виборців, а також дослідження залученості виборців до виборчого процесу.</a:t>
            </a:r>
            <a:endParaRPr>
              <a:solidFill>
                <a:srgbClr val="274E13"/>
              </a:solidFill>
              <a:latin typeface="Georgia"/>
              <a:ea typeface="Georgia"/>
              <a:cs typeface="Georgia"/>
              <a:sym typeface="Georgia"/>
            </a:endParaRPr>
          </a:p>
          <a:p>
            <a:pPr indent="0" lvl="0" marL="0" rtl="0" algn="l">
              <a:spcBef>
                <a:spcPts val="1200"/>
              </a:spcBef>
              <a:spcAft>
                <a:spcPts val="1200"/>
              </a:spcAft>
              <a:buNone/>
            </a:pPr>
            <a:r>
              <a:rPr lang="ru">
                <a:solidFill>
                  <a:srgbClr val="351C75"/>
                </a:solidFill>
                <a:latin typeface="Georgia"/>
                <a:ea typeface="Georgia"/>
                <a:cs typeface="Georgia"/>
                <a:sym typeface="Georgia"/>
              </a:rPr>
              <a:t>Важливими аспектами електоральних досліджень є аналіз різних видів виборчих систем, включаючи мажоритарні та пропорційні системи, дослідження різних форм виборчих кампаній, зокрема традиційні та інтернет-кампанії, а також дослідження політичної географії та етнічної розмаїтості виборців.</a:t>
            </a:r>
            <a:endParaRPr>
              <a:solidFill>
                <a:srgbClr val="351C75"/>
              </a:solidFill>
              <a:latin typeface="Georgia"/>
              <a:ea typeface="Georgia"/>
              <a:cs typeface="Georgia"/>
              <a:sym typeface="Georgia"/>
            </a:endParaRPr>
          </a:p>
        </p:txBody>
      </p:sp>
      <p:pic>
        <p:nvPicPr>
          <p:cNvPr id="108" name="Google Shape;108;p21"/>
          <p:cNvPicPr preferRelativeResize="0"/>
          <p:nvPr/>
        </p:nvPicPr>
        <p:blipFill>
          <a:blip r:embed="rId3">
            <a:alphaModFix/>
          </a:blip>
          <a:stretch>
            <a:fillRect/>
          </a:stretch>
        </p:blipFill>
        <p:spPr>
          <a:xfrm>
            <a:off x="4724400" y="152400"/>
            <a:ext cx="4267201" cy="48995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