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5" r:id="rId9"/>
    <p:sldId id="262" r:id="rId10"/>
    <p:sldId id="263"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6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5593174-87EC-4726-A99D-1B320111F41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 xmlns:a16="http://schemas.microsoft.com/office/drawing/2014/main" id="{1FC48486-E00F-4E73-9229-FAFDDE0C32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 xmlns:a16="http://schemas.microsoft.com/office/drawing/2014/main" id="{DB31C702-D132-4564-A416-D9A3E97459FE}"/>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9723B448-BD7A-4369-B065-85505E74DD3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EA693581-B832-4A3E-9F5E-8A2980252C4F}"/>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79708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98FB817-3E74-4C3B-9791-8AD01F9C6CDD}"/>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 xmlns:a16="http://schemas.microsoft.com/office/drawing/2014/main" id="{3C6FD511-9085-449F-B6A4-B9822379C9C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433C455F-EA72-4C3F-8B60-AA29BDFB8A1F}"/>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2E41080F-4CE7-4A4D-9B34-4E0AF8FA873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CD9B4D42-F908-4787-AF0F-C6DEC305A0C9}"/>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275736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F518D461-D17B-4076-9EAF-880CF84D5EA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 xmlns:a16="http://schemas.microsoft.com/office/drawing/2014/main" id="{39E1C7E9-43E3-4781-8312-B50EEAEF3F1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831A9309-1364-4CD8-9F98-E3261E0E53ED}"/>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8CADC9F2-5500-4D3D-A0A0-6CEF6BC7BFF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AC87B638-7967-480A-AB25-EBECDC8D39E0}"/>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303150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202B90D-AD9A-4F62-82FF-9D4A08BC597A}"/>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 xmlns:a16="http://schemas.microsoft.com/office/drawing/2014/main" id="{32581D36-073D-48FE-BBD5-E3C21600590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BEEF514C-5F78-4187-8A39-B6803F5FA04A}"/>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108944C7-4A61-4648-B980-91ECE62DEDD5}"/>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EB240FCE-2947-4FB2-A55C-ED21C78F5510}"/>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24203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C15F3FD-CE60-40F8-A4CB-6D2A55CD6E8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 xmlns:a16="http://schemas.microsoft.com/office/drawing/2014/main" id="{E3841307-3F1E-440E-86A6-A82B6CC71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F9766011-D1F6-4C64-993E-AC9BFB773733}"/>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103E42B1-F48F-438C-95B4-033991F1C87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4E29A52F-7282-451A-942A-540A6F3CCD5B}"/>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179442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7B1DD7E-CE28-47A3-8E3B-D8D1EBF9E1AA}"/>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 xmlns:a16="http://schemas.microsoft.com/office/drawing/2014/main" id="{CD997B04-0844-4868-A248-CBF7120BAC9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 xmlns:a16="http://schemas.microsoft.com/office/drawing/2014/main" id="{EC8F6F74-2DC8-4670-96DD-B343A69B257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 xmlns:a16="http://schemas.microsoft.com/office/drawing/2014/main" id="{3FB5B7CC-7190-4D71-B281-0EBD6ABCBBE8}"/>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6" name="Нижний колонтитул 5">
            <a:extLst>
              <a:ext uri="{FF2B5EF4-FFF2-40B4-BE49-F238E27FC236}">
                <a16:creationId xmlns="" xmlns:a16="http://schemas.microsoft.com/office/drawing/2014/main" id="{2BA69871-2FEE-48F9-8AF3-4097D1258BBA}"/>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 xmlns:a16="http://schemas.microsoft.com/office/drawing/2014/main" id="{6B8B1B08-DD0F-4286-9C93-A6F7F0B334EA}"/>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3337856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2EE5CF0-4A93-49FF-86E2-739C100BC3F8}"/>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 xmlns:a16="http://schemas.microsoft.com/office/drawing/2014/main" id="{9B16D788-E373-449E-B4C6-6A9353D62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48D6B035-3894-4C42-A1EB-F6FBC7F6D1D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 xmlns:a16="http://schemas.microsoft.com/office/drawing/2014/main" id="{7AFB365E-AFC7-446F-A0C5-B542A69D29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DA21454C-6092-4EEA-9B89-DD20C6DD9D0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 xmlns:a16="http://schemas.microsoft.com/office/drawing/2014/main" id="{23351564-4531-4702-9374-04211E9E8800}"/>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8" name="Нижний колонтитул 7">
            <a:extLst>
              <a:ext uri="{FF2B5EF4-FFF2-40B4-BE49-F238E27FC236}">
                <a16:creationId xmlns="" xmlns:a16="http://schemas.microsoft.com/office/drawing/2014/main" id="{EC4EBF8F-EA98-43DB-BBB7-6F2FFB9797B2}"/>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 xmlns:a16="http://schemas.microsoft.com/office/drawing/2014/main" id="{66153D6B-8BE3-4FEA-9660-E5F752793D74}"/>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2140053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E4FBEE1-D839-4480-A7E7-2A39D78CAD34}"/>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 xmlns:a16="http://schemas.microsoft.com/office/drawing/2014/main" id="{CB1EDF3D-8C4F-41D6-B997-D4247532EE4A}"/>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4" name="Нижний колонтитул 3">
            <a:extLst>
              <a:ext uri="{FF2B5EF4-FFF2-40B4-BE49-F238E27FC236}">
                <a16:creationId xmlns="" xmlns:a16="http://schemas.microsoft.com/office/drawing/2014/main" id="{628A9AA9-E719-4C3F-B446-7AB33E1D82B7}"/>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 xmlns:a16="http://schemas.microsoft.com/office/drawing/2014/main" id="{6DCC243B-7AC4-4B8E-B241-3BD6427ED2DA}"/>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13774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F18E5C68-6D9D-4005-B80E-D933486A0A48}"/>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3" name="Нижний колонтитул 2">
            <a:extLst>
              <a:ext uri="{FF2B5EF4-FFF2-40B4-BE49-F238E27FC236}">
                <a16:creationId xmlns="" xmlns:a16="http://schemas.microsoft.com/office/drawing/2014/main" id="{359A8C1F-A96E-41EA-8295-B0DE32B1647B}"/>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 xmlns:a16="http://schemas.microsoft.com/office/drawing/2014/main" id="{6CF4F127-4F60-4D6F-B6F9-8A3AC1F3BE0A}"/>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424209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02F5EFA-25B9-474E-8056-283D5D36CE4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 xmlns:a16="http://schemas.microsoft.com/office/drawing/2014/main" id="{A552B64B-FA4C-4B45-AA2E-14E867C4D3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 xmlns:a16="http://schemas.microsoft.com/office/drawing/2014/main" id="{AC69D330-D902-4B6F-AF03-494B00AF3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6F64683D-7330-447C-BBDB-9A3F345120E8}"/>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6" name="Нижний колонтитул 5">
            <a:extLst>
              <a:ext uri="{FF2B5EF4-FFF2-40B4-BE49-F238E27FC236}">
                <a16:creationId xmlns="" xmlns:a16="http://schemas.microsoft.com/office/drawing/2014/main" id="{42A16066-9B93-4ED7-8990-400494CE8B22}"/>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 xmlns:a16="http://schemas.microsoft.com/office/drawing/2014/main" id="{8E5707B2-94F2-4E7D-BE28-E3F00C4F0F7C}"/>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2348903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A056716-8989-43ED-964B-D06BDA4FA72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 xmlns:a16="http://schemas.microsoft.com/office/drawing/2014/main" id="{036333E4-CF9E-487E-B02B-F022A2C48D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 xmlns:a16="http://schemas.microsoft.com/office/drawing/2014/main" id="{8910A9D7-78E7-48A6-B1E4-532499840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206789B7-4424-4274-ABDF-269C55F6731C}"/>
              </a:ext>
            </a:extLst>
          </p:cNvPr>
          <p:cNvSpPr>
            <a:spLocks noGrp="1"/>
          </p:cNvSpPr>
          <p:nvPr>
            <p:ph type="dt" sz="half" idx="10"/>
          </p:nvPr>
        </p:nvSpPr>
        <p:spPr/>
        <p:txBody>
          <a:bodyPr/>
          <a:lstStyle/>
          <a:p>
            <a:fld id="{498E4505-653B-4364-9E52-66D813ECC5EE}" type="datetimeFigureOut">
              <a:rPr lang="uk-UA" smtClean="0"/>
              <a:pPr/>
              <a:t>12.05.2021</a:t>
            </a:fld>
            <a:endParaRPr lang="uk-UA"/>
          </a:p>
        </p:txBody>
      </p:sp>
      <p:sp>
        <p:nvSpPr>
          <p:cNvPr id="6" name="Нижний колонтитул 5">
            <a:extLst>
              <a:ext uri="{FF2B5EF4-FFF2-40B4-BE49-F238E27FC236}">
                <a16:creationId xmlns="" xmlns:a16="http://schemas.microsoft.com/office/drawing/2014/main" id="{748B2919-0D38-4CF6-BE6F-EF88E57453DD}"/>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 xmlns:a16="http://schemas.microsoft.com/office/drawing/2014/main" id="{F2CB1727-0C24-408E-9C56-69C07418A789}"/>
              </a:ext>
            </a:extLst>
          </p:cNvPr>
          <p:cNvSpPr>
            <a:spLocks noGrp="1"/>
          </p:cNvSpPr>
          <p:nvPr>
            <p:ph type="sldNum" sz="quarter" idx="12"/>
          </p:nvPr>
        </p:nvSpPr>
        <p:spPr/>
        <p:txBody>
          <a:body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104925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6BF5AFD-8DDD-48A1-B0A7-33F27ACFCA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 xmlns:a16="http://schemas.microsoft.com/office/drawing/2014/main" id="{0B6BD0A1-3C5C-4748-86A4-12B750F09D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B00B2E9A-4953-4798-A935-638E32ECA2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E4505-653B-4364-9E52-66D813ECC5EE}"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46A89D30-03CB-4FCB-81FB-F922727A4C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 xmlns:a16="http://schemas.microsoft.com/office/drawing/2014/main" id="{AD3B471C-41FE-475F-8FF0-C1AD266C8F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5ACF4-1F48-47FB-B123-9F135713FB3B}" type="slidenum">
              <a:rPr lang="uk-UA" smtClean="0"/>
              <a:pPr/>
              <a:t>‹#›</a:t>
            </a:fld>
            <a:endParaRPr lang="uk-UA"/>
          </a:p>
        </p:txBody>
      </p:sp>
    </p:spTree>
    <p:extLst>
      <p:ext uri="{BB962C8B-B14F-4D97-AF65-F5344CB8AC3E}">
        <p14:creationId xmlns="" xmlns:p14="http://schemas.microsoft.com/office/powerpoint/2010/main" val="2792501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F7A38B0-1979-4274-80DE-A1B4A4B13931}"/>
              </a:ext>
            </a:extLst>
          </p:cNvPr>
          <p:cNvSpPr>
            <a:spLocks noGrp="1"/>
          </p:cNvSpPr>
          <p:nvPr>
            <p:ph type="ctrTitle"/>
          </p:nvPr>
        </p:nvSpPr>
        <p:spPr>
          <a:xfrm>
            <a:off x="1716505" y="2116973"/>
            <a:ext cx="9144000" cy="2387600"/>
          </a:xfrm>
        </p:spPr>
        <p:txBody>
          <a:bodyPr>
            <a:normAutofit/>
          </a:bodyPr>
          <a:lstStyle/>
          <a:p>
            <a:r>
              <a:rPr lang="uk-UA" dirty="0">
                <a:solidFill>
                  <a:srgbClr val="000000"/>
                </a:solidFill>
                <a:effectLst/>
                <a:latin typeface="Times New Roman" panose="02020603050405020304" pitchFamily="18" charset="0"/>
              </a:rPr>
              <a:t>Заняття 2</a:t>
            </a:r>
            <a:r>
              <a:rPr lang="uk-UA" dirty="0">
                <a:effectLst/>
              </a:rPr>
              <a:t/>
            </a:r>
            <a:br>
              <a:rPr lang="uk-UA" dirty="0">
                <a:effectLst/>
              </a:rPr>
            </a:br>
            <a:endParaRPr lang="uk-UA" dirty="0"/>
          </a:p>
        </p:txBody>
      </p:sp>
    </p:spTree>
    <p:extLst>
      <p:ext uri="{BB962C8B-B14F-4D97-AF65-F5344CB8AC3E}">
        <p14:creationId xmlns="" xmlns:p14="http://schemas.microsoft.com/office/powerpoint/2010/main" val="2551563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 xmlns:a16="http://schemas.microsoft.com/office/drawing/2014/main" id="{FF4CB4DA-0217-426B-B877-577D9752D5B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908092" y="3239185"/>
            <a:ext cx="6235908" cy="3618815"/>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a:extLst>
              <a:ext uri="{FF2B5EF4-FFF2-40B4-BE49-F238E27FC236}">
                <a16:creationId xmlns="" xmlns:a16="http://schemas.microsoft.com/office/drawing/2014/main" id="{B7880F58-F228-4AD8-9D41-1FBB065EA6B3}"/>
              </a:ext>
            </a:extLst>
          </p:cNvPr>
          <p:cNvSpPr txBox="1"/>
          <p:nvPr/>
        </p:nvSpPr>
        <p:spPr>
          <a:xfrm>
            <a:off x="764498" y="434715"/>
            <a:ext cx="10747948" cy="2759730"/>
          </a:xfrm>
          <a:prstGeom prst="rect">
            <a:avLst/>
          </a:prstGeom>
          <a:noFill/>
        </p:spPr>
        <p:txBody>
          <a:bodyPr wrap="square">
            <a:spAutoFit/>
          </a:bodyPr>
          <a:lstStyle/>
          <a:p>
            <a:pPr algn="just">
              <a:spcBef>
                <a:spcPts val="0"/>
              </a:spcBef>
              <a:spcAft>
                <a:spcPts val="800"/>
              </a:spcAft>
            </a:pPr>
            <a:r>
              <a:rPr lang="ru-RU" sz="2000" dirty="0" smtClean="0">
                <a:solidFill>
                  <a:srgbClr val="000000"/>
                </a:solidFill>
                <a:latin typeface="Times New Roman" panose="02020603050405020304" pitchFamily="18" charset="0"/>
              </a:rPr>
              <a:t>А </a:t>
            </a:r>
            <a:r>
              <a:rPr lang="ru-RU" sz="2000" dirty="0" err="1" smtClean="0">
                <a:solidFill>
                  <a:srgbClr val="000000"/>
                </a:solidFill>
                <a:latin typeface="Times New Roman" panose="02020603050405020304" pitchFamily="18" charset="0"/>
              </a:rPr>
              <a:t>тепер</a:t>
            </a:r>
            <a:r>
              <a:rPr lang="ru-RU" sz="2000" dirty="0" smtClean="0">
                <a:solidFill>
                  <a:srgbClr val="000000"/>
                </a:solidFill>
                <a:latin typeface="Times New Roman" panose="02020603050405020304" pitchFamily="18" charset="0"/>
              </a:rPr>
              <a:t> час </a:t>
            </a:r>
            <a:r>
              <a:rPr lang="ru-RU" sz="2000" dirty="0" err="1" smtClean="0">
                <a:solidFill>
                  <a:srgbClr val="000000"/>
                </a:solidFill>
                <a:latin typeface="Times New Roman" panose="02020603050405020304" pitchFamily="18" charset="0"/>
              </a:rPr>
              <a:t>повернутися</a:t>
            </a:r>
            <a:r>
              <a:rPr lang="ru-RU" sz="2000" dirty="0" smtClean="0">
                <a:solidFill>
                  <a:srgbClr val="000000"/>
                </a:solidFill>
                <a:latin typeface="Times New Roman" panose="02020603050405020304" pitchFamily="18" charset="0"/>
              </a:rPr>
              <a:t> до наших </a:t>
            </a:r>
            <a:r>
              <a:rPr lang="ru-RU" sz="2000" dirty="0" err="1" smtClean="0">
                <a:solidFill>
                  <a:srgbClr val="000000"/>
                </a:solidFill>
                <a:latin typeface="Times New Roman" panose="02020603050405020304" pitchFamily="18" charset="0"/>
              </a:rPr>
              <a:t>релаксаційних</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вправ</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Спробуй</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розслабитися</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і</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увімкни</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аудіофайл</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Це</a:t>
            </a:r>
            <a:r>
              <a:rPr lang="ru-RU" sz="2000" dirty="0" smtClean="0">
                <a:solidFill>
                  <a:srgbClr val="000000"/>
                </a:solidFill>
                <a:latin typeface="Times New Roman" panose="02020603050405020304" pitchFamily="18" charset="0"/>
              </a:rPr>
              <a:t> друга </a:t>
            </a:r>
            <a:r>
              <a:rPr lang="ru-RU" sz="2000" dirty="0" err="1" smtClean="0">
                <a:solidFill>
                  <a:srgbClr val="000000"/>
                </a:solidFill>
                <a:latin typeface="Times New Roman" panose="02020603050405020304" pitchFamily="18" charset="0"/>
              </a:rPr>
              <a:t>вправа</a:t>
            </a:r>
            <a:r>
              <a:rPr lang="ru-RU" sz="2000" dirty="0" smtClean="0">
                <a:solidFill>
                  <a:srgbClr val="000000"/>
                </a:solidFill>
                <a:latin typeface="Times New Roman" panose="02020603050405020304" pitchFamily="18" charset="0"/>
              </a:rPr>
              <a:t>, яку </a:t>
            </a:r>
            <a:r>
              <a:rPr lang="ru-RU" sz="2000" dirty="0" err="1" smtClean="0">
                <a:solidFill>
                  <a:srgbClr val="000000"/>
                </a:solidFill>
                <a:latin typeface="Times New Roman" panose="02020603050405020304" pitchFamily="18" charset="0"/>
              </a:rPr>
              <a:t>ти</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виконуватимеш</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упродовж</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наступного</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тижня</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бажано</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двічі</a:t>
            </a:r>
            <a:r>
              <a:rPr lang="ru-RU" sz="2000" dirty="0" smtClean="0">
                <a:solidFill>
                  <a:srgbClr val="000000"/>
                </a:solidFill>
                <a:latin typeface="Times New Roman" panose="02020603050405020304" pitchFamily="18" charset="0"/>
              </a:rPr>
              <a:t> на день: </a:t>
            </a:r>
            <a:r>
              <a:rPr lang="ru-RU" sz="2000" dirty="0" err="1" smtClean="0">
                <a:solidFill>
                  <a:srgbClr val="000000"/>
                </a:solidFill>
                <a:latin typeface="Times New Roman" panose="02020603050405020304" pitchFamily="18" charset="0"/>
              </a:rPr>
              <a:t>зранку</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і</a:t>
            </a:r>
            <a:r>
              <a:rPr lang="ru-RU" sz="2000" dirty="0" smtClean="0">
                <a:solidFill>
                  <a:srgbClr val="000000"/>
                </a:solidFill>
                <a:latin typeface="Times New Roman" panose="02020603050405020304" pitchFamily="18" charset="0"/>
              </a:rPr>
              <a:t> </a:t>
            </a:r>
            <a:r>
              <a:rPr lang="ru-RU" sz="2000" dirty="0" err="1" smtClean="0">
                <a:solidFill>
                  <a:srgbClr val="000000"/>
                </a:solidFill>
                <a:latin typeface="Times New Roman" panose="02020603050405020304" pitchFamily="18" charset="0"/>
              </a:rPr>
              <a:t>ввечері</a:t>
            </a:r>
            <a:r>
              <a:rPr lang="ru-RU" sz="2000" dirty="0" smtClean="0">
                <a:solidFill>
                  <a:srgbClr val="000000"/>
                </a:solidFill>
                <a:latin typeface="Times New Roman" panose="02020603050405020304" pitchFamily="18" charset="0"/>
              </a:rPr>
              <a:t>. </a:t>
            </a:r>
            <a:r>
              <a:rPr lang="uk-UA" sz="2000" dirty="0" smtClean="0">
                <a:solidFill>
                  <a:srgbClr val="000000"/>
                </a:solidFill>
                <a:effectLst/>
                <a:latin typeface="Times New Roman" panose="02020603050405020304" pitchFamily="18" charset="0"/>
              </a:rPr>
              <a:t>Чи </a:t>
            </a:r>
            <a:r>
              <a:rPr lang="uk-UA" sz="2000" dirty="0">
                <a:solidFill>
                  <a:srgbClr val="000000"/>
                </a:solidFill>
                <a:effectLst/>
                <a:latin typeface="Times New Roman" panose="02020603050405020304" pitchFamily="18" charset="0"/>
              </a:rPr>
              <a:t>в тебе усе вийшло? Чи вдалося тобі розслабитися? Сподіваємося, що </a:t>
            </a:r>
            <a:r>
              <a:rPr lang="uk-UA" sz="2000" dirty="0" smtClean="0">
                <a:solidFill>
                  <a:srgbClr val="000000"/>
                </a:solidFill>
                <a:effectLst/>
                <a:latin typeface="Times New Roman" panose="02020603050405020304" pitchFamily="18" charset="0"/>
              </a:rPr>
              <a:t>так.</a:t>
            </a:r>
            <a:r>
              <a:rPr lang="uk-UA" sz="2000" dirty="0"/>
              <a:t> </a:t>
            </a:r>
            <a:r>
              <a:rPr lang="uk-UA" sz="2000" dirty="0" smtClean="0">
                <a:solidFill>
                  <a:srgbClr val="000000"/>
                </a:solidFill>
                <a:latin typeface="Times New Roman" panose="02020603050405020304" pitchFamily="18" charset="0"/>
              </a:rPr>
              <a:t>А</a:t>
            </a:r>
            <a:r>
              <a:rPr lang="uk-UA" sz="2000" dirty="0" smtClean="0">
                <a:solidFill>
                  <a:srgbClr val="000000"/>
                </a:solidFill>
                <a:effectLst/>
                <a:latin typeface="Times New Roman" panose="02020603050405020304" pitchFamily="18" charset="0"/>
              </a:rPr>
              <a:t>би </a:t>
            </a:r>
            <a:r>
              <a:rPr lang="uk-UA" sz="2000" dirty="0">
                <a:solidFill>
                  <a:srgbClr val="000000"/>
                </a:solidFill>
                <a:effectLst/>
                <a:latin typeface="Times New Roman" panose="02020603050405020304" pitchFamily="18" charset="0"/>
              </a:rPr>
              <a:t>наша робота була ефективною, ми хочемо тебе попросити, знову дещо робити упродовж тижня.</a:t>
            </a:r>
            <a:endParaRPr lang="uk-UA" sz="2000" dirty="0">
              <a:effectLst/>
            </a:endParaRPr>
          </a:p>
          <a:p>
            <a:pPr marL="685787" indent="-228600" algn="just">
              <a:spcBef>
                <a:spcPts val="0"/>
              </a:spcBef>
              <a:spcAft>
                <a:spcPts val="800"/>
              </a:spcAft>
              <a:buFont typeface="+mj-lt"/>
              <a:buAutoNum type="arabicPeriod"/>
            </a:pPr>
            <a:r>
              <a:rPr lang="uk-UA" sz="2000" dirty="0">
                <a:solidFill>
                  <a:srgbClr val="000000"/>
                </a:solidFill>
                <a:effectLst/>
                <a:latin typeface="Times New Roman" panose="02020603050405020304" pitchFamily="18" charset="0"/>
              </a:rPr>
              <a:t>Продовжуй робити будь-яку діяльність усвідомлено упродовж тижня, ти можеш робити те ж саме, що і попереднього тижня, або обрати щось нове.</a:t>
            </a:r>
            <a:endParaRPr lang="uk-UA" sz="2000" dirty="0">
              <a:effectLst/>
            </a:endParaRPr>
          </a:p>
          <a:p>
            <a:pPr marL="685787" indent="-228600" algn="just">
              <a:spcBef>
                <a:spcPts val="0"/>
              </a:spcBef>
              <a:spcAft>
                <a:spcPts val="800"/>
              </a:spcAft>
              <a:buFont typeface="+mj-lt"/>
              <a:buAutoNum type="arabicPeriod"/>
            </a:pPr>
            <a:r>
              <a:rPr lang="uk-UA" sz="2000" dirty="0">
                <a:solidFill>
                  <a:srgbClr val="000000"/>
                </a:solidFill>
                <a:effectLst/>
                <a:latin typeface="Times New Roman" panose="02020603050405020304" pitchFamily="18" charset="0"/>
              </a:rPr>
              <a:t>Роби вправу із цим </a:t>
            </a:r>
            <a:r>
              <a:rPr lang="uk-UA" sz="2000" dirty="0" err="1">
                <a:solidFill>
                  <a:srgbClr val="000000"/>
                </a:solidFill>
                <a:effectLst/>
                <a:latin typeface="Times New Roman" panose="02020603050405020304" pitchFamily="18" charset="0"/>
              </a:rPr>
              <a:t>аудіофайлом</a:t>
            </a:r>
            <a:r>
              <a:rPr lang="uk-UA" sz="2000" dirty="0">
                <a:solidFill>
                  <a:srgbClr val="000000"/>
                </a:solidFill>
                <a:effectLst/>
                <a:latin typeface="Times New Roman" panose="02020603050405020304" pitchFamily="18" charset="0"/>
              </a:rPr>
              <a:t> двічі на </a:t>
            </a:r>
            <a:r>
              <a:rPr lang="uk-UA" sz="2000" dirty="0" err="1">
                <a:solidFill>
                  <a:srgbClr val="000000"/>
                </a:solidFill>
                <a:effectLst/>
                <a:latin typeface="Times New Roman" panose="02020603050405020304" pitchFamily="18" charset="0"/>
              </a:rPr>
              <a:t>тижень</a:t>
            </a:r>
            <a:r>
              <a:rPr lang="uk-UA" sz="2000" dirty="0">
                <a:solidFill>
                  <a:srgbClr val="000000"/>
                </a:solidFill>
                <a:effectLst/>
                <a:latin typeface="Times New Roman" panose="02020603050405020304" pitchFamily="18" charset="0"/>
              </a:rPr>
              <a:t>.</a:t>
            </a:r>
            <a:endParaRPr lang="uk-UA" sz="2000" dirty="0">
              <a:effectLst/>
            </a:endParaRPr>
          </a:p>
        </p:txBody>
      </p:sp>
    </p:spTree>
    <p:extLst>
      <p:ext uri="{BB962C8B-B14F-4D97-AF65-F5344CB8AC3E}">
        <p14:creationId xmlns="" xmlns:p14="http://schemas.microsoft.com/office/powerpoint/2010/main" val="325002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9C955CCE-6636-4941-96F5-057C6033B280}"/>
              </a:ext>
            </a:extLst>
          </p:cNvPr>
          <p:cNvSpPr txBox="1"/>
          <p:nvPr/>
        </p:nvSpPr>
        <p:spPr>
          <a:xfrm>
            <a:off x="192504" y="228191"/>
            <a:ext cx="11710737" cy="3067506"/>
          </a:xfrm>
          <a:prstGeom prst="rect">
            <a:avLst/>
          </a:prstGeom>
          <a:noFill/>
        </p:spPr>
        <p:txBody>
          <a:bodyPr wrap="square">
            <a:spAutoFit/>
          </a:bodyPr>
          <a:lstStyle/>
          <a:p>
            <a:pPr algn="just">
              <a:spcBef>
                <a:spcPts val="0"/>
              </a:spcBef>
              <a:spcAft>
                <a:spcPts val="800"/>
              </a:spcAft>
            </a:pPr>
            <a:r>
              <a:rPr lang="uk-UA" sz="2000" dirty="0">
                <a:solidFill>
                  <a:srgbClr val="000000"/>
                </a:solidFill>
                <a:effectLst/>
                <a:latin typeface="Times New Roman" panose="02020603050405020304" pitchFamily="18" charset="0"/>
              </a:rPr>
              <a:t>Привіт, ми </a:t>
            </a:r>
            <a:r>
              <a:rPr lang="uk-UA" sz="2000" dirty="0" smtClean="0">
                <a:solidFill>
                  <a:srgbClr val="000000"/>
                </a:solidFill>
                <a:effectLst/>
                <a:latin typeface="Times New Roman" panose="02020603050405020304" pitchFamily="18" charset="0"/>
              </a:rPr>
              <a:t>знову </a:t>
            </a:r>
            <a:r>
              <a:rPr lang="uk-UA" sz="2000" dirty="0">
                <a:solidFill>
                  <a:srgbClr val="000000"/>
                </a:solidFill>
                <a:effectLst/>
                <a:latin typeface="Times New Roman" panose="02020603050405020304" pitchFamily="18" charset="0"/>
              </a:rPr>
              <a:t>повернулися до твоїх емоцій, які супроводжуються страхом, </a:t>
            </a:r>
            <a:r>
              <a:rPr lang="uk-UA" sz="2000" dirty="0" err="1">
                <a:solidFill>
                  <a:srgbClr val="000000"/>
                </a:solidFill>
                <a:effectLst/>
                <a:latin typeface="Times New Roman" panose="02020603050405020304" pitchFamily="18" charset="0"/>
              </a:rPr>
              <a:t>катастрофізацією</a:t>
            </a:r>
            <a:r>
              <a:rPr lang="uk-UA" sz="2000" dirty="0">
                <a:solidFill>
                  <a:srgbClr val="000000"/>
                </a:solidFill>
                <a:effectLst/>
                <a:latin typeface="Times New Roman" panose="02020603050405020304" pitchFamily="18" charset="0"/>
              </a:rPr>
              <a:t> та тривожністю.</a:t>
            </a:r>
            <a:endParaRPr lang="uk-UA" sz="2000" dirty="0">
              <a:effectLst/>
            </a:endParaRPr>
          </a:p>
          <a:p>
            <a:pPr algn="just">
              <a:spcBef>
                <a:spcPts val="0"/>
              </a:spcBef>
              <a:spcAft>
                <a:spcPts val="800"/>
              </a:spcAft>
            </a:pPr>
            <a:r>
              <a:rPr lang="uk-UA" sz="2000" dirty="0">
                <a:solidFill>
                  <a:srgbClr val="000000"/>
                </a:solidFill>
                <a:effectLst/>
                <a:latin typeface="Times New Roman" panose="02020603050405020304" pitchFamily="18" charset="0"/>
              </a:rPr>
              <a:t>Сподіваємося, тобі вдалося виконати наші завдання і прожити більшою мірою усвідомлено ніж завжди. Які щоденні справи були тобою усвідомлені? Чи це було важко? Якщо так, то чому. Нам здається ми знаємо, тому що тобі заважали твої думки зосередитися, чи не так? Але ми не здаємося і рухаємося уперед, спробуй усвідомити цю мить. Відчуй себе тут і тепер, цілісним і довершеним, яким ти є, сидячи тут і виконуючи ці задання. Стишилися? Гаразд, рухаємося далі.</a:t>
            </a:r>
            <a:endParaRPr lang="uk-UA" sz="2000" dirty="0">
              <a:effectLst/>
            </a:endParaRPr>
          </a:p>
          <a:p>
            <a:pPr algn="just">
              <a:spcBef>
                <a:spcPts val="0"/>
              </a:spcBef>
              <a:spcAft>
                <a:spcPts val="800"/>
              </a:spcAft>
            </a:pPr>
            <a:r>
              <a:rPr lang="uk-UA" sz="2000" dirty="0">
                <a:solidFill>
                  <a:srgbClr val="000000"/>
                </a:solidFill>
                <a:effectLst/>
                <a:latin typeface="Times New Roman" panose="02020603050405020304" pitchFamily="18" charset="0"/>
              </a:rPr>
              <a:t>Чи можеш ти зараз оцінити свій емоційний стан, що ти відчуваєш зараз. Спробуй визначити свою емоцію та її інтенсивність.</a:t>
            </a:r>
            <a:endParaRPr lang="uk-UA" sz="2000" dirty="0">
              <a:effectLst/>
            </a:endParaRPr>
          </a:p>
        </p:txBody>
      </p:sp>
      <p:pic>
        <p:nvPicPr>
          <p:cNvPr id="1026" name="Picture 2">
            <a:extLst>
              <a:ext uri="{FF2B5EF4-FFF2-40B4-BE49-F238E27FC236}">
                <a16:creationId xmlns="" xmlns:a16="http://schemas.microsoft.com/office/drawing/2014/main" id="{11212177-F6B9-48FF-AB8A-841FD28599C6}"/>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18637" y="3066754"/>
            <a:ext cx="6915514" cy="354390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8038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3C7A2D5-3116-4916-99C2-1353CFEFA69F}"/>
              </a:ext>
            </a:extLst>
          </p:cNvPr>
          <p:cNvSpPr>
            <a:spLocks noGrp="1"/>
          </p:cNvSpPr>
          <p:nvPr>
            <p:ph type="title"/>
          </p:nvPr>
        </p:nvSpPr>
        <p:spPr>
          <a:xfrm>
            <a:off x="734518" y="464696"/>
            <a:ext cx="10478914" cy="1274163"/>
          </a:xfrm>
        </p:spPr>
        <p:txBody>
          <a:bodyPr>
            <a:normAutofit/>
          </a:bodyPr>
          <a:lstStyle/>
          <a:p>
            <a:pPr>
              <a:lnSpc>
                <a:spcPct val="150000"/>
              </a:lnSpc>
            </a:pPr>
            <a:r>
              <a:rPr lang="ru-RU" sz="2000" dirty="0" err="1">
                <a:solidFill>
                  <a:srgbClr val="000000"/>
                </a:solidFill>
                <a:effectLst/>
                <a:latin typeface="Times New Roman" panose="02020603050405020304" pitchFamily="18" charset="0"/>
              </a:rPr>
              <a:t>Використай</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цю</a:t>
            </a:r>
            <a:r>
              <a:rPr lang="ru-RU" sz="2000" dirty="0">
                <a:solidFill>
                  <a:srgbClr val="000000"/>
                </a:solidFill>
                <a:effectLst/>
                <a:latin typeface="Times New Roman" panose="02020603050405020304" pitchFamily="18" charset="0"/>
              </a:rPr>
              <a:t> шкалу для </a:t>
            </a:r>
            <a:r>
              <a:rPr lang="ru-RU" sz="2000" dirty="0" err="1">
                <a:solidFill>
                  <a:srgbClr val="000000"/>
                </a:solidFill>
                <a:effectLst/>
                <a:latin typeface="Times New Roman" panose="02020603050405020304" pitchFamily="18" charset="0"/>
              </a:rPr>
              <a:t>визначення</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інтенсивності</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своїх</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емоцій</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Ти</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можеш</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використати</a:t>
            </a:r>
            <a:r>
              <a:rPr lang="ru-RU" sz="2000" dirty="0">
                <a:solidFill>
                  <a:srgbClr val="000000"/>
                </a:solidFill>
                <a:effectLst/>
                <a:latin typeface="Times New Roman" panose="02020603050405020304" pitchFamily="18" charset="0"/>
              </a:rPr>
              <a:t> будь-яку </a:t>
            </a:r>
            <a:r>
              <a:rPr lang="ru-RU" sz="2000" dirty="0" err="1">
                <a:solidFill>
                  <a:srgbClr val="000000"/>
                </a:solidFill>
                <a:effectLst/>
                <a:latin typeface="Times New Roman" panose="02020603050405020304" pitchFamily="18" charset="0"/>
              </a:rPr>
              <a:t>емоцію</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наприклад</a:t>
            </a:r>
            <a:r>
              <a:rPr lang="ru-RU" sz="2000" dirty="0">
                <a:solidFill>
                  <a:srgbClr val="000000"/>
                </a:solidFill>
                <a:effectLst/>
                <a:latin typeface="Times New Roman" panose="02020603050405020304" pitchFamily="18" charset="0"/>
              </a:rPr>
              <a:t>, образу, </a:t>
            </a:r>
            <a:r>
              <a:rPr lang="ru-RU" sz="2000" dirty="0" err="1">
                <a:solidFill>
                  <a:srgbClr val="000000"/>
                </a:solidFill>
                <a:effectLst/>
                <a:latin typeface="Times New Roman" panose="02020603050405020304" pitchFamily="18" charset="0"/>
              </a:rPr>
              <a:t>роздратування</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злість</a:t>
            </a:r>
            <a:r>
              <a:rPr lang="ru-RU" sz="2000" dirty="0">
                <a:solidFill>
                  <a:srgbClr val="000000"/>
                </a:solidFill>
                <a:effectLst/>
                <a:latin typeface="Times New Roman" panose="02020603050405020304" pitchFamily="18" charset="0"/>
              </a:rPr>
              <a:t> та </a:t>
            </a:r>
            <a:r>
              <a:rPr lang="ru-RU" sz="2000" dirty="0" err="1">
                <a:solidFill>
                  <a:srgbClr val="000000"/>
                </a:solidFill>
                <a:effectLst/>
                <a:latin typeface="Times New Roman" panose="02020603050405020304" pitchFamily="18" charset="0"/>
              </a:rPr>
              <a:t>інше</a:t>
            </a:r>
            <a:r>
              <a:rPr lang="ru-RU" sz="2000" dirty="0">
                <a:solidFill>
                  <a:srgbClr val="000000"/>
                </a:solidFill>
                <a:effectLst/>
                <a:latin typeface="Times New Roman" panose="02020603050405020304" pitchFamily="18" charset="0"/>
              </a:rPr>
              <a:t>.</a:t>
            </a:r>
            <a:endParaRPr lang="uk-UA" sz="2000" dirty="0"/>
          </a:p>
        </p:txBody>
      </p:sp>
      <p:graphicFrame>
        <p:nvGraphicFramePr>
          <p:cNvPr id="4" name="Объект 3">
            <a:extLst>
              <a:ext uri="{FF2B5EF4-FFF2-40B4-BE49-F238E27FC236}">
                <a16:creationId xmlns="" xmlns:a16="http://schemas.microsoft.com/office/drawing/2014/main" id="{20AF3453-6438-4A39-8175-4095D110065B}"/>
              </a:ext>
            </a:extLst>
          </p:cNvPr>
          <p:cNvGraphicFramePr>
            <a:graphicFrameLocks noGrp="1"/>
          </p:cNvGraphicFramePr>
          <p:nvPr>
            <p:ph idx="1"/>
            <p:extLst>
              <p:ext uri="{D42A27DB-BD31-4B8C-83A1-F6EECF244321}">
                <p14:modId xmlns="" xmlns:p14="http://schemas.microsoft.com/office/powerpoint/2010/main" val="3755717966"/>
              </p:ext>
            </p:extLst>
          </p:nvPr>
        </p:nvGraphicFramePr>
        <p:xfrm>
          <a:off x="2111839" y="2064196"/>
          <a:ext cx="7451885" cy="1528498"/>
        </p:xfrm>
        <a:graphic>
          <a:graphicData uri="http://schemas.openxmlformats.org/drawingml/2006/table">
            <a:tbl>
              <a:tblPr/>
              <a:tblGrid>
                <a:gridCol w="1490377">
                  <a:extLst>
                    <a:ext uri="{9D8B030D-6E8A-4147-A177-3AD203B41FA5}">
                      <a16:colId xmlns="" xmlns:a16="http://schemas.microsoft.com/office/drawing/2014/main" val="126661657"/>
                    </a:ext>
                  </a:extLst>
                </a:gridCol>
                <a:gridCol w="1490377">
                  <a:extLst>
                    <a:ext uri="{9D8B030D-6E8A-4147-A177-3AD203B41FA5}">
                      <a16:colId xmlns="" xmlns:a16="http://schemas.microsoft.com/office/drawing/2014/main" val="3196590954"/>
                    </a:ext>
                  </a:extLst>
                </a:gridCol>
                <a:gridCol w="1490377">
                  <a:extLst>
                    <a:ext uri="{9D8B030D-6E8A-4147-A177-3AD203B41FA5}">
                      <a16:colId xmlns="" xmlns:a16="http://schemas.microsoft.com/office/drawing/2014/main" val="264060157"/>
                    </a:ext>
                  </a:extLst>
                </a:gridCol>
                <a:gridCol w="1361817">
                  <a:extLst>
                    <a:ext uri="{9D8B030D-6E8A-4147-A177-3AD203B41FA5}">
                      <a16:colId xmlns="" xmlns:a16="http://schemas.microsoft.com/office/drawing/2014/main" val="1890986139"/>
                    </a:ext>
                  </a:extLst>
                </a:gridCol>
                <a:gridCol w="1618937">
                  <a:extLst>
                    <a:ext uri="{9D8B030D-6E8A-4147-A177-3AD203B41FA5}">
                      <a16:colId xmlns="" xmlns:a16="http://schemas.microsoft.com/office/drawing/2014/main" val="1811020273"/>
                    </a:ext>
                  </a:extLst>
                </a:gridCol>
              </a:tblGrid>
              <a:tr h="309298">
                <a:tc>
                  <a:txBody>
                    <a:bodyPr/>
                    <a:lstStyle/>
                    <a:p>
                      <a:pPr algn="ctr">
                        <a:spcBef>
                          <a:spcPts val="0"/>
                        </a:spcBef>
                        <a:spcAft>
                          <a:spcPts val="0"/>
                        </a:spcAft>
                      </a:pPr>
                      <a:r>
                        <a:rPr lang="uk-UA" sz="2000" dirty="0">
                          <a:solidFill>
                            <a:srgbClr val="000000"/>
                          </a:solidFill>
                          <a:effectLst/>
                          <a:latin typeface="Times New Roman" panose="02020603050405020304" pitchFamily="18" charset="0"/>
                        </a:rPr>
                        <a:t>0%</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uk-UA" sz="2000" dirty="0">
                          <a:solidFill>
                            <a:srgbClr val="000000"/>
                          </a:solidFill>
                          <a:effectLst/>
                          <a:latin typeface="Times New Roman" panose="02020603050405020304" pitchFamily="18" charset="0"/>
                        </a:rPr>
                        <a:t>25%</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uk-UA" sz="2000">
                          <a:solidFill>
                            <a:srgbClr val="000000"/>
                          </a:solidFill>
                          <a:effectLst/>
                          <a:latin typeface="Times New Roman" panose="02020603050405020304" pitchFamily="18" charset="0"/>
                        </a:rPr>
                        <a:t>50%</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uk-UA" sz="2000">
                          <a:solidFill>
                            <a:srgbClr val="000000"/>
                          </a:solidFill>
                          <a:effectLst/>
                          <a:latin typeface="Times New Roman" panose="02020603050405020304" pitchFamily="18" charset="0"/>
                        </a:rPr>
                        <a:t>75%</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uk-UA" sz="2000">
                          <a:solidFill>
                            <a:srgbClr val="000000"/>
                          </a:solidFill>
                          <a:effectLst/>
                          <a:latin typeface="Times New Roman" panose="02020603050405020304" pitchFamily="18" charset="0"/>
                        </a:rPr>
                        <a:t>100%</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11409831"/>
                  </a:ext>
                </a:extLst>
              </a:tr>
              <a:tr h="1016265">
                <a:tc>
                  <a:txBody>
                    <a:bodyPr/>
                    <a:lstStyle/>
                    <a:p>
                      <a:pPr algn="ctr">
                        <a:spcBef>
                          <a:spcPts val="0"/>
                        </a:spcBef>
                        <a:spcAft>
                          <a:spcPts val="0"/>
                        </a:spcAft>
                      </a:pPr>
                      <a:r>
                        <a:rPr lang="uk-UA" sz="2000">
                          <a:solidFill>
                            <a:srgbClr val="000000"/>
                          </a:solidFill>
                          <a:effectLst/>
                          <a:latin typeface="Times New Roman" panose="02020603050405020304" pitchFamily="18" charset="0"/>
                        </a:rPr>
                        <a:t>Зовсім не сумно</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uk-UA" sz="2000" dirty="0">
                          <a:solidFill>
                            <a:srgbClr val="000000"/>
                          </a:solidFill>
                          <a:effectLst/>
                          <a:latin typeface="Times New Roman" panose="02020603050405020304" pitchFamily="18" charset="0"/>
                        </a:rPr>
                        <a:t>Трішки сумно       </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uk-UA" sz="2000" dirty="0">
                          <a:solidFill>
                            <a:srgbClr val="000000"/>
                          </a:solidFill>
                          <a:effectLst/>
                          <a:latin typeface="Times New Roman" panose="02020603050405020304" pitchFamily="18" charset="0"/>
                        </a:rPr>
                        <a:t>Доволі сумно     </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uk-UA" sz="2000" dirty="0" smtClean="0">
                        <a:solidFill>
                          <a:srgbClr val="000000"/>
                        </a:solidFill>
                        <a:effectLst/>
                        <a:latin typeface="Times New Roman" panose="02020603050405020304" pitchFamily="18" charset="0"/>
                      </a:endParaRPr>
                    </a:p>
                    <a:p>
                      <a:pPr algn="ctr">
                        <a:spcBef>
                          <a:spcPts val="0"/>
                        </a:spcBef>
                        <a:spcAft>
                          <a:spcPts val="0"/>
                        </a:spcAft>
                      </a:pPr>
                      <a:r>
                        <a:rPr lang="uk-UA" sz="2000" dirty="0" smtClean="0">
                          <a:solidFill>
                            <a:srgbClr val="000000"/>
                          </a:solidFill>
                          <a:effectLst/>
                          <a:latin typeface="Times New Roman" panose="02020603050405020304" pitchFamily="18" charset="0"/>
                        </a:rPr>
                        <a:t>Дуже   сумно</a:t>
                      </a:r>
                      <a:r>
                        <a:rPr lang="uk-UA" sz="2000" dirty="0">
                          <a:solidFill>
                            <a:srgbClr val="000000"/>
                          </a:solidFill>
                          <a:effectLst/>
                          <a:latin typeface="Times New Roman" panose="02020603050405020304" pitchFamily="18" charset="0"/>
                        </a:rPr>
                        <a:t>            </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uk-UA" sz="2000" dirty="0" smtClean="0">
                        <a:solidFill>
                          <a:srgbClr val="000000"/>
                        </a:solidFill>
                        <a:effectLst/>
                        <a:latin typeface="Times New Roman" panose="02020603050405020304" pitchFamily="18" charset="0"/>
                      </a:endParaRPr>
                    </a:p>
                    <a:p>
                      <a:pPr algn="ctr">
                        <a:spcBef>
                          <a:spcPts val="0"/>
                        </a:spcBef>
                        <a:spcAft>
                          <a:spcPts val="0"/>
                        </a:spcAft>
                      </a:pPr>
                      <a:r>
                        <a:rPr lang="uk-UA" sz="2000" dirty="0" smtClean="0">
                          <a:solidFill>
                            <a:srgbClr val="000000"/>
                          </a:solidFill>
                          <a:effectLst/>
                          <a:latin typeface="Times New Roman" panose="02020603050405020304" pitchFamily="18" charset="0"/>
                        </a:rPr>
                        <a:t>Найбільший</a:t>
                      </a:r>
                      <a:r>
                        <a:rPr lang="uk-UA" sz="2000" dirty="0">
                          <a:solidFill>
                            <a:srgbClr val="000000"/>
                          </a:solidFill>
                          <a:effectLst/>
                          <a:latin typeface="Times New Roman" panose="02020603050405020304" pitchFamily="18" charset="0"/>
                        </a:rPr>
                        <a:t>   сум</a:t>
                      </a:r>
                      <a:endParaRPr lang="uk-UA" sz="2000" dirty="0">
                        <a:effectLst/>
                      </a:endParaRPr>
                    </a:p>
                    <a:p>
                      <a:pPr algn="ctr">
                        <a:spcBef>
                          <a:spcPts val="0"/>
                        </a:spcBef>
                        <a:spcAft>
                          <a:spcPts val="0"/>
                        </a:spcAft>
                      </a:pPr>
                      <a:r>
                        <a:rPr lang="uk-UA" sz="2000" dirty="0">
                          <a:effectLst/>
                        </a:rPr>
                        <a:t> </a:t>
                      </a: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43691301"/>
                  </a:ext>
                </a:extLst>
              </a:tr>
            </a:tbl>
          </a:graphicData>
        </a:graphic>
      </p:graphicFrame>
      <p:sp>
        <p:nvSpPr>
          <p:cNvPr id="6" name="TextBox 5">
            <a:extLst>
              <a:ext uri="{FF2B5EF4-FFF2-40B4-BE49-F238E27FC236}">
                <a16:creationId xmlns="" xmlns:a16="http://schemas.microsoft.com/office/drawing/2014/main" id="{CBA27CF9-384A-4D7C-BBCA-B26B0CB54272}"/>
              </a:ext>
            </a:extLst>
          </p:cNvPr>
          <p:cNvSpPr txBox="1"/>
          <p:nvPr/>
        </p:nvSpPr>
        <p:spPr>
          <a:xfrm>
            <a:off x="697832" y="4302178"/>
            <a:ext cx="10655968" cy="1528624"/>
          </a:xfrm>
          <a:prstGeom prst="rect">
            <a:avLst/>
          </a:prstGeom>
          <a:noFill/>
        </p:spPr>
        <p:txBody>
          <a:bodyPr wrap="square">
            <a:spAutoFit/>
          </a:bodyPr>
          <a:lstStyle/>
          <a:p>
            <a:pPr algn="just">
              <a:spcBef>
                <a:spcPts val="0"/>
              </a:spcBef>
              <a:spcAft>
                <a:spcPts val="800"/>
              </a:spcAft>
            </a:pPr>
            <a:r>
              <a:rPr lang="uk-UA" sz="2000" dirty="0">
                <a:solidFill>
                  <a:srgbClr val="000000"/>
                </a:solidFill>
                <a:effectLst/>
                <a:latin typeface="Times New Roman" panose="02020603050405020304" pitchFamily="18" charset="0"/>
              </a:rPr>
              <a:t>Тепер давай визначимося, наскільки глибоко ти переживаєш емоції у своєму житті</a:t>
            </a:r>
            <a:r>
              <a:rPr lang="uk-UA" sz="2000" dirty="0" smtClean="0">
                <a:solidFill>
                  <a:srgbClr val="000000"/>
                </a:solidFill>
                <a:effectLst/>
                <a:latin typeface="Times New Roman" panose="02020603050405020304" pitchFamily="18" charset="0"/>
              </a:rPr>
              <a:t>.</a:t>
            </a:r>
          </a:p>
          <a:p>
            <a:pPr algn="just">
              <a:spcBef>
                <a:spcPts val="0"/>
              </a:spcBef>
              <a:spcAft>
                <a:spcPts val="800"/>
              </a:spcAft>
            </a:pPr>
            <a:endParaRPr lang="uk-UA" sz="2000" dirty="0">
              <a:effectLst/>
            </a:endParaRPr>
          </a:p>
          <a:p>
            <a:pPr algn="just">
              <a:spcBef>
                <a:spcPts val="0"/>
              </a:spcBef>
              <a:spcAft>
                <a:spcPts val="800"/>
              </a:spcAft>
            </a:pPr>
            <a:r>
              <a:rPr lang="uk-UA" sz="2000" dirty="0">
                <a:solidFill>
                  <a:srgbClr val="000000"/>
                </a:solidFill>
                <a:effectLst/>
                <a:latin typeface="Times New Roman" panose="02020603050405020304" pitchFamily="18" charset="0"/>
              </a:rPr>
              <a:t>Пригадай ситуації, які були емоційними для тебе цього тижня, і спробуй виміряти емоції. Ось для тебе приклад. Створи свою таблицю і зроби записи, аби можна було над ними подумати.</a:t>
            </a:r>
            <a:endParaRPr lang="uk-UA" sz="2000" dirty="0">
              <a:effectLst/>
            </a:endParaRPr>
          </a:p>
        </p:txBody>
      </p:sp>
    </p:spTree>
    <p:extLst>
      <p:ext uri="{BB962C8B-B14F-4D97-AF65-F5344CB8AC3E}">
        <p14:creationId xmlns="" xmlns:p14="http://schemas.microsoft.com/office/powerpoint/2010/main" val="398894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 xmlns:a16="http://schemas.microsoft.com/office/drawing/2014/main" id="{51B87F72-6B88-4C4D-B599-E5A77229BC72}"/>
              </a:ext>
            </a:extLst>
          </p:cNvPr>
          <p:cNvGraphicFramePr>
            <a:graphicFrameLocks noGrp="1"/>
          </p:cNvGraphicFramePr>
          <p:nvPr>
            <p:extLst>
              <p:ext uri="{D42A27DB-BD31-4B8C-83A1-F6EECF244321}">
                <p14:modId xmlns="" xmlns:p14="http://schemas.microsoft.com/office/powerpoint/2010/main" val="56495186"/>
              </p:ext>
            </p:extLst>
          </p:nvPr>
        </p:nvGraphicFramePr>
        <p:xfrm>
          <a:off x="1860866" y="563272"/>
          <a:ext cx="8287476" cy="5544561"/>
        </p:xfrm>
        <a:graphic>
          <a:graphicData uri="http://schemas.openxmlformats.org/drawingml/2006/table">
            <a:tbl>
              <a:tblPr/>
              <a:tblGrid>
                <a:gridCol w="2609956">
                  <a:extLst>
                    <a:ext uri="{9D8B030D-6E8A-4147-A177-3AD203B41FA5}">
                      <a16:colId xmlns="" xmlns:a16="http://schemas.microsoft.com/office/drawing/2014/main" val="1488569729"/>
                    </a:ext>
                  </a:extLst>
                </a:gridCol>
                <a:gridCol w="5677520">
                  <a:extLst>
                    <a:ext uri="{9D8B030D-6E8A-4147-A177-3AD203B41FA5}">
                      <a16:colId xmlns="" xmlns:a16="http://schemas.microsoft.com/office/drawing/2014/main" val="2213861381"/>
                    </a:ext>
                  </a:extLst>
                </a:gridCol>
              </a:tblGrid>
              <a:tr h="652301">
                <a:tc>
                  <a:txBody>
                    <a:bodyPr/>
                    <a:lstStyle/>
                    <a:p>
                      <a:pPr algn="ctr">
                        <a:spcBef>
                          <a:spcPts val="0"/>
                        </a:spcBef>
                        <a:spcAft>
                          <a:spcPts val="0"/>
                        </a:spcAft>
                      </a:pPr>
                      <a:r>
                        <a:rPr lang="uk-UA" sz="2000" dirty="0">
                          <a:solidFill>
                            <a:srgbClr val="000000"/>
                          </a:solidFill>
                          <a:effectLst/>
                          <a:latin typeface="Times New Roman" panose="02020603050405020304" pitchFamily="18" charset="0"/>
                        </a:rPr>
                        <a:t>Ступінь інтенсивності емоції/тривожність</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uk-UA" sz="2000">
                          <a:solidFill>
                            <a:srgbClr val="000000"/>
                          </a:solidFill>
                          <a:effectLst/>
                          <a:latin typeface="Times New Roman" panose="02020603050405020304" pitchFamily="18" charset="0"/>
                        </a:rPr>
                        <a:t>Ситуації</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88540165"/>
                  </a:ext>
                </a:extLst>
              </a:tr>
              <a:tr h="326151">
                <a:tc>
                  <a:txBody>
                    <a:bodyPr/>
                    <a:lstStyle/>
                    <a:p>
                      <a:pPr algn="ctr">
                        <a:spcBef>
                          <a:spcPts val="0"/>
                        </a:spcBef>
                        <a:spcAft>
                          <a:spcPts val="0"/>
                        </a:spcAft>
                      </a:pPr>
                      <a:r>
                        <a:rPr lang="uk-UA" sz="2000" dirty="0">
                          <a:solidFill>
                            <a:srgbClr val="000000"/>
                          </a:solidFill>
                          <a:effectLst/>
                          <a:latin typeface="Times New Roman" panose="02020603050405020304" pitchFamily="18" charset="0"/>
                        </a:rPr>
                        <a:t>10%</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2000" dirty="0">
                          <a:solidFill>
                            <a:srgbClr val="000000"/>
                          </a:solidFill>
                          <a:effectLst/>
                          <a:latin typeface="Times New Roman" panose="02020603050405020304" pitchFamily="18" charset="0"/>
                        </a:rPr>
                        <a:t>Страх запізнитися на заняття</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31952055"/>
                  </a:ext>
                </a:extLst>
              </a:tr>
              <a:tr h="326151">
                <a:tc>
                  <a:txBody>
                    <a:bodyPr/>
                    <a:lstStyle/>
                    <a:p>
                      <a:pPr algn="ctr">
                        <a:spcBef>
                          <a:spcPts val="0"/>
                        </a:spcBef>
                        <a:spcAft>
                          <a:spcPts val="0"/>
                        </a:spcAft>
                      </a:pPr>
                      <a:r>
                        <a:rPr lang="uk-UA" sz="2000" dirty="0">
                          <a:solidFill>
                            <a:srgbClr val="000000"/>
                          </a:solidFill>
                          <a:effectLst/>
                          <a:latin typeface="Times New Roman" panose="02020603050405020304" pitchFamily="18" charset="0"/>
                        </a:rPr>
                        <a:t>20%</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2000" dirty="0">
                          <a:solidFill>
                            <a:srgbClr val="000000"/>
                          </a:solidFill>
                          <a:effectLst/>
                          <a:latin typeface="Times New Roman" panose="02020603050405020304" pitchFamily="18" charset="0"/>
                        </a:rPr>
                        <a:t>Біль в животі, апендицит</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95522046"/>
                  </a:ext>
                </a:extLst>
              </a:tr>
              <a:tr h="652301">
                <a:tc>
                  <a:txBody>
                    <a:bodyPr/>
                    <a:lstStyle/>
                    <a:p>
                      <a:pPr algn="ctr">
                        <a:spcBef>
                          <a:spcPts val="0"/>
                        </a:spcBef>
                        <a:spcAft>
                          <a:spcPts val="0"/>
                        </a:spcAft>
                      </a:pPr>
                      <a:r>
                        <a:rPr lang="uk-UA" sz="2000" dirty="0">
                          <a:solidFill>
                            <a:srgbClr val="000000"/>
                          </a:solidFill>
                          <a:effectLst/>
                          <a:latin typeface="Times New Roman" panose="02020603050405020304" pitchFamily="18" charset="0"/>
                        </a:rPr>
                        <a:t>30%</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2000" dirty="0" err="1">
                          <a:solidFill>
                            <a:srgbClr val="000000"/>
                          </a:solidFill>
                          <a:effectLst/>
                          <a:latin typeface="Times New Roman" panose="02020603050405020304" pitchFamily="18" charset="0"/>
                        </a:rPr>
                        <a:t>Чекати</a:t>
                      </a:r>
                      <a:r>
                        <a:rPr lang="ru-RU" sz="2000" dirty="0">
                          <a:solidFill>
                            <a:srgbClr val="000000"/>
                          </a:solidFill>
                          <a:effectLst/>
                          <a:latin typeface="Times New Roman" panose="02020603050405020304" pitchFamily="18" charset="0"/>
                        </a:rPr>
                        <a:t>, коли </a:t>
                      </a:r>
                      <a:r>
                        <a:rPr lang="ru-RU" sz="2000" dirty="0" err="1">
                          <a:solidFill>
                            <a:srgbClr val="000000"/>
                          </a:solidFill>
                          <a:effectLst/>
                          <a:latin typeface="Times New Roman" panose="02020603050405020304" pitchFamily="18" charset="0"/>
                        </a:rPr>
                        <a:t>зателефонує</a:t>
                      </a:r>
                      <a:r>
                        <a:rPr lang="ru-RU" sz="2000" dirty="0">
                          <a:solidFill>
                            <a:srgbClr val="000000"/>
                          </a:solidFill>
                          <a:effectLst/>
                          <a:latin typeface="Times New Roman" panose="02020603050405020304" pitchFamily="18" charset="0"/>
                        </a:rPr>
                        <a:t> мама, </a:t>
                      </a:r>
                      <a:r>
                        <a:rPr lang="ru-RU" sz="2000" dirty="0" err="1">
                          <a:solidFill>
                            <a:srgbClr val="000000"/>
                          </a:solidFill>
                          <a:effectLst/>
                          <a:latin typeface="Times New Roman" panose="02020603050405020304" pitchFamily="18" charset="0"/>
                        </a:rPr>
                        <a:t>чому</a:t>
                      </a:r>
                      <a:r>
                        <a:rPr lang="ru-RU" sz="2000" dirty="0">
                          <a:solidFill>
                            <a:srgbClr val="000000"/>
                          </a:solidFill>
                          <a:effectLst/>
                          <a:latin typeface="Times New Roman" panose="02020603050405020304" pitchFamily="18" charset="0"/>
                        </a:rPr>
                        <a:t> ж вона не </a:t>
                      </a:r>
                      <a:r>
                        <a:rPr lang="ru-RU" sz="2000" dirty="0" err="1">
                          <a:solidFill>
                            <a:srgbClr val="000000"/>
                          </a:solidFill>
                          <a:effectLst/>
                          <a:latin typeface="Times New Roman" panose="02020603050405020304" pitchFamily="18" charset="0"/>
                        </a:rPr>
                        <a:t>дзвонить</a:t>
                      </a:r>
                      <a:endParaRPr lang="ru-RU"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51796260"/>
                  </a:ext>
                </a:extLst>
              </a:tr>
              <a:tr h="326151">
                <a:tc>
                  <a:txBody>
                    <a:bodyPr/>
                    <a:lstStyle/>
                    <a:p>
                      <a:pPr algn="ctr">
                        <a:spcBef>
                          <a:spcPts val="0"/>
                        </a:spcBef>
                        <a:spcAft>
                          <a:spcPts val="0"/>
                        </a:spcAft>
                      </a:pPr>
                      <a:r>
                        <a:rPr lang="uk-UA" sz="2000">
                          <a:solidFill>
                            <a:srgbClr val="000000"/>
                          </a:solidFill>
                          <a:effectLst/>
                          <a:latin typeface="Times New Roman" panose="02020603050405020304" pitchFamily="18" charset="0"/>
                        </a:rPr>
                        <a:t>40%</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2000" dirty="0" err="1">
                          <a:solidFill>
                            <a:srgbClr val="000000"/>
                          </a:solidFill>
                          <a:effectLst/>
                          <a:latin typeface="Times New Roman" panose="02020603050405020304" pitchFamily="18" charset="0"/>
                        </a:rPr>
                        <a:t>Думати</a:t>
                      </a:r>
                      <a:r>
                        <a:rPr lang="ru-RU" sz="2000" dirty="0">
                          <a:solidFill>
                            <a:srgbClr val="000000"/>
                          </a:solidFill>
                          <a:effectLst/>
                          <a:latin typeface="Times New Roman" panose="02020603050405020304" pitchFamily="18" charset="0"/>
                        </a:rPr>
                        <a:t>, про те, </a:t>
                      </a:r>
                      <a:r>
                        <a:rPr lang="ru-RU" sz="2000" dirty="0" err="1">
                          <a:solidFill>
                            <a:srgbClr val="000000"/>
                          </a:solidFill>
                          <a:effectLst/>
                          <a:latin typeface="Times New Roman" panose="02020603050405020304" pitchFamily="18" charset="0"/>
                        </a:rPr>
                        <a:t>скільки</a:t>
                      </a:r>
                      <a:r>
                        <a:rPr lang="ru-RU" sz="2000" dirty="0">
                          <a:solidFill>
                            <a:srgbClr val="000000"/>
                          </a:solidFill>
                          <a:effectLst/>
                          <a:latin typeface="Times New Roman" panose="02020603050405020304" pitchFamily="18" charset="0"/>
                        </a:rPr>
                        <a:t> в мене </a:t>
                      </a:r>
                      <a:r>
                        <a:rPr lang="ru-RU" sz="2000" dirty="0" err="1">
                          <a:solidFill>
                            <a:srgbClr val="000000"/>
                          </a:solidFill>
                          <a:effectLst/>
                          <a:latin typeface="Times New Roman" panose="02020603050405020304" pitchFamily="18" charset="0"/>
                        </a:rPr>
                        <a:t>багато</a:t>
                      </a:r>
                      <a:r>
                        <a:rPr lang="ru-RU" sz="2000" dirty="0">
                          <a:solidFill>
                            <a:srgbClr val="000000"/>
                          </a:solidFill>
                          <a:effectLst/>
                          <a:latin typeface="Times New Roman" panose="02020603050405020304" pitchFamily="18" charset="0"/>
                        </a:rPr>
                        <a:t> справ</a:t>
                      </a:r>
                      <a:endParaRPr lang="ru-RU"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75144068"/>
                  </a:ext>
                </a:extLst>
              </a:tr>
              <a:tr h="652301">
                <a:tc>
                  <a:txBody>
                    <a:bodyPr/>
                    <a:lstStyle/>
                    <a:p>
                      <a:pPr algn="ctr">
                        <a:spcBef>
                          <a:spcPts val="0"/>
                        </a:spcBef>
                        <a:spcAft>
                          <a:spcPts val="0"/>
                        </a:spcAft>
                      </a:pPr>
                      <a:r>
                        <a:rPr lang="uk-UA" sz="2000">
                          <a:solidFill>
                            <a:srgbClr val="000000"/>
                          </a:solidFill>
                          <a:effectLst/>
                          <a:latin typeface="Times New Roman" panose="02020603050405020304" pitchFamily="18" charset="0"/>
                        </a:rPr>
                        <a:t>50%</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2000" dirty="0" err="1">
                          <a:solidFill>
                            <a:srgbClr val="000000"/>
                          </a:solidFill>
                          <a:effectLst/>
                          <a:latin typeface="Times New Roman" panose="02020603050405020304" pitchFamily="18" charset="0"/>
                        </a:rPr>
                        <a:t>Думати</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що</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потрібно</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підійти</a:t>
                      </a:r>
                      <a:r>
                        <a:rPr lang="ru-RU" sz="2000" dirty="0">
                          <a:solidFill>
                            <a:srgbClr val="000000"/>
                          </a:solidFill>
                          <a:effectLst/>
                          <a:latin typeface="Times New Roman" panose="02020603050405020304" pitchFamily="18" charset="0"/>
                        </a:rPr>
                        <a:t> до </a:t>
                      </a:r>
                      <a:r>
                        <a:rPr lang="ru-RU" sz="2000" dirty="0" err="1">
                          <a:solidFill>
                            <a:srgbClr val="000000"/>
                          </a:solidFill>
                          <a:effectLst/>
                          <a:latin typeface="Times New Roman" panose="02020603050405020304" pitchFamily="18" charset="0"/>
                        </a:rPr>
                        <a:t>викладача</a:t>
                      </a:r>
                      <a:r>
                        <a:rPr lang="ru-RU" sz="2000" dirty="0">
                          <a:solidFill>
                            <a:srgbClr val="000000"/>
                          </a:solidFill>
                          <a:effectLst/>
                          <a:latin typeface="Times New Roman" panose="02020603050405020304" pitchFamily="18" charset="0"/>
                        </a:rPr>
                        <a:t>  для </a:t>
                      </a:r>
                      <a:r>
                        <a:rPr lang="ru-RU" sz="2000" dirty="0" err="1">
                          <a:solidFill>
                            <a:srgbClr val="000000"/>
                          </a:solidFill>
                          <a:effectLst/>
                          <a:latin typeface="Times New Roman" panose="02020603050405020304" pitchFamily="18" charset="0"/>
                        </a:rPr>
                        <a:t>розмови</a:t>
                      </a:r>
                      <a:r>
                        <a:rPr lang="ru-RU" sz="2000" dirty="0">
                          <a:solidFill>
                            <a:srgbClr val="000000"/>
                          </a:solidFill>
                          <a:effectLst/>
                          <a:latin typeface="Times New Roman" panose="02020603050405020304" pitchFamily="18" charset="0"/>
                        </a:rPr>
                        <a:t> </a:t>
                      </a:r>
                      <a:endParaRPr lang="ru-RU"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46586445"/>
                  </a:ext>
                </a:extLst>
              </a:tr>
              <a:tr h="652301">
                <a:tc>
                  <a:txBody>
                    <a:bodyPr/>
                    <a:lstStyle/>
                    <a:p>
                      <a:pPr algn="ctr">
                        <a:spcBef>
                          <a:spcPts val="0"/>
                        </a:spcBef>
                        <a:spcAft>
                          <a:spcPts val="0"/>
                        </a:spcAft>
                      </a:pPr>
                      <a:r>
                        <a:rPr lang="uk-UA" sz="2000">
                          <a:solidFill>
                            <a:srgbClr val="000000"/>
                          </a:solidFill>
                          <a:effectLst/>
                          <a:latin typeface="Times New Roman" panose="02020603050405020304" pitchFamily="18" charset="0"/>
                        </a:rPr>
                        <a:t>60%</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2000" dirty="0" err="1">
                          <a:solidFill>
                            <a:srgbClr val="000000"/>
                          </a:solidFill>
                          <a:effectLst/>
                          <a:latin typeface="Times New Roman" panose="02020603050405020304" pitchFamily="18" charset="0"/>
                        </a:rPr>
                        <a:t>Думати</a:t>
                      </a:r>
                      <a:r>
                        <a:rPr lang="ru-RU" sz="2000" dirty="0">
                          <a:solidFill>
                            <a:srgbClr val="000000"/>
                          </a:solidFill>
                          <a:effectLst/>
                          <a:latin typeface="Times New Roman" panose="02020603050405020304" pitchFamily="18" charset="0"/>
                        </a:rPr>
                        <a:t> про те, </a:t>
                      </a:r>
                      <a:r>
                        <a:rPr lang="ru-RU" sz="2000" dirty="0" err="1">
                          <a:solidFill>
                            <a:srgbClr val="000000"/>
                          </a:solidFill>
                          <a:effectLst/>
                          <a:latin typeface="Times New Roman" panose="02020603050405020304" pitchFamily="18" charset="0"/>
                        </a:rPr>
                        <a:t>що</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потрібно</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щось</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вирішувати</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після</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завершення</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бакалаврату</a:t>
                      </a:r>
                      <a:endParaRPr lang="ru-RU"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02936753"/>
                  </a:ext>
                </a:extLst>
              </a:tr>
              <a:tr h="652301">
                <a:tc>
                  <a:txBody>
                    <a:bodyPr/>
                    <a:lstStyle/>
                    <a:p>
                      <a:pPr algn="ctr">
                        <a:spcBef>
                          <a:spcPts val="0"/>
                        </a:spcBef>
                        <a:spcAft>
                          <a:spcPts val="0"/>
                        </a:spcAft>
                      </a:pPr>
                      <a:r>
                        <a:rPr lang="uk-UA" sz="2000">
                          <a:solidFill>
                            <a:srgbClr val="000000"/>
                          </a:solidFill>
                          <a:effectLst/>
                          <a:latin typeface="Times New Roman" panose="02020603050405020304" pitchFamily="18" charset="0"/>
                        </a:rPr>
                        <a:t>70%</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2000" dirty="0" err="1">
                          <a:solidFill>
                            <a:srgbClr val="000000"/>
                          </a:solidFill>
                          <a:effectLst/>
                          <a:latin typeface="Times New Roman" panose="02020603050405020304" pitchFamily="18" charset="0"/>
                        </a:rPr>
                        <a:t>Піднімати</a:t>
                      </a:r>
                      <a:r>
                        <a:rPr lang="ru-RU" sz="2000" dirty="0">
                          <a:solidFill>
                            <a:srgbClr val="000000"/>
                          </a:solidFill>
                          <a:effectLst/>
                          <a:latin typeface="Times New Roman" panose="02020603050405020304" pitchFamily="18" charset="0"/>
                        </a:rPr>
                        <a:t> руку на </a:t>
                      </a:r>
                      <a:r>
                        <a:rPr lang="ru-RU" sz="2000" dirty="0" err="1">
                          <a:solidFill>
                            <a:srgbClr val="000000"/>
                          </a:solidFill>
                          <a:effectLst/>
                          <a:latin typeface="Times New Roman" panose="02020603050405020304" pitchFamily="18" charset="0"/>
                        </a:rPr>
                        <a:t>семінарі</a:t>
                      </a:r>
                      <a:r>
                        <a:rPr lang="ru-RU" sz="2000" dirty="0">
                          <a:solidFill>
                            <a:srgbClr val="000000"/>
                          </a:solidFill>
                          <a:effectLst/>
                          <a:latin typeface="Times New Roman" panose="02020603050405020304" pitchFamily="18" charset="0"/>
                        </a:rPr>
                        <a:t>, коли не </a:t>
                      </a:r>
                      <a:r>
                        <a:rPr lang="ru-RU" sz="2000" dirty="0" err="1">
                          <a:solidFill>
                            <a:srgbClr val="000000"/>
                          </a:solidFill>
                          <a:effectLst/>
                          <a:latin typeface="Times New Roman" panose="02020603050405020304" pitchFamily="18" charset="0"/>
                        </a:rPr>
                        <a:t>має</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впевненості</a:t>
                      </a:r>
                      <a:r>
                        <a:rPr lang="ru-RU" sz="2000" dirty="0">
                          <a:solidFill>
                            <a:srgbClr val="000000"/>
                          </a:solidFill>
                          <a:effectLst/>
                          <a:latin typeface="Times New Roman" panose="02020603050405020304" pitchFamily="18" charset="0"/>
                        </a:rPr>
                        <a:t> у </a:t>
                      </a:r>
                      <a:r>
                        <a:rPr lang="ru-RU" sz="2000" dirty="0" err="1">
                          <a:solidFill>
                            <a:srgbClr val="000000"/>
                          </a:solidFill>
                          <a:effectLst/>
                          <a:latin typeface="Times New Roman" panose="02020603050405020304" pitchFamily="18" charset="0"/>
                        </a:rPr>
                        <a:t>відповіді</a:t>
                      </a:r>
                      <a:endParaRPr lang="ru-RU"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57755623"/>
                  </a:ext>
                </a:extLst>
              </a:tr>
              <a:tr h="326151">
                <a:tc>
                  <a:txBody>
                    <a:bodyPr/>
                    <a:lstStyle/>
                    <a:p>
                      <a:pPr algn="ctr">
                        <a:spcBef>
                          <a:spcPts val="0"/>
                        </a:spcBef>
                        <a:spcAft>
                          <a:spcPts val="0"/>
                        </a:spcAft>
                      </a:pPr>
                      <a:r>
                        <a:rPr lang="uk-UA" sz="2000">
                          <a:solidFill>
                            <a:srgbClr val="000000"/>
                          </a:solidFill>
                          <a:effectLst/>
                          <a:latin typeface="Times New Roman" panose="02020603050405020304" pitchFamily="18" charset="0"/>
                        </a:rPr>
                        <a:t>80%</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uk-UA" sz="2000" dirty="0">
                          <a:solidFill>
                            <a:srgbClr val="000000"/>
                          </a:solidFill>
                          <a:effectLst/>
                          <a:latin typeface="Times New Roman" panose="02020603050405020304" pitchFamily="18" charset="0"/>
                        </a:rPr>
                        <a:t>Ніч перед іспитом</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59146314"/>
                  </a:ext>
                </a:extLst>
              </a:tr>
              <a:tr h="652301">
                <a:tc>
                  <a:txBody>
                    <a:bodyPr/>
                    <a:lstStyle/>
                    <a:p>
                      <a:pPr algn="ctr">
                        <a:spcBef>
                          <a:spcPts val="0"/>
                        </a:spcBef>
                        <a:spcAft>
                          <a:spcPts val="0"/>
                        </a:spcAft>
                      </a:pPr>
                      <a:r>
                        <a:rPr lang="uk-UA" sz="2000">
                          <a:solidFill>
                            <a:srgbClr val="000000"/>
                          </a:solidFill>
                          <a:effectLst/>
                          <a:latin typeface="Times New Roman" panose="02020603050405020304" pitchFamily="18" charset="0"/>
                        </a:rPr>
                        <a:t>90%</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2000" dirty="0" err="1">
                          <a:solidFill>
                            <a:srgbClr val="000000"/>
                          </a:solidFill>
                          <a:effectLst/>
                          <a:latin typeface="Times New Roman" panose="02020603050405020304" pitchFamily="18" charset="0"/>
                        </a:rPr>
                        <a:t>Ситуація</a:t>
                      </a:r>
                      <a:r>
                        <a:rPr lang="ru-RU" sz="2000" dirty="0">
                          <a:solidFill>
                            <a:srgbClr val="000000"/>
                          </a:solidFill>
                          <a:effectLst/>
                          <a:latin typeface="Times New Roman" panose="02020603050405020304" pitchFamily="18" charset="0"/>
                        </a:rPr>
                        <a:t> на </a:t>
                      </a:r>
                      <a:r>
                        <a:rPr lang="ru-RU" sz="2000" dirty="0" err="1">
                          <a:solidFill>
                            <a:srgbClr val="000000"/>
                          </a:solidFill>
                          <a:effectLst/>
                          <a:latin typeface="Times New Roman" panose="02020603050405020304" pitchFamily="18" charset="0"/>
                        </a:rPr>
                        <a:t>іспиті</a:t>
                      </a:r>
                      <a:r>
                        <a:rPr lang="ru-RU" sz="2000" dirty="0">
                          <a:solidFill>
                            <a:srgbClr val="000000"/>
                          </a:solidFill>
                          <a:effectLst/>
                          <a:latin typeface="Times New Roman" panose="02020603050405020304" pitchFamily="18" charset="0"/>
                        </a:rPr>
                        <a:t>, коли не знаю </a:t>
                      </a:r>
                      <a:r>
                        <a:rPr lang="ru-RU" sz="2000" dirty="0" err="1">
                          <a:solidFill>
                            <a:srgbClr val="000000"/>
                          </a:solidFill>
                          <a:effectLst/>
                          <a:latin typeface="Times New Roman" panose="02020603050405020304" pitchFamily="18" charset="0"/>
                        </a:rPr>
                        <a:t>відповіді</a:t>
                      </a:r>
                      <a:r>
                        <a:rPr lang="ru-RU" sz="2000" dirty="0">
                          <a:solidFill>
                            <a:srgbClr val="000000"/>
                          </a:solidFill>
                          <a:effectLst/>
                          <a:latin typeface="Times New Roman" panose="02020603050405020304" pitchFamily="18" charset="0"/>
                        </a:rPr>
                        <a:t> на </a:t>
                      </a:r>
                      <a:r>
                        <a:rPr lang="ru-RU" sz="2000" dirty="0" err="1">
                          <a:solidFill>
                            <a:srgbClr val="000000"/>
                          </a:solidFill>
                          <a:effectLst/>
                          <a:latin typeface="Times New Roman" panose="02020603050405020304" pitchFamily="18" charset="0"/>
                        </a:rPr>
                        <a:t>питання</a:t>
                      </a:r>
                      <a:endParaRPr lang="ru-RU"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85697343"/>
                  </a:ext>
                </a:extLst>
              </a:tr>
              <a:tr h="326151">
                <a:tc>
                  <a:txBody>
                    <a:bodyPr/>
                    <a:lstStyle/>
                    <a:p>
                      <a:pPr algn="ctr">
                        <a:spcBef>
                          <a:spcPts val="0"/>
                        </a:spcBef>
                        <a:spcAft>
                          <a:spcPts val="0"/>
                        </a:spcAft>
                      </a:pPr>
                      <a:r>
                        <a:rPr lang="uk-UA" sz="2000">
                          <a:solidFill>
                            <a:srgbClr val="000000"/>
                          </a:solidFill>
                          <a:effectLst/>
                          <a:latin typeface="Times New Roman" panose="02020603050405020304" pitchFamily="18" charset="0"/>
                        </a:rPr>
                        <a:t>100%</a:t>
                      </a:r>
                      <a:endParaRPr lang="uk-UA"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ru-RU" sz="2000" dirty="0">
                          <a:solidFill>
                            <a:srgbClr val="000000"/>
                          </a:solidFill>
                          <a:effectLst/>
                          <a:latin typeface="Times New Roman" panose="02020603050405020304" pitchFamily="18" charset="0"/>
                        </a:rPr>
                        <a:t>Думки про те, </a:t>
                      </a:r>
                      <a:r>
                        <a:rPr lang="ru-RU" sz="2000" dirty="0" err="1">
                          <a:solidFill>
                            <a:srgbClr val="000000"/>
                          </a:solidFill>
                          <a:effectLst/>
                          <a:latin typeface="Times New Roman" panose="02020603050405020304" pitchFamily="18" charset="0"/>
                        </a:rPr>
                        <a:t>що</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батько</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потрапив</a:t>
                      </a:r>
                      <a:r>
                        <a:rPr lang="ru-RU" sz="2000" dirty="0">
                          <a:solidFill>
                            <a:srgbClr val="000000"/>
                          </a:solidFill>
                          <a:effectLst/>
                          <a:latin typeface="Times New Roman" panose="02020603050405020304" pitchFamily="18" charset="0"/>
                        </a:rPr>
                        <a:t> в </a:t>
                      </a:r>
                      <a:r>
                        <a:rPr lang="ru-RU" sz="2000" dirty="0" err="1">
                          <a:solidFill>
                            <a:srgbClr val="000000"/>
                          </a:solidFill>
                          <a:effectLst/>
                          <a:latin typeface="Times New Roman" panose="02020603050405020304" pitchFamily="18" charset="0"/>
                        </a:rPr>
                        <a:t>аварію</a:t>
                      </a:r>
                      <a:endParaRPr lang="ru-RU"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88185446"/>
                  </a:ext>
                </a:extLst>
              </a:tr>
            </a:tbl>
          </a:graphicData>
        </a:graphic>
      </p:graphicFrame>
    </p:spTree>
    <p:extLst>
      <p:ext uri="{BB962C8B-B14F-4D97-AF65-F5344CB8AC3E}">
        <p14:creationId xmlns="" xmlns:p14="http://schemas.microsoft.com/office/powerpoint/2010/main" val="1019636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3011DB78-D0FE-4FE0-ACE1-887488EBB685}"/>
              </a:ext>
            </a:extLst>
          </p:cNvPr>
          <p:cNvSpPr txBox="1"/>
          <p:nvPr/>
        </p:nvSpPr>
        <p:spPr>
          <a:xfrm>
            <a:off x="689548" y="569627"/>
            <a:ext cx="10658006" cy="3190617"/>
          </a:xfrm>
          <a:prstGeom prst="rect">
            <a:avLst/>
          </a:prstGeom>
          <a:noFill/>
        </p:spPr>
        <p:txBody>
          <a:bodyPr wrap="square">
            <a:spAutoFit/>
          </a:bodyPr>
          <a:lstStyle/>
          <a:p>
            <a:pPr algn="just">
              <a:spcBef>
                <a:spcPts val="0"/>
              </a:spcBef>
              <a:spcAft>
                <a:spcPts val="800"/>
              </a:spcAft>
            </a:pPr>
            <a:r>
              <a:rPr lang="uk-UA" sz="2400" dirty="0">
                <a:solidFill>
                  <a:srgbClr val="000000"/>
                </a:solidFill>
                <a:effectLst/>
                <a:latin typeface="Times New Roman" panose="02020603050405020304" pitchFamily="18" charset="0"/>
              </a:rPr>
              <a:t>Відбери ситуації з цього списку, які у тебе викликали приблизно ті ж самі емоції, але різної інтенсивності. </a:t>
            </a:r>
            <a:endParaRPr lang="uk-UA" sz="2400" dirty="0" smtClean="0">
              <a:solidFill>
                <a:srgbClr val="000000"/>
              </a:solidFill>
              <a:effectLst/>
              <a:latin typeface="Times New Roman" panose="02020603050405020304" pitchFamily="18" charset="0"/>
            </a:endParaRPr>
          </a:p>
          <a:p>
            <a:pPr algn="just">
              <a:spcBef>
                <a:spcPts val="0"/>
              </a:spcBef>
              <a:spcAft>
                <a:spcPts val="800"/>
              </a:spcAft>
            </a:pPr>
            <a:r>
              <a:rPr lang="uk-UA" sz="2400" dirty="0" smtClean="0">
                <a:solidFill>
                  <a:srgbClr val="000000"/>
                </a:solidFill>
                <a:effectLst/>
                <a:latin typeface="Times New Roman" panose="02020603050405020304" pitchFamily="18" charset="0"/>
              </a:rPr>
              <a:t>Коли </a:t>
            </a:r>
            <a:r>
              <a:rPr lang="uk-UA" sz="2400" dirty="0">
                <a:solidFill>
                  <a:srgbClr val="000000"/>
                </a:solidFill>
                <a:effectLst/>
                <a:latin typeface="Times New Roman" panose="02020603050405020304" pitchFamily="18" charset="0"/>
              </a:rPr>
              <a:t>наростає інтенсивність</a:t>
            </a:r>
            <a:r>
              <a:rPr lang="uk-UA" sz="2400" dirty="0" smtClean="0">
                <a:solidFill>
                  <a:srgbClr val="000000"/>
                </a:solidFill>
                <a:effectLst/>
                <a:latin typeface="Times New Roman" panose="02020603050405020304" pitchFamily="18" charset="0"/>
              </a:rPr>
              <a:t>?</a:t>
            </a:r>
          </a:p>
          <a:p>
            <a:pPr algn="just">
              <a:spcBef>
                <a:spcPts val="0"/>
              </a:spcBef>
              <a:spcAft>
                <a:spcPts val="800"/>
              </a:spcAft>
            </a:pPr>
            <a:r>
              <a:rPr lang="uk-UA" sz="2400" dirty="0" smtClean="0">
                <a:solidFill>
                  <a:srgbClr val="000000"/>
                </a:solidFill>
                <a:effectLst/>
                <a:latin typeface="Times New Roman" panose="02020603050405020304" pitchFamily="18" charset="0"/>
              </a:rPr>
              <a:t>З </a:t>
            </a:r>
            <a:r>
              <a:rPr lang="uk-UA" sz="2400" dirty="0">
                <a:solidFill>
                  <a:srgbClr val="000000"/>
                </a:solidFill>
                <a:effectLst/>
                <a:latin typeface="Times New Roman" panose="02020603050405020304" pitchFamily="18" charset="0"/>
              </a:rPr>
              <a:t>чим або ким  пов’язані ситуації, які викликають найбільш інтенсивні </a:t>
            </a:r>
            <a:r>
              <a:rPr lang="uk-UA" sz="2400" dirty="0" smtClean="0">
                <a:solidFill>
                  <a:srgbClr val="000000"/>
                </a:solidFill>
                <a:effectLst/>
                <a:latin typeface="Times New Roman" panose="02020603050405020304" pitchFamily="18" charset="0"/>
              </a:rPr>
              <a:t>емоції?</a:t>
            </a:r>
          </a:p>
          <a:p>
            <a:pPr algn="just">
              <a:spcBef>
                <a:spcPts val="0"/>
              </a:spcBef>
              <a:spcAft>
                <a:spcPts val="800"/>
              </a:spcAft>
            </a:pPr>
            <a:r>
              <a:rPr lang="uk-UA" sz="2400" dirty="0" smtClean="0">
                <a:solidFill>
                  <a:srgbClr val="000000"/>
                </a:solidFill>
                <a:effectLst/>
                <a:latin typeface="Times New Roman" panose="02020603050405020304" pitchFamily="18" charset="0"/>
              </a:rPr>
              <a:t>Чи </a:t>
            </a:r>
            <a:r>
              <a:rPr lang="uk-UA" sz="2400" dirty="0">
                <a:solidFill>
                  <a:srgbClr val="000000"/>
                </a:solidFill>
                <a:effectLst/>
                <a:latin typeface="Times New Roman" panose="02020603050405020304" pitchFamily="18" charset="0"/>
              </a:rPr>
              <a:t>завжди ці ситуації є такими болючими і гострими на емоції</a:t>
            </a:r>
            <a:r>
              <a:rPr lang="uk-UA" sz="2400" dirty="0" smtClean="0">
                <a:solidFill>
                  <a:srgbClr val="000000"/>
                </a:solidFill>
                <a:effectLst/>
                <a:latin typeface="Times New Roman" panose="02020603050405020304" pitchFamily="18" charset="0"/>
              </a:rPr>
              <a:t>?</a:t>
            </a:r>
          </a:p>
          <a:p>
            <a:pPr algn="just">
              <a:spcBef>
                <a:spcPts val="0"/>
              </a:spcBef>
              <a:spcAft>
                <a:spcPts val="800"/>
              </a:spcAft>
            </a:pPr>
            <a:r>
              <a:rPr lang="uk-UA" sz="2400" dirty="0" smtClean="0">
                <a:solidFill>
                  <a:srgbClr val="000000"/>
                </a:solidFill>
                <a:latin typeface="Times New Roman" panose="02020603050405020304" pitchFamily="18" charset="0"/>
              </a:rPr>
              <a:t>Запиши відповіді у свій зошит.</a:t>
            </a:r>
            <a:endParaRPr lang="uk-UA" sz="2400" dirty="0" smtClean="0">
              <a:solidFill>
                <a:srgbClr val="000000"/>
              </a:solidFill>
              <a:effectLst/>
              <a:latin typeface="Times New Roman" panose="02020603050405020304" pitchFamily="18" charset="0"/>
            </a:endParaRPr>
          </a:p>
          <a:p>
            <a:pPr algn="just">
              <a:spcBef>
                <a:spcPts val="0"/>
              </a:spcBef>
              <a:spcAft>
                <a:spcPts val="800"/>
              </a:spcAft>
            </a:pPr>
            <a:endParaRPr lang="uk-UA" sz="2400" dirty="0">
              <a:effectLst/>
            </a:endParaRPr>
          </a:p>
        </p:txBody>
      </p:sp>
      <p:pic>
        <p:nvPicPr>
          <p:cNvPr id="4098" name="Picture 2">
            <a:extLst>
              <a:ext uri="{FF2B5EF4-FFF2-40B4-BE49-F238E27FC236}">
                <a16:creationId xmlns="" xmlns:a16="http://schemas.microsoft.com/office/drawing/2014/main" id="{F2C71363-B3D6-470E-A63F-6F657D29DDB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8347" y="3415684"/>
            <a:ext cx="7361763" cy="319497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7032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4498" y="569626"/>
            <a:ext cx="10538086" cy="3222885"/>
          </a:xfrm>
        </p:spPr>
        <p:txBody>
          <a:bodyPr/>
          <a:lstStyle/>
          <a:p>
            <a:pPr algn="just">
              <a:buNone/>
            </a:pPr>
            <a:r>
              <a:rPr lang="uk-UA" dirty="0" smtClean="0">
                <a:solidFill>
                  <a:srgbClr val="000000"/>
                </a:solidFill>
                <a:latin typeface="Times New Roman" panose="02020603050405020304" pitchFamily="18" charset="0"/>
              </a:rPr>
              <a:t>	</a:t>
            </a:r>
            <a:r>
              <a:rPr lang="uk-UA" sz="2400" dirty="0" smtClean="0">
                <a:solidFill>
                  <a:srgbClr val="000000"/>
                </a:solidFill>
                <a:latin typeface="Times New Roman" panose="02020603050405020304" pitchFamily="18" charset="0"/>
              </a:rPr>
              <a:t>Тепер важливо зрозуміти, що твої емоції не виникали просто так, вони пов’язані із певними думками чи образами, які ці емоції викликали. Спробуй записати ситуацію, емоцію, яка була в цій ситуації та її інтенсивність, а також думки чи образи, які супроводжували цю емоцію. </a:t>
            </a:r>
          </a:p>
          <a:p>
            <a:pPr algn="just">
              <a:buNone/>
            </a:pPr>
            <a:r>
              <a:rPr lang="uk-UA" sz="2400" dirty="0" smtClean="0">
                <a:solidFill>
                  <a:srgbClr val="000000"/>
                </a:solidFill>
                <a:latin typeface="Times New Roman" panose="02020603050405020304" pitchFamily="18" charset="0"/>
              </a:rPr>
              <a:t>	Аби полегшити тобі роботу, ми пропонуємо тобі приклад. Намалюй свою таблицю і спробуй її заповнити. Пам’ятай, що краще це зробити письмово, тому твій записник і ручка – це твої друзі під час нашої роботи. </a:t>
            </a:r>
            <a:endParaRPr lang="uk-UA" sz="2400" dirty="0" smtClean="0"/>
          </a:p>
          <a:p>
            <a:endParaRPr lang="uk-UA" dirty="0"/>
          </a:p>
        </p:txBody>
      </p:sp>
      <p:graphicFrame>
        <p:nvGraphicFramePr>
          <p:cNvPr id="4" name="Таблица 3">
            <a:extLst>
              <a:ext uri="{FF2B5EF4-FFF2-40B4-BE49-F238E27FC236}">
                <a16:creationId xmlns="" xmlns:a16="http://schemas.microsoft.com/office/drawing/2014/main" id="{3B2D2994-F17E-4AFB-8A3A-B87ABA85D2AE}"/>
              </a:ext>
            </a:extLst>
          </p:cNvPr>
          <p:cNvGraphicFramePr>
            <a:graphicFrameLocks noGrp="1"/>
          </p:cNvGraphicFramePr>
          <p:nvPr>
            <p:extLst>
              <p:ext uri="{D42A27DB-BD31-4B8C-83A1-F6EECF244321}">
                <p14:modId xmlns="" xmlns:p14="http://schemas.microsoft.com/office/powerpoint/2010/main" val="3436836452"/>
              </p:ext>
            </p:extLst>
          </p:nvPr>
        </p:nvGraphicFramePr>
        <p:xfrm>
          <a:off x="2518347" y="3432745"/>
          <a:ext cx="7315199" cy="2953064"/>
        </p:xfrm>
        <a:graphic>
          <a:graphicData uri="http://schemas.openxmlformats.org/drawingml/2006/table">
            <a:tbl>
              <a:tblPr/>
              <a:tblGrid>
                <a:gridCol w="2438405">
                  <a:extLst>
                    <a:ext uri="{9D8B030D-6E8A-4147-A177-3AD203B41FA5}">
                      <a16:colId xmlns="" xmlns:a16="http://schemas.microsoft.com/office/drawing/2014/main" val="3344289540"/>
                    </a:ext>
                  </a:extLst>
                </a:gridCol>
                <a:gridCol w="2438405">
                  <a:extLst>
                    <a:ext uri="{9D8B030D-6E8A-4147-A177-3AD203B41FA5}">
                      <a16:colId xmlns="" xmlns:a16="http://schemas.microsoft.com/office/drawing/2014/main" val="2557508588"/>
                    </a:ext>
                  </a:extLst>
                </a:gridCol>
                <a:gridCol w="2438389">
                  <a:extLst>
                    <a:ext uri="{9D8B030D-6E8A-4147-A177-3AD203B41FA5}">
                      <a16:colId xmlns="" xmlns:a16="http://schemas.microsoft.com/office/drawing/2014/main" val="437008908"/>
                    </a:ext>
                  </a:extLst>
                </a:gridCol>
              </a:tblGrid>
              <a:tr h="1476532">
                <a:tc>
                  <a:txBody>
                    <a:bodyPr/>
                    <a:lstStyle/>
                    <a:p>
                      <a:pPr algn="ctr">
                        <a:spcBef>
                          <a:spcPts val="0"/>
                        </a:spcBef>
                        <a:spcAft>
                          <a:spcPts val="0"/>
                        </a:spcAft>
                      </a:pPr>
                      <a:r>
                        <a:rPr lang="uk-UA" sz="2000" b="1" dirty="0">
                          <a:solidFill>
                            <a:srgbClr val="000000"/>
                          </a:solidFill>
                          <a:effectLst/>
                          <a:latin typeface="Times New Roman" panose="02020603050405020304" pitchFamily="18" charset="0"/>
                        </a:rPr>
                        <a:t>Ситуація</a:t>
                      </a:r>
                      <a:endParaRPr lang="uk-UA" sz="2000" b="1"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uk-UA" sz="2000" b="1" dirty="0">
                          <a:solidFill>
                            <a:srgbClr val="000000"/>
                          </a:solidFill>
                          <a:effectLst/>
                          <a:latin typeface="Times New Roman" panose="02020603050405020304" pitchFamily="18" charset="0"/>
                        </a:rPr>
                        <a:t>Емоція (оціни її інтенсивність від 0 до 100%)</a:t>
                      </a:r>
                      <a:endParaRPr lang="uk-UA" sz="2000" b="1"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ru-RU" sz="2000" b="1" dirty="0">
                          <a:solidFill>
                            <a:srgbClr val="000000"/>
                          </a:solidFill>
                          <a:effectLst/>
                          <a:latin typeface="Times New Roman" panose="02020603050405020304" pitchFamily="18" charset="0"/>
                        </a:rPr>
                        <a:t>Думка (</a:t>
                      </a:r>
                      <a:r>
                        <a:rPr lang="ru-RU" sz="2000" b="1" dirty="0" err="1">
                          <a:solidFill>
                            <a:srgbClr val="000000"/>
                          </a:solidFill>
                          <a:effectLst/>
                          <a:latin typeface="Times New Roman" panose="02020603050405020304" pitchFamily="18" charset="0"/>
                        </a:rPr>
                        <a:t>оціни</a:t>
                      </a:r>
                      <a:r>
                        <a:rPr lang="ru-RU" sz="2000" b="1" dirty="0">
                          <a:solidFill>
                            <a:srgbClr val="000000"/>
                          </a:solidFill>
                          <a:effectLst/>
                          <a:latin typeface="Times New Roman" panose="02020603050405020304" pitchFamily="18" charset="0"/>
                        </a:rPr>
                        <a:t> </a:t>
                      </a:r>
                      <a:r>
                        <a:rPr lang="ru-RU" sz="2000" b="1" dirty="0" err="1">
                          <a:solidFill>
                            <a:srgbClr val="000000"/>
                          </a:solidFill>
                          <a:effectLst/>
                          <a:latin typeface="Times New Roman" panose="02020603050405020304" pitchFamily="18" charset="0"/>
                        </a:rPr>
                        <a:t>її</a:t>
                      </a:r>
                      <a:r>
                        <a:rPr lang="ru-RU" sz="2000" b="1" dirty="0">
                          <a:solidFill>
                            <a:srgbClr val="000000"/>
                          </a:solidFill>
                          <a:effectLst/>
                          <a:latin typeface="Times New Roman" panose="02020603050405020304" pitchFamily="18" charset="0"/>
                        </a:rPr>
                        <a:t> </a:t>
                      </a:r>
                      <a:r>
                        <a:rPr lang="ru-RU" sz="2000" b="1" dirty="0" err="1">
                          <a:solidFill>
                            <a:srgbClr val="000000"/>
                          </a:solidFill>
                          <a:effectLst/>
                          <a:latin typeface="Times New Roman" panose="02020603050405020304" pitchFamily="18" charset="0"/>
                        </a:rPr>
                        <a:t>інтенсивність</a:t>
                      </a:r>
                      <a:r>
                        <a:rPr lang="ru-RU" sz="2000" b="1" dirty="0">
                          <a:solidFill>
                            <a:srgbClr val="000000"/>
                          </a:solidFill>
                          <a:effectLst/>
                          <a:latin typeface="Times New Roman" panose="02020603050405020304" pitchFamily="18" charset="0"/>
                        </a:rPr>
                        <a:t> </a:t>
                      </a:r>
                      <a:r>
                        <a:rPr lang="ru-RU" sz="2000" b="1" dirty="0" err="1">
                          <a:solidFill>
                            <a:srgbClr val="000000"/>
                          </a:solidFill>
                          <a:effectLst/>
                          <a:latin typeface="Times New Roman" panose="02020603050405020304" pitchFamily="18" charset="0"/>
                        </a:rPr>
                        <a:t>від</a:t>
                      </a:r>
                      <a:r>
                        <a:rPr lang="ru-RU" sz="2000" b="1" dirty="0">
                          <a:solidFill>
                            <a:srgbClr val="000000"/>
                          </a:solidFill>
                          <a:effectLst/>
                          <a:latin typeface="Times New Roman" panose="02020603050405020304" pitchFamily="18" charset="0"/>
                        </a:rPr>
                        <a:t> 0 до 100%)</a:t>
                      </a:r>
                      <a:endParaRPr lang="ru-RU" sz="2000" b="1"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35976493"/>
                  </a:ext>
                </a:extLst>
              </a:tr>
              <a:tr h="1476532">
                <a:tc>
                  <a:txBody>
                    <a:bodyPr/>
                    <a:lstStyle/>
                    <a:p>
                      <a:pPr algn="ctr">
                        <a:spcBef>
                          <a:spcPts val="0"/>
                        </a:spcBef>
                        <a:spcAft>
                          <a:spcPts val="0"/>
                        </a:spcAft>
                      </a:pPr>
                      <a:r>
                        <a:rPr lang="ru-RU" sz="2000">
                          <a:solidFill>
                            <a:srgbClr val="000000"/>
                          </a:solidFill>
                          <a:effectLst/>
                          <a:latin typeface="Times New Roman" panose="02020603050405020304" pitchFamily="18" charset="0"/>
                        </a:rPr>
                        <a:t>Виступ на студентському конкурсі наукових робіт</a:t>
                      </a:r>
                      <a:endParaRPr lang="ru-RU" sz="200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uk-UA" sz="2000" dirty="0">
                          <a:solidFill>
                            <a:srgbClr val="000000"/>
                          </a:solidFill>
                          <a:effectLst/>
                          <a:latin typeface="Times New Roman" panose="02020603050405020304" pitchFamily="18" charset="0"/>
                        </a:rPr>
                        <a:t>Тривожність (80%)</a:t>
                      </a:r>
                      <a:endParaRPr lang="uk-UA"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ru-RU" sz="2000" dirty="0">
                          <a:solidFill>
                            <a:srgbClr val="000000"/>
                          </a:solidFill>
                          <a:effectLst/>
                          <a:latin typeface="Times New Roman" panose="02020603050405020304" pitchFamily="18" charset="0"/>
                        </a:rPr>
                        <a:t>Мене </a:t>
                      </a:r>
                      <a:r>
                        <a:rPr lang="ru-RU" sz="2000" dirty="0" err="1">
                          <a:solidFill>
                            <a:srgbClr val="000000"/>
                          </a:solidFill>
                          <a:effectLst/>
                          <a:latin typeface="Times New Roman" panose="02020603050405020304" pitchFamily="18" charset="0"/>
                        </a:rPr>
                        <a:t>запитають</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щось</a:t>
                      </a:r>
                      <a:r>
                        <a:rPr lang="ru-RU" sz="2000" dirty="0">
                          <a:solidFill>
                            <a:srgbClr val="000000"/>
                          </a:solidFill>
                          <a:effectLst/>
                          <a:latin typeface="Times New Roman" panose="02020603050405020304" pitchFamily="18" charset="0"/>
                        </a:rPr>
                        <a:t>, а я не </a:t>
                      </a:r>
                      <a:r>
                        <a:rPr lang="ru-RU" sz="2000" dirty="0" err="1">
                          <a:solidFill>
                            <a:srgbClr val="000000"/>
                          </a:solidFill>
                          <a:effectLst/>
                          <a:latin typeface="Times New Roman" panose="02020603050405020304" pitchFamily="18" charset="0"/>
                        </a:rPr>
                        <a:t>знатиму</a:t>
                      </a:r>
                      <a:r>
                        <a:rPr lang="ru-RU" sz="2000" dirty="0">
                          <a:solidFill>
                            <a:srgbClr val="000000"/>
                          </a:solidFill>
                          <a:effectLst/>
                          <a:latin typeface="Times New Roman" panose="02020603050405020304" pitchFamily="18" charset="0"/>
                        </a:rPr>
                        <a:t> </a:t>
                      </a:r>
                      <a:r>
                        <a:rPr lang="ru-RU" sz="2000" dirty="0" err="1">
                          <a:solidFill>
                            <a:srgbClr val="000000"/>
                          </a:solidFill>
                          <a:effectLst/>
                          <a:latin typeface="Times New Roman" panose="02020603050405020304" pitchFamily="18" charset="0"/>
                        </a:rPr>
                        <a:t>відповіді</a:t>
                      </a:r>
                      <a:r>
                        <a:rPr lang="ru-RU" sz="2000" dirty="0">
                          <a:solidFill>
                            <a:srgbClr val="000000"/>
                          </a:solidFill>
                          <a:effectLst/>
                          <a:latin typeface="Times New Roman" panose="02020603050405020304" pitchFamily="18" charset="0"/>
                        </a:rPr>
                        <a:t> (90%)</a:t>
                      </a:r>
                      <a:endParaRPr lang="ru-RU" sz="2000" dirty="0">
                        <a:effectLst/>
                      </a:endParaRPr>
                    </a:p>
                  </a:txBody>
                  <a:tcPr marL="68390" marR="68390" marT="0" marB="0" anchor="ctr">
                    <a:lnL w="6337" cap="flat" cmpd="sng" algn="ctr">
                      <a:solidFill>
                        <a:srgbClr val="000000"/>
                      </a:solidFill>
                      <a:prstDash val="solid"/>
                      <a:round/>
                      <a:headEnd type="none" w="med" len="med"/>
                      <a:tailEnd type="none" w="med" len="med"/>
                    </a:lnL>
                    <a:lnR w="6337" cap="flat" cmpd="sng" algn="ctr">
                      <a:solidFill>
                        <a:srgbClr val="000000"/>
                      </a:solidFill>
                      <a:prstDash val="solid"/>
                      <a:round/>
                      <a:headEnd type="none" w="med" len="med"/>
                      <a:tailEnd type="none" w="med" len="med"/>
                    </a:lnR>
                    <a:lnT w="6337" cap="flat" cmpd="sng" algn="ctr">
                      <a:solidFill>
                        <a:srgbClr val="000000"/>
                      </a:solidFill>
                      <a:prstDash val="solid"/>
                      <a:round/>
                      <a:headEnd type="none" w="med" len="med"/>
                      <a:tailEnd type="none" w="med" len="med"/>
                    </a:lnT>
                    <a:lnB w="6337"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3187968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2E8F6CCF-CDE0-4420-A4C0-C1D3986C45A6}"/>
              </a:ext>
            </a:extLst>
          </p:cNvPr>
          <p:cNvSpPr txBox="1"/>
          <p:nvPr/>
        </p:nvSpPr>
        <p:spPr>
          <a:xfrm>
            <a:off x="764498" y="644577"/>
            <a:ext cx="10672998" cy="4308872"/>
          </a:xfrm>
          <a:prstGeom prst="rect">
            <a:avLst/>
          </a:prstGeom>
          <a:noFill/>
        </p:spPr>
        <p:txBody>
          <a:bodyPr wrap="square">
            <a:spAutoFit/>
          </a:bodyPr>
          <a:lstStyle/>
          <a:p>
            <a:pPr algn="just">
              <a:spcBef>
                <a:spcPts val="0"/>
              </a:spcBef>
              <a:spcAft>
                <a:spcPts val="800"/>
              </a:spcAft>
            </a:pPr>
            <a:r>
              <a:rPr lang="uk-UA" sz="2400" dirty="0">
                <a:solidFill>
                  <a:srgbClr val="000000"/>
                </a:solidFill>
                <a:effectLst/>
                <a:latin typeface="Times New Roman" panose="02020603050405020304" pitchFamily="18" charset="0"/>
              </a:rPr>
              <a:t>Тепер спробуй замислитися над такими питаннями і знайти відповідь на них.</a:t>
            </a:r>
            <a:endParaRPr lang="uk-UA" sz="2400" dirty="0">
              <a:effectLst/>
            </a:endParaRPr>
          </a:p>
          <a:p>
            <a:pPr marL="457200" indent="-228600" algn="just">
              <a:spcBef>
                <a:spcPts val="0"/>
              </a:spcBef>
              <a:spcAft>
                <a:spcPts val="800"/>
              </a:spcAft>
              <a:buFont typeface="+mj-lt"/>
              <a:buAutoNum type="arabicPeriod"/>
            </a:pPr>
            <a:r>
              <a:rPr lang="uk-UA" sz="2400" dirty="0">
                <a:solidFill>
                  <a:srgbClr val="000000"/>
                </a:solidFill>
                <a:effectLst/>
                <a:latin typeface="Times New Roman" panose="02020603050405020304" pitchFamily="18" charset="0"/>
              </a:rPr>
              <a:t>Коли ця думка виникає у тебе? В яких саме ситуаціях?</a:t>
            </a:r>
            <a:endParaRPr lang="uk-UA" sz="2400" dirty="0">
              <a:effectLst/>
            </a:endParaRPr>
          </a:p>
          <a:p>
            <a:pPr marL="457200" indent="-228600" algn="just">
              <a:spcBef>
                <a:spcPts val="0"/>
              </a:spcBef>
              <a:spcAft>
                <a:spcPts val="800"/>
              </a:spcAft>
              <a:buFont typeface="+mj-lt"/>
              <a:buAutoNum type="arabicPeriod"/>
            </a:pPr>
            <a:r>
              <a:rPr lang="uk-UA" sz="2400" dirty="0">
                <a:solidFill>
                  <a:srgbClr val="000000"/>
                </a:solidFill>
                <a:effectLst/>
                <a:latin typeface="Times New Roman" panose="02020603050405020304" pitchFamily="18" charset="0"/>
              </a:rPr>
              <a:t>Чи бувають ще якість думки чи образи у таких ситуаціях?</a:t>
            </a:r>
            <a:endParaRPr lang="uk-UA" sz="2400" dirty="0">
              <a:effectLst/>
            </a:endParaRPr>
          </a:p>
          <a:p>
            <a:pPr marL="457200" indent="-228600" algn="just">
              <a:spcBef>
                <a:spcPts val="0"/>
              </a:spcBef>
              <a:spcAft>
                <a:spcPts val="800"/>
              </a:spcAft>
              <a:buFont typeface="+mj-lt"/>
              <a:buAutoNum type="arabicPeriod"/>
            </a:pPr>
            <a:r>
              <a:rPr lang="uk-UA" sz="2400" dirty="0">
                <a:solidFill>
                  <a:srgbClr val="000000"/>
                </a:solidFill>
                <a:effectLst/>
                <a:latin typeface="Times New Roman" panose="02020603050405020304" pitchFamily="18" charset="0"/>
              </a:rPr>
              <a:t>Чи відчуваєш ти щось в тілі (головокружіння, спазми шлунку, тремтіння тощо) в таких ситуаціях і з такими думками.</a:t>
            </a:r>
            <a:endParaRPr lang="uk-UA" sz="2400" dirty="0">
              <a:effectLst/>
            </a:endParaRPr>
          </a:p>
          <a:p>
            <a:pPr marL="457200" indent="-228600" algn="just">
              <a:spcBef>
                <a:spcPts val="0"/>
              </a:spcBef>
              <a:spcAft>
                <a:spcPts val="800"/>
              </a:spcAft>
              <a:buFont typeface="+mj-lt"/>
              <a:buAutoNum type="arabicPeriod"/>
            </a:pPr>
            <a:r>
              <a:rPr lang="uk-UA" sz="2400" dirty="0">
                <a:solidFill>
                  <a:srgbClr val="000000"/>
                </a:solidFill>
                <a:effectLst/>
                <a:latin typeface="Times New Roman" panose="02020603050405020304" pitchFamily="18" charset="0"/>
              </a:rPr>
              <a:t>Як такі думки та образи впливають на твою поведінку? Що ти починаєш  чи припиняєш роботи?</a:t>
            </a:r>
            <a:endParaRPr lang="uk-UA" sz="2400" dirty="0">
              <a:effectLst/>
            </a:endParaRPr>
          </a:p>
          <a:p>
            <a:pPr marL="457200" indent="-228600" algn="just">
              <a:spcBef>
                <a:spcPts val="0"/>
              </a:spcBef>
              <a:spcAft>
                <a:spcPts val="800"/>
              </a:spcAft>
              <a:buFont typeface="+mj-lt"/>
              <a:buAutoNum type="arabicPeriod"/>
            </a:pPr>
            <a:r>
              <a:rPr lang="uk-UA" sz="2400" dirty="0">
                <a:solidFill>
                  <a:srgbClr val="000000"/>
                </a:solidFill>
                <a:effectLst/>
                <a:latin typeface="Times New Roman" panose="02020603050405020304" pitchFamily="18" charset="0"/>
              </a:rPr>
              <a:t>Як ти думаєш, чи такі думки допомагають тобі, чи є вони дружніми і помічними для тебе?</a:t>
            </a:r>
            <a:endParaRPr lang="uk-UA" sz="2400" dirty="0">
              <a:effectLst/>
            </a:endParaRPr>
          </a:p>
          <a:p>
            <a:pPr algn="just">
              <a:spcBef>
                <a:spcPts val="0"/>
              </a:spcBef>
              <a:spcAft>
                <a:spcPts val="800"/>
              </a:spcAft>
            </a:pPr>
            <a:r>
              <a:rPr lang="uk-UA" dirty="0">
                <a:effectLst/>
              </a:rPr>
              <a:t> </a:t>
            </a:r>
          </a:p>
        </p:txBody>
      </p:sp>
    </p:spTree>
    <p:extLst>
      <p:ext uri="{BB962C8B-B14F-4D97-AF65-F5344CB8AC3E}">
        <p14:creationId xmlns="" xmlns:p14="http://schemas.microsoft.com/office/powerpoint/2010/main" val="3811303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94479" y="449705"/>
            <a:ext cx="10559321" cy="2998033"/>
          </a:xfrm>
        </p:spPr>
        <p:txBody>
          <a:bodyPr/>
          <a:lstStyle/>
          <a:p>
            <a:pPr algn="just">
              <a:spcBef>
                <a:spcPts val="0"/>
              </a:spcBef>
              <a:spcAft>
                <a:spcPts val="800"/>
              </a:spcAft>
              <a:buNone/>
            </a:pPr>
            <a:r>
              <a:rPr lang="uk-UA" sz="2400" dirty="0" smtClean="0">
                <a:solidFill>
                  <a:srgbClr val="000000"/>
                </a:solidFill>
                <a:latin typeface="Times New Roman" panose="02020603050405020304" pitchFamily="18" charset="0"/>
              </a:rPr>
              <a:t>	Якщо ти часто тривожишся, то ми впевнені, що ці думки не є помічними і мають погані наслідки на твою поведінку, наприклад, ти завжди відчуваєш напругу, не можеш розслабитися, чи гарно зробити будь-яку діяльність через надмірне хвилювання.</a:t>
            </a:r>
            <a:endParaRPr lang="uk-UA" sz="2400" dirty="0" smtClean="0"/>
          </a:p>
          <a:p>
            <a:pPr algn="just">
              <a:spcBef>
                <a:spcPts val="0"/>
              </a:spcBef>
              <a:spcAft>
                <a:spcPts val="800"/>
              </a:spcAft>
              <a:buNone/>
            </a:pPr>
            <a:r>
              <a:rPr lang="uk-UA" sz="2400" dirty="0" smtClean="0">
                <a:solidFill>
                  <a:srgbClr val="000000"/>
                </a:solidFill>
                <a:latin typeface="Times New Roman" panose="02020603050405020304" pitchFamily="18" charset="0"/>
              </a:rPr>
              <a:t>	Тому давай спробуємо тепер розібратися із твоїми думками і виміряти їх на об’єктивність і правдивість. А також подумати, як ти можеш надати собі помічні думки, що будуть дружніми до тебе і допоможуть подолати тобі твою тривожність.</a:t>
            </a:r>
            <a:endParaRPr lang="uk-UA" sz="2400" dirty="0" smtClean="0"/>
          </a:p>
          <a:p>
            <a:endParaRPr lang="uk-UA" dirty="0"/>
          </a:p>
        </p:txBody>
      </p:sp>
      <p:pic>
        <p:nvPicPr>
          <p:cNvPr id="4" name="Picture 2">
            <a:extLst>
              <a:ext uri="{FF2B5EF4-FFF2-40B4-BE49-F238E27FC236}">
                <a16:creationId xmlns="" xmlns:a16="http://schemas.microsoft.com/office/drawing/2014/main" id="{69137A2E-99A4-4E85-B0CC-A934AF94F3E0}"/>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79189" y="2999881"/>
            <a:ext cx="5445086" cy="366325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A2F2B3C8-967A-4B0E-A778-A85F9A129811}"/>
              </a:ext>
            </a:extLst>
          </p:cNvPr>
          <p:cNvSpPr txBox="1"/>
          <p:nvPr/>
        </p:nvSpPr>
        <p:spPr>
          <a:xfrm>
            <a:off x="376990" y="179882"/>
            <a:ext cx="11195418" cy="6134163"/>
          </a:xfrm>
          <a:prstGeom prst="rect">
            <a:avLst/>
          </a:prstGeom>
          <a:noFill/>
        </p:spPr>
        <p:txBody>
          <a:bodyPr wrap="square">
            <a:spAutoFit/>
          </a:bodyPr>
          <a:lstStyle/>
          <a:p>
            <a:pPr marL="457200" algn="just">
              <a:spcBef>
                <a:spcPts val="0"/>
              </a:spcBef>
              <a:spcAft>
                <a:spcPts val="800"/>
              </a:spcAft>
            </a:pPr>
            <a:r>
              <a:rPr lang="uk-UA" dirty="0">
                <a:effectLst/>
              </a:rPr>
              <a:t> </a:t>
            </a:r>
          </a:p>
          <a:p>
            <a:pPr marL="457200" algn="just">
              <a:spcBef>
                <a:spcPts val="0"/>
              </a:spcBef>
              <a:spcAft>
                <a:spcPts val="800"/>
              </a:spcAft>
            </a:pPr>
            <a:r>
              <a:rPr lang="uk-UA" sz="2000" dirty="0" smtClean="0">
                <a:solidFill>
                  <a:srgbClr val="000000"/>
                </a:solidFill>
                <a:effectLst/>
                <a:latin typeface="Times New Roman" panose="02020603050405020304" pitchFamily="18" charset="0"/>
              </a:rPr>
              <a:t>Замислися </a:t>
            </a:r>
            <a:r>
              <a:rPr lang="uk-UA" sz="2000" dirty="0">
                <a:solidFill>
                  <a:srgbClr val="000000"/>
                </a:solidFill>
                <a:effectLst/>
                <a:latin typeface="Times New Roman" panose="02020603050405020304" pitchFamily="18" charset="0"/>
              </a:rPr>
              <a:t>і пошукай відповіді на такі запитання.</a:t>
            </a:r>
            <a:endParaRPr lang="uk-UA" sz="2000" dirty="0">
              <a:effectLst/>
            </a:endParaRPr>
          </a:p>
          <a:p>
            <a:pPr marL="685787" indent="-228600" algn="just">
              <a:spcBef>
                <a:spcPts val="0"/>
              </a:spcBef>
              <a:spcAft>
                <a:spcPts val="800"/>
              </a:spcAft>
              <a:buFont typeface="+mj-lt"/>
              <a:buAutoNum type="arabicPeriod"/>
            </a:pPr>
            <a:r>
              <a:rPr lang="uk-UA" sz="2000" dirty="0">
                <a:solidFill>
                  <a:srgbClr val="000000"/>
                </a:solidFill>
                <a:effectLst/>
                <a:latin typeface="Times New Roman" panose="02020603050405020304" pitchFamily="18" charset="0"/>
              </a:rPr>
              <a:t>Які є докази, що підтримують твою думку (наприклад, мене запитають і я не зможу відповісти), наприклад, я погано знаю предмет, я часто хвилююсь і не можу вимовити ні слова, я забуваю важливу інформацію.</a:t>
            </a:r>
            <a:endParaRPr lang="uk-UA" sz="2000" dirty="0">
              <a:effectLst/>
            </a:endParaRPr>
          </a:p>
          <a:p>
            <a:pPr marL="685787" indent="-228600" algn="just">
              <a:spcBef>
                <a:spcPts val="0"/>
              </a:spcBef>
              <a:spcAft>
                <a:spcPts val="800"/>
              </a:spcAft>
              <a:buFont typeface="+mj-lt"/>
              <a:buAutoNum type="arabicPeriod"/>
            </a:pPr>
            <a:r>
              <a:rPr lang="uk-UA" sz="2000" dirty="0">
                <a:solidFill>
                  <a:srgbClr val="000000"/>
                </a:solidFill>
                <a:effectLst/>
                <a:latin typeface="Times New Roman" panose="02020603050405020304" pitchFamily="18" charset="0"/>
              </a:rPr>
              <a:t>Чи можеш ти знайти альтернативну помічну і дружню думку замість попередньої. Наприклад, чи було хоч раз у твоєму житті, що ти добре проявив/ла себе під час відповіді. Як це було, пригадай? Що допомогло тобі впоратися тоді із цим завданням?</a:t>
            </a:r>
            <a:endParaRPr lang="uk-UA" sz="2000" dirty="0">
              <a:effectLst/>
            </a:endParaRPr>
          </a:p>
          <a:p>
            <a:pPr marL="685787" indent="-228600" algn="just">
              <a:spcBef>
                <a:spcPts val="0"/>
              </a:spcBef>
              <a:spcAft>
                <a:spcPts val="800"/>
              </a:spcAft>
              <a:buFont typeface="+mj-lt"/>
              <a:buAutoNum type="arabicPeriod"/>
            </a:pPr>
            <a:r>
              <a:rPr lang="uk-UA" sz="2000" dirty="0">
                <a:solidFill>
                  <a:srgbClr val="000000"/>
                </a:solidFill>
                <a:effectLst/>
                <a:latin typeface="Times New Roman" panose="02020603050405020304" pitchFamily="18" charset="0"/>
              </a:rPr>
              <a:t>Що найгірше може з тобою відбутися, якщо дійсно твій прогноз збудиться (викладач буде поганої думки про мене,  я не здам іспит, вилечу з університету, втрачу стипендію і </a:t>
            </a:r>
            <a:r>
              <a:rPr lang="uk-UA" sz="2000" dirty="0" err="1">
                <a:solidFill>
                  <a:srgbClr val="000000"/>
                </a:solidFill>
                <a:effectLst/>
                <a:latin typeface="Times New Roman" panose="02020603050405020304" pitchFamily="18" charset="0"/>
              </a:rPr>
              <a:t>т.ін</a:t>
            </a:r>
            <a:r>
              <a:rPr lang="uk-UA" sz="2000" dirty="0">
                <a:solidFill>
                  <a:srgbClr val="000000"/>
                </a:solidFill>
                <a:effectLst/>
                <a:latin typeface="Times New Roman" panose="02020603050405020304" pitchFamily="18" charset="0"/>
              </a:rPr>
              <a:t>.). Чи зможеш ти пережити це? Що ти будеш робити у цьому випадку?</a:t>
            </a:r>
            <a:endParaRPr lang="uk-UA" sz="2000" dirty="0">
              <a:effectLst/>
            </a:endParaRPr>
          </a:p>
          <a:p>
            <a:pPr marL="685787" indent="-228600" algn="just">
              <a:spcBef>
                <a:spcPts val="0"/>
              </a:spcBef>
              <a:spcAft>
                <a:spcPts val="800"/>
              </a:spcAft>
              <a:buFont typeface="+mj-lt"/>
              <a:buAutoNum type="arabicPeriod"/>
            </a:pPr>
            <a:r>
              <a:rPr lang="uk-UA" sz="2000" dirty="0">
                <a:solidFill>
                  <a:srgbClr val="000000"/>
                </a:solidFill>
                <a:effectLst/>
                <a:latin typeface="Times New Roman" panose="02020603050405020304" pitchFamily="18" charset="0"/>
              </a:rPr>
              <a:t>Чи може бути інший прогноз подій? Що може найкраще відбутися у цій ситуації? Який оптимістичний прогноз ти можеш дати (наприклад, мене запитають про те, що я знатиму тощо).</a:t>
            </a:r>
            <a:endParaRPr lang="uk-UA" sz="2000" dirty="0">
              <a:effectLst/>
            </a:endParaRPr>
          </a:p>
          <a:p>
            <a:pPr marL="685787" indent="-228600" algn="just">
              <a:spcBef>
                <a:spcPts val="0"/>
              </a:spcBef>
              <a:spcAft>
                <a:spcPts val="800"/>
              </a:spcAft>
              <a:buFont typeface="+mj-lt"/>
              <a:buAutoNum type="arabicPeriod"/>
            </a:pPr>
            <a:r>
              <a:rPr lang="uk-UA" sz="2000" dirty="0">
                <a:solidFill>
                  <a:srgbClr val="000000"/>
                </a:solidFill>
                <a:effectLst/>
                <a:latin typeface="Times New Roman" panose="02020603050405020304" pitchFamily="18" charset="0"/>
              </a:rPr>
              <a:t>Що я можу порадити своєму близькому другові, який турбувався б про таку ж саму ситуацію, аби його заспокоїти. А тепер звернися із цими порадами до самого себе. Ти ж собі друг, чи не так?</a:t>
            </a:r>
            <a:endParaRPr lang="uk-UA" sz="2000" dirty="0">
              <a:effectLst/>
            </a:endParaRPr>
          </a:p>
        </p:txBody>
      </p:sp>
    </p:spTree>
    <p:extLst>
      <p:ext uri="{BB962C8B-B14F-4D97-AF65-F5344CB8AC3E}">
        <p14:creationId xmlns="" xmlns:p14="http://schemas.microsoft.com/office/powerpoint/2010/main" val="250274424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574</Words>
  <Application>Microsoft Office PowerPoint</Application>
  <PresentationFormat>Произвольный</PresentationFormat>
  <Paragraphs>75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Заняття 2 </vt:lpstr>
      <vt:lpstr>Слайд 2</vt:lpstr>
      <vt:lpstr>Використай цю шкалу для визначення інтенсивності своїх емоцій. Ти можеш використати будь-яку емоцію, наприклад, образу, роздратування, злість та інше.</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Заняття 2</dc:title>
  <dc:creator>vlad232362@gmail.com</dc:creator>
  <cp:lastModifiedBy>Home_PC</cp:lastModifiedBy>
  <cp:revision>4</cp:revision>
  <dcterms:created xsi:type="dcterms:W3CDTF">2021-04-19T07:45:48Z</dcterms:created>
  <dcterms:modified xsi:type="dcterms:W3CDTF">2021-05-12T13:05:15Z</dcterms:modified>
</cp:coreProperties>
</file>