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79" r:id="rId3"/>
    <p:sldId id="288" r:id="rId4"/>
    <p:sldId id="285" r:id="rId5"/>
    <p:sldId id="289" r:id="rId6"/>
    <p:sldId id="291" r:id="rId7"/>
    <p:sldId id="292" r:id="rId8"/>
    <p:sldId id="293" r:id="rId9"/>
    <p:sldId id="281" r:id="rId10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75AF"/>
    <a:srgbClr val="35759D"/>
    <a:srgbClr val="35B19D"/>
    <a:srgbClr val="000000"/>
    <a:srgbClr val="FFFF00"/>
    <a:srgbClr val="B3D3EA"/>
    <a:srgbClr val="78AD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10" autoAdjust="0"/>
    <p:restoredTop sz="95596" autoAdjust="0"/>
  </p:normalViewPr>
  <p:slideViewPr>
    <p:cSldViewPr>
      <p:cViewPr varScale="1">
        <p:scale>
          <a:sx n="78" d="100"/>
          <a:sy n="78" d="100"/>
        </p:scale>
        <p:origin x="121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D1929EA-F2F2-400F-A056-53DE0E1CFD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2757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7E02F3-37E5-4EB6-9620-6EB1321DDC2C}" type="slidenum">
              <a:rPr lang="en-US"/>
              <a:pPr/>
              <a:t>1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50723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C2D412-7636-4677-85CB-C54E3E366180}" type="slidenum">
              <a:rPr lang="en-US"/>
              <a:pPr/>
              <a:t>2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4195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C2D412-7636-4677-85CB-C54E3E366180}" type="slidenum">
              <a:rPr lang="en-US"/>
              <a:pPr/>
              <a:t>3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78441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C2D412-7636-4677-85CB-C54E3E366180}" type="slidenum">
              <a:rPr lang="en-US"/>
              <a:pPr/>
              <a:t>4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32335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C2D412-7636-4677-85CB-C54E3E366180}" type="slidenum">
              <a:rPr lang="en-US"/>
              <a:pPr/>
              <a:t>5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30781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C2D412-7636-4677-85CB-C54E3E366180}" type="slidenum">
              <a:rPr lang="en-US"/>
              <a:pPr/>
              <a:t>6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39771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C2D412-7636-4677-85CB-C54E3E366180}" type="slidenum">
              <a:rPr lang="en-US"/>
              <a:pPr/>
              <a:t>7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69931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C2D412-7636-4677-85CB-C54E3E366180}" type="slidenum">
              <a:rPr lang="en-US"/>
              <a:pPr/>
              <a:t>8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37081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C2D412-7636-4677-85CB-C54E3E366180}" type="slidenum">
              <a:rPr lang="en-US"/>
              <a:pPr/>
              <a:t>9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797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6096000" cy="704850"/>
          </a:xfrm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066800"/>
            <a:ext cx="6096000" cy="685800"/>
          </a:xfr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77000" y="1524000"/>
            <a:ext cx="1828800" cy="5029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90600" y="1524000"/>
            <a:ext cx="5334000" cy="5029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90600" y="2286000"/>
            <a:ext cx="3581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24400" y="2286000"/>
            <a:ext cx="3581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0"/>
            <a:ext cx="73152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2286000"/>
            <a:ext cx="73152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F75A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F75AF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F75AF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F75AF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F75AF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F75AF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F75AF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F75AF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F75AF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2F75AF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2F75AF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2F75AF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2F75AF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F75AF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F75AF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F75AF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F75AF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F75AF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403648" y="836712"/>
            <a:ext cx="6588224" cy="704850"/>
          </a:xfrm>
        </p:spPr>
        <p:txBody>
          <a:bodyPr/>
          <a:lstStyle/>
          <a:p>
            <a:pPr algn="ctr"/>
            <a:r>
              <a:rPr lang="uk-UA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Політичні процеси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сучасному світі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16632"/>
            <a:ext cx="6934200" cy="1584176"/>
          </a:xfrm>
        </p:spPr>
        <p:txBody>
          <a:bodyPr/>
          <a:lstStyle/>
          <a:p>
            <a:pPr lvl="0"/>
            <a:r>
              <a:rPr kumimoji="0" lang="uk-UA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Поняття, структура, характер політичного процесу та його особливості.</a:t>
            </a:r>
            <a:endParaRPr lang="en-US" sz="3200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905000"/>
            <a:ext cx="6934200" cy="469235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uk-UA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Під </a:t>
            </a:r>
            <a:r>
              <a:rPr lang="uk-UA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uk-UA" sz="2800" b="1" dirty="0" err="1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політичним</a:t>
            </a:r>
            <a:r>
              <a:rPr lang="uk-UA" sz="28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err="1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процесом”</a:t>
            </a:r>
            <a:r>
              <a:rPr lang="uk-UA" sz="28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розуміють:</a:t>
            </a:r>
          </a:p>
          <a:p>
            <a:pPr>
              <a:lnSpc>
                <a:spcPct val="80000"/>
              </a:lnSpc>
            </a:pPr>
            <a:r>
              <a:rPr lang="uk-UA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uk-UA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форму </a:t>
            </a:r>
            <a:r>
              <a:rPr lang="uk-UA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існування </a:t>
            </a:r>
            <a:r>
              <a:rPr lang="uk-UA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(функціонування) </a:t>
            </a:r>
            <a:r>
              <a:rPr lang="uk-UA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політичної системи </a:t>
            </a:r>
            <a:r>
              <a:rPr lang="uk-UA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суспільства, її </a:t>
            </a:r>
            <a:r>
              <a:rPr lang="uk-UA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еволюції;</a:t>
            </a:r>
          </a:p>
          <a:p>
            <a:pPr>
              <a:lnSpc>
                <a:spcPct val="80000"/>
              </a:lnSpc>
            </a:pPr>
            <a:r>
              <a:rPr lang="uk-UA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один </a:t>
            </a:r>
            <a:r>
              <a:rPr lang="uk-UA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із суспільних процесів</a:t>
            </a:r>
            <a:r>
              <a:rPr lang="uk-UA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який відрізняється від правового, економічного, ідеологічного та </a:t>
            </a:r>
            <a:r>
              <a:rPr lang="uk-UA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ін.;</a:t>
            </a:r>
          </a:p>
          <a:p>
            <a:pPr>
              <a:lnSpc>
                <a:spcPct val="80000"/>
              </a:lnSpc>
            </a:pPr>
            <a:r>
              <a:rPr lang="uk-UA" sz="28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кінцевий </a:t>
            </a:r>
            <a:r>
              <a:rPr lang="uk-UA" sz="28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результат </a:t>
            </a:r>
            <a:r>
              <a:rPr lang="uk-UA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формування політичної </a:t>
            </a:r>
            <a:r>
              <a:rPr lang="uk-UA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партії або руху, проведення виборів президента </a:t>
            </a:r>
            <a:r>
              <a:rPr lang="uk-UA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тощо.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en-US" sz="2000" dirty="0"/>
          </a:p>
        </p:txBody>
      </p:sp>
      <p:pic>
        <p:nvPicPr>
          <p:cNvPr id="2050" name="Picture 2" descr="http://player.myshared.ru/62/1351622/slides/slide_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712" y="116632"/>
            <a:ext cx="7006208" cy="936104"/>
          </a:xfrm>
        </p:spPr>
        <p:txBody>
          <a:bodyPr/>
          <a:lstStyle/>
          <a:p>
            <a:pPr algn="ctr"/>
            <a:r>
              <a:rPr lang="uk-UA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Основні </a:t>
            </a:r>
            <a:r>
              <a:rPr lang="uk-UA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підходи до визначення </a:t>
            </a:r>
            <a:r>
              <a:rPr lang="uk-UA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сутності </a:t>
            </a:r>
            <a:r>
              <a:rPr lang="uk-UA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політичного </a:t>
            </a:r>
            <a:r>
              <a:rPr lang="uk-UA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процесу:</a:t>
            </a:r>
            <a:endParaRPr lang="en-US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124744"/>
            <a:ext cx="7150224" cy="5400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uk-UA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межах </a:t>
            </a:r>
            <a:r>
              <a:rPr lang="uk-UA" sz="2400" b="1" i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інституційного </a:t>
            </a:r>
            <a:r>
              <a:rPr lang="uk-UA" sz="2400" b="1" i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підходу</a:t>
            </a:r>
            <a:r>
              <a:rPr lang="uk-UA" sz="2400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цей процес пов’язують з </a:t>
            </a:r>
            <a:r>
              <a:rPr lang="uk-UA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трансформацією інститутів влади </a:t>
            </a:r>
            <a:r>
              <a:rPr lang="uk-UA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основних суб’єктів політичного процесу</a:t>
            </a:r>
            <a:r>
              <a:rPr lang="uk-UA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Часові межі </a:t>
            </a:r>
            <a:r>
              <a:rPr lang="uk-UA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невеликі і </a:t>
            </a:r>
            <a:r>
              <a:rPr lang="uk-UA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охоплюють окремі історичні події</a:t>
            </a:r>
            <a:r>
              <a:rPr lang="uk-UA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uk-UA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межах </a:t>
            </a:r>
            <a:r>
              <a:rPr lang="uk-UA" sz="2400" b="1" i="1" dirty="0" err="1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біхевіористського</a:t>
            </a:r>
            <a:r>
              <a:rPr lang="uk-UA" sz="2400" b="1" i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підходу </a:t>
            </a:r>
            <a:r>
              <a:rPr lang="uk-UA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якості суб’єктів політики розглядають окремих індивідів або групи людей. </a:t>
            </a:r>
            <a:r>
              <a:rPr lang="uk-UA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Політичний </a:t>
            </a:r>
            <a:r>
              <a:rPr lang="uk-UA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процес постає у вигляді «результуючого вектора» </a:t>
            </a:r>
            <a:r>
              <a:rPr lang="uk-UA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поведінки</a:t>
            </a:r>
            <a:r>
              <a:rPr lang="uk-UA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політичних сил та інтересів </a:t>
            </a:r>
            <a:r>
              <a:rPr lang="uk-UA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політичних суб’єктів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uk-UA" sz="2400" b="1" i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Структурно-функціональний підхід</a:t>
            </a:r>
            <a:r>
              <a:rPr lang="uk-UA" sz="2400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акцентує </a:t>
            </a:r>
            <a:r>
              <a:rPr lang="uk-UA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увагу </a:t>
            </a:r>
            <a:r>
              <a:rPr lang="uk-UA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uk-UA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внутрішніх </a:t>
            </a:r>
            <a:r>
              <a:rPr lang="uk-UA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структурно-функціональних особливостях </a:t>
            </a:r>
            <a:r>
              <a:rPr lang="uk-UA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політичної системи та </a:t>
            </a:r>
            <a:r>
              <a:rPr lang="uk-UA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середовища. </a:t>
            </a:r>
            <a:r>
              <a:rPr lang="uk-UA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Одиницями аналізу при цьому виступають не стільки індивіди та групи, скільки великі структури політичної системи </a:t>
            </a:r>
            <a:r>
              <a:rPr lang="uk-UA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uk-UA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сама система в </a:t>
            </a:r>
            <a:r>
              <a:rPr lang="uk-UA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цілому, </a:t>
            </a:r>
            <a:r>
              <a:rPr lang="uk-UA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 також їх </a:t>
            </a:r>
            <a:r>
              <a:rPr lang="uk-UA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функціонально-рольова </a:t>
            </a:r>
            <a:r>
              <a:rPr lang="uk-UA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структура. 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en-US" sz="2000" dirty="0">
              <a:solidFill>
                <a:srgbClr val="002060"/>
              </a:solidFill>
            </a:endParaRPr>
          </a:p>
        </p:txBody>
      </p:sp>
      <p:pic>
        <p:nvPicPr>
          <p:cNvPr id="3074" name="Picture 2" descr="http://player.myshared.ru/62/1351622/slides/slide_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712" y="260648"/>
            <a:ext cx="6934200" cy="715963"/>
          </a:xfrm>
        </p:spPr>
        <p:txBody>
          <a:bodyPr/>
          <a:lstStyle/>
          <a:p>
            <a:pPr algn="ctr"/>
            <a:r>
              <a:rPr lang="uk-UA" sz="4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Політичний процес -</a:t>
            </a:r>
            <a:endParaRPr lang="en-US" sz="4000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196752"/>
            <a:ext cx="6934200" cy="497544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uk-UA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 послідовна зміна </a:t>
            </a:r>
            <a:r>
              <a:rPr lang="uk-UA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політичної </a:t>
            </a:r>
            <a:r>
              <a:rPr lang="uk-UA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системи суспільства, що відбувається в результаті сукупної діяльності соціально-політичних сил, </a:t>
            </a:r>
            <a:r>
              <a:rPr lang="uk-UA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що спрямована </a:t>
            </a:r>
            <a:r>
              <a:rPr lang="uk-UA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завоювання, утримання та використання політичної влади, на забезпечення конституювання, функціонування або зміну політичної системи, на відтворення або зміну існуючої сукупності суспільних відносин.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en-US" sz="2000" dirty="0"/>
          </a:p>
        </p:txBody>
      </p:sp>
      <p:pic>
        <p:nvPicPr>
          <p:cNvPr id="4098" name="Picture 2" descr="http://player.myshared.ru/62/1351622/slides/slide_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188640"/>
            <a:ext cx="6934200" cy="936104"/>
          </a:xfrm>
        </p:spPr>
        <p:txBody>
          <a:bodyPr/>
          <a:lstStyle/>
          <a:p>
            <a:pPr algn="ctr"/>
            <a:r>
              <a:rPr lang="uk-UA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Структура політичного </a:t>
            </a:r>
            <a:r>
              <a:rPr lang="uk-UA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процесу:</a:t>
            </a:r>
            <a:endParaRPr lang="en-US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340768"/>
            <a:ext cx="6934200" cy="5184576"/>
          </a:xfrm>
        </p:spPr>
        <p:txBody>
          <a:bodyPr/>
          <a:lstStyle/>
          <a:p>
            <a:pPr lvl="0"/>
            <a:r>
              <a:rPr lang="uk-UA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суб’єкта</a:t>
            </a:r>
            <a:r>
              <a:rPr lang="uk-UA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uk-UA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носія влади;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об’єкта -</a:t>
            </a:r>
            <a:r>
              <a:rPr lang="uk-UA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має </a:t>
            </a:r>
            <a:r>
              <a:rPr lang="uk-UA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бути створений або досягнутий як мета процесу;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засобів, методів, ресурсів, виконавців </a:t>
            </a:r>
            <a:r>
              <a:rPr lang="uk-UA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процесу. Ресурсами можуть бути знання, наука, технічні та фінансові засоби, настрої мас, ідеологія, громадська думка та інші фактори.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en-US" sz="2000" dirty="0"/>
          </a:p>
        </p:txBody>
      </p:sp>
      <p:pic>
        <p:nvPicPr>
          <p:cNvPr id="5122" name="Picture 2" descr="http://player.myshared.ru/62/1351622/slides/slide_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720" y="332656"/>
            <a:ext cx="6934200" cy="715963"/>
          </a:xfrm>
        </p:spPr>
        <p:txBody>
          <a:bodyPr/>
          <a:lstStyle/>
          <a:p>
            <a:r>
              <a:rPr lang="uk-UA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Зміст політичного </a:t>
            </a:r>
            <a:r>
              <a:rPr lang="uk-UA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процесу:</a:t>
            </a:r>
            <a:endParaRPr lang="en-US" sz="4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196752"/>
            <a:ext cx="6934200" cy="4975448"/>
          </a:xfrm>
        </p:spPr>
        <p:txBody>
          <a:bodyPr/>
          <a:lstStyle/>
          <a:p>
            <a:pPr lvl="0"/>
            <a:endParaRPr lang="uk-UA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соціально-політичні </a:t>
            </a:r>
            <a:r>
              <a:rPr lang="uk-UA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умови </a:t>
            </a:r>
            <a:r>
              <a:rPr lang="uk-UA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виникнення та функціонування політичного процесу;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суб’єкти</a:t>
            </a:r>
            <a:r>
              <a:rPr lang="uk-UA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політичних дій та засоби їх впливу на об’єкт, а також об’єкти впливу;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політичні інтереси, мотиви та цілі </a:t>
            </a:r>
            <a:r>
              <a:rPr lang="uk-UA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поведінки в політичній взаємодії;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взаємодія суб’єктів </a:t>
            </a:r>
            <a:r>
              <a:rPr lang="uk-UA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формі боротьби та співпраці.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720" y="116632"/>
            <a:ext cx="6934200" cy="715963"/>
          </a:xfrm>
        </p:spPr>
        <p:txBody>
          <a:bodyPr/>
          <a:lstStyle/>
          <a:p>
            <a:pPr algn="ctr"/>
            <a:r>
              <a:rPr lang="uk-UA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Політичні зміни</a:t>
            </a:r>
            <a:endParaRPr lang="en-US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7704" y="764704"/>
            <a:ext cx="7007696" cy="5976664"/>
          </a:xfrm>
        </p:spPr>
        <p:txBody>
          <a:bodyPr/>
          <a:lstStyle/>
          <a:p>
            <a:r>
              <a:rPr lang="uk-UA" sz="2000" b="1" i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Політичні зміни</a:t>
            </a:r>
            <a:r>
              <a:rPr lang="uk-UA" sz="20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процес появи нової якості в способі та характері взаємодії між політичними </a:t>
            </a:r>
            <a:r>
              <a:rPr lang="uk-UA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суб’єктами.</a:t>
            </a:r>
            <a:endParaRPr lang="ru-RU" sz="2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Політичні </a:t>
            </a:r>
            <a:r>
              <a:rPr lang="uk-UA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зміни відбуваються внаслідок </a:t>
            </a:r>
            <a:r>
              <a:rPr lang="uk-UA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порушення</a:t>
            </a:r>
            <a:r>
              <a:rPr lang="uk-UA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матеріальних та інших колективних ресурсів</a:t>
            </a:r>
            <a:r>
              <a:rPr lang="uk-UA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з приводу яких відбувається колективне спілкування;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ідеальних схем </a:t>
            </a:r>
            <a:r>
              <a:rPr lang="uk-UA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uk-UA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духовних уподобань політиків</a:t>
            </a:r>
            <a:r>
              <a:rPr lang="uk-UA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(ідеї, стереотипи, установки </a:t>
            </a:r>
            <a:r>
              <a:rPr lang="uk-UA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тощо);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соціокультурних символів, ціннісних норм</a:t>
            </a:r>
            <a:r>
              <a:rPr lang="uk-UA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що визначають правила політичного спілкування;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ієрархії </a:t>
            </a:r>
            <a:r>
              <a:rPr lang="uk-UA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соціальних акторів </a:t>
            </a:r>
            <a:r>
              <a:rPr lang="uk-UA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 статусами, рангами та інтересами;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стійкої </a:t>
            </a:r>
            <a:r>
              <a:rPr lang="uk-UA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взаємодії, </a:t>
            </a:r>
            <a:r>
              <a:rPr lang="uk-UA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зв’язків </a:t>
            </a:r>
            <a:r>
              <a:rPr lang="uk-UA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uk-UA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інституціональних форм </a:t>
            </a:r>
            <a:r>
              <a:rPr lang="uk-UA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спілкування між людьми;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2000" i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2000" i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іжнародних факторів </a:t>
            </a:r>
            <a:r>
              <a:rPr lang="uk-UA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uk-UA" sz="2000" dirty="0" smtClean="0"/>
              <a:t>.</a:t>
            </a:r>
          </a:p>
          <a:p>
            <a:r>
              <a:rPr lang="uk-UA" sz="2000" b="1" i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Типи політичних змін</a:t>
            </a:r>
            <a:r>
              <a:rPr lang="uk-UA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uk-UA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повстання, революція, реформи, модернізація, політична криза, конфлікти та співпраця, виборча кампанія тощо.</a:t>
            </a:r>
            <a:endParaRPr lang="en-US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712" y="188640"/>
            <a:ext cx="6934200" cy="715963"/>
          </a:xfrm>
        </p:spPr>
        <p:txBody>
          <a:bodyPr/>
          <a:lstStyle/>
          <a:p>
            <a:pPr algn="ctr"/>
            <a:r>
              <a:rPr lang="uk-UA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Політичний розвиток</a:t>
            </a:r>
            <a:endParaRPr lang="en-US" sz="4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124744"/>
            <a:ext cx="7272808" cy="561662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uk-UA" sz="2800" b="1" i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Політичний розвиток</a:t>
            </a:r>
            <a:r>
              <a:rPr lang="uk-UA" sz="2800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зростання </a:t>
            </a:r>
            <a:r>
              <a:rPr lang="uk-UA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здатності політичної системи до гнучкого пристосування до соціальних умов (вимогам груп, нових співвідношень сил та ресурсів влади), що змінюються, при збереженні та збільшенні можливостей як для еліти, так і пересічних громадян виконувати свої специфічні функції в управлінні суспільством та державою. </a:t>
            </a:r>
            <a:endParaRPr lang="uk-UA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uk-UA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uk-UA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uk-UA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способом здійснення політичний розвиток може бути </a:t>
            </a:r>
            <a:r>
              <a:rPr lang="uk-UA" sz="2800" i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еволюційним</a:t>
            </a:r>
            <a:r>
              <a:rPr lang="uk-UA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uk-UA" sz="2800" i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революційним</a:t>
            </a:r>
            <a:r>
              <a:rPr lang="uk-UA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55776" y="1772816"/>
            <a:ext cx="5616624" cy="2232248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r>
              <a:rPr lang="uk-UA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Дякую за увагу! </a:t>
            </a:r>
            <a:br>
              <a:rPr lang="uk-UA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template">
  <a:themeElements>
    <a:clrScheme name="powerpoint-template-24 8">
      <a:dk1>
        <a:srgbClr val="4D4D4D"/>
      </a:dk1>
      <a:lt1>
        <a:srgbClr val="FFFFFF"/>
      </a:lt1>
      <a:dk2>
        <a:srgbClr val="4D4D4D"/>
      </a:dk2>
      <a:lt2>
        <a:srgbClr val="B91003"/>
      </a:lt2>
      <a:accent1>
        <a:srgbClr val="1264E2"/>
      </a:accent1>
      <a:accent2>
        <a:srgbClr val="2189F8"/>
      </a:accent2>
      <a:accent3>
        <a:srgbClr val="FFFFFF"/>
      </a:accent3>
      <a:accent4>
        <a:srgbClr val="404040"/>
      </a:accent4>
      <a:accent5>
        <a:srgbClr val="AAB8EE"/>
      </a:accent5>
      <a:accent6>
        <a:srgbClr val="1D7CE1"/>
      </a:accent6>
      <a:hlink>
        <a:srgbClr val="2CA8FE"/>
      </a:hlink>
      <a:folHlink>
        <a:srgbClr val="DDDDDD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0C209B"/>
        </a:lt2>
        <a:accent1>
          <a:srgbClr val="2167BF"/>
        </a:accent1>
        <a:accent2>
          <a:srgbClr val="C60C0D"/>
        </a:accent2>
        <a:accent3>
          <a:srgbClr val="FFFFFF"/>
        </a:accent3>
        <a:accent4>
          <a:srgbClr val="404040"/>
        </a:accent4>
        <a:accent5>
          <a:srgbClr val="ABB8DC"/>
        </a:accent5>
        <a:accent6>
          <a:srgbClr val="B30A0B"/>
        </a:accent6>
        <a:hlink>
          <a:srgbClr val="4793C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0E0F83"/>
        </a:lt2>
        <a:accent1>
          <a:srgbClr val="4049D2"/>
        </a:accent1>
        <a:accent2>
          <a:srgbClr val="494FD9"/>
        </a:accent2>
        <a:accent3>
          <a:srgbClr val="FFFFFF"/>
        </a:accent3>
        <a:accent4>
          <a:srgbClr val="404040"/>
        </a:accent4>
        <a:accent5>
          <a:srgbClr val="AFB1E5"/>
        </a:accent5>
        <a:accent6>
          <a:srgbClr val="4147C4"/>
        </a:accent6>
        <a:hlink>
          <a:srgbClr val="757DD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4B8ACD"/>
        </a:lt2>
        <a:accent1>
          <a:srgbClr val="5C98C2"/>
        </a:accent1>
        <a:accent2>
          <a:srgbClr val="93BAD6"/>
        </a:accent2>
        <a:accent3>
          <a:srgbClr val="FFFFFF"/>
        </a:accent3>
        <a:accent4>
          <a:srgbClr val="404040"/>
        </a:accent4>
        <a:accent5>
          <a:srgbClr val="B5CADD"/>
        </a:accent5>
        <a:accent6>
          <a:srgbClr val="85A8C2"/>
        </a:accent6>
        <a:hlink>
          <a:srgbClr val="AECDE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2F75AF"/>
        </a:lt2>
        <a:accent1>
          <a:srgbClr val="3E88C2"/>
        </a:accent1>
        <a:accent2>
          <a:srgbClr val="80C6ED"/>
        </a:accent2>
        <a:accent3>
          <a:srgbClr val="FFFFFF"/>
        </a:accent3>
        <a:accent4>
          <a:srgbClr val="404040"/>
        </a:accent4>
        <a:accent5>
          <a:srgbClr val="AFC3DD"/>
        </a:accent5>
        <a:accent6>
          <a:srgbClr val="73B3D7"/>
        </a:accent6>
        <a:hlink>
          <a:srgbClr val="8AC0E8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2F75AF"/>
        </a:lt2>
        <a:accent1>
          <a:srgbClr val="C31F26"/>
        </a:accent1>
        <a:accent2>
          <a:srgbClr val="80C6ED"/>
        </a:accent2>
        <a:accent3>
          <a:srgbClr val="FFFFFF"/>
        </a:accent3>
        <a:accent4>
          <a:srgbClr val="404040"/>
        </a:accent4>
        <a:accent5>
          <a:srgbClr val="DEABAC"/>
        </a:accent5>
        <a:accent6>
          <a:srgbClr val="73B3D7"/>
        </a:accent6>
        <a:hlink>
          <a:srgbClr val="8AC0E8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063ECF"/>
        </a:lt2>
        <a:accent1>
          <a:srgbClr val="1264E2"/>
        </a:accent1>
        <a:accent2>
          <a:srgbClr val="2189F8"/>
        </a:accent2>
        <a:accent3>
          <a:srgbClr val="FFFFFF"/>
        </a:accent3>
        <a:accent4>
          <a:srgbClr val="404040"/>
        </a:accent4>
        <a:accent5>
          <a:srgbClr val="AAB8EE"/>
        </a:accent5>
        <a:accent6>
          <a:srgbClr val="1D7CE1"/>
        </a:accent6>
        <a:hlink>
          <a:srgbClr val="2CA8FE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B91003"/>
        </a:lt2>
        <a:accent1>
          <a:srgbClr val="1264E2"/>
        </a:accent1>
        <a:accent2>
          <a:srgbClr val="2189F8"/>
        </a:accent2>
        <a:accent3>
          <a:srgbClr val="FFFFFF"/>
        </a:accent3>
        <a:accent4>
          <a:srgbClr val="404040"/>
        </a:accent4>
        <a:accent5>
          <a:srgbClr val="AAB8EE"/>
        </a:accent5>
        <a:accent6>
          <a:srgbClr val="1D7CE1"/>
        </a:accent6>
        <a:hlink>
          <a:srgbClr val="2CA8FE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</Template>
  <TotalTime>376</TotalTime>
  <Words>509</Words>
  <Application>Microsoft Office PowerPoint</Application>
  <PresentationFormat>Экран (4:3)</PresentationFormat>
  <Paragraphs>47</Paragraphs>
  <Slides>9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Microsoft Sans Serif</vt:lpstr>
      <vt:lpstr>Times New Roman</vt:lpstr>
      <vt:lpstr>powerpoint-template</vt:lpstr>
      <vt:lpstr>Політичні процеси в сучасному світі</vt:lpstr>
      <vt:lpstr>1. Поняття, структура, характер політичного процесу та його особливості.</vt:lpstr>
      <vt:lpstr>Основні підходи до визначення сутності політичного процесу:</vt:lpstr>
      <vt:lpstr>Політичний процес -</vt:lpstr>
      <vt:lpstr>Структура політичного процесу:</vt:lpstr>
      <vt:lpstr>Зміст політичного процесу:</vt:lpstr>
      <vt:lpstr>Політичні зміни</vt:lpstr>
      <vt:lpstr>Політичний розвиток</vt:lpstr>
      <vt:lpstr>Презентация PowerPoint</vt:lpstr>
    </vt:vector>
  </TitlesOfParts>
  <Company>Computer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9. Політичні процеси.</dc:title>
  <dc:creator>User</dc:creator>
  <cp:lastModifiedBy>Домашний</cp:lastModifiedBy>
  <cp:revision>59</cp:revision>
  <dcterms:created xsi:type="dcterms:W3CDTF">2016-04-18T08:01:00Z</dcterms:created>
  <dcterms:modified xsi:type="dcterms:W3CDTF">2020-09-23T19:43:12Z</dcterms:modified>
</cp:coreProperties>
</file>