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y="6858000" cx="9144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36576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371600" y="601186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371600" y="564991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391525" y="5753100"/>
            <a:ext cx="5032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18288" algn="r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2900"/>
              <a:buFont typeface="Century Gothic"/>
              <a:buNone/>
              <a:defRPr b="0" sz="29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6278562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1135062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10575" y="6556375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/>
          <p:nvPr>
            <p:ph idx="2" type="pic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0" type="dt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1169987" y="6557962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216900" y="6556375"/>
            <a:ext cx="3667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57200" y="6481762"/>
            <a:ext cx="4259262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600"/>
              <a:buFont typeface="Century Gothic"/>
              <a:buNone/>
              <a:defRPr b="1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619375" y="6481762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450262" y="809625"/>
            <a:ext cx="5032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showMasterSp="0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3" type="body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4" type="body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4791075" y="6481762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457200" y="6481762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7589837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FBFBF">
                <a:alpha val="3450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" name="Google Shape;8;p1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C6C6C6">
                <a:alpha val="4470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" name="Google Shape;9;p1"/>
          <p:cNvSpPr/>
          <p:nvPr/>
        </p:nvSpPr>
        <p:spPr>
          <a:xfrm rot="-5400000">
            <a:off x="7553325" y="5254625"/>
            <a:ext cx="1893887" cy="1293812"/>
          </a:xfrm>
          <a:prstGeom prst="triangle">
            <a:avLst>
              <a:gd fmla="val 11086" name="adj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371600" y="601186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371600" y="564991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91525" y="5753100"/>
            <a:ext cx="5032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b="0" i="0" sz="13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FBFBF">
                <a:alpha val="3450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" name="Google Shape;24;p3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C6C6C6">
                <a:alpha val="4470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57200" y="6481762"/>
            <a:ext cx="4259262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FBFBF">
                <a:alpha val="3450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" name="Google Shape;39;p5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C6C6C6">
                <a:alpha val="4470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 flipH="1" rot="10800000">
            <a:off x="6350" y="6350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 flipH="1" rot="-5400000">
            <a:off x="7553325" y="309562"/>
            <a:ext cx="1893887" cy="1293812"/>
          </a:xfrm>
          <a:prstGeom prst="triangle">
            <a:avLst>
              <a:gd fmla="val 11086" name="adj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6469062" y="9525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C6C6C6">
                <a:alpha val="44705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" name="Google Shape;77;p11"/>
          <p:cNvCxnSpPr/>
          <p:nvPr/>
        </p:nvCxnSpPr>
        <p:spPr>
          <a:xfrm flipH="1" rot="10800000"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FBFBF">
                <a:alpha val="34509"/>
              </a:srgbClr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19375" y="6481762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50262" y="809625"/>
            <a:ext cx="5032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4791075" y="6481762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457200" y="6481762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589837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b="0" i="0" sz="1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6278562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1135062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410575" y="6556375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>
            <a:off x="1169987" y="6557962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216900" y="6556375"/>
            <a:ext cx="3667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b="0" i="0" sz="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4294967295" type="ctrTitle"/>
          </p:nvPr>
        </p:nvSpPr>
        <p:spPr>
          <a:xfrm>
            <a:off x="540544" y="776288"/>
            <a:ext cx="8135912" cy="4380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8463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6000"/>
              <a:buFont typeface="Century Gothic"/>
              <a:buNone/>
            </a:pPr>
            <a:r>
              <a:rPr b="1" i="1" lang="ru-RU" sz="6000" u="none" cap="none" strike="noStrik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Нейролінгвістичне програмування</a:t>
            </a:r>
            <a:endParaRPr b="1" i="1" sz="6000" u="none" cap="none" strike="noStrik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унів\Історія психології\карт\123418.jpg"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233362"/>
            <a:ext cx="6911975" cy="64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457200" y="260350"/>
            <a:ext cx="8229600" cy="619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Грунтуючись на мовних сигналах тіла, зібраних експертними методами під час спостережень декількох психотерапевтів , що практикують НЛП, вважають, що нашу суб'єктивну реальність визначають переконання, сприйняття та поведінку, і, отже, можливо проводити зміни поведінки, трансформувати переконання і лікувати травми . </a:t>
            </a:r>
            <a:endParaRPr/>
          </a:p>
          <a:p>
            <a:pPr indent="-382587" lvl="0" marL="447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Техніки, вироблені на основі даних спостережень, описувалися як «терапевтична магія», тоді як саме НЛП описувалося як «дослідження структури суб'єктивного досвіду». Ці твердження грунтуються на принципі, що будь-яка поведінка не виявляється випадково, але має структуру, яку можливо зрозуміти.</a:t>
            </a:r>
            <a:endParaRPr/>
          </a:p>
          <a:p>
            <a:pPr indent="-382587" lvl="0" marL="447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НЛП застосовується в цілому ряді сфер діяльності: торгівля, психотерапія, комунікація, освіта, спорт , управління бізнесом, міжособистісні відносини, а також в духовних рухах і при спокушанні. Як серед практиків, так і серед скептично налаштованих людей існує значне розмаїття думок щодо того, що слід вважати НЛП, а що не слід.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унів\Історія психології\карт\img-49.jpg"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88912"/>
            <a:ext cx="8353425" cy="642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4294967295" type="title"/>
          </p:nvPr>
        </p:nvSpPr>
        <p:spPr>
          <a:xfrm>
            <a:off x="457200" y="267494"/>
            <a:ext cx="8229600" cy="785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1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959"/>
              <a:buFont typeface="Century Gothic"/>
              <a:buNone/>
            </a:pPr>
            <a:br>
              <a:rPr b="0" i="0" lang="ru-RU" sz="3959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ru-RU" sz="378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Область застосування НЛП</a:t>
            </a:r>
            <a:br>
              <a:rPr b="0" i="0" lang="ru-RU" sz="378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780" u="none" cap="none" strike="noStrik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57200" y="908050"/>
            <a:ext cx="8229600" cy="554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666" lvl="0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b="0" i="0" lang="ru-RU" sz="2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 час появи нейролінгвістичного програмування його головним завданням була сфера комунікативних та мовних явищ. Згідно з уявленнями нейролінгвістичного програмування наш досвід складається з наших відчуттів і особливостей людини. В системі нейролінгвістичного програмування ні чітких граней того, що можливо пізнати, до того ж вважається, що краще дослідити досвід людини, ніж щось інше. 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b="0" i="0" lang="ru-RU" sz="2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результаті цього з'явилося кілька областей застосування нейролінгвістичного програмування:</a:t>
            </a:r>
            <a:endParaRPr/>
          </a:p>
          <a:p>
            <a:pPr indent="-260668" lvl="0" marL="447675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457200" y="333375"/>
            <a:ext cx="8435975" cy="6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різні психологічні явища, такі як фобії;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несвідомі феномени: занурення в транс і інші несвідомі процеси;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медицині нейролінгвістичне програмування застосовується для управління больовими відчуттями і здоров'ям;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вивчення парапсихологічних явищ: екстрасенси, провісники;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бізнес, в основному використовується при тренінгу персоналу;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повсякденні ситуації, такі як переговори, або ж просто розмова з дитиною;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дослідження духовних станів і переживань людини;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вивчення поведінки людини, а також з'ясування причин різкої зміни його поведінки;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вдосконалення роботи з різними ситуаціями спілкування;</a:t>
            </a:r>
            <a:endParaRPr/>
          </a:p>
          <a:p>
            <a:pPr indent="-382587" lvl="0" marL="4476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b="0" i="0" lang="ru-RU" sz="20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моделювання поведінки деяких відомих особистостей, з метою дізнатися, як повів би себе ця людина в певній ситуації</a:t>
            </a:r>
            <a:endParaRPr/>
          </a:p>
          <a:p>
            <a:pPr indent="-280988" lvl="0" marL="44767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idx="4294967295" type="title"/>
          </p:nvPr>
        </p:nvSpPr>
        <p:spPr>
          <a:xfrm>
            <a:off x="457200" y="267494"/>
            <a:ext cx="8229600" cy="713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1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800"/>
              <a:buFont typeface="Century Gothic"/>
              <a:buNone/>
            </a:pPr>
            <a:r>
              <a:rPr b="0" i="0" lang="ru-RU" sz="38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Критика</a:t>
            </a:r>
            <a:endParaRPr b="0" i="0" sz="3800" u="none" cap="none" strike="noStrik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457200" y="981075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0827" lvl="0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⦿"/>
            </a:pPr>
            <a:r>
              <a:rPr b="0" i="0" lang="ru-RU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Варто зазначити, що НЛП іноді класифікується як паранауковіий напрямок . Існує ряд досліджень ефективності НЛП з позитивним результатом, проте велика частина наукових експериментів говорять про неефективність методик НЛП і відсутність у них наукового обгрунтування. Деякі критики висловлюють сумніви в етичності застосування НЛП .</a:t>
            </a:r>
            <a:endParaRPr/>
          </a:p>
          <a:p>
            <a:pPr indent="-382587" lvl="0" marL="447675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⦿"/>
            </a:pPr>
            <a:r>
              <a:rPr b="0" i="0" lang="ru-RU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Наукові огляди показують, що НЛП містить ряд фактичних помилок і не дає тих результатів, про які заявляють прихильники даного напрямку. Критики звертають увагу не тільки на відсутність достовірних експериментальних підтверджень ефективності НЛП, але і на характерні псевдонаукові риси, присутні в концепціях напрямку, його назві і застосовуваної термінології 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унів\Історія психології\карт\id_34501.jpg" id="216" name="Google Shape;2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88912"/>
            <a:ext cx="8194675" cy="645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457200" y="549275"/>
            <a:ext cx="82296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1" lang="ru-RU" sz="3200" u="none">
                <a:solidFill>
                  <a:srgbClr val="FF56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Презентацію підготувала </a:t>
            </a:r>
            <a:endParaRPr/>
          </a:p>
          <a:p>
            <a:pPr indent="-382587" lvl="0" marL="447675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1" lang="ru-RU" sz="3200" u="none">
                <a:solidFill>
                  <a:srgbClr val="FF56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студентка психологічного факультету </a:t>
            </a:r>
            <a:endParaRPr/>
          </a:p>
          <a:p>
            <a:pPr indent="-382587" lvl="0" marL="447675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1" lang="ru-RU" sz="3200" u="none">
                <a:solidFill>
                  <a:srgbClr val="FF56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2-В групи </a:t>
            </a:r>
            <a:endParaRPr/>
          </a:p>
          <a:p>
            <a:pPr indent="-382587" lvl="0" marL="447675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1" lang="ru-RU" sz="3200" u="none">
                <a:solidFill>
                  <a:srgbClr val="FF56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Мендусь Надія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4294967295" type="title"/>
          </p:nvPr>
        </p:nvSpPr>
        <p:spPr>
          <a:xfrm>
            <a:off x="457200" y="267494"/>
            <a:ext cx="8229600" cy="569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b="0" i="0" lang="ru-RU" sz="3780" u="none" cap="none" strike="noStrik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Значення НЛП</a:t>
            </a:r>
            <a:endParaRPr b="0" i="0" sz="3780" u="none" cap="none" strike="noStrik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457200" y="908050"/>
            <a:ext cx="8435975" cy="554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Нейролінгвістичне програмування (НЛП) - напрям у психотерапії та практичній психології , який не визнається академічною спільнотою. </a:t>
            </a:r>
            <a:endParaRPr/>
          </a:p>
          <a:p>
            <a:pPr indent="-275907" lvl="0" marL="447675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Являє собою процес моделювання унікальних для кожної людини усвідомлених і неусвідомлених типів поведінки, спрямованих на те, щоб постійно рухатися до все більшого розкриття свого потенціалу. </a:t>
            </a:r>
            <a:endParaRPr/>
          </a:p>
          <a:p>
            <a:pPr indent="-275907" lvl="0" marL="447675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суті своїй НЛП - це дослідження нашого мислення, поведінки і мовних можливостей, за допомогою яких ми можемо вибудувати набір ефективних стратегій. Ці стратегії можуть допомогти нам прийняти рішення, побудувати стосунки, почати свій власний бізнес, керувати групами людей, створювати рівновагу у своєму житті. </a:t>
            </a:r>
            <a:endParaRPr/>
          </a:p>
          <a:p>
            <a:pPr indent="-275908" lvl="0" marL="44767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унів\Історія психології\NLP-300x287.jpg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476250"/>
            <a:ext cx="6408737" cy="61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457200" y="333375"/>
            <a:ext cx="8229600" cy="6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 - це уклад нашого мислення, його характер. Наш світогляд, наші стереотипи, що виникли з контакту з навколишнім середовищем і суспільством. Ключ до особистого і ділового успіху знаходиться в першу чергу в нас самих, і вивчення того, яким чином ми думаємо, дозволить нам розкрити наші внутрішні ресурси. </a:t>
            </a:r>
            <a:endParaRPr/>
          </a:p>
          <a:p>
            <a:pPr indent="-275907" lvl="0" marL="447675" marR="0" rtl="0" algn="just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Лінгвістичне - наша мова - невід'ємна частина нашого життя. Спершу, ми не замислюємося, як багато для нас означає мова, зокрема для життя в соціальному середовищі. Навчання розумінню та управління структурою нашої мови відіграє ключову роль у цьому світі, де все більше і більше цінується здатність до спілкування. </a:t>
            </a:r>
            <a:endParaRPr/>
          </a:p>
          <a:p>
            <a:pPr indent="-275907" lvl="0" marL="447675" marR="0" rtl="0" algn="just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Програмування - ми керуємо своїм життям за допомогою певних стратегій. Усвідомлюючи ці стратегії, ми забезпечуємо собі вибір: продовжувати діяти в тому ж ключі або спробувати розвинути наш потенціал нашу особисту ефективність.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унів\Історія психології\карт\NLP.jpg"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476250"/>
            <a:ext cx="5832475" cy="6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250825" y="333375"/>
            <a:ext cx="8424862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6227" lvl="0" marL="44767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7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⦿"/>
            </a:pPr>
            <a:r>
              <a:rPr b="0" i="0" lang="ru-RU" sz="17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НЛП, відоме також як «психотерапія нової хвилі», було розроблено в 1960-х - 1970-х роках групою співавторів, незабаром набуло популярності. Провідна роль у створенні належить Річарду Бендлеру (математик) і Джону Гріндеру (лінгвіст).</a:t>
            </a:r>
            <a:endParaRPr/>
          </a:p>
          <a:p>
            <a:pPr indent="-382587" lvl="0" marL="447675" marR="0" rtl="0" algn="just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⦿"/>
            </a:pPr>
            <a:r>
              <a:rPr b="0" i="0" lang="ru-RU" sz="17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Своїми попередниками автори вважають Грегорі Бейтсона, Мілтона Еріксона, сучасних нейропсихологів, що займаються розробкою межполушарной асиметрії: права півкуля - образне, ліва півкуля "комп'ютерне",, кібернетиків, в першу чергу - Карлоса Кастанедy.</a:t>
            </a:r>
            <a:endParaRPr/>
          </a:p>
          <a:p>
            <a:pPr indent="-296228" lvl="0" marL="447675" marR="0" rtl="0" algn="l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7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:\унів\Історія психології\карт\bateson_1_middle.jpg"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20000">
            <a:off x="641350" y="2852737"/>
            <a:ext cx="3035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унів\Історія психології\карт\milton_erikson.kouch_poziciya_1.jpg"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0000">
            <a:off x="5192712" y="2906712"/>
            <a:ext cx="3508375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457200" y="5157787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Char char="⦿"/>
            </a:pPr>
            <a:r>
              <a:rPr b="0" i="0" lang="ru-RU" sz="23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Річард Бендлер народився 24 лютого 1950 р в Нью-Джерсі  - Американський письменник, співавтор (разом з Джоном Гріндером) нейролінгвістичного програмування.</a:t>
            </a:r>
            <a:endParaRPr/>
          </a:p>
          <a:p>
            <a:pPr indent="-265748" lvl="0" marL="447675" marR="0" rtl="0" algn="l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:\унів\Історія психології\карт\Dr-Richard-Bandler.png"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188912"/>
            <a:ext cx="6624637" cy="49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457200" y="4725987"/>
            <a:ext cx="822960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ru-RU" sz="21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Джон Гріндер (Р. 10 січня 1940) - американський автор, лінгвіст. Будучи на десять років старше Бендлера, став супервізором в його групі семінарів гештальт терапії. У молодості працював таємним агентом ЦРУ в Німеччині, Італії та Югославії. Він також працював молодшим асистентом професора лінгвістики під керівництвом Грегорі Бейтсон в Кресж Коледж.</a:t>
            </a:r>
            <a:endParaRPr/>
          </a:p>
        </p:txBody>
      </p:sp>
      <p:pic>
        <p:nvPicPr>
          <p:cNvPr descr="D:\унів\Історія психології\карт\grinder.jpg" id="174" name="Google Shape;1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260350"/>
            <a:ext cx="4392612" cy="4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457200" y="549275"/>
            <a:ext cx="82296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666" lvl="0" marL="4476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b="0" i="0" lang="ru-RU" sz="2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Річард Бендлер і Джон Гріндер пояснюють, що в НЛП втілені ідеї про те, що наші карти, або моделі світу є викривленими репрезентаціями, зважаючи на особливості нейрологічного функціонування та обмежень, пов'язаних з ним. </a:t>
            </a:r>
            <a:endParaRPr/>
          </a:p>
          <a:p>
            <a:pPr indent="-260666" lvl="0" marL="4476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b="0" i="0" lang="ru-RU" sz="2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«Інформація про світ виходить рецепторами п'яти почуттів і потім піддається різним нейрологічним  і лінгвістичним трансформаціям навіть до того, як ми вперше отримуємо доступ до цієї інформації, що означає, що ми ніколи не переживаємо на досвіді об'єктивну реальність, ще не змінену нашою мовою і нейролога»</a:t>
            </a:r>
            <a:endParaRPr/>
          </a:p>
          <a:p>
            <a:pPr indent="-260668" lvl="0" marL="447675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