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80" r:id="rId25"/>
    <p:sldId id="281" r:id="rId26"/>
    <p:sldId id="279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0" r:id="rId44"/>
    <p:sldId id="298" r:id="rId45"/>
    <p:sldId id="299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3" r:id="rId68"/>
    <p:sldId id="322" r:id="rId69"/>
    <p:sldId id="324" r:id="rId70"/>
    <p:sldId id="325" r:id="rId71"/>
    <p:sldId id="326" r:id="rId72"/>
    <p:sldId id="327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 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Текст 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адпись 8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«</a:t>
            </a:r>
          </a:p>
        </p:txBody>
      </p:sp>
      <p:sp>
        <p:nvSpPr>
          <p:cNvPr id="13" name="Надпись 12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 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 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7" name="Прямая соединительная линия 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 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9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 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 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7" name="Прямая соединительная линия 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 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rtlCol="0" anchor="b" anchorCtr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112304-CF55-4813-AC8B-A2271D30267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12F1-5121-436F-9914-C539032DF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857364"/>
            <a:ext cx="6801440" cy="1285884"/>
          </a:xfrm>
        </p:spPr>
        <p:txBody>
          <a:bodyPr>
            <a:normAutofit/>
          </a:bodyPr>
          <a:lstStyle/>
          <a:p>
            <a:r>
              <a:rPr lang="ru-RU" sz="3600" b="1" dirty="0"/>
              <a:t>ОСНОВНІ СИГНАЛЬНІ</a:t>
            </a:r>
            <a:br>
              <a:rPr lang="ru-RU" sz="3600" b="1" dirty="0"/>
            </a:br>
            <a:r>
              <a:rPr lang="ru-RU" sz="3600" b="1" dirty="0"/>
              <a:t>КАСКАДИ КЛІТИНИ</a:t>
            </a:r>
            <a:endParaRPr lang="ru-RU" sz="36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C195145-016C-44D1-BEC0-B2EC84F40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Способи</a:t>
            </a:r>
            <a:r>
              <a:rPr lang="ru-RU" sz="2800" b="1" dirty="0"/>
              <a:t> </a:t>
            </a:r>
            <a:r>
              <a:rPr lang="ru-RU" sz="2800" b="1" dirty="0" err="1"/>
              <a:t>зв'язування</a:t>
            </a:r>
            <a:r>
              <a:rPr lang="ru-RU" sz="2800" b="1" dirty="0"/>
              <a:t> </a:t>
            </a:r>
            <a:r>
              <a:rPr lang="ru-RU" sz="2800" b="1" dirty="0" err="1"/>
              <a:t>лігандів</a:t>
            </a:r>
            <a:r>
              <a:rPr lang="ru-RU" sz="2800" b="1" dirty="0"/>
              <a:t> </a:t>
            </a:r>
            <a:r>
              <a:rPr lang="ru-RU" sz="2800" b="1" dirty="0" err="1"/>
              <a:t>з</a:t>
            </a:r>
            <a:r>
              <a:rPr lang="ru-RU" sz="2800" b="1" dirty="0"/>
              <a:t> рецепторами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643050"/>
          <a:ext cx="8358246" cy="46863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8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/>
                        <a:t>Тип </a:t>
                      </a:r>
                      <a:r>
                        <a:rPr lang="ru-RU" sz="1600" kern="1200" baseline="0" dirty="0" err="1"/>
                        <a:t>ліганду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err="1"/>
                        <a:t>Спосіб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активації</a:t>
                      </a:r>
                      <a:r>
                        <a:rPr lang="ru-RU" sz="1600" kern="1200" baseline="0" dirty="0"/>
                        <a:t> рецептора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Низькомолекулярні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ліганди</a:t>
                      </a:r>
                      <a:r>
                        <a:rPr lang="ru-RU" sz="1600" kern="1200" baseline="0" dirty="0"/>
                        <a:t> –</a:t>
                      </a:r>
                      <a:r>
                        <a:rPr lang="ru-RU" sz="1600" kern="1200" baseline="0" dirty="0" err="1"/>
                        <a:t>аміни</a:t>
                      </a:r>
                      <a:r>
                        <a:rPr lang="ru-RU" sz="1600" kern="1200" baseline="0" dirty="0"/>
                        <a:t>, </a:t>
                      </a:r>
                      <a:r>
                        <a:rPr lang="ru-RU" sz="1600" kern="1200" baseline="0" dirty="0" err="1"/>
                        <a:t>нуклеотиди</a:t>
                      </a:r>
                      <a:r>
                        <a:rPr lang="ru-RU" sz="1600" kern="1200" baseline="0" dirty="0"/>
                        <a:t>, </a:t>
                      </a:r>
                      <a:r>
                        <a:rPr lang="ru-RU" sz="1600" kern="1200" baseline="0" dirty="0" err="1"/>
                        <a:t>ейкозаноїди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тощо</a:t>
                      </a:r>
                      <a:r>
                        <a:rPr lang="ru-RU" sz="1600" kern="1200" baseline="0" dirty="0"/>
                        <a:t> (</a:t>
                      </a:r>
                      <a:r>
                        <a:rPr lang="ru-RU" sz="1600" kern="1200" baseline="0" dirty="0" err="1"/>
                        <a:t>наприклад</a:t>
                      </a:r>
                      <a:r>
                        <a:rPr lang="ru-RU" sz="1600" kern="1200" baseline="0" dirty="0"/>
                        <a:t>, </a:t>
                      </a:r>
                      <a:r>
                        <a:rPr lang="ru-RU" sz="1600" kern="1200" baseline="0" dirty="0" err="1"/>
                        <a:t>адреналін</a:t>
                      </a:r>
                      <a:r>
                        <a:rPr lang="ru-RU" sz="1600" kern="1200" baseline="0" dirty="0"/>
                        <a:t>, </a:t>
                      </a:r>
                      <a:r>
                        <a:rPr lang="ru-RU" sz="1600" kern="1200" baseline="0" dirty="0" err="1"/>
                        <a:t>ацетилхолін</a:t>
                      </a:r>
                      <a:r>
                        <a:rPr lang="ru-RU" sz="1600" kern="1200" baseline="0" dirty="0"/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Сполучення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з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ділянкою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всередині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гідрофобного</a:t>
                      </a:r>
                      <a:r>
                        <a:rPr lang="ru-RU" sz="1600" kern="1200" baseline="0" dirty="0"/>
                        <a:t> ядра рецептора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786"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Пептидні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гормони</a:t>
                      </a:r>
                      <a:endParaRPr lang="ru-RU" sz="1600" kern="1200" baseline="0" dirty="0"/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kern="1200" baseline="0" dirty="0" err="1"/>
                        <a:t>Приєднання</a:t>
                      </a:r>
                      <a:r>
                        <a:rPr lang="ru-RU" sz="1600" kern="1200" baseline="0" dirty="0"/>
                        <a:t> до </a:t>
                      </a:r>
                      <a:r>
                        <a:rPr lang="ru-RU" sz="1600" kern="1200" baseline="0" dirty="0" err="1"/>
                        <a:t>зовнішньоклітинної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поверхні</a:t>
                      </a:r>
                      <a:r>
                        <a:rPr lang="ru-RU" sz="1600" kern="1200" baseline="0" dirty="0"/>
                        <a:t> рецептора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96"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Глікопротеїнові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гормони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Іони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кальцію</a:t>
                      </a:r>
                      <a:r>
                        <a:rPr lang="ru-RU" sz="1600" kern="1200" baseline="0" dirty="0"/>
                        <a:t>, </a:t>
                      </a:r>
                      <a:r>
                        <a:rPr lang="ru-RU" sz="1600" kern="1200" baseline="0" dirty="0" err="1"/>
                        <a:t>глутамат</a:t>
                      </a:r>
                      <a:r>
                        <a:rPr lang="ru-RU" sz="1600" kern="1200" baseline="0" dirty="0"/>
                        <a:t>, ГАМК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Сполучення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із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довгими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ділянками</a:t>
                      </a:r>
                      <a:r>
                        <a:rPr lang="ru-RU" sz="1600" kern="1200" baseline="0" dirty="0"/>
                        <a:t> на </a:t>
                      </a:r>
                      <a:r>
                        <a:rPr lang="ru-RU" sz="1600" kern="1200" baseline="0" dirty="0" err="1"/>
                        <a:t>N-кінці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молекули</a:t>
                      </a:r>
                      <a:r>
                        <a:rPr lang="ru-RU" sz="1600" kern="1200" baseline="0" dirty="0"/>
                        <a:t> рецептора, </a:t>
                      </a:r>
                      <a:r>
                        <a:rPr lang="ru-RU" sz="1600" kern="1200" baseline="0" dirty="0" err="1"/>
                        <a:t>унаслідок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чого</a:t>
                      </a:r>
                      <a:r>
                        <a:rPr lang="ru-RU" sz="1600" kern="1200" baseline="0" dirty="0"/>
                        <a:t> рецептор </a:t>
                      </a:r>
                      <a:r>
                        <a:rPr lang="ru-RU" sz="1600" kern="1200" baseline="0" dirty="0" err="1"/>
                        <a:t>набуває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нової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конформації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Рецептори</a:t>
                      </a:r>
                      <a:r>
                        <a:rPr lang="ru-RU" sz="1600" kern="1200" baseline="0" dirty="0"/>
                        <a:t>, </a:t>
                      </a:r>
                      <a:r>
                        <a:rPr lang="ru-RU" sz="1600" kern="1200" baseline="0" dirty="0" err="1"/>
                        <a:t>що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активуються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протеїназами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Активація</a:t>
                      </a:r>
                      <a:r>
                        <a:rPr lang="ru-RU" sz="1600" kern="1200" baseline="0" dirty="0"/>
                        <a:t> за </a:t>
                      </a:r>
                      <a:r>
                        <a:rPr lang="ru-RU" sz="1600" kern="1200" baseline="0" dirty="0" err="1"/>
                        <a:t>участю</a:t>
                      </a:r>
                      <a:r>
                        <a:rPr lang="ru-RU" sz="1600" kern="1200" baseline="0" dirty="0"/>
                        <a:t> "</a:t>
                      </a:r>
                      <a:r>
                        <a:rPr lang="ru-RU" sz="1600" kern="1200" baseline="0" dirty="0" err="1"/>
                        <a:t>відрізаючої</a:t>
                      </a:r>
                      <a:r>
                        <a:rPr lang="ru-RU" sz="1600" kern="1200" baseline="0" dirty="0"/>
                        <a:t>" </a:t>
                      </a:r>
                      <a:r>
                        <a:rPr lang="ru-RU" sz="1600" kern="1200" baseline="0" dirty="0" err="1"/>
                        <a:t>протеїнази</a:t>
                      </a:r>
                      <a:r>
                        <a:rPr lang="ru-RU" sz="1600" kern="1200" baseline="0" dirty="0"/>
                        <a:t> – </a:t>
                      </a:r>
                      <a:r>
                        <a:rPr lang="ru-RU" sz="1600" kern="1200" baseline="0" dirty="0" err="1"/>
                        <a:t>новий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en-US" sz="1600" kern="1200" baseline="0" dirty="0"/>
                        <a:t>N-</a:t>
                      </a:r>
                      <a:r>
                        <a:rPr lang="ru-RU" sz="1600" kern="1200" baseline="0" dirty="0" err="1"/>
                        <a:t>кінець</a:t>
                      </a:r>
                      <a:r>
                        <a:rPr lang="ru-RU" sz="1600" kern="1200" baseline="0" dirty="0"/>
                        <a:t> при </a:t>
                      </a:r>
                      <a:r>
                        <a:rPr lang="ru-RU" sz="1600" kern="1200" baseline="0" dirty="0" err="1"/>
                        <a:t>цьому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діє</a:t>
                      </a:r>
                      <a:r>
                        <a:rPr lang="ru-RU" sz="1600" kern="1200" baseline="0" dirty="0"/>
                        <a:t> як </a:t>
                      </a:r>
                      <a:r>
                        <a:rPr lang="ru-RU" sz="1600" kern="1200" baseline="0" dirty="0" err="1"/>
                        <a:t>автоліганд</a:t>
                      </a:r>
                      <a:r>
                        <a:rPr lang="ru-RU" sz="1600" kern="1200" baseline="0" dirty="0"/>
                        <a:t>; пептид, </a:t>
                      </a:r>
                      <a:r>
                        <a:rPr lang="ru-RU" sz="1600" kern="1200" baseline="0" dirty="0" err="1"/>
                        <a:t>що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відрізається</a:t>
                      </a:r>
                      <a:r>
                        <a:rPr lang="ru-RU" sz="1600" kern="1200" baseline="0" dirty="0"/>
                        <a:t>, при </a:t>
                      </a:r>
                      <a:r>
                        <a:rPr lang="ru-RU" sz="1600" kern="1200" baseline="0" dirty="0" err="1"/>
                        <a:t>цьому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також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може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взаємодіяти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з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іншими</a:t>
                      </a:r>
                      <a:r>
                        <a:rPr lang="ru-RU" sz="1600" kern="1200" baseline="0" dirty="0"/>
                        <a:t> рецепторами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14422"/>
            <a:ext cx="75724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/>
              <a:t>G-білки</a:t>
            </a:r>
            <a:r>
              <a:rPr lang="uk-UA" sz="2800" dirty="0"/>
              <a:t>, що передають сигнал з гормональних рецепторів на </a:t>
            </a:r>
            <a:r>
              <a:rPr lang="uk-UA" sz="2800" dirty="0" err="1"/>
              <a:t>аденілатциклазу</a:t>
            </a:r>
            <a:r>
              <a:rPr lang="uk-UA" sz="2800" dirty="0"/>
              <a:t>, локалізовані на внутрішньому боці </a:t>
            </a:r>
            <a:r>
              <a:rPr lang="uk-UA" sz="2800" dirty="0" err="1"/>
              <a:t>ПМ</a:t>
            </a:r>
            <a:r>
              <a:rPr lang="uk-UA" sz="2800" dirty="0"/>
              <a:t> через </a:t>
            </a:r>
            <a:r>
              <a:rPr lang="uk-UA" sz="2800" dirty="0" err="1"/>
              <a:t>міристилювання</a:t>
            </a:r>
            <a:r>
              <a:rPr lang="uk-UA" sz="2800" dirty="0"/>
              <a:t> й </a:t>
            </a:r>
            <a:r>
              <a:rPr lang="uk-UA" sz="2800" dirty="0" err="1"/>
              <a:t>ізопренілювання</a:t>
            </a:r>
            <a:r>
              <a:rPr lang="uk-UA" sz="2800" dirty="0"/>
              <a:t> поліпептидних ланцюгів </a:t>
            </a:r>
            <a:r>
              <a:rPr lang="uk-UA" sz="2800" dirty="0" err="1"/>
              <a:t>субодиниць</a:t>
            </a:r>
            <a:r>
              <a:rPr lang="uk-UA" sz="2800" dirty="0"/>
              <a:t> і не мають трансмембранних ділянок. </a:t>
            </a:r>
            <a:endParaRPr lang="ru-RU" sz="28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4500570"/>
            <a:ext cx="77153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Загалом виявлено близько двадцяти різних G-білків, серед найважливіших –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Gs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і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Gi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Gq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;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G-білки сенсорних клітин: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Gt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Golf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,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Gg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. </a:t>
            </a:r>
            <a:endParaRPr kumimoji="0" lang="uk-U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Найважливіші</a:t>
            </a:r>
            <a:r>
              <a:rPr lang="ru-RU" sz="2800" b="1" dirty="0"/>
              <a:t> </a:t>
            </a:r>
            <a:r>
              <a:rPr lang="en-US" sz="2800" b="1" dirty="0"/>
              <a:t>G-</a:t>
            </a:r>
            <a:r>
              <a:rPr lang="ru-RU" sz="2800" b="1" dirty="0" err="1"/>
              <a:t>білки</a:t>
            </a:r>
            <a:r>
              <a:rPr lang="ru-RU" sz="2800" b="1" dirty="0"/>
              <a:t> та </a:t>
            </a:r>
            <a:r>
              <a:rPr lang="ru-RU" sz="2800" b="1" dirty="0" err="1"/>
              <a:t>їхні</a:t>
            </a:r>
            <a:r>
              <a:rPr lang="ru-RU" sz="2800" b="1" dirty="0"/>
              <a:t> </a:t>
            </a:r>
            <a:r>
              <a:rPr lang="ru-RU" sz="2800" b="1" dirty="0" err="1"/>
              <a:t>ефектори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857232"/>
          <a:ext cx="8286810" cy="57045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4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0826">
                <a:tc>
                  <a:txBody>
                    <a:bodyPr/>
                    <a:lstStyle/>
                    <a:p>
                      <a:r>
                        <a:rPr lang="en-US" sz="1400" kern="1200" baseline="0" dirty="0"/>
                        <a:t>G-</a:t>
                      </a:r>
                      <a:r>
                        <a:rPr lang="ru-RU" sz="1400" kern="1200" baseline="0" dirty="0" err="1"/>
                        <a:t>білок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/>
                        <a:t>Локалізація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/>
                        <a:t>Стимул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err="1"/>
                        <a:t>Ефектор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err="1"/>
                        <a:t>Ефект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Печінка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Адреналін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глюкагон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Аденілат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циклаза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Розпад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глікогену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Жирова тканина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– 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– 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Розпад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жиру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Нирки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– 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Збереження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води</a:t>
                      </a: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нирками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Фолікули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яєчника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Лютеїнізуючий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гормон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– 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синтезу</a:t>
                      </a: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естрогену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 прогестерону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Серцевий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м'яз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Ацетилхолін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К+-канали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Зниження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частоти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сили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серцевих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скорочень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Gq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Гладенькі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м'язи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кровоносних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судин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Ангіотензин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Фосфоліпаза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Скорочення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м'язів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тиску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крові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190">
                <a:tc>
                  <a:txBody>
                    <a:bodyPr/>
                    <a:lstStyle/>
                    <a:p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9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трансдуцин</a:t>
                      </a:r>
                      <a:r>
                        <a:rPr lang="ru-RU" sz="9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Палички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колбочки</a:t>
                      </a: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сітківки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Світло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цГМФ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специфічна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фосфодіестераза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Детекція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світла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571612"/>
            <a:ext cx="7643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uk-UA" sz="2800" dirty="0"/>
              <a:t>З </a:t>
            </a:r>
            <a:r>
              <a:rPr lang="uk-UA" sz="2800" dirty="0" err="1"/>
              <a:t>аденілатциклазою</a:t>
            </a:r>
            <a:r>
              <a:rPr lang="uk-UA" sz="2800" dirty="0"/>
              <a:t> взаємодіють G-білки двох видів: </a:t>
            </a:r>
            <a:r>
              <a:rPr lang="uk-UA" sz="2800" dirty="0" err="1"/>
              <a:t>Gs</a:t>
            </a:r>
            <a:r>
              <a:rPr lang="uk-UA" sz="2800" dirty="0"/>
              <a:t> (</a:t>
            </a:r>
            <a:r>
              <a:rPr lang="uk-UA" sz="2800" i="1" dirty="0"/>
              <a:t>активатор </a:t>
            </a:r>
            <a:r>
              <a:rPr lang="uk-UA" sz="2800" i="1" dirty="0" err="1"/>
              <a:t>аденілатциклази</a:t>
            </a:r>
            <a:r>
              <a:rPr lang="uk-UA" sz="2800" dirty="0"/>
              <a:t>) та </a:t>
            </a:r>
            <a:r>
              <a:rPr lang="uk-UA" sz="2800" dirty="0" err="1"/>
              <a:t>Gi</a:t>
            </a:r>
            <a:r>
              <a:rPr lang="uk-UA" sz="2800" dirty="0"/>
              <a:t> (</a:t>
            </a:r>
            <a:r>
              <a:rPr lang="uk-UA" sz="2800" i="1" dirty="0"/>
              <a:t>інгібітор </a:t>
            </a:r>
            <a:r>
              <a:rPr lang="uk-UA" sz="2800" i="1" dirty="0" err="1"/>
              <a:t>аденілатциклази</a:t>
            </a:r>
            <a:r>
              <a:rPr lang="uk-UA" sz="2800" dirty="0"/>
              <a:t>). </a:t>
            </a:r>
          </a:p>
          <a:p>
            <a:pPr indent="719138" algn="just"/>
            <a:r>
              <a:rPr lang="uk-UA" sz="2800" dirty="0"/>
              <a:t>Обидва білки є </a:t>
            </a:r>
            <a:r>
              <a:rPr lang="uk-UA" sz="2800" dirty="0" err="1"/>
              <a:t>гетеротримерами</a:t>
            </a:r>
            <a:r>
              <a:rPr lang="uk-UA" sz="2800" dirty="0"/>
              <a:t>, тобто мають α-, β-,</a:t>
            </a:r>
            <a:r>
              <a:rPr lang="uk-UA" sz="2800" dirty="0" err="1"/>
              <a:t>γ-субодиниці</a:t>
            </a:r>
            <a:r>
              <a:rPr lang="uk-UA" sz="2800" dirty="0"/>
              <a:t> (45−47 </a:t>
            </a:r>
            <a:r>
              <a:rPr lang="uk-UA" sz="2800" dirty="0" err="1"/>
              <a:t>кД</a:t>
            </a:r>
            <a:r>
              <a:rPr lang="uk-UA" sz="2800" dirty="0"/>
              <a:t>; 35 </a:t>
            </a:r>
            <a:r>
              <a:rPr lang="uk-UA" sz="2800" dirty="0" err="1"/>
              <a:t>кД</a:t>
            </a:r>
            <a:r>
              <a:rPr lang="uk-UA" sz="2800" dirty="0"/>
              <a:t> та 7−9 </a:t>
            </a:r>
            <a:r>
              <a:rPr lang="uk-UA" sz="2800" dirty="0" err="1"/>
              <a:t>кД</a:t>
            </a:r>
            <a:r>
              <a:rPr lang="uk-UA" sz="2800" dirty="0"/>
              <a:t> відповідно) і відрізняються будовою </a:t>
            </a:r>
            <a:r>
              <a:rPr lang="uk-UA" sz="2800" dirty="0" err="1"/>
              <a:t>α-субодиниці</a:t>
            </a:r>
            <a:r>
              <a:rPr lang="uk-UA" sz="2800" dirty="0"/>
              <a:t> (αs та αi).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1561676"/>
            <a:ext cx="8086726" cy="460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Тривимірна</a:t>
            </a:r>
            <a:r>
              <a:rPr lang="ru-RU" sz="3200" dirty="0"/>
              <a:t> структура </a:t>
            </a:r>
            <a:r>
              <a:rPr lang="ru-RU" sz="3200" dirty="0" err="1"/>
              <a:t>тримеру</a:t>
            </a:r>
            <a:r>
              <a:rPr lang="ru-RU" sz="3200" dirty="0"/>
              <a:t> </a:t>
            </a:r>
            <a:r>
              <a:rPr lang="en-US" sz="3200" dirty="0"/>
              <a:t>G-</a:t>
            </a:r>
            <a:r>
              <a:rPr lang="ru-RU" sz="3200" dirty="0" err="1"/>
              <a:t>білка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71538" y="1142984"/>
            <a:ext cx="7072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Холерний токсин шляхом </a:t>
            </a:r>
            <a:r>
              <a:rPr kumimoji="0" lang="uk-UA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АДФ-рибозилювання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α-субодиниці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Gs-білка пригнічує її </a:t>
            </a:r>
            <a:r>
              <a:rPr kumimoji="0" lang="uk-UA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ГТФазну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активність і переводить G-білок у постійно активний стан, що сприяє постійній активації </a:t>
            </a:r>
            <a:r>
              <a:rPr kumimoji="0" lang="uk-UA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аденілатциклази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та втраті чутливості до гормональних сигналів.</a:t>
            </a:r>
            <a:endParaRPr kumimoji="0" lang="uk-U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728" y="1500174"/>
            <a:ext cx="7215238" cy="509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5643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Реакція</a:t>
            </a:r>
            <a:r>
              <a:rPr lang="ru-RU" sz="2800" dirty="0"/>
              <a:t> </a:t>
            </a:r>
            <a:r>
              <a:rPr lang="ru-RU" sz="2800" dirty="0" err="1"/>
              <a:t>АДФ-рибозилювання</a:t>
            </a:r>
            <a:r>
              <a:rPr lang="ru-RU" sz="2800" dirty="0"/>
              <a:t> </a:t>
            </a:r>
            <a:r>
              <a:rPr lang="el-GR" sz="2800" dirty="0"/>
              <a:t>α-</a:t>
            </a:r>
            <a:r>
              <a:rPr lang="ru-RU" sz="2800" dirty="0" err="1"/>
              <a:t>субодиниці</a:t>
            </a:r>
            <a:r>
              <a:rPr lang="ru-RU" sz="2800" dirty="0"/>
              <a:t> </a:t>
            </a:r>
            <a:r>
              <a:rPr lang="ru-RU" sz="2800" dirty="0" err="1"/>
              <a:t>Gs-білка</a:t>
            </a:r>
            <a:r>
              <a:rPr lang="ru-RU" sz="2800" dirty="0"/>
              <a:t> за </a:t>
            </a:r>
            <a:r>
              <a:rPr lang="ru-RU" sz="2800" dirty="0" err="1"/>
              <a:t>дії</a:t>
            </a:r>
            <a:r>
              <a:rPr lang="ru-RU" sz="2800" dirty="0"/>
              <a:t> холерного токсину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14422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Функції</a:t>
            </a:r>
            <a:r>
              <a:rPr lang="ru-RU" sz="3200" b="1" dirty="0"/>
              <a:t> </a:t>
            </a:r>
            <a:r>
              <a:rPr lang="ru-RU" sz="3200" b="1" dirty="0" err="1"/>
              <a:t>найважливіших</a:t>
            </a:r>
            <a:r>
              <a:rPr lang="ru-RU" sz="3200" b="1" dirty="0"/>
              <a:t> </a:t>
            </a:r>
            <a:r>
              <a:rPr lang="ru-RU" sz="3200" b="1" dirty="0" err="1"/>
              <a:t>малих</a:t>
            </a:r>
            <a:r>
              <a:rPr lang="ru-RU" sz="3200" b="1" dirty="0"/>
              <a:t> </a:t>
            </a:r>
            <a:r>
              <a:rPr lang="en-US" sz="3200" b="1" dirty="0"/>
              <a:t>G- </a:t>
            </a:r>
            <a:r>
              <a:rPr lang="ru-RU" sz="3200" b="1" dirty="0" err="1"/>
              <a:t>білків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2285992"/>
          <a:ext cx="7429552" cy="3596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Малі</a:t>
                      </a:r>
                      <a:r>
                        <a:rPr lang="ru-RU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G- </a:t>
                      </a:r>
                      <a:r>
                        <a:rPr lang="ru-RU" sz="2000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білки</a:t>
                      </a:r>
                      <a:r>
                        <a:rPr lang="ru-RU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000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приклади</a:t>
                      </a:r>
                      <a:r>
                        <a:rPr lang="ru-RU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Функції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Залучення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сигнальні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каскади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ростових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факторів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Rab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Регуляція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везикулярного транспорту та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злиття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везикул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мембранами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Arf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Регуляція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везикул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Регуляція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транспорту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білків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та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клітин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Rho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Регуляція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функцій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актинового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цитоскелета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42984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Порівняльні</a:t>
            </a:r>
            <a:r>
              <a:rPr lang="ru-RU" sz="2800" b="1" dirty="0"/>
              <a:t> характеристики </a:t>
            </a:r>
            <a:r>
              <a:rPr lang="ru-RU" sz="2800" b="1" dirty="0" err="1"/>
              <a:t>тримерних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малих</a:t>
            </a:r>
            <a:r>
              <a:rPr lang="ru-RU" sz="2800" b="1" dirty="0"/>
              <a:t> </a:t>
            </a:r>
            <a:r>
              <a:rPr lang="ru-RU" sz="2800" b="1" dirty="0" err="1"/>
              <a:t>ГТФ-зв'язувальних</a:t>
            </a:r>
            <a:r>
              <a:rPr lang="ru-RU" sz="2800" b="1" dirty="0"/>
              <a:t> </a:t>
            </a:r>
            <a:r>
              <a:rPr lang="ru-RU" sz="2800" b="1" dirty="0" err="1"/>
              <a:t>білків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285992"/>
          <a:ext cx="8143932" cy="38258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1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6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/>
                        <a:t>Тримерні</a:t>
                      </a:r>
                      <a:r>
                        <a:rPr lang="ru-RU" sz="2000" kern="1200" baseline="0" dirty="0"/>
                        <a:t> </a:t>
                      </a:r>
                      <a:r>
                        <a:rPr lang="en-US" sz="2000" kern="1200" baseline="0" dirty="0"/>
                        <a:t>G-</a:t>
                      </a:r>
                      <a:r>
                        <a:rPr lang="ru-RU" sz="2000" kern="1200" baseline="0" dirty="0" err="1"/>
                        <a:t>білки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/>
                        <a:t>Малі</a:t>
                      </a:r>
                      <a:r>
                        <a:rPr lang="ru-RU" sz="2000" kern="1200" baseline="0" dirty="0"/>
                        <a:t> </a:t>
                      </a:r>
                      <a:r>
                        <a:rPr lang="en-US" sz="2000" kern="1200" baseline="0" dirty="0"/>
                        <a:t>G-</a:t>
                      </a:r>
                      <a:r>
                        <a:rPr lang="ru-RU" sz="2000" kern="1200" baseline="0" dirty="0" err="1"/>
                        <a:t>білки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baseline="0" dirty="0"/>
                        <a:t>M.</a:t>
                      </a:r>
                      <a:r>
                        <a:rPr lang="ru-RU" sz="2000" kern="1200" baseline="0" dirty="0"/>
                        <a:t>м.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/>
                        <a:t>30−35 </a:t>
                      </a:r>
                      <a:r>
                        <a:rPr lang="ru-RU" sz="2000" kern="1200" baseline="0" dirty="0" err="1"/>
                        <a:t>кД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/>
                        <a:t>20−25 </a:t>
                      </a:r>
                      <a:r>
                        <a:rPr lang="ru-RU" sz="2000" kern="1200" baseline="0" dirty="0" err="1"/>
                        <a:t>кД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baseline="0" dirty="0"/>
                        <a:t>Структура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/>
                        <a:t>Гетеротример</a:t>
                      </a:r>
                      <a:endParaRPr lang="ru-RU" sz="2000" kern="1200" baseline="0" dirty="0"/>
                    </a:p>
                    <a:p>
                      <a:r>
                        <a:rPr lang="el-GR" sz="2000" kern="1200" baseline="0" dirty="0"/>
                        <a:t>(α-, β-, γ-</a:t>
                      </a:r>
                      <a:r>
                        <a:rPr lang="ru-RU" sz="2000" kern="1200" baseline="0" dirty="0" err="1"/>
                        <a:t>субодиниці</a:t>
                      </a:r>
                      <a:r>
                        <a:rPr lang="ru-RU" sz="2000" kern="1200" baseline="0" dirty="0"/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/>
                        <a:t>Мономер (</a:t>
                      </a:r>
                      <a:r>
                        <a:rPr lang="ru-RU" sz="2000" kern="1200" baseline="0" dirty="0" err="1"/>
                        <a:t>подібний</a:t>
                      </a:r>
                      <a:r>
                        <a:rPr lang="ru-RU" sz="2000" kern="1200" baseline="0" dirty="0"/>
                        <a:t> до </a:t>
                      </a:r>
                      <a:r>
                        <a:rPr lang="el-GR" sz="2000" kern="1200" baseline="0" dirty="0"/>
                        <a:t>α</a:t>
                      </a:r>
                      <a:r>
                        <a:rPr lang="uk-UA" sz="2000" kern="1200" baseline="0" dirty="0"/>
                        <a:t>-</a:t>
                      </a:r>
                      <a:r>
                        <a:rPr lang="ru-RU" sz="2000" kern="1200" baseline="0" dirty="0" err="1"/>
                        <a:t>субодиниці</a:t>
                      </a:r>
                      <a:r>
                        <a:rPr lang="ru-RU" sz="2000" kern="1200" baseline="0" dirty="0"/>
                        <a:t>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baseline="0" dirty="0" err="1"/>
                        <a:t>Рецептори</a:t>
                      </a:r>
                      <a:r>
                        <a:rPr lang="ru-RU" sz="2000" kern="1200" baseline="0" dirty="0"/>
                        <a:t>, </a:t>
                      </a:r>
                      <a:r>
                        <a:rPr lang="ru-RU" sz="2000" kern="1200" baseline="0" dirty="0" err="1"/>
                        <a:t>залучені</a:t>
                      </a:r>
                      <a:endParaRPr lang="ru-RU" sz="2000" kern="1200" baseline="0" dirty="0"/>
                    </a:p>
                    <a:p>
                      <a:r>
                        <a:rPr lang="ru-RU" sz="2000" kern="1200" baseline="0" dirty="0"/>
                        <a:t>в </a:t>
                      </a:r>
                      <a:r>
                        <a:rPr lang="ru-RU" sz="2000" kern="1200" baseline="0" dirty="0" err="1"/>
                        <a:t>активацію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/>
                        <a:t>Метаботропні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/>
                        <a:t>Рецепторні</a:t>
                      </a:r>
                      <a:r>
                        <a:rPr lang="ru-RU" sz="2000" kern="1200" baseline="0" dirty="0"/>
                        <a:t> </a:t>
                      </a:r>
                      <a:r>
                        <a:rPr lang="ru-RU" sz="2000" kern="1200" baseline="0" dirty="0" err="1"/>
                        <a:t>тирозинові</a:t>
                      </a:r>
                      <a:endParaRPr lang="ru-RU" sz="2000" kern="1200" baseline="0" dirty="0"/>
                    </a:p>
                    <a:p>
                      <a:r>
                        <a:rPr lang="ru-RU" sz="2000" kern="1200" baseline="0" dirty="0" err="1"/>
                        <a:t>протеїнкінази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724">
                <a:tc>
                  <a:txBody>
                    <a:bodyPr/>
                    <a:lstStyle/>
                    <a:p>
                      <a:r>
                        <a:rPr lang="ru-RU" sz="2000" kern="1200" baseline="0" dirty="0" err="1"/>
                        <a:t>Рівень</a:t>
                      </a:r>
                      <a:r>
                        <a:rPr lang="ru-RU" sz="2000" kern="1200" baseline="0" dirty="0"/>
                        <a:t> </a:t>
                      </a:r>
                      <a:r>
                        <a:rPr lang="ru-RU" sz="2000" kern="1200" baseline="0" dirty="0" err="1"/>
                        <a:t>ГТФазної</a:t>
                      </a:r>
                      <a:endParaRPr lang="ru-RU" sz="2000" kern="1200" baseline="0" dirty="0"/>
                    </a:p>
                    <a:p>
                      <a:r>
                        <a:rPr lang="ru-RU" sz="2000" kern="1200" baseline="0" dirty="0" err="1"/>
                        <a:t>активності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/>
                        <a:t>Середня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/>
                        <a:t>Низька</a:t>
                      </a:r>
                      <a:r>
                        <a:rPr lang="ru-RU" sz="2000" kern="1200" baseline="0" dirty="0"/>
                        <a:t> (</a:t>
                      </a:r>
                      <a:r>
                        <a:rPr lang="ru-RU" sz="2000" kern="1200" baseline="0" dirty="0" err="1"/>
                        <a:t>підвищується</a:t>
                      </a:r>
                      <a:endParaRPr lang="ru-RU" sz="2000" kern="1200" baseline="0" dirty="0"/>
                    </a:p>
                    <a:p>
                      <a:r>
                        <a:rPr lang="ru-RU" sz="2000" kern="1200" baseline="0" dirty="0" err="1"/>
                        <a:t>внаслідок</a:t>
                      </a:r>
                      <a:r>
                        <a:rPr lang="ru-RU" sz="2000" kern="1200" baseline="0" dirty="0"/>
                        <a:t> </a:t>
                      </a:r>
                      <a:r>
                        <a:rPr lang="ru-RU" sz="2000" kern="1200" baseline="0" dirty="0" err="1"/>
                        <a:t>взаємодії</a:t>
                      </a:r>
                      <a:endParaRPr lang="ru-RU" sz="2000" kern="1200" baseline="0" dirty="0"/>
                    </a:p>
                    <a:p>
                      <a:r>
                        <a:rPr lang="ru-RU" sz="2000" kern="1200" baseline="0" dirty="0" err="1"/>
                        <a:t>з</a:t>
                      </a:r>
                      <a:r>
                        <a:rPr lang="ru-RU" sz="2000" kern="1200" baseline="0" dirty="0"/>
                        <a:t> </a:t>
                      </a:r>
                      <a:r>
                        <a:rPr lang="ru-RU" sz="2000" kern="1200" baseline="0" dirty="0" err="1"/>
                        <a:t>білками</a:t>
                      </a:r>
                      <a:r>
                        <a:rPr lang="ru-RU" sz="2000" kern="1200" baseline="0" dirty="0"/>
                        <a:t> </a:t>
                      </a:r>
                      <a:r>
                        <a:rPr lang="en-US" sz="2000" kern="1200" baseline="0" dirty="0"/>
                        <a:t>GAPs)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285728"/>
            <a:ext cx="67151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Аденілатциклаза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здійснює реакцію, у якій утворюється 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цАМФ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і є інтегральним білком 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ПМ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, чутливим до змін температури й ліпідного оточення.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1785926"/>
            <a:ext cx="7072362" cy="443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14612" y="6286520"/>
            <a:ext cx="450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Схема </a:t>
            </a:r>
            <a:r>
              <a:rPr lang="ru-RU" sz="2000" dirty="0" err="1"/>
              <a:t>аденілатциклазної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70723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uk-UA" sz="2800" dirty="0"/>
              <a:t>Сигнали від численних гідрофільних біологічних молекул, що не здатні проходити крізь плазматичну мембрану(</a:t>
            </a:r>
            <a:r>
              <a:rPr lang="uk-UA" sz="2800" dirty="0" err="1"/>
              <a:t>ПМ</a:t>
            </a:r>
            <a:r>
              <a:rPr lang="uk-UA" sz="2800" dirty="0"/>
              <a:t>), передаються в цитоплазму через низку універсальних каскадів, початком яких стає взаємодія регуляторів із рецепторами, розташованими на </a:t>
            </a:r>
            <a:r>
              <a:rPr lang="uk-UA" sz="2800" dirty="0" err="1"/>
              <a:t>ПМ</a:t>
            </a:r>
            <a:r>
              <a:rPr lang="uk-UA" sz="2800" dirty="0"/>
              <a:t>. Унаслідок такої взаємодії включаються внутрішньоклітинні шляхи передачі інформації. 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728" y="1785926"/>
            <a:ext cx="6452415" cy="400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5786454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Доменна</a:t>
            </a:r>
            <a:r>
              <a:rPr lang="ru-RU" sz="2000" dirty="0"/>
              <a:t> </a:t>
            </a:r>
            <a:r>
              <a:rPr lang="ru-RU" sz="2000" dirty="0" err="1"/>
              <a:t>будова</a:t>
            </a:r>
            <a:r>
              <a:rPr lang="ru-RU" sz="2000" dirty="0"/>
              <a:t> </a:t>
            </a:r>
            <a:r>
              <a:rPr lang="ru-RU" sz="2000" dirty="0" err="1"/>
              <a:t>аденілатциклази</a:t>
            </a:r>
            <a:r>
              <a:rPr lang="ru-RU" sz="2000" dirty="0"/>
              <a:t> (А) та схема </a:t>
            </a:r>
            <a:r>
              <a:rPr lang="ru-RU" sz="2000" dirty="0" err="1"/>
              <a:t>розташування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молекули</a:t>
            </a:r>
            <a:r>
              <a:rPr lang="ru-RU" sz="2000" dirty="0"/>
              <a:t> у ПМ (Б)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Поліпептидний ланцюг </a:t>
            </a:r>
            <a:r>
              <a:rPr lang="uk-UA" sz="2400" dirty="0" err="1"/>
              <a:t>аденілатциклази</a:t>
            </a:r>
            <a:r>
              <a:rPr lang="uk-UA" sz="2400" dirty="0"/>
              <a:t> має 12 гідрофобних трансмембранних доменів із 20−22 амінокислотних залишків; ці домени поєднані у дві групи (по шість у кожній) – М1 і М2</a:t>
            </a:r>
            <a:r>
              <a:rPr lang="uk-UA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4283" y="214290"/>
            <a:ext cx="75009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Молекула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ПкА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складається із двох каталітичних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субодиниць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(С) і двох регуляторних (R), тобто комплекс {С2R2} є неактивним. </a:t>
            </a:r>
            <a:endParaRPr kumimoji="0" lang="uk-U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5984" y="2000240"/>
            <a:ext cx="6619876" cy="460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3643314"/>
            <a:ext cx="1928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Схема </a:t>
            </a:r>
            <a:r>
              <a:rPr lang="ru-RU" sz="2800" dirty="0" err="1"/>
              <a:t>активації</a:t>
            </a:r>
            <a:r>
              <a:rPr lang="ru-RU" sz="2800" dirty="0"/>
              <a:t>  </a:t>
            </a:r>
            <a:r>
              <a:rPr lang="ru-RU" sz="2800" dirty="0" err="1"/>
              <a:t>ПкА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678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Приклади</a:t>
            </a:r>
            <a:r>
              <a:rPr lang="ru-RU" sz="3200" b="1" dirty="0"/>
              <a:t> </a:t>
            </a:r>
            <a:r>
              <a:rPr lang="ru-RU" sz="3200" b="1" dirty="0" err="1"/>
              <a:t>ферментів</a:t>
            </a:r>
            <a:r>
              <a:rPr lang="ru-RU" sz="3200" b="1" dirty="0"/>
              <a:t>,</a:t>
            </a:r>
          </a:p>
          <a:p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регулюються</a:t>
            </a:r>
            <a:r>
              <a:rPr lang="ru-RU" sz="3200" b="1" dirty="0"/>
              <a:t> </a:t>
            </a:r>
            <a:r>
              <a:rPr lang="ru-RU" sz="3200" b="1" dirty="0" err="1"/>
              <a:t>ПкА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714488"/>
          <a:ext cx="7858180" cy="477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2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kern="1200" baseline="0" dirty="0"/>
                        <a:t>Фермент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/>
                        <a:t>Роль у </a:t>
                      </a:r>
                      <a:r>
                        <a:rPr lang="ru-RU" sz="1800" kern="1200" baseline="0" dirty="0" err="1"/>
                        <a:t>метаболічних</a:t>
                      </a:r>
                      <a:r>
                        <a:rPr lang="ru-RU" sz="1800" kern="1200" baseline="0" dirty="0"/>
                        <a:t> шляхах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Глікогенсинтаза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Глікогенсинтаза</a:t>
                      </a:r>
                      <a:r>
                        <a:rPr lang="ru-RU" sz="1800" kern="1200" baseline="0" dirty="0"/>
                        <a:t> Синтез </a:t>
                      </a:r>
                      <a:r>
                        <a:rPr lang="ru-RU" sz="1800" kern="1200" baseline="0" dirty="0" err="1"/>
                        <a:t>глікогену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00"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Кіназа</a:t>
                      </a:r>
                      <a:r>
                        <a:rPr lang="ru-RU" sz="1800" kern="1200" baseline="0" dirty="0"/>
                        <a:t> </a:t>
                      </a:r>
                      <a:r>
                        <a:rPr lang="ru-RU" sz="1800" kern="1200" baseline="0" dirty="0" err="1"/>
                        <a:t>фосфорилази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Розпад</a:t>
                      </a:r>
                      <a:r>
                        <a:rPr lang="ru-RU" sz="1800" kern="1200" baseline="0" dirty="0"/>
                        <a:t> </a:t>
                      </a:r>
                      <a:r>
                        <a:rPr lang="ru-RU" sz="1800" kern="1200" baseline="0" dirty="0" err="1"/>
                        <a:t>глікогену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Піруваткіназа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Гліколіз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Піруватдегідрогеназа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Перетворення</a:t>
                      </a:r>
                      <a:r>
                        <a:rPr lang="ru-RU" sz="1800" kern="1200" baseline="0" dirty="0"/>
                        <a:t> </a:t>
                      </a:r>
                      <a:r>
                        <a:rPr lang="ru-RU" sz="1800" kern="1200" baseline="0" dirty="0" err="1"/>
                        <a:t>пірувату</a:t>
                      </a:r>
                      <a:r>
                        <a:rPr lang="ru-RU" sz="1800" kern="1200" baseline="0" dirty="0"/>
                        <a:t> до </a:t>
                      </a:r>
                      <a:r>
                        <a:rPr lang="ru-RU" sz="1800" kern="1200" baseline="0" dirty="0" err="1"/>
                        <a:t>ацетил-КоА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Гормоночутлива</a:t>
                      </a:r>
                      <a:r>
                        <a:rPr lang="ru-RU" sz="1800" kern="1200" baseline="0" dirty="0"/>
                        <a:t> </a:t>
                      </a:r>
                      <a:r>
                        <a:rPr lang="ru-RU" sz="1800" kern="1200" baseline="0" dirty="0" err="1"/>
                        <a:t>ліпаза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Розпад</a:t>
                      </a:r>
                      <a:r>
                        <a:rPr lang="ru-RU" sz="1800" kern="1200" baseline="0" dirty="0"/>
                        <a:t> </a:t>
                      </a:r>
                      <a:r>
                        <a:rPr lang="ru-RU" sz="1800" kern="1200" baseline="0" dirty="0" err="1"/>
                        <a:t>триацилгліцеролів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Тирозингідроксилаза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/>
                        <a:t>Синтез ДОФА, </a:t>
                      </a:r>
                      <a:r>
                        <a:rPr lang="ru-RU" sz="1800" kern="1200" baseline="0" dirty="0" err="1"/>
                        <a:t>дофаміну</a:t>
                      </a:r>
                      <a:r>
                        <a:rPr lang="ru-RU" sz="1800" kern="1200" baseline="0" dirty="0"/>
                        <a:t>,</a:t>
                      </a:r>
                    </a:p>
                    <a:p>
                      <a:r>
                        <a:rPr lang="ru-RU" sz="1800" kern="1200" baseline="0" dirty="0" err="1"/>
                        <a:t>адреналіну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Гістон</a:t>
                      </a:r>
                      <a:r>
                        <a:rPr lang="ru-RU" sz="1800" kern="1200" baseline="0" dirty="0"/>
                        <a:t> Н1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Утворення</a:t>
                      </a:r>
                      <a:r>
                        <a:rPr lang="ru-RU" sz="1800" kern="1200" baseline="0" dirty="0"/>
                        <a:t> </a:t>
                      </a:r>
                      <a:r>
                        <a:rPr lang="ru-RU" sz="1800" kern="1200" baseline="0" dirty="0" err="1"/>
                        <a:t>нуклеосом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Гістон</a:t>
                      </a:r>
                      <a:r>
                        <a:rPr lang="ru-RU" sz="1800" kern="1200" baseline="0" dirty="0"/>
                        <a:t> Н2В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Утворення</a:t>
                      </a:r>
                      <a:r>
                        <a:rPr lang="ru-RU" sz="1800" kern="1200" baseline="0" dirty="0"/>
                        <a:t> </a:t>
                      </a:r>
                      <a:r>
                        <a:rPr lang="ru-RU" sz="1800" kern="1200" baseline="0" dirty="0" err="1"/>
                        <a:t>нуклеосом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Інгібітор</a:t>
                      </a:r>
                      <a:r>
                        <a:rPr lang="ru-RU" sz="1800" kern="1200" baseline="0" dirty="0"/>
                        <a:t> </a:t>
                      </a:r>
                      <a:r>
                        <a:rPr lang="ru-RU" sz="1800" kern="1200" baseline="0" dirty="0" err="1"/>
                        <a:t>протеїнфосфатази</a:t>
                      </a:r>
                      <a:r>
                        <a:rPr lang="ru-RU" sz="1800" kern="1200" baseline="0" dirty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err="1"/>
                        <a:t>Регуляція</a:t>
                      </a:r>
                      <a:endParaRPr lang="ru-RU" sz="1800" kern="1200" baseline="0" dirty="0"/>
                    </a:p>
                    <a:p>
                      <a:r>
                        <a:rPr lang="ru-RU" sz="1800" kern="1200" baseline="0" dirty="0" err="1"/>
                        <a:t>дефосфорилювання</a:t>
                      </a:r>
                      <a:r>
                        <a:rPr lang="ru-RU" sz="1800" kern="1200" baseline="0" dirty="0"/>
                        <a:t> </a:t>
                      </a:r>
                      <a:r>
                        <a:rPr lang="ru-RU" sz="1800" kern="1200" baseline="0" dirty="0" err="1"/>
                        <a:t>білків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6429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Загальна</a:t>
            </a:r>
            <a:r>
              <a:rPr lang="ru-RU" sz="3200" dirty="0"/>
              <a:t> схема </a:t>
            </a:r>
            <a:r>
              <a:rPr lang="ru-RU" sz="3200" dirty="0" err="1"/>
              <a:t>аденілатциклазного</a:t>
            </a:r>
            <a:r>
              <a:rPr lang="ru-RU" sz="3200" dirty="0"/>
              <a:t> каскаду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1500174"/>
            <a:ext cx="7429552" cy="510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1214422"/>
            <a:ext cx="807249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Іншими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ефекторами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циклічного АМФ є:</a:t>
            </a:r>
          </a:p>
          <a:p>
            <a:pPr lvl="0" indent="539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• 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білки-обмінники, що активуються </a:t>
            </a:r>
            <a:r>
              <a:rPr kumimoji="0" lang="uk-UA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цАМФ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</a:t>
            </a:r>
            <a:r>
              <a:rPr lang="uk-UA" sz="2800" dirty="0"/>
              <a:t>(</a:t>
            </a:r>
            <a:r>
              <a:rPr lang="uk-UA" sz="2800" i="1" dirty="0" err="1"/>
              <a:t>exchange</a:t>
            </a:r>
            <a:r>
              <a:rPr lang="uk-UA" sz="2800" i="1" dirty="0"/>
              <a:t> </a:t>
            </a:r>
            <a:r>
              <a:rPr lang="uk-UA" sz="2800" i="1" dirty="0" err="1"/>
              <a:t>proteins</a:t>
            </a:r>
            <a:r>
              <a:rPr lang="uk-UA" sz="2800" i="1" dirty="0"/>
              <a:t> </a:t>
            </a:r>
            <a:r>
              <a:rPr lang="uk-UA" sz="2800" i="1" dirty="0" err="1"/>
              <a:t>activated</a:t>
            </a:r>
            <a:r>
              <a:rPr lang="uk-UA" sz="2800" i="1" dirty="0"/>
              <a:t> </a:t>
            </a:r>
            <a:r>
              <a:rPr lang="uk-UA" sz="2800" i="1" dirty="0" err="1"/>
              <a:t>by</a:t>
            </a:r>
            <a:r>
              <a:rPr lang="uk-UA" sz="2800" i="1" dirty="0"/>
              <a:t> </a:t>
            </a:r>
            <a:r>
              <a:rPr lang="uk-UA" sz="2800" i="1" dirty="0" err="1"/>
              <a:t>cyclic</a:t>
            </a:r>
            <a:r>
              <a:rPr lang="uk-UA" sz="2800" i="1" dirty="0"/>
              <a:t> AMP, </a:t>
            </a:r>
            <a:r>
              <a:rPr lang="uk-UA" sz="2800" i="1" dirty="0" err="1"/>
              <a:t>EPACs</a:t>
            </a:r>
            <a:r>
              <a:rPr lang="uk-UA" sz="2800" dirty="0"/>
              <a:t>)</a:t>
            </a:r>
          </a:p>
          <a:p>
            <a:pPr lvl="0" indent="539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ea typeface="TimesNewRoman"/>
                <a:cs typeface="Times New Roman" pitchFamily="18" charset="0"/>
              </a:rPr>
              <a:t>•</a:t>
            </a:r>
            <a:r>
              <a:rPr lang="uk-UA" sz="2800" b="1" i="1" dirty="0"/>
              <a:t> іонні канали, що регулюються циклічними </a:t>
            </a:r>
            <a:r>
              <a:rPr lang="uk-UA" sz="2800" b="1" i="1" dirty="0" err="1"/>
              <a:t>нуклеотидами</a:t>
            </a:r>
            <a:r>
              <a:rPr lang="uk-UA" sz="2800" b="1" i="1" dirty="0"/>
              <a:t> </a:t>
            </a:r>
            <a:r>
              <a:rPr lang="uk-UA" sz="2800" i="1" dirty="0"/>
              <a:t>(</a:t>
            </a:r>
            <a:r>
              <a:rPr lang="uk-UA" sz="2800" i="1" dirty="0" err="1"/>
              <a:t>cyclic</a:t>
            </a:r>
            <a:r>
              <a:rPr lang="uk-UA" sz="2800" i="1" dirty="0"/>
              <a:t> nucleotide-gated </a:t>
            </a:r>
            <a:r>
              <a:rPr lang="uk-UA" sz="2800" i="1" dirty="0" err="1"/>
              <a:t>channels</a:t>
            </a:r>
            <a:r>
              <a:rPr lang="uk-UA" sz="2800" i="1" dirty="0"/>
              <a:t>, </a:t>
            </a:r>
            <a:r>
              <a:rPr lang="uk-UA" sz="2800" b="1" i="1" dirty="0" err="1"/>
              <a:t>CNGCs</a:t>
            </a:r>
            <a:r>
              <a:rPr lang="uk-UA" sz="2800" dirty="0"/>
              <a:t>)</a:t>
            </a:r>
            <a:endParaRPr kumimoji="0" lang="uk-UA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NewRoman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7715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Ідентифіковано</a:t>
            </a:r>
            <a:r>
              <a:rPr lang="ru-RU" sz="3200" dirty="0"/>
              <a:t> </a:t>
            </a:r>
            <a:r>
              <a:rPr lang="ru-RU" sz="3200" dirty="0" err="1"/>
              <a:t>дві</a:t>
            </a:r>
            <a:r>
              <a:rPr lang="ru-RU" sz="3200" dirty="0"/>
              <a:t> структурно </a:t>
            </a:r>
            <a:r>
              <a:rPr lang="ru-RU" sz="3200" dirty="0" err="1"/>
              <a:t>подібні</a:t>
            </a:r>
            <a:r>
              <a:rPr lang="ru-RU" sz="3200" dirty="0"/>
              <a:t> </a:t>
            </a:r>
            <a:r>
              <a:rPr lang="ru-RU" sz="3200" dirty="0" err="1"/>
              <a:t>родини</a:t>
            </a:r>
            <a:r>
              <a:rPr lang="ru-RU" sz="3200" dirty="0"/>
              <a:t> </a:t>
            </a:r>
            <a:r>
              <a:rPr lang="ru-RU" sz="3200" dirty="0" err="1"/>
              <a:t>каналів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регулюються</a:t>
            </a:r>
            <a:r>
              <a:rPr lang="ru-RU" sz="3200" dirty="0"/>
              <a:t> </a:t>
            </a:r>
            <a:r>
              <a:rPr lang="ru-RU" sz="3200" dirty="0" err="1"/>
              <a:t>циклічними</a:t>
            </a:r>
            <a:r>
              <a:rPr lang="ru-RU" sz="3200" dirty="0"/>
              <a:t> нуклеотидами: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71472" y="2357430"/>
            <a:ext cx="80724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власне іонні канали, що регулюються циклічними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нуклеотидами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(</a:t>
            </a:r>
            <a:r>
              <a:rPr kumimoji="0" lang="uk-UA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cyclic</a:t>
            </a:r>
            <a:r>
              <a:rPr kumimoji="0" lang="uk-UA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nucleotide-gated </a:t>
            </a:r>
            <a:r>
              <a:rPr kumimoji="0" lang="uk-UA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channels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) – залучаються у передачу зорових сигналів;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іонні канали, що регулюються циклічними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нуклеотидами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й активуються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гіперполяризацією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(</a:t>
            </a:r>
            <a:r>
              <a:rPr kumimoji="0" lang="uk-UA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hyperpolarization-activated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uk-UA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cyclic</a:t>
            </a:r>
            <a:r>
              <a:rPr kumimoji="0" lang="uk-UA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nucleotide-gated </a:t>
            </a:r>
            <a:r>
              <a:rPr kumimoji="0" lang="uk-UA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channels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) – присутні у провідній системі серця й залучені в контроль серцевої діяльності.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3694" r="20856"/>
          <a:stretch>
            <a:fillRect/>
          </a:stretch>
        </p:blipFill>
        <p:spPr bwMode="auto">
          <a:xfrm>
            <a:off x="1142976" y="357166"/>
            <a:ext cx="6500858" cy="508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5572140"/>
            <a:ext cx="6715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Класифікація</a:t>
            </a:r>
            <a:r>
              <a:rPr lang="ru-RU" sz="2400" dirty="0"/>
              <a:t> </a:t>
            </a:r>
            <a:r>
              <a:rPr lang="ru-RU" sz="2400" dirty="0" err="1"/>
              <a:t>іонних</a:t>
            </a:r>
            <a:r>
              <a:rPr lang="ru-RU" sz="2400" dirty="0"/>
              <a:t> </a:t>
            </a:r>
            <a:r>
              <a:rPr lang="ru-RU" sz="2400" dirty="0" err="1"/>
              <a:t>каналів</a:t>
            </a:r>
            <a:r>
              <a:rPr lang="ru-RU" sz="2400" dirty="0"/>
              <a:t>,</a:t>
            </a:r>
          </a:p>
          <a:p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регулюються</a:t>
            </a:r>
            <a:r>
              <a:rPr lang="ru-RU" sz="2400" dirty="0"/>
              <a:t> </a:t>
            </a:r>
            <a:r>
              <a:rPr lang="ru-RU" sz="2400" dirty="0" err="1"/>
              <a:t>циклічними</a:t>
            </a:r>
            <a:r>
              <a:rPr lang="ru-RU" sz="2400" dirty="0"/>
              <a:t> нуклеотидами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20" y="214290"/>
            <a:ext cx="75009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У своїй структурі молекули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CNGCs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мають шість трансмембранних сегментів (S1–S6).</a:t>
            </a:r>
            <a:r>
              <a:rPr kumimoji="0" lang="uk-UA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7918" t="4348" r="8950" b="2899"/>
          <a:stretch>
            <a:fillRect/>
          </a:stretch>
        </p:blipFill>
        <p:spPr bwMode="auto">
          <a:xfrm>
            <a:off x="214282" y="1428736"/>
            <a:ext cx="4852203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628" y="1357298"/>
            <a:ext cx="3929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/>
              <a:t>Тривимірна</a:t>
            </a:r>
            <a:r>
              <a:rPr lang="ru-RU" u="sng" dirty="0"/>
              <a:t> структура </a:t>
            </a:r>
            <a:r>
              <a:rPr lang="ru-RU" u="sng" dirty="0" err="1"/>
              <a:t>іонного</a:t>
            </a:r>
            <a:r>
              <a:rPr lang="ru-RU" u="sng" dirty="0"/>
              <a:t> каналу, </a:t>
            </a:r>
            <a:r>
              <a:rPr lang="ru-RU" u="sng" dirty="0" err="1"/>
              <a:t>що</a:t>
            </a:r>
            <a:r>
              <a:rPr lang="ru-RU" u="sng" dirty="0"/>
              <a:t> </a:t>
            </a:r>
            <a:r>
              <a:rPr lang="ru-RU" u="sng" dirty="0" err="1"/>
              <a:t>регулюється</a:t>
            </a:r>
            <a:endParaRPr lang="ru-RU" u="sng" dirty="0"/>
          </a:p>
          <a:p>
            <a:r>
              <a:rPr lang="ru-RU" u="sng" dirty="0" err="1"/>
              <a:t>циклічними</a:t>
            </a:r>
            <a:r>
              <a:rPr lang="ru-RU" u="sng" dirty="0"/>
              <a:t> нуклеотидами:</a:t>
            </a:r>
          </a:p>
          <a:p>
            <a:r>
              <a:rPr lang="ru-RU" dirty="0"/>
              <a:t> 4 </a:t>
            </a:r>
            <a:r>
              <a:rPr lang="ru-RU" dirty="0" err="1"/>
              <a:t>субодиниці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пору;</a:t>
            </a:r>
          </a:p>
          <a:p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субодиниця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сайт для </a:t>
            </a:r>
            <a:r>
              <a:rPr lang="ru-RU" dirty="0" err="1"/>
              <a:t>зв'язування</a:t>
            </a:r>
            <a:r>
              <a:rPr lang="ru-RU" dirty="0"/>
              <a:t> </a:t>
            </a:r>
            <a:r>
              <a:rPr lang="ru-RU" dirty="0" err="1"/>
              <a:t>циклічних</a:t>
            </a:r>
            <a:r>
              <a:rPr lang="ru-RU" dirty="0"/>
              <a:t> </a:t>
            </a:r>
            <a:r>
              <a:rPr lang="ru-RU" dirty="0" err="1"/>
              <a:t>нуклеотидів</a:t>
            </a:r>
            <a:r>
              <a:rPr lang="ru-RU" dirty="0"/>
              <a:t> (</a:t>
            </a:r>
            <a:r>
              <a:rPr lang="en-US" dirty="0"/>
              <a:t>A);</a:t>
            </a:r>
          </a:p>
          <a:p>
            <a:r>
              <a:rPr lang="ru-RU" dirty="0" err="1"/>
              <a:t>доменна</a:t>
            </a:r>
            <a:r>
              <a:rPr lang="ru-RU" dirty="0"/>
              <a:t> структура </a:t>
            </a:r>
            <a:r>
              <a:rPr lang="ru-RU" dirty="0" err="1"/>
              <a:t>α-субодиниці</a:t>
            </a:r>
            <a:r>
              <a:rPr lang="ru-RU" dirty="0"/>
              <a:t>: </a:t>
            </a:r>
          </a:p>
          <a:p>
            <a:r>
              <a:rPr lang="ru-RU" dirty="0"/>
              <a:t>6 </a:t>
            </a:r>
            <a:r>
              <a:rPr lang="ru-RU" dirty="0" err="1"/>
              <a:t>трансмембранних</a:t>
            </a:r>
            <a:r>
              <a:rPr lang="ru-RU" dirty="0"/>
              <a:t> </a:t>
            </a:r>
            <a:r>
              <a:rPr lang="ru-RU" dirty="0" err="1"/>
              <a:t>спіралей</a:t>
            </a:r>
            <a:r>
              <a:rPr lang="ru-RU" dirty="0"/>
              <a:t>,</a:t>
            </a:r>
          </a:p>
          <a:p>
            <a:r>
              <a:rPr lang="ru-RU" dirty="0"/>
              <a:t>S4 сегмент </a:t>
            </a:r>
            <a:r>
              <a:rPr lang="ru-RU" dirty="0" err="1"/>
              <a:t>є</a:t>
            </a:r>
            <a:r>
              <a:rPr lang="ru-RU" dirty="0"/>
              <a:t> сенсором </a:t>
            </a:r>
            <a:r>
              <a:rPr lang="ru-RU" dirty="0" err="1"/>
              <a:t>напруги</a:t>
            </a:r>
            <a:r>
              <a:rPr lang="ru-RU" dirty="0"/>
              <a:t>,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S5 та S6 (P-домен)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формуванні</a:t>
            </a:r>
            <a:r>
              <a:rPr lang="ru-RU" dirty="0"/>
              <a:t> пори каналу.</a:t>
            </a:r>
          </a:p>
          <a:p>
            <a:r>
              <a:rPr lang="ru-RU" dirty="0"/>
              <a:t>Сайт для </a:t>
            </a:r>
            <a:r>
              <a:rPr lang="ru-RU" dirty="0" err="1"/>
              <a:t>зв'язування</a:t>
            </a:r>
            <a:r>
              <a:rPr lang="ru-RU" dirty="0"/>
              <a:t> </a:t>
            </a:r>
            <a:r>
              <a:rPr lang="ru-RU" dirty="0" err="1"/>
              <a:t>циклічних</a:t>
            </a:r>
            <a:r>
              <a:rPr lang="ru-RU" dirty="0"/>
              <a:t> </a:t>
            </a:r>
            <a:r>
              <a:rPr lang="ru-RU" dirty="0" err="1"/>
              <a:t>нуклеотидів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C-кінцевій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 (Б)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Реалізація</a:t>
            </a:r>
            <a:r>
              <a:rPr lang="ru-RU" sz="2400" dirty="0"/>
              <a:t> каскаду </a:t>
            </a:r>
            <a:r>
              <a:rPr lang="ru-RU" sz="2400" dirty="0" err="1"/>
              <a:t>пов'язана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комбінацією</a:t>
            </a:r>
            <a:r>
              <a:rPr lang="ru-RU" sz="2400" dirty="0"/>
              <a:t>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вторинних</a:t>
            </a:r>
            <a:r>
              <a:rPr lang="ru-RU" sz="2400" dirty="0"/>
              <a:t> </a:t>
            </a:r>
            <a:r>
              <a:rPr lang="ru-RU" sz="2400" dirty="0" err="1"/>
              <a:t>месенджерів</a:t>
            </a:r>
            <a:r>
              <a:rPr lang="ru-RU" sz="2400" dirty="0"/>
              <a:t> – </a:t>
            </a:r>
            <a:r>
              <a:rPr lang="ru-RU" sz="2400" i="1" dirty="0"/>
              <a:t>інозитол-1,4,5-трифосфату </a:t>
            </a:r>
            <a:r>
              <a:rPr lang="ru-RU" sz="2400" dirty="0"/>
              <a:t>(І-1,4,5-Р3), </a:t>
            </a:r>
            <a:r>
              <a:rPr lang="ru-RU" sz="2400" i="1" dirty="0" err="1"/>
              <a:t>діацилгліцеролу</a:t>
            </a:r>
            <a:r>
              <a:rPr lang="ru-RU" sz="2400" i="1" dirty="0"/>
              <a:t> </a:t>
            </a:r>
            <a:r>
              <a:rPr lang="ru-RU" sz="2400" dirty="0"/>
              <a:t>(ДАГ) та </a:t>
            </a:r>
            <a:r>
              <a:rPr lang="ru-RU" sz="2400" i="1" dirty="0" err="1"/>
              <a:t>іонів</a:t>
            </a:r>
            <a:r>
              <a:rPr lang="ru-RU" sz="2400" i="1" dirty="0"/>
              <a:t> Са2+.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5365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/>
              <a:t>Фосфоінозитидний</a:t>
            </a:r>
            <a:r>
              <a:rPr lang="ru-RU" sz="3200" b="1" i="1" dirty="0"/>
              <a:t> шлях</a:t>
            </a:r>
            <a:endParaRPr lang="ru-RU" sz="32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2500306"/>
            <a:ext cx="808617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0166" y="5857892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Структурні</a:t>
            </a:r>
            <a:r>
              <a:rPr lang="ru-RU" sz="2000" dirty="0"/>
              <a:t> </a:t>
            </a:r>
            <a:r>
              <a:rPr lang="ru-RU" sz="2000" dirty="0" err="1"/>
              <a:t>формули</a:t>
            </a:r>
            <a:r>
              <a:rPr lang="ru-RU" sz="2000" dirty="0"/>
              <a:t> </a:t>
            </a:r>
            <a:r>
              <a:rPr lang="ru-RU" sz="2000" dirty="0" err="1"/>
              <a:t>вторинних</a:t>
            </a:r>
            <a:r>
              <a:rPr lang="ru-RU" sz="2000" dirty="0"/>
              <a:t> </a:t>
            </a:r>
            <a:r>
              <a:rPr lang="ru-RU" sz="2000" dirty="0" err="1"/>
              <a:t>посередників</a:t>
            </a:r>
            <a:r>
              <a:rPr lang="ru-RU" sz="2000" dirty="0"/>
              <a:t> </a:t>
            </a:r>
            <a:r>
              <a:rPr lang="ru-RU" sz="2000" dirty="0" err="1"/>
              <a:t>інозитолфосфатного</a:t>
            </a:r>
            <a:r>
              <a:rPr lang="ru-RU" sz="2000" dirty="0"/>
              <a:t> сигнального каскаду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Фосфоліпаза</a:t>
            </a:r>
            <a:r>
              <a:rPr lang="ru-RU" sz="2400" b="1" i="1" dirty="0"/>
              <a:t> С </a:t>
            </a:r>
            <a:r>
              <a:rPr lang="ru-RU" sz="2400" dirty="0"/>
              <a:t>(PLC) </a:t>
            </a:r>
            <a:r>
              <a:rPr lang="ru-RU" sz="2400" dirty="0" err="1"/>
              <a:t>каталізує</a:t>
            </a:r>
            <a:r>
              <a:rPr lang="ru-RU" sz="2400" dirty="0"/>
              <a:t> </a:t>
            </a:r>
            <a:r>
              <a:rPr lang="ru-RU" sz="2400" dirty="0" err="1"/>
              <a:t>реакцію</a:t>
            </a:r>
            <a:r>
              <a:rPr lang="ru-RU" sz="2400" dirty="0"/>
              <a:t> </a:t>
            </a:r>
            <a:r>
              <a:rPr lang="ru-RU" sz="2400" dirty="0" err="1"/>
              <a:t>гідролізу</a:t>
            </a:r>
            <a:r>
              <a:rPr lang="ru-RU" sz="2400" dirty="0"/>
              <a:t> </a:t>
            </a:r>
            <a:r>
              <a:rPr lang="ru-RU" sz="2400" dirty="0" err="1"/>
              <a:t>мінорного</a:t>
            </a:r>
            <a:r>
              <a:rPr lang="ru-RU" sz="2400" dirty="0"/>
              <a:t> структурного мембранного </a:t>
            </a:r>
            <a:r>
              <a:rPr lang="ru-RU" sz="2400" dirty="0" err="1"/>
              <a:t>фосфоліпіду</a:t>
            </a:r>
            <a:r>
              <a:rPr lang="ru-RU" sz="2400" dirty="0"/>
              <a:t>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1500174"/>
            <a:ext cx="6967541" cy="436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71670" y="58578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Схема </a:t>
            </a:r>
            <a:r>
              <a:rPr lang="ru-RU" sz="2000" dirty="0" err="1"/>
              <a:t>реакції</a:t>
            </a:r>
            <a:r>
              <a:rPr lang="ru-RU" sz="2000" dirty="0"/>
              <a:t> </a:t>
            </a:r>
            <a:r>
              <a:rPr lang="ru-RU" sz="2000" dirty="0" err="1"/>
              <a:t>гідролізу</a:t>
            </a:r>
            <a:r>
              <a:rPr lang="ru-RU" sz="2000" dirty="0"/>
              <a:t> РІ-4,5-Р2</a:t>
            </a:r>
          </a:p>
          <a:p>
            <a:r>
              <a:rPr lang="ru-RU" sz="2000" dirty="0"/>
              <a:t>за </a:t>
            </a:r>
            <a:r>
              <a:rPr lang="ru-RU" sz="2000" dirty="0" err="1"/>
              <a:t>участю</a:t>
            </a:r>
            <a:r>
              <a:rPr lang="ru-RU" sz="2000" dirty="0"/>
              <a:t> </a:t>
            </a:r>
            <a:r>
              <a:rPr lang="ru-RU" sz="2000" dirty="0" err="1"/>
              <a:t>фосфоліпази</a:t>
            </a:r>
            <a:r>
              <a:rPr lang="ru-RU" sz="2000" dirty="0"/>
              <a:t> 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357298"/>
            <a:ext cx="72152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19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Основними каскадами клітини є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аденілатциклазний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і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гуанілатциклазний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(включають по одному вторинному посереднику) та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фосфоінозитидний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(потребує кількох посередників).</a:t>
            </a:r>
          </a:p>
          <a:p>
            <a:pPr marR="0" lvl="0" indent="719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R="0" lvl="0" indent="719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R="0" lvl="0" indent="719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Прикладами другорядних каскадів можуть бути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енолсинтазний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олігоаденілатний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0694" y="1928802"/>
            <a:ext cx="3429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Відомо</a:t>
            </a:r>
            <a:r>
              <a:rPr lang="ru-RU" sz="2400" dirty="0"/>
              <a:t> 13 </a:t>
            </a:r>
            <a:r>
              <a:rPr lang="ru-RU" sz="2400" dirty="0" err="1"/>
              <a:t>ізоферментів</a:t>
            </a:r>
            <a:r>
              <a:rPr lang="ru-RU" sz="2400" dirty="0"/>
              <a:t> </a:t>
            </a:r>
            <a:r>
              <a:rPr lang="ru-RU" sz="2400" dirty="0" err="1"/>
              <a:t>фосфоліпази</a:t>
            </a:r>
            <a:r>
              <a:rPr lang="ru-RU" sz="2400" dirty="0"/>
              <a:t> С,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поділяють</a:t>
            </a:r>
            <a:r>
              <a:rPr lang="ru-RU" sz="2400" dirty="0"/>
              <a:t> на </a:t>
            </a:r>
            <a:r>
              <a:rPr lang="ru-RU" sz="2400" dirty="0" err="1"/>
              <a:t>шість</a:t>
            </a:r>
            <a:r>
              <a:rPr lang="ru-RU" sz="2400" dirty="0"/>
              <a:t> </a:t>
            </a:r>
            <a:r>
              <a:rPr lang="ru-RU" sz="2400" dirty="0" err="1"/>
              <a:t>класів</a:t>
            </a:r>
            <a:r>
              <a:rPr lang="ru-RU" sz="2400" dirty="0"/>
              <a:t>: </a:t>
            </a:r>
            <a:r>
              <a:rPr lang="ru-RU" sz="2400" dirty="0" err="1"/>
              <a:t>PLC-δ </a:t>
            </a:r>
            <a:r>
              <a:rPr lang="ru-RU" sz="2400" dirty="0"/>
              <a:t>(1,3 та 4), </a:t>
            </a:r>
            <a:r>
              <a:rPr lang="ru-RU" sz="2400" dirty="0" err="1"/>
              <a:t>-β </a:t>
            </a:r>
            <a:r>
              <a:rPr lang="ru-RU" sz="2400" dirty="0"/>
              <a:t>(1–4), </a:t>
            </a:r>
            <a:r>
              <a:rPr lang="ru-RU" sz="2400" dirty="0" err="1"/>
              <a:t>-γ </a:t>
            </a:r>
            <a:r>
              <a:rPr lang="ru-RU" sz="2400" dirty="0"/>
              <a:t>(1,2), </a:t>
            </a:r>
            <a:r>
              <a:rPr lang="ru-RU" sz="2400" dirty="0" err="1"/>
              <a:t>-ε</a:t>
            </a:r>
            <a:r>
              <a:rPr lang="ru-RU" sz="2400" dirty="0"/>
              <a:t>, </a:t>
            </a:r>
            <a:r>
              <a:rPr lang="ru-RU" sz="2400" dirty="0" err="1"/>
              <a:t>-ζ</a:t>
            </a:r>
            <a:r>
              <a:rPr lang="ru-RU" sz="2400" dirty="0"/>
              <a:t>, а </a:t>
            </a:r>
            <a:r>
              <a:rPr lang="ru-RU" sz="2400" dirty="0" err="1"/>
              <a:t>нещодавно</a:t>
            </a:r>
            <a:r>
              <a:rPr lang="ru-RU" sz="2400" dirty="0"/>
              <a:t> </a:t>
            </a:r>
            <a:r>
              <a:rPr lang="ru-RU" sz="2400" dirty="0" err="1"/>
              <a:t>виявлено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-η </a:t>
            </a:r>
            <a:r>
              <a:rPr lang="ru-RU" sz="2400" dirty="0"/>
              <a:t>(1,2).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3" y="500042"/>
            <a:ext cx="521497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6215082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Доменна</a:t>
            </a:r>
            <a:r>
              <a:rPr lang="ru-RU" dirty="0"/>
              <a:t> структура </a:t>
            </a:r>
            <a:r>
              <a:rPr lang="ru-RU" dirty="0" err="1"/>
              <a:t>PLC-β і</a:t>
            </a:r>
            <a:r>
              <a:rPr lang="ru-RU" dirty="0"/>
              <a:t> </a:t>
            </a:r>
            <a:r>
              <a:rPr lang="ru-RU" dirty="0" err="1"/>
              <a:t>PLC-γ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714356"/>
            <a:ext cx="485778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72066" y="917912"/>
            <a:ext cx="37147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Схема </a:t>
            </a:r>
            <a:r>
              <a:rPr lang="ru-RU" sz="2000" b="1" u="sng" dirty="0" err="1"/>
              <a:t>зв'язування</a:t>
            </a:r>
            <a:r>
              <a:rPr lang="ru-RU" sz="2000" b="1" u="sng" dirty="0"/>
              <a:t> </a:t>
            </a:r>
            <a:r>
              <a:rPr lang="ru-RU" sz="2000" b="1" u="sng" dirty="0" err="1"/>
              <a:t>з</a:t>
            </a:r>
            <a:r>
              <a:rPr lang="ru-RU" sz="2000" b="1" u="sng" dirty="0"/>
              <a:t> мембраною та </a:t>
            </a:r>
            <a:r>
              <a:rPr lang="ru-RU" sz="2000" b="1" u="sng" dirty="0" err="1"/>
              <a:t>активації</a:t>
            </a:r>
            <a:r>
              <a:rPr lang="ru-RU" sz="2000" b="1" u="sng" dirty="0"/>
              <a:t> PLC:</a:t>
            </a:r>
          </a:p>
          <a:p>
            <a:r>
              <a:rPr lang="ru-RU" sz="2000" dirty="0" err="1"/>
              <a:t>початкове</a:t>
            </a:r>
            <a:r>
              <a:rPr lang="ru-RU" sz="2000" dirty="0"/>
              <a:t> </a:t>
            </a:r>
            <a:r>
              <a:rPr lang="ru-RU" sz="2000" dirty="0" err="1"/>
              <a:t>прикріплення</a:t>
            </a:r>
            <a:r>
              <a:rPr lang="ru-RU" sz="2000" dirty="0"/>
              <a:t> </a:t>
            </a:r>
            <a:r>
              <a:rPr lang="ru-RU" sz="2000" dirty="0" err="1"/>
              <a:t>PLC-δ </a:t>
            </a:r>
            <a:r>
              <a:rPr lang="ru-RU" sz="2000" dirty="0"/>
              <a:t>до </a:t>
            </a:r>
            <a:r>
              <a:rPr lang="ru-RU" sz="2000" dirty="0" err="1"/>
              <a:t>мембрани</a:t>
            </a:r>
            <a:r>
              <a:rPr lang="ru-RU" sz="2000" dirty="0"/>
              <a:t> </a:t>
            </a:r>
            <a:r>
              <a:rPr lang="ru-RU" sz="2000" dirty="0" err="1"/>
              <a:t>здійснюється</a:t>
            </a:r>
            <a:r>
              <a:rPr lang="ru-RU" sz="2000" dirty="0"/>
              <a:t> через </a:t>
            </a:r>
            <a:r>
              <a:rPr lang="ru-RU" sz="2000" dirty="0" err="1"/>
              <a:t>її</a:t>
            </a:r>
            <a:r>
              <a:rPr lang="ru-RU" sz="2000" dirty="0"/>
              <a:t> PH-домен; домен С2, </a:t>
            </a:r>
            <a:r>
              <a:rPr lang="ru-RU" sz="2000" dirty="0" err="1"/>
              <a:t>взаємодіючи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мембраною, приводить</a:t>
            </a:r>
          </a:p>
          <a:p>
            <a:r>
              <a:rPr lang="ru-RU" sz="2000" dirty="0" err="1"/>
              <a:t>каталітичну</a:t>
            </a:r>
            <a:r>
              <a:rPr lang="ru-RU" sz="2000" dirty="0"/>
              <a:t> </a:t>
            </a:r>
            <a:r>
              <a:rPr lang="ru-RU" sz="2000" dirty="0" err="1"/>
              <a:t>ділянку</a:t>
            </a:r>
            <a:r>
              <a:rPr lang="ru-RU" sz="2000" dirty="0"/>
              <a:t> в контакт </a:t>
            </a:r>
            <a:r>
              <a:rPr lang="ru-RU" sz="2000" dirty="0" err="1"/>
              <a:t>із</a:t>
            </a:r>
            <a:r>
              <a:rPr lang="ru-RU" sz="2000" dirty="0"/>
              <a:t> субстратом; </a:t>
            </a:r>
            <a:r>
              <a:rPr lang="ru-RU" sz="2000" dirty="0" err="1"/>
              <a:t>активація</a:t>
            </a:r>
            <a:r>
              <a:rPr lang="ru-RU" sz="2000" dirty="0"/>
              <a:t> </a:t>
            </a:r>
            <a:r>
              <a:rPr lang="ru-RU" sz="2000" dirty="0" err="1"/>
              <a:t>PLC-β</a:t>
            </a:r>
            <a:endParaRPr lang="ru-RU" sz="2000" dirty="0"/>
          </a:p>
          <a:p>
            <a:r>
              <a:rPr lang="ru-RU" sz="2000" dirty="0" err="1"/>
              <a:t>потребує</a:t>
            </a:r>
            <a:r>
              <a:rPr lang="ru-RU" sz="2000" dirty="0"/>
              <a:t> </a:t>
            </a:r>
            <a:r>
              <a:rPr lang="ru-RU" sz="2000" dirty="0" err="1"/>
              <a:t>додатково</a:t>
            </a:r>
            <a:r>
              <a:rPr lang="ru-RU" sz="2000" dirty="0"/>
              <a:t> </a:t>
            </a:r>
            <a:r>
              <a:rPr lang="ru-RU" sz="2000" dirty="0" err="1"/>
              <a:t>взаємодії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субодиницею</a:t>
            </a:r>
            <a:r>
              <a:rPr lang="ru-RU" sz="2000" dirty="0"/>
              <a:t> </a:t>
            </a:r>
            <a:r>
              <a:rPr lang="ru-RU" sz="2000" dirty="0" err="1"/>
              <a:t>G-білка</a:t>
            </a:r>
            <a:r>
              <a:rPr lang="ru-RU" sz="2000" dirty="0"/>
              <a:t>; </a:t>
            </a:r>
            <a:r>
              <a:rPr lang="ru-RU" sz="2000" dirty="0" err="1"/>
              <a:t>PLC-γ взаємодіє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фосфорильованими</a:t>
            </a:r>
            <a:r>
              <a:rPr lang="ru-RU" sz="2000" dirty="0"/>
              <a:t> </a:t>
            </a:r>
            <a:r>
              <a:rPr lang="ru-RU" sz="2000" dirty="0" err="1"/>
              <a:t>залишками</a:t>
            </a:r>
            <a:r>
              <a:rPr lang="ru-RU" sz="2000" dirty="0"/>
              <a:t> тирозину</a:t>
            </a:r>
          </a:p>
          <a:p>
            <a:r>
              <a:rPr lang="ru-RU" sz="2000" dirty="0"/>
              <a:t>рецептора через </a:t>
            </a:r>
            <a:r>
              <a:rPr lang="en-US" sz="2000" dirty="0"/>
              <a:t>SH2-</a:t>
            </a:r>
            <a:r>
              <a:rPr lang="ru-RU" sz="2000" dirty="0" err="1"/>
              <a:t>домени</a:t>
            </a:r>
            <a:endParaRPr lang="ru-RU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Вивільнення</a:t>
            </a:r>
            <a:r>
              <a:rPr lang="ru-RU" sz="2800" dirty="0"/>
              <a:t> Са2+ через рецептор до І-1,4,5-Р3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dirty="0" err="1"/>
              <a:t>двохетапним</a:t>
            </a:r>
            <a:r>
              <a:rPr lang="ru-RU" sz="2800" dirty="0"/>
              <a:t> </a:t>
            </a:r>
            <a:r>
              <a:rPr lang="ru-RU" sz="2800" dirty="0" err="1"/>
              <a:t>процесом</a:t>
            </a:r>
            <a:r>
              <a:rPr lang="ru-RU" sz="2800" dirty="0"/>
              <a:t>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1643050"/>
            <a:ext cx="8034375" cy="325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5000636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 Са2+-індукованого </a:t>
            </a:r>
            <a:r>
              <a:rPr lang="ru-RU" dirty="0" err="1"/>
              <a:t>вивільнення</a:t>
            </a:r>
            <a:r>
              <a:rPr lang="ru-RU" dirty="0"/>
              <a:t> Са2+ </a:t>
            </a:r>
            <a:r>
              <a:rPr lang="ru-RU" dirty="0" err="1"/>
              <a:t>із</a:t>
            </a:r>
            <a:r>
              <a:rPr lang="ru-RU" dirty="0"/>
              <a:t> ЕПР:</a:t>
            </a:r>
          </a:p>
          <a:p>
            <a:r>
              <a:rPr lang="ru-RU" dirty="0"/>
              <a:t>А – стан </a:t>
            </a:r>
            <a:r>
              <a:rPr lang="ru-RU" dirty="0" err="1"/>
              <a:t>спокою</a:t>
            </a:r>
            <a:r>
              <a:rPr lang="ru-RU" dirty="0"/>
              <a:t>; Б – ІР3 </a:t>
            </a:r>
            <a:r>
              <a:rPr lang="ru-RU" dirty="0" err="1"/>
              <a:t>мобілізує</a:t>
            </a:r>
            <a:r>
              <a:rPr lang="ru-RU" dirty="0"/>
              <a:t> Са2+ </a:t>
            </a:r>
            <a:r>
              <a:rPr lang="ru-RU" dirty="0" err="1"/>
              <a:t>з</a:t>
            </a:r>
            <a:r>
              <a:rPr lang="ru-RU" dirty="0"/>
              <a:t> ЕПР; В – </a:t>
            </a:r>
            <a:r>
              <a:rPr lang="ru-RU" dirty="0" err="1"/>
              <a:t>спустошення</a:t>
            </a:r>
            <a:endParaRPr lang="ru-RU" dirty="0"/>
          </a:p>
          <a:p>
            <a:r>
              <a:rPr lang="ru-RU" dirty="0"/>
              <a:t>пулу ЕПР </a:t>
            </a:r>
            <a:r>
              <a:rPr lang="ru-RU" dirty="0" err="1"/>
              <a:t>індукує</a:t>
            </a:r>
            <a:r>
              <a:rPr lang="ru-RU" dirty="0"/>
              <a:t> </a:t>
            </a:r>
            <a:r>
              <a:rPr lang="ru-RU" dirty="0" err="1"/>
              <a:t>конформаційні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рецептора до ІР3,</a:t>
            </a:r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Са2+-каналів </a:t>
            </a:r>
            <a:r>
              <a:rPr lang="ru-RU" dirty="0" err="1"/>
              <a:t>плазматичної</a:t>
            </a:r>
            <a:r>
              <a:rPr lang="ru-RU" dirty="0"/>
              <a:t> </a:t>
            </a:r>
            <a:r>
              <a:rPr lang="ru-RU" dirty="0" err="1"/>
              <a:t>мембрани</a:t>
            </a:r>
            <a:endParaRPr lang="ru-RU" dirty="0"/>
          </a:p>
          <a:p>
            <a:r>
              <a:rPr lang="ru-RU" dirty="0"/>
              <a:t>(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залученням</a:t>
            </a:r>
            <a:r>
              <a:rPr lang="ru-RU" dirty="0"/>
              <a:t> ІР4)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85720" y="785794"/>
            <a:ext cx="47148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У 1985 р.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було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виявлено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що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рослинний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алкалоїд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,Italic"/>
                <a:cs typeface="Times New Roman" pitchFamily="18" charset="0"/>
              </a:rPr>
              <a:t>ріанодин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із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кори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,Italic"/>
                <a:cs typeface="Times New Roman" pitchFamily="18" charset="0"/>
              </a:rPr>
              <a:t>Ryania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,Italic"/>
                <a:cs typeface="Times New Roman" pitchFamily="18" charset="0"/>
              </a:rPr>
              <a:t>speciosa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у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концентрації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10−9–10−8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ефективно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блокує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вихід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іонів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Са2+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із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СР,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міцно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зв'язуючись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невідомими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білками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ретикулума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які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пізніше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– через два роки –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виділили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й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 назвали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,Italic"/>
                <a:cs typeface="Times New Roman" pitchFamily="18" charset="0"/>
              </a:rPr>
              <a:t>ріанодиновими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,Italic"/>
                <a:cs typeface="Times New Roman" pitchFamily="18" charset="0"/>
              </a:rPr>
              <a:t> рецепторами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(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,Italic"/>
                <a:cs typeface="Times New Roman" pitchFamily="18" charset="0"/>
              </a:rPr>
              <a:t>ryanodine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,Italic"/>
                <a:cs typeface="Times New Roman" pitchFamily="18" charset="0"/>
              </a:rPr>
              <a:t>receptors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,Italic"/>
                <a:cs typeface="Times New Roman" pitchFamily="18" charset="0"/>
              </a:rPr>
              <a:t>,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,Italic"/>
                <a:cs typeface="Times New Roman" pitchFamily="18" charset="0"/>
              </a:rPr>
              <a:t>RYRs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).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628" y="1214422"/>
            <a:ext cx="3857620" cy="461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42910" y="714356"/>
            <a:ext cx="785814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Нині</a:t>
            </a:r>
            <a:r>
              <a:rPr kumimoji="0" lang="ru-RU" sz="3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відомо</a:t>
            </a:r>
            <a:r>
              <a:rPr kumimoji="0" lang="ru-RU" sz="3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три </a:t>
            </a:r>
            <a:r>
              <a:rPr kumimoji="0" lang="ru-RU" sz="32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основні</a:t>
            </a:r>
            <a:endParaRPr kumimoji="0" lang="ru-RU" sz="3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NewRoman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ізоформи</a:t>
            </a:r>
            <a:r>
              <a:rPr kumimoji="0" lang="ru-RU" sz="3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ріанодинового</a:t>
            </a:r>
            <a:r>
              <a:rPr kumimoji="0" lang="ru-RU" sz="3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рецептора:</a:t>
            </a:r>
          </a:p>
          <a:p>
            <a:pPr marL="0" marR="0" lvl="0" indent="5397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- RYR1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є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ізоформою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скелетних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м'язів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- RYR2 характерна для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серцевого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м'яза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але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також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присутня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у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деяких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нервових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клітинах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; 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- RYR3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міститься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у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мозку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серцевому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м'язі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й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незбудливих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тканинах (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наприклад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у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клітинах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підшлункової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залози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). RYR1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RYR2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мають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60 %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гомології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14282" y="357166"/>
            <a:ext cx="457203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Фізіологічним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активатором RYR2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RYR3, а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також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RYR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нем'язових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тканин, для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яких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не характерна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деполяризація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ПМ,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зокрема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ріанодинчутливого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Са2+-каналу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яйцеклітин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морських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їжаків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є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циклічна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АДФ-рибоза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−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найпотужніший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із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відомих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Са2+-вивільнювальних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агентів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виявлений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у 1987 р. </a:t>
            </a:r>
            <a:br>
              <a:rPr lang="ru-RU" sz="2800" dirty="0">
                <a:latin typeface="Calibri" pitchFamily="34" charset="0"/>
                <a:ea typeface="TimesNewRoman" charset="-128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Хон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Ченг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Лі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8"/>
            <a:ext cx="367171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85728"/>
            <a:ext cx="596850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286512" y="2000240"/>
            <a:ext cx="26431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Структурні</a:t>
            </a:r>
            <a:r>
              <a:rPr lang="ru-RU" sz="2800" dirty="0"/>
              <a:t> </a:t>
            </a:r>
            <a:r>
              <a:rPr lang="ru-RU" sz="2800" dirty="0" err="1"/>
              <a:t>формули</a:t>
            </a:r>
            <a:r>
              <a:rPr lang="ru-RU" sz="2800" dirty="0"/>
              <a:t> </a:t>
            </a:r>
            <a:r>
              <a:rPr lang="ru-RU" sz="2800" dirty="0" err="1"/>
              <a:t>двох</a:t>
            </a:r>
            <a:r>
              <a:rPr lang="ru-RU" sz="2800" dirty="0"/>
              <a:t> </a:t>
            </a:r>
            <a:r>
              <a:rPr lang="ru-RU" sz="2800" dirty="0" err="1"/>
              <a:t>вторинних</a:t>
            </a:r>
            <a:r>
              <a:rPr lang="ru-RU" sz="2800" dirty="0"/>
              <a:t> </a:t>
            </a:r>
            <a:r>
              <a:rPr lang="ru-RU" sz="2800" dirty="0" err="1"/>
              <a:t>посередників</a:t>
            </a:r>
            <a:r>
              <a:rPr lang="ru-RU" sz="2800" dirty="0"/>
              <a:t> − </a:t>
            </a:r>
            <a:r>
              <a:rPr lang="ru-RU" sz="2800" dirty="0" err="1"/>
              <a:t>цАДФР</a:t>
            </a:r>
            <a:r>
              <a:rPr lang="ru-RU" sz="2800" dirty="0"/>
              <a:t> та </a:t>
            </a:r>
            <a:r>
              <a:rPr lang="en-US" sz="2800" dirty="0"/>
              <a:t>NAADP</a:t>
            </a:r>
            <a:endParaRPr lang="ru-RU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57158" y="285728"/>
            <a:ext cx="70008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Кальмодулін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(КМ)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належить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родини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EF-hand-білкі</a:t>
            </a:r>
            <a:r>
              <a:rPr lang="ru-RU" sz="2400" dirty="0"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термостабільним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білком-перемикачем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складається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із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148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залишків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амінокислот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активується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іонами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кальцію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опосередковує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багато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сигнальних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функцій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Са2+,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зв'язуючи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чотири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іони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Са2+ на одну молекулу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кальмодуліну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2643182"/>
            <a:ext cx="7143768" cy="35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85728"/>
            <a:ext cx="579785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286512" y="2571744"/>
            <a:ext cx="3071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Доменна</a:t>
            </a:r>
            <a:r>
              <a:rPr lang="ru-RU" sz="2400" dirty="0"/>
              <a:t> </a:t>
            </a:r>
            <a:r>
              <a:rPr lang="ru-RU" sz="2400" dirty="0" err="1"/>
              <a:t>будова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ізоформ</a:t>
            </a:r>
            <a:r>
              <a:rPr lang="ru-RU" sz="2400" dirty="0"/>
              <a:t> </a:t>
            </a:r>
            <a:r>
              <a:rPr lang="ru-RU" sz="2400" dirty="0" err="1"/>
              <a:t>протеїнкінази</a:t>
            </a:r>
            <a:r>
              <a:rPr lang="ru-RU" sz="2400" dirty="0"/>
              <a:t> С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14282" y="285728"/>
            <a:ext cx="75009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ПкС-α є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80-кД-поліпептидом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із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чотирма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консервативними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доменами та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п'ятьма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варіабельними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1928802"/>
            <a:ext cx="7391430" cy="36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5643578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Первинна</a:t>
            </a:r>
            <a:r>
              <a:rPr lang="ru-RU" dirty="0"/>
              <a:t> структура </a:t>
            </a:r>
            <a:r>
              <a:rPr lang="ru-RU" dirty="0" err="1"/>
              <a:t>ПкС-α</a:t>
            </a:r>
            <a:r>
              <a:rPr lang="ru-RU" dirty="0"/>
              <a:t>: V – </a:t>
            </a:r>
            <a:r>
              <a:rPr lang="ru-RU" dirty="0" err="1"/>
              <a:t>варіабельні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,</a:t>
            </a:r>
          </a:p>
          <a:p>
            <a:r>
              <a:rPr lang="ru-RU" dirty="0"/>
              <a:t>С – </a:t>
            </a:r>
            <a:r>
              <a:rPr lang="ru-RU" dirty="0" err="1"/>
              <a:t>консервативні</a:t>
            </a:r>
            <a:r>
              <a:rPr lang="ru-RU" dirty="0"/>
              <a:t>. </a:t>
            </a:r>
            <a:r>
              <a:rPr lang="ru-RU" dirty="0" err="1"/>
              <a:t>Форболзв'язувальний</a:t>
            </a:r>
            <a:r>
              <a:rPr lang="ru-RU" dirty="0"/>
              <a:t> домен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ідентичним</a:t>
            </a:r>
            <a:endParaRPr lang="ru-RU" dirty="0"/>
          </a:p>
          <a:p>
            <a:r>
              <a:rPr lang="ru-RU" dirty="0" err="1"/>
              <a:t>ДАГ-зв'язувальному</a:t>
            </a:r>
            <a:r>
              <a:rPr lang="ru-RU" dirty="0"/>
              <a:t> домену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357166"/>
            <a:ext cx="67866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19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 ролі вторинного посередника в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аденілатциклазному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каскаді виступає циклічний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аденозинмонофосфат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цАМФ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).</a:t>
            </a:r>
            <a:endParaRPr kumimoji="0" lang="uk-U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2531" name="Picture 3" descr="C:\Users\Админ\YandexDisk\Скриншоты\2019-11-17_14-32-13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786" y="2428868"/>
            <a:ext cx="7429552" cy="405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14282" y="285728"/>
            <a:ext cx="72866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ПкС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фосфорилюють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зокрема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Са2+,Mg2+-АТФазу, α1-адренергічні,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мускаринові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холінергічні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інші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рецептори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змінюючи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їхню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спорідненість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лігандів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впливаючи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взаємодію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із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G-білками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Активація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ПкС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відбувається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чотири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етапи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285992"/>
            <a:ext cx="6581795" cy="435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858016" y="3000372"/>
            <a:ext cx="2071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Модель Ca2+-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ДАГ-залежної</a:t>
            </a:r>
            <a:r>
              <a:rPr lang="ru-RU" sz="2400" dirty="0"/>
              <a:t> </a:t>
            </a:r>
            <a:r>
              <a:rPr lang="ru-RU" sz="2400" dirty="0" err="1"/>
              <a:t>активації</a:t>
            </a:r>
            <a:r>
              <a:rPr lang="ru-RU" sz="2400" dirty="0"/>
              <a:t> </a:t>
            </a:r>
            <a:r>
              <a:rPr lang="ru-RU" sz="2400" dirty="0" err="1"/>
              <a:t>ПкС</a:t>
            </a:r>
            <a:endParaRPr lang="ru-RU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000"/>
          <a:stretch>
            <a:fillRect/>
          </a:stretch>
        </p:blipFill>
        <p:spPr bwMode="auto">
          <a:xfrm>
            <a:off x="285720" y="1357298"/>
            <a:ext cx="864396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Загальна</a:t>
            </a:r>
            <a:r>
              <a:rPr lang="ru-RU" sz="2000" dirty="0"/>
              <a:t> схема </a:t>
            </a:r>
            <a:r>
              <a:rPr lang="ru-RU" sz="2000" dirty="0" err="1"/>
              <a:t>фосфоінозитидного</a:t>
            </a:r>
            <a:r>
              <a:rPr lang="ru-RU" sz="2000" dirty="0"/>
              <a:t> каскаду: PLC – </a:t>
            </a:r>
            <a:r>
              <a:rPr lang="ru-RU" sz="2000" dirty="0" err="1"/>
              <a:t>фосфоліпаза</a:t>
            </a:r>
            <a:r>
              <a:rPr lang="ru-RU" sz="2000" dirty="0"/>
              <a:t> С;</a:t>
            </a:r>
          </a:p>
          <a:p>
            <a:r>
              <a:rPr lang="ru-RU" sz="2000" dirty="0" err="1"/>
              <a:t>білок-Р</a:t>
            </a:r>
            <a:r>
              <a:rPr lang="ru-RU" sz="2000" dirty="0"/>
              <a:t> – </a:t>
            </a:r>
            <a:r>
              <a:rPr lang="ru-RU" sz="2000" dirty="0" err="1"/>
              <a:t>фосфорильований</a:t>
            </a:r>
            <a:r>
              <a:rPr lang="ru-RU" sz="2000" dirty="0"/>
              <a:t> </a:t>
            </a:r>
            <a:r>
              <a:rPr lang="ru-RU" sz="2000" dirty="0" err="1"/>
              <a:t>білок</a:t>
            </a:r>
            <a:r>
              <a:rPr lang="ru-RU" sz="2000" dirty="0"/>
              <a:t>; ІР3 – інозитол-1,4,5-трифосфат; ДАГ – </a:t>
            </a:r>
            <a:r>
              <a:rPr lang="ru-RU" sz="2000" dirty="0" err="1"/>
              <a:t>діацилгліцерол</a:t>
            </a:r>
            <a:endParaRPr lang="ru-RU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81439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У 1994 </a:t>
            </a:r>
            <a:r>
              <a:rPr lang="ru-RU" sz="3600" dirty="0" err="1"/>
              <a:t>році</a:t>
            </a:r>
            <a:r>
              <a:rPr lang="ru-RU" sz="3600" dirty="0"/>
              <a:t> </a:t>
            </a:r>
            <a:r>
              <a:rPr lang="ru-RU" sz="3600" dirty="0" err="1"/>
              <a:t>було</a:t>
            </a:r>
            <a:r>
              <a:rPr lang="ru-RU" sz="3600" dirty="0"/>
              <a:t> </a:t>
            </a:r>
            <a:r>
              <a:rPr lang="ru-RU" sz="3600" dirty="0" err="1"/>
              <a:t>виявлено</a:t>
            </a:r>
            <a:r>
              <a:rPr lang="ru-RU" sz="3600" dirty="0"/>
              <a:t> </a:t>
            </a:r>
            <a:r>
              <a:rPr lang="ru-RU" sz="3600" b="1" i="1" dirty="0" err="1"/>
              <a:t>фосфоліпід</a:t>
            </a:r>
            <a:r>
              <a:rPr lang="ru-RU" sz="3600" b="1" i="1" dirty="0"/>
              <a:t>, </a:t>
            </a:r>
            <a:r>
              <a:rPr lang="ru-RU" sz="3600" b="1" i="1" dirty="0" err="1"/>
              <a:t>діацилгліцеролзалежну</a:t>
            </a:r>
            <a:r>
              <a:rPr lang="ru-RU" sz="3600" b="1" i="1" dirty="0"/>
              <a:t> </a:t>
            </a:r>
            <a:r>
              <a:rPr lang="ru-RU" sz="3600" b="1" i="1" dirty="0" err="1"/>
              <a:t>протеїнкіназу</a:t>
            </a:r>
            <a:r>
              <a:rPr lang="ru-RU" sz="3600" b="1" i="1" dirty="0"/>
              <a:t> D </a:t>
            </a:r>
            <a:r>
              <a:rPr lang="ru-RU" sz="3600" dirty="0"/>
              <a:t>(</a:t>
            </a:r>
            <a:r>
              <a:rPr lang="ru-RU" sz="3600" dirty="0" err="1"/>
              <a:t>ПкD</a:t>
            </a:r>
            <a:r>
              <a:rPr lang="ru-RU" sz="3600" dirty="0"/>
              <a:t>).</a:t>
            </a:r>
          </a:p>
          <a:p>
            <a:r>
              <a:rPr lang="ru-RU" sz="3600" dirty="0"/>
              <a:t>На </a:t>
            </a:r>
            <a:r>
              <a:rPr lang="ru-RU" sz="3600" dirty="0" err="1"/>
              <a:t>сьогодні</a:t>
            </a:r>
            <a:r>
              <a:rPr lang="ru-RU" sz="3600" dirty="0"/>
              <a:t> </a:t>
            </a:r>
            <a:r>
              <a:rPr lang="ru-RU" sz="3600" dirty="0" err="1"/>
              <a:t>виявлено</a:t>
            </a:r>
            <a:r>
              <a:rPr lang="ru-RU" sz="3600" dirty="0"/>
              <a:t> три </a:t>
            </a:r>
            <a:r>
              <a:rPr lang="ru-RU" sz="3600" dirty="0" err="1"/>
              <a:t>ізоформи</a:t>
            </a:r>
            <a:r>
              <a:rPr lang="ru-RU" sz="3600" dirty="0"/>
              <a:t> ферменту – ПкD1, ПкD2, ПкD3,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різняться</a:t>
            </a:r>
            <a:r>
              <a:rPr lang="ru-RU" sz="3600" dirty="0"/>
              <a:t> </a:t>
            </a:r>
            <a:r>
              <a:rPr lang="ru-RU" sz="3600" dirty="0" err="1"/>
              <a:t>внутрішньоклітинною</a:t>
            </a:r>
            <a:r>
              <a:rPr lang="ru-RU" sz="3600" dirty="0"/>
              <a:t> </a:t>
            </a:r>
            <a:r>
              <a:rPr lang="ru-RU" sz="3600" dirty="0" err="1"/>
              <a:t>локалізацією</a:t>
            </a:r>
            <a:r>
              <a:rPr lang="ru-RU" sz="3600" dirty="0"/>
              <a:t>.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785926"/>
            <a:ext cx="6643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/>
              <a:t>Припинення</a:t>
            </a:r>
            <a:r>
              <a:rPr lang="ru-RU" sz="3600" b="1" i="1" dirty="0"/>
              <a:t> </a:t>
            </a:r>
            <a:r>
              <a:rPr lang="ru-RU" sz="3600" b="1" i="1" dirty="0" err="1"/>
              <a:t>гормональної</a:t>
            </a:r>
            <a:r>
              <a:rPr lang="ru-RU" sz="3600" b="1" i="1" dirty="0"/>
              <a:t> </a:t>
            </a:r>
            <a:r>
              <a:rPr lang="ru-RU" sz="3600" b="1" i="1" dirty="0" err="1"/>
              <a:t>передачі</a:t>
            </a:r>
            <a:r>
              <a:rPr lang="ru-RU" sz="3600" b="1" i="1" dirty="0"/>
              <a:t> </a:t>
            </a:r>
            <a:r>
              <a:rPr lang="ru-RU" sz="3600" dirty="0" err="1"/>
              <a:t>здійснюється</a:t>
            </a:r>
            <a:r>
              <a:rPr lang="ru-RU" sz="3600" dirty="0"/>
              <a:t> </a:t>
            </a:r>
            <a:r>
              <a:rPr lang="ru-RU" sz="3600" dirty="0" err="1"/>
              <a:t>завдяки</a:t>
            </a:r>
            <a:r>
              <a:rPr lang="ru-RU" sz="3600" dirty="0"/>
              <a:t> </a:t>
            </a:r>
            <a:r>
              <a:rPr lang="ru-RU" sz="3600" dirty="0" err="1"/>
              <a:t>інактивації</a:t>
            </a:r>
            <a:r>
              <a:rPr lang="ru-RU" sz="3600" dirty="0"/>
              <a:t> </a:t>
            </a:r>
            <a:r>
              <a:rPr lang="ru-RU" sz="3600" dirty="0" err="1"/>
              <a:t>вторинних</a:t>
            </a:r>
            <a:r>
              <a:rPr lang="ru-RU" sz="3600" dirty="0"/>
              <a:t> </a:t>
            </a:r>
            <a:r>
              <a:rPr lang="ru-RU" sz="3600" dirty="0" err="1"/>
              <a:t>посередників</a:t>
            </a:r>
            <a:r>
              <a:rPr lang="ru-RU" sz="3600" dirty="0"/>
              <a:t> </a:t>
            </a:r>
            <a:r>
              <a:rPr lang="ru-RU" sz="3600" dirty="0" err="1"/>
              <a:t>і</a:t>
            </a:r>
            <a:r>
              <a:rPr lang="ru-RU" sz="3600" dirty="0"/>
              <a:t> </a:t>
            </a:r>
            <a:r>
              <a:rPr lang="ru-RU" sz="3600" dirty="0" err="1"/>
              <a:t>дефосфорилюванню</a:t>
            </a:r>
            <a:r>
              <a:rPr lang="ru-RU" sz="3600" dirty="0"/>
              <a:t> </a:t>
            </a:r>
            <a:r>
              <a:rPr lang="ru-RU" sz="3600" dirty="0" err="1"/>
              <a:t>вже</a:t>
            </a:r>
            <a:r>
              <a:rPr lang="ru-RU" sz="3600" dirty="0"/>
              <a:t> </a:t>
            </a:r>
            <a:r>
              <a:rPr lang="ru-RU" sz="3600" dirty="0" err="1"/>
              <a:t>фосфорильованих</a:t>
            </a:r>
            <a:r>
              <a:rPr lang="ru-RU" sz="3600" dirty="0"/>
              <a:t> </a:t>
            </a:r>
            <a:r>
              <a:rPr lang="ru-RU" sz="3600" dirty="0" err="1"/>
              <a:t>білків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60" y="1357298"/>
            <a:ext cx="31432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Шляхи </a:t>
            </a:r>
            <a:r>
              <a:rPr lang="ru-RU" sz="2000" dirty="0" err="1"/>
              <a:t>інактивації</a:t>
            </a:r>
            <a:r>
              <a:rPr lang="ru-RU" sz="2000" dirty="0"/>
              <a:t> </a:t>
            </a:r>
            <a:r>
              <a:rPr lang="ru-RU" sz="2000" dirty="0" err="1"/>
              <a:t>вторинних</a:t>
            </a:r>
            <a:r>
              <a:rPr lang="ru-RU" sz="2000" dirty="0"/>
              <a:t> </a:t>
            </a:r>
            <a:r>
              <a:rPr lang="ru-RU" sz="2000" dirty="0" err="1"/>
              <a:t>посередників</a:t>
            </a:r>
            <a:endParaRPr lang="ru-RU" sz="2000" dirty="0"/>
          </a:p>
          <a:p>
            <a:r>
              <a:rPr lang="ru-RU" sz="2000" dirty="0" err="1"/>
              <a:t>інозитолфосфатного</a:t>
            </a:r>
            <a:r>
              <a:rPr lang="ru-RU" sz="2000" dirty="0"/>
              <a:t> сигнального каскаду.</a:t>
            </a:r>
          </a:p>
          <a:p>
            <a:r>
              <a:rPr lang="ru-RU" sz="2000" dirty="0" err="1"/>
              <a:t>Пунктирними</a:t>
            </a:r>
            <a:r>
              <a:rPr lang="ru-RU" sz="2000" dirty="0"/>
              <a:t> </a:t>
            </a:r>
            <a:r>
              <a:rPr lang="ru-RU" sz="2000" dirty="0" err="1"/>
              <a:t>стрілками</a:t>
            </a:r>
            <a:r>
              <a:rPr lang="ru-RU" sz="2000" dirty="0"/>
              <a:t> </a:t>
            </a:r>
            <a:r>
              <a:rPr lang="ru-RU" sz="2000" dirty="0" err="1"/>
              <a:t>позначено</a:t>
            </a:r>
            <a:r>
              <a:rPr lang="ru-RU" sz="2000" dirty="0"/>
              <a:t> </a:t>
            </a:r>
            <a:r>
              <a:rPr lang="ru-RU" sz="2000" dirty="0" err="1"/>
              <a:t>етапи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блокуються</a:t>
            </a:r>
            <a:r>
              <a:rPr lang="ru-RU" sz="2000" dirty="0"/>
              <a:t> </a:t>
            </a:r>
            <a:r>
              <a:rPr lang="ru-RU" sz="2000" dirty="0" err="1"/>
              <a:t>іонами</a:t>
            </a:r>
            <a:r>
              <a:rPr lang="ru-RU" sz="2000" dirty="0"/>
              <a:t> </a:t>
            </a:r>
            <a:r>
              <a:rPr lang="ru-RU" sz="2000" dirty="0" err="1"/>
              <a:t>літію</a:t>
            </a:r>
            <a:r>
              <a:rPr lang="ru-RU" sz="2000" dirty="0"/>
              <a:t>; курсивом </a:t>
            </a:r>
            <a:r>
              <a:rPr lang="ru-RU" sz="2000" dirty="0" err="1"/>
              <a:t>виділено</a:t>
            </a:r>
            <a:r>
              <a:rPr lang="ru-RU" sz="2000" dirty="0"/>
              <a:t> </a:t>
            </a:r>
            <a:r>
              <a:rPr lang="ru-RU" sz="2000" dirty="0" err="1"/>
              <a:t>молекули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залучені</a:t>
            </a:r>
            <a:r>
              <a:rPr lang="ru-RU" sz="2000" dirty="0"/>
              <a:t> у </a:t>
            </a:r>
            <a:r>
              <a:rPr lang="ru-RU" sz="2000" dirty="0" err="1"/>
              <a:t>внутрішньоклітинну</a:t>
            </a:r>
            <a:r>
              <a:rPr lang="ru-RU" sz="2000" dirty="0"/>
              <a:t> </a:t>
            </a:r>
            <a:r>
              <a:rPr lang="ru-RU" sz="2000" dirty="0" err="1"/>
              <a:t>сигналізацію</a:t>
            </a:r>
            <a:endParaRPr lang="ru-RU" sz="20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12589"/>
          <a:stretch>
            <a:fillRect/>
          </a:stretch>
        </p:blipFill>
        <p:spPr bwMode="auto">
          <a:xfrm>
            <a:off x="214282" y="285728"/>
            <a:ext cx="578647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28596" y="285728"/>
            <a:ext cx="82868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Інактивація</a:t>
            </a:r>
            <a:r>
              <a:rPr kumimoji="0" lang="ru-RU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I-1,4,5-P3 </a:t>
            </a:r>
            <a:r>
              <a:rPr kumimoji="0" lang="ru-RU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може</a:t>
            </a:r>
            <a:endParaRPr kumimoji="0" lang="ru-RU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NewRoman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йти</a:t>
            </a:r>
            <a:r>
              <a:rPr kumimoji="0" lang="ru-RU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двома</a:t>
            </a:r>
            <a:r>
              <a:rPr kumimoji="0" lang="ru-RU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шляхами: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NewRoman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900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а)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І-1,4,5-Р3-5-фосфатаза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каталізує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дефосфорилювання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І-1,4,5-Р3 до неактивного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метаболіту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І-1,4-Р2,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який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надалідефосфорилюється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І-1,4-Р2-1-фосфатазою до І-4-Р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і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далі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–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інозитолфосфатмонофосфатазою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до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вільного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інозитолу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: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89" name="Рисунок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786" y="4071942"/>
            <a:ext cx="7429520" cy="670975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92919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9625" algn="just"/>
            <a:r>
              <a:rPr lang="ru-RU" sz="2400" dirty="0">
                <a:latin typeface="+mj-lt"/>
              </a:rPr>
              <a:t>б) </a:t>
            </a:r>
            <a:r>
              <a:rPr lang="ru-RU" sz="2400" i="1" dirty="0">
                <a:latin typeface="+mj-lt"/>
              </a:rPr>
              <a:t>I-1,4,5-P3 </a:t>
            </a:r>
            <a:r>
              <a:rPr lang="ru-RU" sz="2400" i="1" dirty="0" err="1">
                <a:latin typeface="+mj-lt"/>
              </a:rPr>
              <a:t>може</a:t>
            </a:r>
            <a:r>
              <a:rPr lang="ru-RU" sz="2400" i="1" dirty="0">
                <a:latin typeface="+mj-lt"/>
              </a:rPr>
              <a:t> бути </a:t>
            </a:r>
            <a:r>
              <a:rPr lang="ru-RU" sz="2400" i="1" dirty="0" err="1">
                <a:latin typeface="+mj-lt"/>
              </a:rPr>
              <a:t>фосфорильований</a:t>
            </a:r>
            <a:r>
              <a:rPr lang="ru-RU" sz="2400" i="1" dirty="0">
                <a:latin typeface="+mj-lt"/>
              </a:rPr>
              <a:t> ферментом інозитол-1,4,5-трифосфат-3-кіназою до I-1,3,4,5-P4 (інозитол-1,3,4,5-тетракісфосфату)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2866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/>
              <a:t>Термін</a:t>
            </a:r>
            <a:r>
              <a:rPr lang="ru-RU" sz="2800" dirty="0"/>
              <a:t> </a:t>
            </a:r>
            <a:r>
              <a:rPr lang="ru-RU" sz="2800" b="1" i="1" dirty="0" err="1"/>
              <a:t>інозитолполіфосфати</a:t>
            </a:r>
            <a:r>
              <a:rPr lang="ru-RU" sz="2800" b="1" i="1" dirty="0"/>
              <a:t> (</a:t>
            </a:r>
            <a:r>
              <a:rPr lang="ru-RU" sz="2800" b="1" i="1" dirty="0" err="1"/>
              <a:t>ІРs</a:t>
            </a:r>
            <a:r>
              <a:rPr lang="ru-RU" sz="2800" b="1" i="1" dirty="0"/>
              <a:t>) </a:t>
            </a:r>
            <a:r>
              <a:rPr lang="ru-RU" sz="2800" dirty="0" err="1"/>
              <a:t>використовують</a:t>
            </a:r>
            <a:r>
              <a:rPr lang="ru-RU" sz="2800" dirty="0"/>
              <a:t> для </a:t>
            </a:r>
            <a:r>
              <a:rPr lang="ru-RU" sz="2800" dirty="0" err="1"/>
              <a:t>назви</a:t>
            </a:r>
            <a:r>
              <a:rPr lang="ru-RU" sz="2800" dirty="0"/>
              <a:t> </a:t>
            </a:r>
            <a:r>
              <a:rPr lang="ru-RU" sz="2800" dirty="0" err="1"/>
              <a:t>похідних</a:t>
            </a:r>
            <a:r>
              <a:rPr lang="ru-RU" sz="2800" dirty="0"/>
              <a:t> </a:t>
            </a:r>
            <a:r>
              <a:rPr lang="ru-RU" sz="2800" dirty="0" err="1"/>
              <a:t>інозитолу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утворюються</a:t>
            </a:r>
            <a:r>
              <a:rPr lang="ru-RU" sz="2800" dirty="0"/>
              <a:t>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фосфорилювання</a:t>
            </a:r>
            <a:r>
              <a:rPr lang="ru-RU" sz="2800" dirty="0"/>
              <a:t>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комбінацій</a:t>
            </a:r>
            <a:r>
              <a:rPr lang="ru-RU" sz="2800" dirty="0"/>
              <a:t> шести </a:t>
            </a:r>
            <a:r>
              <a:rPr lang="ru-RU" sz="2800" dirty="0" err="1"/>
              <a:t>ОН-груп</a:t>
            </a:r>
            <a:r>
              <a:rPr lang="ru-RU" sz="2800" dirty="0"/>
              <a:t> </a:t>
            </a:r>
            <a:r>
              <a:rPr lang="ru-RU" sz="2800" dirty="0" err="1"/>
              <a:t>інозитолового</a:t>
            </a:r>
            <a:r>
              <a:rPr lang="ru-RU" sz="2800" dirty="0"/>
              <a:t> </a:t>
            </a:r>
            <a:r>
              <a:rPr lang="ru-RU" sz="2800" dirty="0" err="1"/>
              <a:t>кільця</a:t>
            </a:r>
            <a:r>
              <a:rPr lang="ru-RU" sz="2800" dirty="0"/>
              <a:t>, </a:t>
            </a:r>
            <a:r>
              <a:rPr lang="ru-RU" sz="2800" dirty="0" err="1"/>
              <a:t>унаслідок</a:t>
            </a:r>
            <a:r>
              <a:rPr lang="ru-RU" sz="2800" dirty="0"/>
              <a:t> </a:t>
            </a:r>
            <a:r>
              <a:rPr lang="ru-RU" sz="2800" dirty="0" err="1"/>
              <a:t>чого</a:t>
            </a:r>
            <a:r>
              <a:rPr lang="ru-RU" sz="2800" dirty="0"/>
              <a:t> </a:t>
            </a:r>
            <a:r>
              <a:rPr lang="ru-RU" sz="2800" dirty="0" err="1"/>
              <a:t>інозитолове</a:t>
            </a:r>
            <a:r>
              <a:rPr lang="ru-RU" sz="2800" dirty="0"/>
              <a:t> </a:t>
            </a:r>
            <a:r>
              <a:rPr lang="ru-RU" sz="2800" dirty="0" err="1"/>
              <a:t>кільце</a:t>
            </a:r>
            <a:r>
              <a:rPr lang="ru-RU" sz="2800" dirty="0"/>
              <a:t> </a:t>
            </a:r>
            <a:r>
              <a:rPr lang="ru-RU" sz="2800" dirty="0" err="1"/>
              <a:t>сполучається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ніж</a:t>
            </a:r>
            <a:r>
              <a:rPr lang="ru-RU" sz="2800" dirty="0"/>
              <a:t> </a:t>
            </a:r>
            <a:r>
              <a:rPr lang="ru-RU" sz="2800" dirty="0" err="1"/>
              <a:t>однією</a:t>
            </a:r>
            <a:r>
              <a:rPr lang="ru-RU" sz="2800" dirty="0"/>
              <a:t> фосфатною </a:t>
            </a:r>
            <a:r>
              <a:rPr lang="ru-RU" sz="2800" dirty="0" err="1"/>
              <a:t>групою</a:t>
            </a:r>
            <a:r>
              <a:rPr lang="ru-RU" sz="2800" dirty="0"/>
              <a:t>. </a:t>
            </a:r>
          </a:p>
          <a:p>
            <a:pPr algn="just"/>
            <a:r>
              <a:rPr lang="ru-RU" sz="2800" dirty="0"/>
              <a:t>Для </a:t>
            </a:r>
            <a:r>
              <a:rPr lang="ru-RU" sz="2800" dirty="0" err="1"/>
              <a:t>назви</a:t>
            </a:r>
            <a:r>
              <a:rPr lang="ru-RU" sz="2800" dirty="0"/>
              <a:t> </a:t>
            </a:r>
            <a:r>
              <a:rPr lang="ru-RU" sz="2800" dirty="0" err="1"/>
              <a:t>похідних</a:t>
            </a:r>
            <a:r>
              <a:rPr lang="ru-RU" sz="2800" dirty="0"/>
              <a:t> </a:t>
            </a:r>
            <a:r>
              <a:rPr lang="ru-RU" sz="2800" dirty="0" err="1"/>
              <a:t>інозитолполіфосфатів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містять</a:t>
            </a:r>
            <a:r>
              <a:rPr lang="ru-RU" sz="2800" dirty="0"/>
              <a:t> </a:t>
            </a:r>
            <a:r>
              <a:rPr lang="ru-RU" sz="2800" dirty="0" err="1"/>
              <a:t>високоенергетичні</a:t>
            </a:r>
            <a:r>
              <a:rPr lang="ru-RU" sz="2800" dirty="0"/>
              <a:t> </a:t>
            </a:r>
            <a:r>
              <a:rPr lang="ru-RU" sz="2800" dirty="0" err="1"/>
              <a:t>пірофосфатні</a:t>
            </a:r>
            <a:r>
              <a:rPr lang="ru-RU" sz="2800" dirty="0"/>
              <a:t> (</a:t>
            </a:r>
            <a:r>
              <a:rPr lang="ru-RU" sz="2800" dirty="0" err="1"/>
              <a:t>дифосфатні</a:t>
            </a:r>
            <a:r>
              <a:rPr lang="ru-RU" sz="2800" dirty="0"/>
              <a:t>) </a:t>
            </a:r>
            <a:r>
              <a:rPr lang="ru-RU" sz="2800" dirty="0" err="1"/>
              <a:t>групи</a:t>
            </a:r>
            <a:r>
              <a:rPr lang="ru-RU" sz="2800" dirty="0"/>
              <a:t>, </a:t>
            </a:r>
            <a:r>
              <a:rPr lang="ru-RU" sz="2800" dirty="0" err="1"/>
              <a:t>застосовують</a:t>
            </a:r>
            <a:r>
              <a:rPr lang="ru-RU" sz="2800" dirty="0"/>
              <a:t> </a:t>
            </a:r>
            <a:r>
              <a:rPr lang="ru-RU" sz="2800" dirty="0" err="1"/>
              <a:t>термін</a:t>
            </a:r>
            <a:r>
              <a:rPr lang="ru-RU" sz="2800" dirty="0"/>
              <a:t> </a:t>
            </a:r>
            <a:r>
              <a:rPr lang="ru-RU" sz="2800" b="1" i="1" dirty="0" err="1"/>
              <a:t>інозитолпірофосфати</a:t>
            </a:r>
            <a:r>
              <a:rPr lang="ru-RU" sz="2800" b="1" i="1" dirty="0"/>
              <a:t> </a:t>
            </a:r>
            <a:r>
              <a:rPr lang="ru-RU" sz="2800" i="1" dirty="0"/>
              <a:t>(</a:t>
            </a:r>
            <a:r>
              <a:rPr lang="ru-RU" sz="2800" b="1" i="1" dirty="0" err="1"/>
              <a:t>PPIP</a:t>
            </a:r>
            <a:r>
              <a:rPr lang="ru-RU" sz="2800" i="1" dirty="0" err="1"/>
              <a:t>s</a:t>
            </a:r>
            <a:r>
              <a:rPr lang="ru-RU" sz="2800" i="1" dirty="0"/>
              <a:t>).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571612"/>
            <a:ext cx="78581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Першою</a:t>
            </a:r>
            <a:r>
              <a:rPr lang="ru-RU" sz="3200" dirty="0"/>
              <a:t> сигнальною молекулою </a:t>
            </a:r>
            <a:r>
              <a:rPr lang="ru-RU" sz="3200" dirty="0" err="1"/>
              <a:t>із</a:t>
            </a:r>
            <a:r>
              <a:rPr lang="ru-RU" sz="3200" dirty="0"/>
              <a:t> числа </a:t>
            </a:r>
            <a:r>
              <a:rPr lang="ru-RU" sz="3200" dirty="0" err="1"/>
              <a:t>інозитолполіфосфатів</a:t>
            </a:r>
            <a:r>
              <a:rPr lang="ru-RU" sz="3200" dirty="0"/>
              <a:t> став </a:t>
            </a:r>
            <a:r>
              <a:rPr lang="ru-RU" sz="3200" dirty="0" err="1"/>
              <a:t>ідентифікований</a:t>
            </a:r>
            <a:r>
              <a:rPr lang="ru-RU" sz="3200" dirty="0"/>
              <a:t> у 1983 </a:t>
            </a:r>
            <a:r>
              <a:rPr lang="ru-RU" sz="3200" dirty="0" err="1"/>
              <a:t>р</a:t>
            </a:r>
            <a:r>
              <a:rPr lang="ru-RU" sz="3200" dirty="0"/>
              <a:t> Г. </a:t>
            </a:r>
            <a:r>
              <a:rPr lang="ru-RU" sz="3200" dirty="0" err="1"/>
              <a:t>Стребом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колегами</a:t>
            </a:r>
            <a:r>
              <a:rPr lang="ru-RU" sz="3200" dirty="0"/>
              <a:t> Са2+-мобілізуючий агент </a:t>
            </a:r>
            <a:r>
              <a:rPr lang="ru-RU" sz="3200" b="1" i="1" dirty="0"/>
              <a:t>інозитол-1,4,5-трифосфат. </a:t>
            </a:r>
            <a:r>
              <a:rPr lang="ru-RU" sz="3200" dirty="0" err="1"/>
              <a:t>Інозитолпірофосфати</a:t>
            </a:r>
            <a:r>
              <a:rPr lang="ru-RU" sz="3200" dirty="0"/>
              <a:t>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ідентифіковані</a:t>
            </a:r>
            <a:r>
              <a:rPr lang="ru-RU" sz="3200" dirty="0"/>
              <a:t> </a:t>
            </a:r>
            <a:r>
              <a:rPr lang="ru-RU" sz="3200" dirty="0" err="1"/>
              <a:t>пізніше</a:t>
            </a:r>
            <a:r>
              <a:rPr lang="ru-RU" sz="3200" dirty="0"/>
              <a:t> – у </a:t>
            </a:r>
            <a:r>
              <a:rPr lang="ru-RU" sz="3200" dirty="0" err="1"/>
              <a:t>середині</a:t>
            </a:r>
            <a:r>
              <a:rPr lang="ru-RU" sz="3200" dirty="0"/>
              <a:t> 90-х </a:t>
            </a:r>
            <a:r>
              <a:rPr lang="ru-RU" sz="3200" dirty="0" err="1"/>
              <a:t>років</a:t>
            </a:r>
            <a:r>
              <a:rPr lang="ru-RU" sz="3200" dirty="0"/>
              <a:t> XX ст.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84" y="2643182"/>
            <a:ext cx="30003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Шляхи </a:t>
            </a:r>
            <a:r>
              <a:rPr lang="ru-RU" sz="3200" dirty="0" err="1"/>
              <a:t>генерування</a:t>
            </a:r>
            <a:r>
              <a:rPr lang="ru-RU" sz="3200" dirty="0"/>
              <a:t> </a:t>
            </a:r>
            <a:r>
              <a:rPr lang="ru-RU" sz="3200" dirty="0" err="1"/>
              <a:t>інозитолполіфосфатів</a:t>
            </a:r>
            <a:endParaRPr lang="ru-RU" sz="32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214290"/>
            <a:ext cx="5072098" cy="645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142984"/>
            <a:ext cx="7715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Родина </a:t>
            </a:r>
            <a:r>
              <a:rPr lang="ru-RU" sz="3600" b="1" i="1" dirty="0" err="1"/>
              <a:t>інозитолгексакісфосфаткіназ</a:t>
            </a:r>
            <a:r>
              <a:rPr lang="ru-RU" sz="3600" b="1" i="1" dirty="0"/>
              <a:t> </a:t>
            </a:r>
            <a:r>
              <a:rPr lang="ru-RU" sz="3600" dirty="0"/>
              <a:t>представлена </a:t>
            </a:r>
            <a:r>
              <a:rPr lang="ru-RU" sz="3600" dirty="0" err="1"/>
              <a:t>трьома</a:t>
            </a:r>
            <a:r>
              <a:rPr lang="ru-RU" sz="3600" dirty="0"/>
              <a:t> </a:t>
            </a:r>
            <a:r>
              <a:rPr lang="ru-RU" sz="3600" dirty="0" err="1"/>
              <a:t>ізоформами</a:t>
            </a:r>
            <a:r>
              <a:rPr lang="ru-RU" sz="3600" dirty="0"/>
              <a:t> у </a:t>
            </a:r>
            <a:r>
              <a:rPr lang="ru-RU" sz="3600" dirty="0" err="1"/>
              <a:t>ссавців</a:t>
            </a:r>
            <a:r>
              <a:rPr lang="ru-RU" sz="3600" dirty="0"/>
              <a:t> – ІР6К1 (IHPK1), ІР6К2 (IHPK2), ІР6К3 (IHPK3); </a:t>
            </a:r>
            <a:r>
              <a:rPr lang="ru-RU" sz="3600" dirty="0" err="1"/>
              <a:t>клітини</a:t>
            </a:r>
            <a:r>
              <a:rPr lang="ru-RU" sz="3600" dirty="0"/>
              <a:t> </a:t>
            </a:r>
            <a:r>
              <a:rPr lang="ru-RU" sz="3600" dirty="0" err="1"/>
              <a:t>дріжджів</a:t>
            </a:r>
            <a:r>
              <a:rPr lang="ru-RU" sz="3600" dirty="0"/>
              <a:t> </a:t>
            </a:r>
            <a:r>
              <a:rPr lang="ru-RU" sz="3600" i="1" dirty="0"/>
              <a:t>S. </a:t>
            </a:r>
            <a:r>
              <a:rPr lang="ru-RU" sz="3600" i="1" dirty="0" err="1"/>
              <a:t>Cerevisiae</a:t>
            </a:r>
            <a:r>
              <a:rPr lang="ru-RU" sz="3600" i="1" dirty="0"/>
              <a:t> </a:t>
            </a:r>
            <a:r>
              <a:rPr lang="ru-RU" sz="3600" dirty="0" err="1"/>
              <a:t>характеризуються</a:t>
            </a:r>
            <a:r>
              <a:rPr lang="ru-RU" sz="3600" dirty="0"/>
              <a:t> </a:t>
            </a:r>
            <a:r>
              <a:rPr lang="ru-RU" sz="3600" dirty="0" err="1"/>
              <a:t>наявністю</a:t>
            </a:r>
            <a:r>
              <a:rPr lang="ru-RU" sz="3600" dirty="0"/>
              <a:t> </a:t>
            </a:r>
            <a:r>
              <a:rPr lang="ru-RU" sz="3600" dirty="0" err="1"/>
              <a:t>гомологічного</a:t>
            </a:r>
            <a:r>
              <a:rPr lang="ru-RU" sz="3600" dirty="0"/>
              <a:t> </a:t>
            </a:r>
            <a:r>
              <a:rPr lang="ru-RU" sz="3600" dirty="0" err="1"/>
              <a:t>їм</a:t>
            </a:r>
            <a:r>
              <a:rPr lang="ru-RU" sz="3600" dirty="0"/>
              <a:t> ферменту – Kcs1.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50720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Уперше </a:t>
            </a:r>
            <a:r>
              <a:rPr lang="uk-UA" sz="2400" dirty="0" err="1"/>
              <a:t>цАМФ</a:t>
            </a:r>
            <a:r>
              <a:rPr lang="uk-UA" sz="2400" dirty="0"/>
              <a:t> був виявлений </a:t>
            </a:r>
          </a:p>
          <a:p>
            <a:pPr algn="just"/>
            <a:r>
              <a:rPr lang="uk-UA" sz="2400" dirty="0"/>
              <a:t>Е. </a:t>
            </a:r>
            <a:r>
              <a:rPr lang="uk-UA" sz="2400" dirty="0" err="1"/>
              <a:t>Сазерлендом</a:t>
            </a:r>
            <a:r>
              <a:rPr lang="uk-UA" sz="2400" dirty="0"/>
              <a:t> у 1957 р., коли він показав на </a:t>
            </a:r>
            <a:r>
              <a:rPr lang="uk-UA" sz="2400" dirty="0" err="1"/>
              <a:t>гепатоцитах</a:t>
            </a:r>
            <a:r>
              <a:rPr lang="uk-UA" sz="2400" dirty="0"/>
              <a:t> новонароджених щурів, що </a:t>
            </a:r>
            <a:r>
              <a:rPr lang="uk-UA" sz="2400" dirty="0" err="1"/>
              <a:t>эфект</a:t>
            </a:r>
            <a:r>
              <a:rPr lang="uk-UA" sz="2400" dirty="0"/>
              <a:t> </a:t>
            </a:r>
            <a:r>
              <a:rPr lang="uk-UA" sz="2400" dirty="0" err="1"/>
              <a:t>норадреналіну</a:t>
            </a:r>
            <a:r>
              <a:rPr lang="uk-UA" sz="2400" dirty="0"/>
              <a:t> чи </a:t>
            </a:r>
            <a:r>
              <a:rPr lang="uk-UA" sz="2400" dirty="0" err="1"/>
              <a:t>глюкагону</a:t>
            </a:r>
            <a:r>
              <a:rPr lang="uk-UA" sz="2400" dirty="0"/>
              <a:t> опосередковується дією низькомолекулярної стійкої до нагріванню сполуки. Пізніше, у 1971 р., за значний вклад у розвиток моделі </a:t>
            </a:r>
            <a:r>
              <a:rPr lang="uk-UA" sz="2400" dirty="0" err="1"/>
              <a:t>аденілатциклазного</a:t>
            </a:r>
            <a:r>
              <a:rPr lang="uk-UA" sz="2400" dirty="0"/>
              <a:t> каскаду цьому досліднику було присуджено Нобелівську премію в галузі фізіології та медицини.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357298"/>
            <a:ext cx="302804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500034" y="1214422"/>
            <a:ext cx="800102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19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Біосинтез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цГМФ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із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ГТФ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здійснюють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ферменти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гуанілатциклази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цей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процес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є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подібним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до синтезу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цАМФ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.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Ферменти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гуанілатциклазною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активністю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виявлені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в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багатьох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органах.</a:t>
            </a:r>
          </a:p>
          <a:p>
            <a:pPr marR="0" lvl="0" indent="719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На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сьогодні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ідентифіковано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сім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мембранозв'язаних</a:t>
            </a: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форм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гуанілатциклази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(GCA–GCG), а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також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цитозольні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гуанілатциклази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).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428596" y="1142984"/>
            <a:ext cx="81439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Мембранозв'язані</a:t>
            </a: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форми</a:t>
            </a: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(</a:t>
            </a:r>
            <a:r>
              <a:rPr kumimoji="0" lang="ru-RU" sz="24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particulate</a:t>
            </a:r>
            <a:r>
              <a:rPr kumimoji="0" lang="ru-RU" sz="2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guanylyl</a:t>
            </a:r>
            <a:r>
              <a:rPr kumimoji="0" lang="ru-RU" sz="2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cyclases</a:t>
            </a:r>
            <a:r>
              <a:rPr kumimoji="0" lang="ru-RU" sz="2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, </a:t>
            </a:r>
            <a:r>
              <a:rPr kumimoji="0" lang="ru-RU" sz="24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pGCs</a:t>
            </a:r>
            <a:r>
              <a:rPr kumimoji="0" lang="ru-RU" sz="2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) 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належать до 1-TMS-рецепторів </a:t>
            </a:r>
            <a:r>
              <a:rPr kumimoji="0" lang="ru-RU" sz="2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мають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у </a:t>
            </a:r>
            <a:r>
              <a:rPr kumimoji="0" lang="ru-RU" sz="2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своєму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складі</a:t>
            </a:r>
            <a:r>
              <a:rPr kumimoji="0" lang="ru-RU" sz="2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наступні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ділянки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:</a:t>
            </a:r>
            <a:endParaRPr kumimoji="0" lang="ru-RU" sz="11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•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N-кінцеву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позаклітинну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(яка в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деяких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ізоформах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(GCA, GCB, GCC)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може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зв'язувати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ліганди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короткі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позаклітинні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пептиди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18–20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амінокислотних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залишків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;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•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один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трансмембранний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домен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;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•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юкстамембранний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домен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залучений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взаємодію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із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G-білком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;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•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регуляторний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кіназоподібний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домен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залучений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активацію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ферменту;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•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домен,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що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залучається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у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димеризацію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рецептора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;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•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С-кінцевий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каталітичний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компонент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однаковий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різних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форм ферменту.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642910" y="642918"/>
            <a:ext cx="707233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Залежно</a:t>
            </a:r>
            <a:r>
              <a:rPr kumimoji="0" lang="ru-RU" sz="3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ru-RU" sz="32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від</a:t>
            </a:r>
            <a:r>
              <a:rPr kumimoji="0" lang="ru-RU" sz="3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ru-RU" sz="32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лігандної</a:t>
            </a:r>
            <a:r>
              <a:rPr kumimoji="0" lang="ru-RU" sz="3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ru-RU" sz="32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специфічності</a:t>
            </a:r>
            <a:r>
              <a:rPr kumimoji="0" lang="ru-RU" sz="3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, </a:t>
            </a:r>
            <a:r>
              <a:rPr kumimoji="0" lang="ru-RU" sz="32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pGCs</a:t>
            </a:r>
            <a:r>
              <a:rPr kumimoji="0" lang="ru-RU" sz="3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ru-RU" sz="32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класифікують</a:t>
            </a:r>
            <a:r>
              <a:rPr kumimoji="0" lang="ru-RU" sz="3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 на: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•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рецептори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 до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натрійуретичного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 пептиду;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•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кишкові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пептидзв'язувальні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рецептори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лігандом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яких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є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бактеріальний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теплостабільний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ентеротоксин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активація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яких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спричиняє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розвиток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секреторної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діареї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•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орфанові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рецептори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(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їхні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ліганди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ще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не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ідентифіковані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).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928670"/>
          <a:ext cx="8643999" cy="57540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Мембранозв'язана</a:t>
                      </a:r>
                      <a:endParaRPr lang="ru-RU" sz="1600" kern="1200" baseline="0" dirty="0"/>
                    </a:p>
                    <a:p>
                      <a:r>
                        <a:rPr lang="ru-RU" sz="1600" kern="1200" baseline="0" dirty="0" err="1"/>
                        <a:t>гуанілатциклаза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Ліганд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Тканинна</a:t>
                      </a:r>
                      <a:endParaRPr lang="ru-RU" sz="1600" kern="1200" baseline="0" dirty="0"/>
                    </a:p>
                    <a:p>
                      <a:r>
                        <a:rPr lang="ru-RU" sz="1600" kern="1200" baseline="0" dirty="0" err="1"/>
                        <a:t>специфічність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706">
                <a:tc>
                  <a:txBody>
                    <a:bodyPr/>
                    <a:lstStyle/>
                    <a:p>
                      <a:r>
                        <a:rPr lang="en-US" sz="1600" kern="1200" baseline="0" dirty="0"/>
                        <a:t>GCA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Натрійуретичний</a:t>
                      </a:r>
                      <a:endParaRPr lang="ru-RU" sz="1600" kern="1200" baseline="0" dirty="0"/>
                    </a:p>
                    <a:p>
                      <a:r>
                        <a:rPr lang="ru-RU" sz="1600" kern="1200" baseline="0" dirty="0"/>
                        <a:t>пептид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/>
                        <a:t>Жирова тканина, </a:t>
                      </a:r>
                      <a:r>
                        <a:rPr lang="ru-RU" sz="1600" kern="1200" baseline="0" dirty="0" err="1"/>
                        <a:t>мозочок</a:t>
                      </a:r>
                      <a:endParaRPr lang="ru-RU" sz="1600" kern="1200" baseline="0" dirty="0"/>
                    </a:p>
                    <a:p>
                      <a:r>
                        <a:rPr lang="ru-RU" sz="1600" kern="1200" baseline="0" dirty="0"/>
                        <a:t>кишечник, </a:t>
                      </a:r>
                      <a:r>
                        <a:rPr lang="ru-RU" sz="1600" kern="1200" baseline="0" dirty="0" err="1"/>
                        <a:t>нирки</a:t>
                      </a:r>
                      <a:r>
                        <a:rPr lang="ru-RU" sz="1600" kern="1200" baseline="0" dirty="0"/>
                        <a:t>, плацента, </a:t>
                      </a:r>
                      <a:r>
                        <a:rPr lang="ru-RU" sz="1600" kern="1200" baseline="0" dirty="0" err="1"/>
                        <a:t>мозкова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частина</a:t>
                      </a:r>
                      <a:endParaRPr lang="ru-RU" sz="1600" kern="1200" baseline="0" dirty="0"/>
                    </a:p>
                    <a:p>
                      <a:r>
                        <a:rPr lang="ru-RU" sz="1600" kern="1200" baseline="0" dirty="0" err="1"/>
                        <a:t>надниркових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залоз</a:t>
                      </a:r>
                      <a:r>
                        <a:rPr lang="ru-RU" sz="1600" kern="1200" baseline="0" dirty="0"/>
                        <a:t>, </a:t>
                      </a:r>
                      <a:r>
                        <a:rPr lang="ru-RU" sz="1600" kern="1200" baseline="0" dirty="0" err="1"/>
                        <a:t>серцевий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м'яз</a:t>
                      </a:r>
                      <a:r>
                        <a:rPr lang="ru-RU" sz="1600" kern="1200" baseline="0" dirty="0"/>
                        <a:t>, </a:t>
                      </a:r>
                      <a:r>
                        <a:rPr lang="ru-RU" sz="1600" kern="1200" baseline="0" dirty="0" err="1"/>
                        <a:t>гіпофіз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тощо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baseline="0" dirty="0"/>
                        <a:t>GCB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Натрійуретичний</a:t>
                      </a:r>
                      <a:endParaRPr lang="ru-RU" sz="1600" kern="1200" baseline="0" dirty="0"/>
                    </a:p>
                    <a:p>
                      <a:r>
                        <a:rPr lang="ru-RU" sz="1600" kern="1200" baseline="0" dirty="0"/>
                        <a:t>пептид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/>
                        <a:t>Плацента, </a:t>
                      </a:r>
                      <a:r>
                        <a:rPr lang="ru-RU" sz="1600" kern="1200" baseline="0" dirty="0" err="1"/>
                        <a:t>мозкова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частина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надниркових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залоз</a:t>
                      </a:r>
                      <a:r>
                        <a:rPr lang="ru-RU" sz="1600" kern="1200" baseline="0" dirty="0"/>
                        <a:t>,</a:t>
                      </a:r>
                    </a:p>
                    <a:p>
                      <a:r>
                        <a:rPr lang="ru-RU" sz="1600" kern="1200" baseline="0" dirty="0" err="1"/>
                        <a:t>мозочок</a:t>
                      </a:r>
                      <a:r>
                        <a:rPr lang="ru-RU" sz="1600" kern="1200" baseline="0" dirty="0"/>
                        <a:t>, аорта, </a:t>
                      </a:r>
                      <a:r>
                        <a:rPr lang="ru-RU" sz="1600" kern="1200" baseline="0" dirty="0" err="1"/>
                        <a:t>передсердя</a:t>
                      </a:r>
                      <a:r>
                        <a:rPr lang="ru-RU" sz="1600" kern="1200" baseline="0" dirty="0"/>
                        <a:t>, </a:t>
                      </a:r>
                      <a:r>
                        <a:rPr lang="ru-RU" sz="1600" kern="1200" baseline="0" dirty="0" err="1"/>
                        <a:t>легені</a:t>
                      </a:r>
                      <a:r>
                        <a:rPr lang="ru-RU" sz="1600" kern="1200" baseline="0" dirty="0"/>
                        <a:t>, кишечник,</a:t>
                      </a:r>
                    </a:p>
                    <a:p>
                      <a:r>
                        <a:rPr lang="ru-RU" sz="1600" kern="1200" baseline="0" dirty="0" err="1"/>
                        <a:t>гіпофіз</a:t>
                      </a:r>
                      <a:r>
                        <a:rPr lang="ru-RU" sz="1600" kern="1200" baseline="0" dirty="0"/>
                        <a:t>, </a:t>
                      </a:r>
                      <a:r>
                        <a:rPr lang="ru-RU" sz="1600" kern="1200" baseline="0" dirty="0" err="1"/>
                        <a:t>шлуночок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тощо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baseline="0" dirty="0"/>
                        <a:t>GCC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Бактеріальний</a:t>
                      </a:r>
                      <a:endParaRPr lang="ru-RU" sz="1600" kern="1200" baseline="0" dirty="0"/>
                    </a:p>
                    <a:p>
                      <a:r>
                        <a:rPr lang="ru-RU" sz="1600" kern="1200" baseline="0" dirty="0" err="1"/>
                        <a:t>теплостабільний</a:t>
                      </a:r>
                      <a:endParaRPr lang="ru-RU" sz="1600" kern="1200" baseline="0" dirty="0"/>
                    </a:p>
                    <a:p>
                      <a:r>
                        <a:rPr lang="ru-RU" sz="1600" kern="1200" baseline="0" dirty="0" err="1"/>
                        <a:t>ентеротоксин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Слизова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оболонка</a:t>
                      </a:r>
                      <a:r>
                        <a:rPr lang="ru-RU" sz="1600" kern="1200" baseline="0" dirty="0"/>
                        <a:t> кишечнику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baseline="0" dirty="0"/>
                        <a:t>GCD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Невідомо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Епітелій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органів</a:t>
                      </a:r>
                      <a:r>
                        <a:rPr lang="ru-RU" sz="1600" kern="1200" baseline="0" dirty="0"/>
                        <a:t> нюху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baseline="0" dirty="0"/>
                        <a:t>GCE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Невідомо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Сітківка</a:t>
                      </a:r>
                      <a:r>
                        <a:rPr lang="ru-RU" sz="1600" kern="1200" baseline="0" dirty="0"/>
                        <a:t>, </a:t>
                      </a:r>
                      <a:r>
                        <a:rPr lang="ru-RU" sz="1600" kern="1200" baseline="0" dirty="0" err="1"/>
                        <a:t>шишкоподібна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baseline="0" dirty="0"/>
                        <a:t>GCF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Невідомо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err="1"/>
                        <a:t>Сітківка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baseline="0" dirty="0"/>
                        <a:t>GCG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Невідомо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/>
                        <a:t>Кишечник, </a:t>
                      </a:r>
                      <a:r>
                        <a:rPr lang="ru-RU" sz="1600" kern="1200" baseline="0" dirty="0" err="1"/>
                        <a:t>нирки</a:t>
                      </a:r>
                      <a:r>
                        <a:rPr lang="ru-RU" sz="1600" kern="1200" baseline="0" dirty="0"/>
                        <a:t>, </a:t>
                      </a:r>
                      <a:r>
                        <a:rPr lang="ru-RU" sz="1600" kern="1200" baseline="0" dirty="0" err="1"/>
                        <a:t>легені</a:t>
                      </a:r>
                      <a:r>
                        <a:rPr lang="ru-RU" sz="1600" kern="1200" baseline="0" dirty="0"/>
                        <a:t>,</a:t>
                      </a:r>
                    </a:p>
                    <a:p>
                      <a:r>
                        <a:rPr lang="ru-RU" sz="1600" kern="1200" baseline="0" dirty="0" err="1"/>
                        <a:t>скелетний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baseline="0" dirty="0" err="1"/>
                        <a:t>м'яз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7158" y="28572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Типи</a:t>
            </a:r>
            <a:r>
              <a:rPr lang="ru-RU" sz="2400" b="1" dirty="0"/>
              <a:t> </a:t>
            </a:r>
            <a:r>
              <a:rPr lang="ru-RU" sz="2400" b="1" dirty="0" err="1"/>
              <a:t>мембранозв'язаних</a:t>
            </a:r>
            <a:r>
              <a:rPr lang="ru-RU" sz="2400" b="1" dirty="0"/>
              <a:t> </a:t>
            </a:r>
            <a:r>
              <a:rPr lang="ru-RU" sz="2400" b="1" dirty="0" err="1"/>
              <a:t>гуанілатциклаз</a:t>
            </a:r>
            <a:endParaRPr lang="ru-RU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500174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/>
              <a:t>Розчинна</a:t>
            </a:r>
            <a:r>
              <a:rPr lang="ru-RU" sz="3200" b="1" i="1" dirty="0"/>
              <a:t> </a:t>
            </a:r>
            <a:r>
              <a:rPr lang="ru-RU" sz="3200" b="1" i="1" dirty="0" err="1"/>
              <a:t>гуанілатциклаза</a:t>
            </a:r>
            <a:r>
              <a:rPr lang="ru-RU" sz="3200" b="1" i="1" dirty="0"/>
              <a:t> </a:t>
            </a:r>
            <a:r>
              <a:rPr lang="ru-RU" sz="3200" i="1" dirty="0"/>
              <a:t>(</a:t>
            </a:r>
            <a:r>
              <a:rPr lang="ru-RU" sz="3200" i="1" dirty="0" err="1"/>
              <a:t>soluble</a:t>
            </a:r>
            <a:r>
              <a:rPr lang="ru-RU" sz="3200" i="1" dirty="0"/>
              <a:t> </a:t>
            </a:r>
            <a:r>
              <a:rPr lang="ru-RU" sz="3200" i="1" dirty="0" err="1"/>
              <a:t>guanylyl</a:t>
            </a:r>
            <a:r>
              <a:rPr lang="ru-RU" sz="3200" i="1" dirty="0"/>
              <a:t> </a:t>
            </a:r>
            <a:r>
              <a:rPr lang="ru-RU" sz="3200" i="1" dirty="0" err="1"/>
              <a:t>cyclase</a:t>
            </a:r>
            <a:r>
              <a:rPr lang="ru-RU" sz="3200" i="1" dirty="0"/>
              <a:t>, </a:t>
            </a:r>
            <a:r>
              <a:rPr lang="ru-RU" sz="3200" i="1" dirty="0" err="1"/>
              <a:t>sGC</a:t>
            </a:r>
            <a:r>
              <a:rPr lang="ru-RU" sz="3200" i="1" dirty="0"/>
              <a:t>) </a:t>
            </a:r>
            <a:r>
              <a:rPr lang="ru-RU" sz="3200" dirty="0" err="1"/>
              <a:t>експресується</a:t>
            </a:r>
            <a:r>
              <a:rPr lang="ru-RU" sz="3200" dirty="0"/>
              <a:t> у </a:t>
            </a:r>
            <a:r>
              <a:rPr lang="ru-RU" sz="3200" dirty="0" err="1"/>
              <a:t>цитозолі</a:t>
            </a:r>
            <a:r>
              <a:rPr lang="ru-RU" sz="3200" dirty="0"/>
              <a:t> </a:t>
            </a:r>
            <a:r>
              <a:rPr lang="ru-RU" sz="3200" dirty="0" err="1"/>
              <a:t>більшості</a:t>
            </a:r>
            <a:r>
              <a:rPr lang="ru-RU" sz="3200" dirty="0"/>
              <a:t> </a:t>
            </a:r>
            <a:r>
              <a:rPr lang="ru-RU" sz="3200" dirty="0" err="1"/>
              <a:t>клітин</a:t>
            </a:r>
            <a:r>
              <a:rPr lang="ru-RU" sz="3200" dirty="0"/>
              <a:t> </a:t>
            </a:r>
            <a:r>
              <a:rPr lang="ru-RU" sz="3200" dirty="0" err="1"/>
              <a:t>ссавців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опосередковує</a:t>
            </a:r>
            <a:r>
              <a:rPr lang="ru-RU" sz="3200" dirty="0"/>
              <a:t> </a:t>
            </a:r>
            <a:r>
              <a:rPr lang="ru-RU" sz="3200" dirty="0" err="1"/>
              <a:t>широке</a:t>
            </a:r>
            <a:r>
              <a:rPr lang="ru-RU" sz="3200" dirty="0"/>
              <a:t> коло </a:t>
            </a:r>
            <a:r>
              <a:rPr lang="ru-RU" sz="3200" dirty="0" err="1"/>
              <a:t>важливих</a:t>
            </a:r>
            <a:r>
              <a:rPr lang="ru-RU" sz="3200" dirty="0"/>
              <a:t> </a:t>
            </a:r>
            <a:r>
              <a:rPr lang="ru-RU" sz="3200" dirty="0" err="1"/>
              <a:t>фізіологічних</a:t>
            </a:r>
            <a:r>
              <a:rPr lang="ru-RU" sz="3200" dirty="0"/>
              <a:t> </a:t>
            </a:r>
            <a:r>
              <a:rPr lang="ru-RU" sz="3200" dirty="0" err="1"/>
              <a:t>функцій</a:t>
            </a:r>
            <a:r>
              <a:rPr lang="ru-RU" sz="3200" dirty="0"/>
              <a:t> – </a:t>
            </a:r>
            <a:r>
              <a:rPr lang="ru-RU" sz="3200" dirty="0" err="1"/>
              <a:t>інгібування</a:t>
            </a:r>
            <a:r>
              <a:rPr lang="ru-RU" sz="3200" dirty="0"/>
              <a:t> </a:t>
            </a:r>
            <a:r>
              <a:rPr lang="ru-RU" sz="3200" dirty="0" err="1"/>
              <a:t>агрегації</a:t>
            </a:r>
            <a:r>
              <a:rPr lang="ru-RU" sz="3200" dirty="0"/>
              <a:t> </a:t>
            </a:r>
            <a:r>
              <a:rPr lang="ru-RU" sz="3200" dirty="0" err="1"/>
              <a:t>тромбоцитів</a:t>
            </a:r>
            <a:r>
              <a:rPr lang="ru-RU" sz="3200" dirty="0"/>
              <a:t>, </a:t>
            </a:r>
            <a:r>
              <a:rPr lang="ru-RU" sz="3200" dirty="0" err="1"/>
              <a:t>релаксацію</a:t>
            </a:r>
            <a:r>
              <a:rPr lang="ru-RU" sz="3200" dirty="0"/>
              <a:t> гладеньких </a:t>
            </a:r>
            <a:r>
              <a:rPr lang="ru-RU" sz="3200" dirty="0" err="1"/>
              <a:t>м'язів</a:t>
            </a:r>
            <a:r>
              <a:rPr lang="ru-RU" sz="3200" dirty="0"/>
              <a:t>,</a:t>
            </a:r>
            <a:r>
              <a:rPr lang="ru-RU" sz="3200" i="1" dirty="0"/>
              <a:t> </a:t>
            </a:r>
            <a:r>
              <a:rPr lang="ru-RU" sz="3200" dirty="0" err="1"/>
              <a:t>вазодилятацію</a:t>
            </a:r>
            <a:r>
              <a:rPr lang="ru-RU" sz="3200" dirty="0"/>
              <a:t>, передачу </a:t>
            </a:r>
            <a:r>
              <a:rPr lang="ru-RU" sz="3200" dirty="0" err="1"/>
              <a:t>нервових</a:t>
            </a:r>
            <a:r>
              <a:rPr lang="ru-RU" sz="3200" dirty="0"/>
              <a:t> </a:t>
            </a:r>
            <a:r>
              <a:rPr lang="ru-RU" sz="3200" dirty="0" err="1"/>
              <a:t>імпульсів</a:t>
            </a:r>
            <a:r>
              <a:rPr lang="ru-RU" sz="3200" dirty="0"/>
              <a:t>, </a:t>
            </a:r>
            <a:r>
              <a:rPr lang="ru-RU" sz="3200" dirty="0" err="1"/>
              <a:t>імуномодуляцію</a:t>
            </a:r>
            <a:r>
              <a:rPr lang="ru-RU" sz="3200" dirty="0"/>
              <a:t>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14282" y="214290"/>
            <a:ext cx="75723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Найпоширенішими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субодиницями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є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α1 та β1 (α1-субодиниця – 82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кД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β1-субодиниця – 70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кД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) – вони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виявлені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в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багатьох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тканинах.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00037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/>
              <a:t>Субодиниці</a:t>
            </a:r>
            <a:r>
              <a:rPr lang="ru-RU" sz="2400" b="1" u="sng" dirty="0"/>
              <a:t> – </a:t>
            </a:r>
            <a:r>
              <a:rPr lang="ru-RU" sz="2400" b="1" u="sng" dirty="0" err="1"/>
              <a:t>складові</a:t>
            </a:r>
            <a:r>
              <a:rPr lang="ru-RU" sz="2400" b="1" u="sng" dirty="0"/>
              <a:t> </a:t>
            </a:r>
            <a:r>
              <a:rPr lang="ru-RU" sz="2400" b="1" u="sng" dirty="0" err="1"/>
              <a:t>розчинних</a:t>
            </a:r>
            <a:r>
              <a:rPr lang="ru-RU" sz="2400" b="1" u="sng" dirty="0"/>
              <a:t> </a:t>
            </a:r>
            <a:r>
              <a:rPr lang="ru-RU" sz="2400" b="1" u="sng" dirty="0" err="1"/>
              <a:t>гуанілатциклаз</a:t>
            </a:r>
            <a:endParaRPr lang="ru-RU" sz="2400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00438"/>
          <a:ext cx="8358246" cy="2590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2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5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Субодиниця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Тканинна</a:t>
                      </a:r>
                      <a:r>
                        <a:rPr lang="ru-RU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специфічність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Легені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мозок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серце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нирки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печінка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скелетні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м'язи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Мозок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сітківка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нирки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плацента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Легені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мозок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серце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нирки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печінка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скелетні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м'язи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плацента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Нирки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печінка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928662" y="1714488"/>
            <a:ext cx="735808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Одним </a:t>
            </a:r>
            <a:r>
              <a:rPr kumimoji="0" lang="ru-RU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із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добре </a:t>
            </a:r>
            <a:r>
              <a:rPr kumimoji="0" lang="ru-RU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відомих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активаторів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розчинної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форми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гуанілатциклази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є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монооксид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азоту (NO)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який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утворюється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із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амінокислоти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аргініну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за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участю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NO-синтази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. </a:t>
            </a:r>
            <a:endParaRPr kumimoji="0" 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285728"/>
            <a:ext cx="6929486" cy="451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4857760"/>
            <a:ext cx="8215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/>
            <a:r>
              <a:rPr lang="ru-RU" sz="2000" dirty="0" err="1"/>
              <a:t>Ферментативний</a:t>
            </a:r>
            <a:r>
              <a:rPr lang="ru-RU" sz="2000" dirty="0"/>
              <a:t> синтез NO та </a:t>
            </a:r>
            <a:r>
              <a:rPr lang="ru-RU" sz="2000" dirty="0" err="1"/>
              <a:t>стимуляція</a:t>
            </a:r>
            <a:r>
              <a:rPr lang="ru-RU" sz="2000" dirty="0"/>
              <a:t> </a:t>
            </a:r>
            <a:r>
              <a:rPr lang="ru-RU" sz="2000" dirty="0" err="1"/>
              <a:t>монооксидом</a:t>
            </a:r>
            <a:r>
              <a:rPr lang="ru-RU" sz="2000" dirty="0"/>
              <a:t> азоту та </a:t>
            </a:r>
            <a:r>
              <a:rPr lang="ru-RU" sz="2000" dirty="0" err="1"/>
              <a:t>його</a:t>
            </a:r>
            <a:r>
              <a:rPr lang="ru-RU" sz="2000" dirty="0"/>
              <a:t> донорами </a:t>
            </a:r>
            <a:r>
              <a:rPr lang="ru-RU" sz="2000" dirty="0" err="1"/>
              <a:t>утворення</a:t>
            </a:r>
            <a:r>
              <a:rPr lang="ru-RU" sz="2000" dirty="0"/>
              <a:t> </a:t>
            </a:r>
            <a:r>
              <a:rPr lang="ru-RU" sz="2000" dirty="0" err="1"/>
              <a:t>цГМФ</a:t>
            </a:r>
            <a:r>
              <a:rPr lang="ru-RU" sz="2000" dirty="0"/>
              <a:t>. </a:t>
            </a:r>
          </a:p>
          <a:p>
            <a:pPr indent="715963"/>
            <a:r>
              <a:rPr lang="ru-RU" sz="2000" dirty="0"/>
              <a:t>Схема синтезу активатора </a:t>
            </a:r>
            <a:r>
              <a:rPr lang="ru-RU" sz="2000" dirty="0" err="1"/>
              <a:t>розчинної</a:t>
            </a:r>
            <a:r>
              <a:rPr lang="ru-RU" sz="2000" dirty="0"/>
              <a:t> </a:t>
            </a:r>
            <a:r>
              <a:rPr lang="ru-RU" sz="2000" dirty="0" err="1"/>
              <a:t>гуанілатциклази</a:t>
            </a:r>
            <a:r>
              <a:rPr lang="ru-RU" sz="2000" dirty="0"/>
              <a:t> –оксиду азоту – за </a:t>
            </a:r>
            <a:r>
              <a:rPr lang="ru-RU" sz="2000" dirty="0" err="1"/>
              <a:t>участю</a:t>
            </a:r>
            <a:r>
              <a:rPr lang="ru-RU" sz="2000" dirty="0"/>
              <a:t> </a:t>
            </a:r>
            <a:r>
              <a:rPr lang="ru-RU" sz="2000" dirty="0" err="1"/>
              <a:t>NO-синтази</a:t>
            </a:r>
            <a:r>
              <a:rPr lang="ru-RU" sz="2000" dirty="0"/>
              <a:t>; формула донора </a:t>
            </a:r>
            <a:r>
              <a:rPr lang="en-US" sz="2000" dirty="0"/>
              <a:t>NO – </a:t>
            </a:r>
            <a:r>
              <a:rPr lang="ru-RU" sz="2000" dirty="0" err="1"/>
              <a:t>нітрогліцерину</a:t>
            </a:r>
            <a:endParaRPr lang="ru-RU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214290"/>
            <a:ext cx="72866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5572140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Ферментативний</a:t>
            </a:r>
            <a:r>
              <a:rPr lang="ru-RU" sz="2000" dirty="0"/>
              <a:t> синтез NO та </a:t>
            </a:r>
            <a:r>
              <a:rPr lang="ru-RU" sz="2000" dirty="0" err="1"/>
              <a:t>стимуляція</a:t>
            </a:r>
            <a:r>
              <a:rPr lang="ru-RU" sz="2000" dirty="0"/>
              <a:t> </a:t>
            </a:r>
            <a:r>
              <a:rPr lang="ru-RU" sz="2000" dirty="0" err="1"/>
              <a:t>монооксидом</a:t>
            </a:r>
            <a:r>
              <a:rPr lang="ru-RU" sz="2000" dirty="0"/>
              <a:t> азоту та </a:t>
            </a:r>
            <a:r>
              <a:rPr lang="ru-RU" sz="2000" dirty="0" err="1"/>
              <a:t>його</a:t>
            </a:r>
            <a:r>
              <a:rPr lang="ru-RU" sz="2000" dirty="0"/>
              <a:t> донорами </a:t>
            </a:r>
            <a:r>
              <a:rPr lang="ru-RU" sz="2000" dirty="0" err="1"/>
              <a:t>утворення</a:t>
            </a:r>
            <a:r>
              <a:rPr lang="ru-RU" sz="2000" dirty="0"/>
              <a:t> </a:t>
            </a:r>
            <a:r>
              <a:rPr lang="ru-RU" sz="2000" dirty="0" err="1"/>
              <a:t>цГМФ</a:t>
            </a:r>
            <a:r>
              <a:rPr lang="ru-RU" sz="2000" dirty="0"/>
              <a:t>. </a:t>
            </a:r>
            <a:r>
              <a:rPr lang="ru-RU" sz="2000" dirty="0" err="1"/>
              <a:t>Механізм</a:t>
            </a:r>
            <a:r>
              <a:rPr lang="ru-RU" sz="2000" dirty="0"/>
              <a:t> </a:t>
            </a:r>
            <a:r>
              <a:rPr lang="ru-RU" sz="2000" dirty="0" err="1"/>
              <a:t>активації</a:t>
            </a:r>
            <a:r>
              <a:rPr lang="ru-RU" sz="2000" dirty="0"/>
              <a:t> оксидом азоту </a:t>
            </a:r>
            <a:r>
              <a:rPr lang="ru-RU" sz="2000" dirty="0" err="1"/>
              <a:t>гуанілатциклази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гуанілатциклазна</a:t>
            </a:r>
            <a:r>
              <a:rPr lang="ru-RU" sz="2000" dirty="0"/>
              <a:t> </a:t>
            </a:r>
            <a:r>
              <a:rPr lang="ru-RU" sz="2000" dirty="0" err="1"/>
              <a:t>реакція</a:t>
            </a:r>
            <a:endParaRPr lang="ru-RU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28596" y="928670"/>
            <a:ext cx="757239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Кожна</a:t>
            </a:r>
            <a:r>
              <a:rPr kumimoji="0" lang="ru-RU" sz="4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4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субодиниця</a:t>
            </a:r>
            <a:r>
              <a:rPr kumimoji="0" lang="ru-RU" sz="4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4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sGC</a:t>
            </a:r>
            <a:r>
              <a:rPr kumimoji="0" lang="ru-RU" sz="4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4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має</a:t>
            </a:r>
            <a:r>
              <a:rPr kumimoji="0" lang="ru-RU" sz="4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три </a:t>
            </a:r>
            <a:r>
              <a:rPr kumimoji="0" lang="ru-RU" sz="4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функціональні</a:t>
            </a:r>
            <a:r>
              <a:rPr kumimoji="0" lang="ru-RU" sz="4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4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домени</a:t>
            </a:r>
            <a:r>
              <a:rPr kumimoji="0" lang="ru-RU" sz="4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• </a:t>
            </a:r>
            <a:r>
              <a:rPr kumimoji="0" lang="ru-RU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N-кінцевий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гем-зв'язувальний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домен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• 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домен, </a:t>
            </a:r>
            <a:r>
              <a:rPr kumimoji="0" lang="ru-RU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залучений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у </a:t>
            </a:r>
            <a:r>
              <a:rPr kumimoji="0" lang="ru-RU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димеризацію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• </a:t>
            </a:r>
            <a:r>
              <a:rPr kumimoji="0" lang="ru-RU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С-термінальний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каталітичний</a:t>
            </a: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домен.</a:t>
            </a:r>
            <a:endParaRPr kumimoji="0" 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1142984"/>
            <a:ext cx="807249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uk-UA" sz="3600" b="1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аденілатциклазного</a:t>
            </a:r>
            <a:r>
              <a:rPr kumimoji="0" lang="uk-UA" sz="36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комплексу входять: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• білок-рецептор;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• G-білок (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Gs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або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Gi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• каталітична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субодиниця</a:t>
            </a:r>
            <a:r>
              <a:rPr lang="uk-UA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аденілатциклази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ферменту, що здійснює реакцію, у якій утворюється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цАМФ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АТФ → 3'5'-цАМФ +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ФФн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• власне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цАМФ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протеїнкіназа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А (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ПкА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).</a:t>
            </a:r>
            <a:endParaRPr kumimoji="0" lang="uk-U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285720" y="1142984"/>
            <a:ext cx="864399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19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цГМФ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що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утворюється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в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гуанілатциклазній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реакції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є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вторинним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месенджером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що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може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активувати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(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інгібувати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)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численні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клітинні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процеси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регулювати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відкриття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іонних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каналів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у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клітинах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нейроглії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та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блокувати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проникність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щільних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контактів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у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ретинальних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клітинах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. 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NewRoman"/>
              <a:cs typeface="Times New Roman" pitchFamily="18" charset="0"/>
            </a:endParaRPr>
          </a:p>
          <a:p>
            <a:pPr marR="0" lvl="0" indent="719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Ця</a:t>
            </a:r>
            <a:r>
              <a:rPr kumimoji="0" lang="ru-RU" sz="32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32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сполука</a:t>
            </a:r>
            <a:r>
              <a:rPr kumimoji="0" lang="ru-RU" sz="32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у </a:t>
            </a:r>
            <a:r>
              <a:rPr kumimoji="0" lang="ru-RU" sz="32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клітині</a:t>
            </a:r>
            <a:r>
              <a:rPr kumimoji="0" lang="ru-RU" sz="32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32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має</a:t>
            </a:r>
            <a:r>
              <a:rPr kumimoji="0" lang="ru-RU" sz="32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три</a:t>
            </a:r>
            <a:r>
              <a:rPr kumimoji="0" lang="ru-RU" sz="32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2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основні</a:t>
            </a:r>
            <a:r>
              <a:rPr kumimoji="0" lang="ru-RU" sz="32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32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мішені</a:t>
            </a:r>
            <a:r>
              <a:rPr kumimoji="0" lang="ru-RU" sz="32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:</a:t>
            </a:r>
            <a:endParaRPr kumimoji="0" lang="ru-RU" sz="1400" b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•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цГМФ-залежна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протеїнкіназа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(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ПкG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);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•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CNGСs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–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іонні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канали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,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що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регулюються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циклічними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нуклеотидами;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•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фосфодіестерази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,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що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регулюються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цГМФ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428596" y="571480"/>
            <a:ext cx="84296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Усі</a:t>
            </a:r>
            <a:r>
              <a:rPr kumimoji="0" lang="ru-RU" sz="24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ПкGs</a:t>
            </a:r>
            <a:r>
              <a:rPr kumimoji="0" lang="ru-RU" sz="24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мають</a:t>
            </a:r>
            <a:r>
              <a:rPr kumimoji="0" lang="ru-RU" sz="24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•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N-кінцеву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регуляторну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ділянку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,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•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цГМФ-зв'язувальний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домен;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•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С-кінцевий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каталітичний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 домен.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N-термінальна</a:t>
            </a:r>
            <a:r>
              <a:rPr kumimoji="0" lang="ru-RU" sz="24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частина</a:t>
            </a:r>
            <a:r>
              <a:rPr kumimoji="0" lang="ru-RU" sz="24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має</a:t>
            </a:r>
            <a:r>
              <a:rPr kumimoji="0" lang="ru-RU" sz="24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п'ять</a:t>
            </a:r>
            <a:r>
              <a:rPr kumimoji="0" lang="ru-RU" sz="24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регуляторних</a:t>
            </a:r>
            <a:r>
              <a:rPr kumimoji="0" lang="ru-RU" sz="24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сайтів</a:t>
            </a:r>
            <a:r>
              <a:rPr kumimoji="0" lang="ru-RU" sz="24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• сайт,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залучений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у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димеризацію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;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•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аутоінгібіторні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сайти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;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•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сайти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для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аутофосфорилювання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;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• сайт,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що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регулює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афінність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цГМФ-зв'язувальної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ділянки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• сайт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регуляції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внутрішньоклітинної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,Italic"/>
                <a:cs typeface="Times New Roman" pitchFamily="18" charset="0"/>
              </a:rPr>
              <a:t>локалізації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, 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14282" y="357166"/>
            <a:ext cx="792958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Біологічними</a:t>
            </a:r>
            <a:r>
              <a:rPr kumimoji="0" lang="ru-RU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субстратами ПкG1</a:t>
            </a:r>
            <a:r>
              <a:rPr kumimoji="0" lang="ru-RU" sz="2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, </a:t>
            </a:r>
            <a:r>
              <a:rPr kumimoji="0" lang="ru-RU" sz="28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зокрема</a:t>
            </a:r>
            <a:r>
              <a:rPr kumimoji="0" lang="ru-RU" sz="2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, є: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• 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рецептор до І-1,4,5-Р3 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та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ріанодиновий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рецептор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•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фосфопротеїн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,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що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стимулюється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вазодиляторами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(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Vasodilator-stimulated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phosphoprotein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, VASP)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• рецептор до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тромбоксану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A2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L-тип Ca2+-каналів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K+-канал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,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що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активується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кальцієм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Ca2+-залежна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цитозольна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фосфоліпаза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A2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міозинзв'язувальна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субодиниця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фосфатази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легкого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ланцюга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міозину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білки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синаптичних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Italic"/>
                <a:cs typeface="Times New Roman" pitchFamily="18" charset="0"/>
              </a:rPr>
              <a:t> везикул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571472" y="1142984"/>
            <a:ext cx="778671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Стероїдні</a:t>
            </a:r>
            <a:r>
              <a:rPr kumimoji="0" lang="ru-RU" sz="4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гормони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жиророзчинні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сполуки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,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похідні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холестеролу</a:t>
            </a:r>
            <a:r>
              <a:rPr lang="ru-RU" sz="4000" dirty="0">
                <a:latin typeface="Calibri" pitchFamily="34" charset="0"/>
                <a:ea typeface="TimesNewRoman" charset="-128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Завдяки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своїй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вираженій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гідрофобності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,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ці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сполуки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здатні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легко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перетинати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ПМ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і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тому не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потребують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наявності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на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мембрані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специфічних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рецепторів</a:t>
            </a:r>
            <a:endParaRPr kumimoji="0" 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Схема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стероїдних</a:t>
            </a:r>
            <a:r>
              <a:rPr lang="ru-RU" sz="2800" dirty="0"/>
              <a:t> </a:t>
            </a:r>
            <a:r>
              <a:rPr lang="ru-RU" sz="2800" dirty="0" err="1"/>
              <a:t>гормонів</a:t>
            </a:r>
            <a:r>
              <a:rPr lang="ru-RU" sz="2800" dirty="0"/>
              <a:t> на </a:t>
            </a:r>
            <a:r>
              <a:rPr lang="ru-RU" sz="2800" dirty="0" err="1"/>
              <a:t>клітину</a:t>
            </a:r>
            <a:endParaRPr lang="ru-RU" sz="2800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1357298"/>
            <a:ext cx="672430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500034" y="1285860"/>
            <a:ext cx="821533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Відомо</a:t>
            </a:r>
            <a:r>
              <a:rPr kumimoji="0" lang="ru-RU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два </a:t>
            </a:r>
            <a:r>
              <a:rPr kumimoji="0" lang="ru-RU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основні</a:t>
            </a:r>
            <a:r>
              <a:rPr kumimoji="0" lang="ru-RU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механізми</a:t>
            </a:r>
            <a:r>
              <a:rPr kumimoji="0" lang="ru-RU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дії</a:t>
            </a:r>
            <a:r>
              <a:rPr kumimoji="0" lang="ru-RU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стероїдних</a:t>
            </a:r>
            <a:r>
              <a:rPr kumimoji="0" lang="ru-RU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сполук</a:t>
            </a:r>
            <a:r>
              <a:rPr kumimoji="0" lang="ru-RU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на </a:t>
            </a:r>
            <a:r>
              <a:rPr kumimoji="0" lang="ru-RU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клітину</a:t>
            </a:r>
            <a:r>
              <a:rPr kumimoji="0" lang="ru-RU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проникаючи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через ПМ у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клітину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й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мігруючи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до ядра, вони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діють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як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транскрипційні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регулятори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модулюючи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експресію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генів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(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це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триває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кілька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годин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супроводжується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синтезом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нових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білків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стероїди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також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можуть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діяти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на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рівні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клітинних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мембран,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безпосередньо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регулюючи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лігандозалежні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іонні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канали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та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інші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мембранні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процеси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(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такі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впливи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є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дуже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швидкими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займають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кілька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секунд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або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хвилин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).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642910" y="928670"/>
            <a:ext cx="778674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Усі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рецептори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до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стероїдних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гормонів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мають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подібну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будову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що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свідчить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про те,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що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всі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вони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кодуються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генами,членами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однієї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суперродини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TimesNewRoman" charset="-12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Кожен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із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цих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рецепторних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білків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містить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•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гідрофобний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стероїд-зв'язувальний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 домен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біля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С-кінця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•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центральний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гідрофільний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ДНК-зв'язувальний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,Bold"/>
                <a:cs typeface="Times New Roman" pitchFamily="18" charset="0"/>
              </a:rPr>
              <a:t> домен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 charset="-128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857232"/>
            <a:ext cx="7453449" cy="456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5429264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Доменна</a:t>
            </a:r>
            <a:r>
              <a:rPr lang="ru-RU" sz="2400" dirty="0"/>
              <a:t> </a:t>
            </a:r>
            <a:r>
              <a:rPr lang="ru-RU" sz="2400" dirty="0" err="1"/>
              <a:t>будова</a:t>
            </a:r>
            <a:r>
              <a:rPr lang="ru-RU" sz="2400" dirty="0"/>
              <a:t> </a:t>
            </a:r>
            <a:r>
              <a:rPr lang="ru-RU" sz="2400" dirty="0" err="1"/>
              <a:t>рецепторів</a:t>
            </a:r>
            <a:endParaRPr lang="ru-RU" sz="2400" dirty="0"/>
          </a:p>
          <a:p>
            <a:r>
              <a:rPr lang="ru-RU" sz="2400" dirty="0"/>
              <a:t>до </a:t>
            </a:r>
            <a:r>
              <a:rPr lang="ru-RU" sz="2400" dirty="0" err="1"/>
              <a:t>стероїдних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тиреоїдних</a:t>
            </a:r>
            <a:r>
              <a:rPr lang="ru-RU" sz="2400" dirty="0"/>
              <a:t> </a:t>
            </a:r>
            <a:r>
              <a:rPr lang="ru-RU" sz="2400" dirty="0" err="1"/>
              <a:t>гормонів</a:t>
            </a:r>
            <a:endParaRPr lang="ru-RU" sz="24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714348" y="1285860"/>
            <a:ext cx="771527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На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сьогодні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виявлено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кілька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типів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 "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цинкових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пальців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",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серед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яких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основними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 є: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• Cys2His2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• Cys4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NewRoman" charset="-128"/>
                <a:cs typeface="Times New Roman" pitchFamily="18" charset="0"/>
              </a:rPr>
              <a:t>• Cys6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285720" y="357166"/>
            <a:ext cx="75009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Кожен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класичний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"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цинковий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палець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містить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дві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консервативні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пари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амінокислотних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залишків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Cys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His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що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взаємодіють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одним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іоном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цинку, а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також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консервативні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залишки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Phe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та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Leu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2285992"/>
            <a:ext cx="84874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28662" y="600076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Порівняльна</a:t>
            </a:r>
            <a:r>
              <a:rPr lang="ru-RU" dirty="0"/>
              <a:t> структура </a:t>
            </a:r>
            <a:r>
              <a:rPr lang="ru-RU" dirty="0" err="1"/>
              <a:t>класичних</a:t>
            </a:r>
            <a:r>
              <a:rPr lang="ru-RU" dirty="0"/>
              <a:t> "</a:t>
            </a:r>
            <a:r>
              <a:rPr lang="ru-RU" dirty="0" err="1"/>
              <a:t>цинкових</a:t>
            </a:r>
            <a:r>
              <a:rPr lang="ru-RU" dirty="0"/>
              <a:t> </a:t>
            </a:r>
            <a:r>
              <a:rPr lang="ru-RU" dirty="0" err="1"/>
              <a:t>пальців</a:t>
            </a:r>
            <a:r>
              <a:rPr lang="ru-RU" dirty="0"/>
              <a:t> " (А)</a:t>
            </a:r>
          </a:p>
          <a:p>
            <a:r>
              <a:rPr lang="ru-RU" dirty="0"/>
              <a:t>та " </a:t>
            </a:r>
            <a:r>
              <a:rPr lang="ru-RU" dirty="0" err="1"/>
              <a:t>цинкових</a:t>
            </a:r>
            <a:r>
              <a:rPr lang="ru-RU" dirty="0"/>
              <a:t> </a:t>
            </a:r>
            <a:r>
              <a:rPr lang="ru-RU" dirty="0" err="1"/>
              <a:t>пальців</a:t>
            </a:r>
            <a:r>
              <a:rPr lang="ru-RU" dirty="0"/>
              <a:t>" </a:t>
            </a:r>
            <a:r>
              <a:rPr lang="ru-RU" dirty="0" err="1"/>
              <a:t>стероїдних</a:t>
            </a:r>
            <a:r>
              <a:rPr lang="ru-RU" dirty="0"/>
              <a:t> </a:t>
            </a:r>
            <a:r>
              <a:rPr lang="ru-RU" dirty="0" err="1"/>
              <a:t>рецепторів</a:t>
            </a:r>
            <a:r>
              <a:rPr lang="ru-RU" dirty="0"/>
              <a:t> (Б)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142984"/>
            <a:ext cx="75009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/>
            <a:r>
              <a:rPr lang="uk-UA" sz="2400" b="1" u="sng" dirty="0"/>
              <a:t>І етап підсилення сигналу</a:t>
            </a:r>
          </a:p>
          <a:p>
            <a:r>
              <a:rPr lang="uk-UA" sz="2400" dirty="0"/>
              <a:t>Підсилення сигналу відбувається за рахунок того, що одна молекула гормону спричиняє активацію сотень G білків. </a:t>
            </a:r>
          </a:p>
          <a:p>
            <a:endParaRPr lang="uk-UA" sz="2400" dirty="0"/>
          </a:p>
          <a:p>
            <a:pPr indent="719138"/>
            <a:r>
              <a:rPr lang="uk-UA" sz="2400" b="1" u="sng" dirty="0"/>
              <a:t>ІІ етап підсилення сигналу</a:t>
            </a:r>
          </a:p>
          <a:p>
            <a:r>
              <a:rPr lang="uk-UA" sz="2400" dirty="0"/>
              <a:t>Кожен з G білків, у свою чергу, буде активувати </a:t>
            </a:r>
            <a:r>
              <a:rPr lang="uk-UA" sz="2400" dirty="0" err="1"/>
              <a:t>аденілатциклазу</a:t>
            </a:r>
            <a:r>
              <a:rPr lang="uk-UA" sz="2400" dirty="0"/>
              <a:t>, яка може синтезувати сотні молекул </a:t>
            </a:r>
            <a:r>
              <a:rPr lang="uk-UA" sz="2400" dirty="0" err="1"/>
              <a:t>цАМФ</a:t>
            </a:r>
            <a:r>
              <a:rPr lang="uk-UA" sz="2400" dirty="0"/>
              <a:t>. </a:t>
            </a:r>
          </a:p>
          <a:p>
            <a:endParaRPr lang="uk-UA" sz="2400" dirty="0"/>
          </a:p>
          <a:p>
            <a:pPr indent="719138"/>
            <a:r>
              <a:rPr lang="uk-UA" sz="2400" b="1" u="sng" dirty="0"/>
              <a:t>ІІІ етап підсилення сигналу</a:t>
            </a:r>
          </a:p>
          <a:p>
            <a:r>
              <a:rPr lang="uk-UA" sz="2400" dirty="0" err="1"/>
              <a:t>цАМФ</a:t>
            </a:r>
            <a:r>
              <a:rPr lang="uk-UA" sz="2400" dirty="0"/>
              <a:t> активує </a:t>
            </a:r>
            <a:r>
              <a:rPr lang="uk-UA" sz="2400" dirty="0" err="1"/>
              <a:t>протеїнкіназу</a:t>
            </a:r>
            <a:r>
              <a:rPr lang="uk-UA" sz="2400" dirty="0"/>
              <a:t> А, яка модифікує сотні молекул-мішеней у клітині . </a:t>
            </a:r>
            <a:endParaRPr lang="ru-RU" sz="24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357298"/>
            <a:ext cx="73581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Стероїд-рецепторний</a:t>
            </a:r>
            <a:r>
              <a:rPr lang="ru-RU" sz="2800" dirty="0"/>
              <a:t> комплекс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дві</a:t>
            </a:r>
            <a:r>
              <a:rPr lang="ru-RU" sz="2800" dirty="0"/>
              <a:t> </a:t>
            </a:r>
            <a:r>
              <a:rPr lang="ru-RU" sz="2800" dirty="0" err="1"/>
              <a:t>функції</a:t>
            </a:r>
            <a:r>
              <a:rPr lang="ru-RU" sz="2800" dirty="0"/>
              <a:t> в </a:t>
            </a:r>
            <a:r>
              <a:rPr lang="ru-RU" sz="2800" dirty="0" err="1"/>
              <a:t>ядрі</a:t>
            </a:r>
            <a:r>
              <a:rPr lang="ru-RU" sz="2800" dirty="0"/>
              <a:t>:</a:t>
            </a:r>
          </a:p>
          <a:p>
            <a:endParaRPr lang="ru-RU" sz="2800" dirty="0"/>
          </a:p>
          <a:p>
            <a:r>
              <a:rPr lang="ru-RU" sz="2800" dirty="0"/>
              <a:t>-  </a:t>
            </a:r>
            <a:r>
              <a:rPr lang="ru-RU" sz="2800" dirty="0" err="1"/>
              <a:t>може</a:t>
            </a:r>
            <a:r>
              <a:rPr lang="ru-RU" sz="2800" dirty="0"/>
              <a:t> прямо </a:t>
            </a:r>
            <a:r>
              <a:rPr lang="ru-RU" sz="2800" dirty="0" err="1"/>
              <a:t>зв'язуватися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ДНК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регулювати</a:t>
            </a:r>
            <a:r>
              <a:rPr lang="ru-RU" sz="2800" dirty="0"/>
              <a:t> </a:t>
            </a:r>
            <a:r>
              <a:rPr lang="ru-RU" sz="2800" dirty="0" err="1"/>
              <a:t>транскрипцію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endParaRPr lang="ru-RU" sz="2800" dirty="0"/>
          </a:p>
          <a:p>
            <a:r>
              <a:rPr lang="ru-RU" sz="2800" dirty="0" err="1"/>
              <a:t>комбінуватися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транскрипційними</a:t>
            </a:r>
            <a:r>
              <a:rPr lang="ru-RU" sz="2800" dirty="0"/>
              <a:t> факторами (</a:t>
            </a:r>
            <a:r>
              <a:rPr lang="ru-RU" sz="2800" dirty="0" err="1"/>
              <a:t>Jun</a:t>
            </a:r>
            <a:r>
              <a:rPr lang="ru-RU" sz="2800" dirty="0"/>
              <a:t>-, </a:t>
            </a:r>
            <a:r>
              <a:rPr lang="ru-RU" sz="2800" dirty="0" err="1"/>
              <a:t>Fos-білки</a:t>
            </a:r>
            <a:r>
              <a:rPr lang="ru-RU" sz="2800" dirty="0"/>
              <a:t>)</a:t>
            </a:r>
          </a:p>
          <a:p>
            <a:endParaRPr lang="ru-RU" sz="2800" dirty="0"/>
          </a:p>
          <a:p>
            <a:r>
              <a:rPr lang="ru-RU" sz="2800" dirty="0"/>
              <a:t>-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регулювати</a:t>
            </a:r>
            <a:r>
              <a:rPr lang="ru-RU" sz="2800" dirty="0"/>
              <a:t> </a:t>
            </a:r>
            <a:r>
              <a:rPr lang="ru-RU" sz="2800" dirty="0" err="1"/>
              <a:t>експресію</a:t>
            </a:r>
            <a:r>
              <a:rPr lang="ru-RU" sz="2800" dirty="0"/>
              <a:t> </a:t>
            </a:r>
            <a:r>
              <a:rPr lang="ru-RU" sz="2800" dirty="0" err="1"/>
              <a:t>генів</a:t>
            </a:r>
            <a:r>
              <a:rPr lang="ru-RU" sz="2800" dirty="0"/>
              <a:t> без </a:t>
            </a:r>
            <a:r>
              <a:rPr lang="ru-RU" sz="2800" dirty="0" err="1"/>
              <a:t>прямої</a:t>
            </a:r>
            <a:r>
              <a:rPr lang="ru-RU" sz="2800" dirty="0"/>
              <a:t> </a:t>
            </a:r>
            <a:r>
              <a:rPr lang="ru-RU" sz="2800" dirty="0" err="1"/>
              <a:t>взаємодії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ДНК.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571472" y="1071546"/>
            <a:ext cx="721520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На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рівні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ПМ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стероїдні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гормони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як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відомо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головним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чином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регулюють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активність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іонних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каналів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і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мембранних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переносників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.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Наприклад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прогестерон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модулює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Ca2+-канали в ПМ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нейронів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стовбура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мозку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.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Ця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дія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відбувається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так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швидко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що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активація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синтезу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білків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не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встигає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включитися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vitppt.com.ua/images/44/43450/960/img2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85786" y="1214422"/>
            <a:ext cx="76438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 механізмами передачі сигналу всі поверхневі клітинні рецептори поділяються на три основні групи: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іонотропні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рецептори;</a:t>
            </a: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метаботропні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рецептори, або серпентинові, або рецептори, сполучені із G-білком (G-Protein-Coupled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Receptors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GPCRs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);</a:t>
            </a: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• рецептори-ферменти.</a:t>
            </a:r>
            <a:endParaRPr kumimoji="0" lang="uk-U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142984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uk-UA" sz="2400" dirty="0"/>
              <a:t>Рецептори, залучені в ініціацію передачі інформації </a:t>
            </a:r>
            <a:r>
              <a:rPr lang="uk-UA" sz="2400" dirty="0" err="1"/>
              <a:t>аденилатциклазним</a:t>
            </a:r>
            <a:r>
              <a:rPr lang="uk-UA" sz="2400" dirty="0"/>
              <a:t> каскадом, не мають ферментативної активності і належать до </a:t>
            </a:r>
            <a:r>
              <a:rPr lang="uk-UA" sz="2400" dirty="0" err="1"/>
              <a:t>метаботропних</a:t>
            </a:r>
            <a:r>
              <a:rPr lang="uk-UA" sz="2400" dirty="0"/>
              <a:t> рецепторів, які надалі передають сигнал на G-білки.</a:t>
            </a:r>
            <a:endParaRPr lang="ru-RU" sz="24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42910" y="3071810"/>
            <a:ext cx="80724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19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Залежно від того, з яким G-білком сполучений рецептор (</a:t>
            </a:r>
            <a:r>
              <a:rPr lang="uk-UA" sz="2400" dirty="0" err="1"/>
              <a:t>Gs</a:t>
            </a:r>
            <a:r>
              <a:rPr lang="uk-UA" sz="2400" dirty="0"/>
              <a:t> або </a:t>
            </a:r>
            <a:r>
              <a:rPr lang="uk-UA" sz="2400" dirty="0" err="1"/>
              <a:t>Gi</a:t>
            </a:r>
            <a:r>
              <a:rPr lang="uk-UA" sz="2400" dirty="0"/>
              <a:t>), виділяють два типи рецепторних молекул: ті, що передають активуючий сигнал (</a:t>
            </a:r>
            <a:r>
              <a:rPr lang="uk-UA" sz="2400" dirty="0" err="1"/>
              <a:t>Rs</a:t>
            </a:r>
            <a:r>
              <a:rPr lang="uk-UA" sz="2400" dirty="0"/>
              <a:t>) та </a:t>
            </a:r>
            <a:r>
              <a:rPr lang="uk-UA" sz="2400" dirty="0" err="1"/>
              <a:t>інгібуючі</a:t>
            </a:r>
            <a:r>
              <a:rPr lang="uk-UA" sz="2400" dirty="0"/>
              <a:t> рецептори (</a:t>
            </a:r>
            <a:r>
              <a:rPr lang="uk-UA" sz="2400" dirty="0" err="1"/>
              <a:t>Ri</a:t>
            </a:r>
            <a:r>
              <a:rPr lang="uk-UA" sz="2400" dirty="0"/>
              <a:t>).</a:t>
            </a:r>
          </a:p>
          <a:p>
            <a:pPr marR="0" lvl="0" indent="719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/>
          </a:p>
          <a:p>
            <a:pPr marR="0" lvl="0" indent="719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 Гормон із рецептором зв'язується за рахунок </a:t>
            </a:r>
            <a:r>
              <a:rPr lang="uk-UA" sz="2400" dirty="0" err="1"/>
              <a:t>нековалентних</a:t>
            </a:r>
            <a:r>
              <a:rPr lang="uk-UA" sz="2400" dirty="0"/>
              <a:t> зв'язків: гідрофобних, </a:t>
            </a:r>
            <a:r>
              <a:rPr lang="uk-UA" sz="2400" dirty="0" err="1"/>
              <a:t>вандерваальсових</a:t>
            </a:r>
            <a:r>
              <a:rPr lang="uk-UA" sz="2400" dirty="0"/>
              <a:t>, іонних.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0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803</TotalTime>
  <Words>2932</Words>
  <Application>Microsoft Office PowerPoint</Application>
  <PresentationFormat>Экран (4:3)</PresentationFormat>
  <Paragraphs>389</Paragraphs>
  <Slides>72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8" baseType="lpstr">
      <vt:lpstr>Arial</vt:lpstr>
      <vt:lpstr>Calibri</vt:lpstr>
      <vt:lpstr>Century Gothic</vt:lpstr>
      <vt:lpstr>Times New Roman</vt:lpstr>
      <vt:lpstr>Wingdings 3</vt:lpstr>
      <vt:lpstr>Тема10</vt:lpstr>
      <vt:lpstr>ОСНОВНІ СИГНАЛЬНІ КАСКАДИ КЛІТИНИ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МЕХАНІЗМИ СПРИЙНЯТТЯ СИГНАЛУ ТА ЙОГО ПЕРЕДАЧІ ВСЕРЕДИНУ КЛІТИНИ: ОСНОВНІ СИГНАЛЬНІ КАСКАДИ</dc:title>
  <dc:creator>Админ</dc:creator>
  <cp:lastModifiedBy>helenVoit@gmail.com</cp:lastModifiedBy>
  <cp:revision>73</cp:revision>
  <dcterms:created xsi:type="dcterms:W3CDTF">2019-11-15T18:42:01Z</dcterms:created>
  <dcterms:modified xsi:type="dcterms:W3CDTF">2020-09-07T10:16:08Z</dcterms:modified>
</cp:coreProperties>
</file>