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2" r:id="rId2"/>
    <p:sldMasterId id="2147483802" r:id="rId3"/>
  </p:sldMasterIdLst>
  <p:notesMasterIdLst>
    <p:notesMasterId r:id="rId20"/>
  </p:notesMasterIdLst>
  <p:sldIdLst>
    <p:sldId id="274" r:id="rId4"/>
    <p:sldId id="259" r:id="rId5"/>
    <p:sldId id="281" r:id="rId6"/>
    <p:sldId id="283" r:id="rId7"/>
    <p:sldId id="282" r:id="rId8"/>
    <p:sldId id="284" r:id="rId9"/>
    <p:sldId id="285" r:id="rId10"/>
    <p:sldId id="287" r:id="rId11"/>
    <p:sldId id="260" r:id="rId12"/>
    <p:sldId id="261" r:id="rId13"/>
    <p:sldId id="276" r:id="rId14"/>
    <p:sldId id="275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15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549B8-041D-4BCA-98BB-9F74300E770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4FEF-AC6B-4275-87C4-76E224927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AB68F-5FF6-459F-AD8B-D3FDC166E58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430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6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8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8524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8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6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19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42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6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5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887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28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176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8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24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339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18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24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014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975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539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49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19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42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99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05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074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57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70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7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5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32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4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03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54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13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36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432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131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60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223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4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3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44A6E-39C1-4B03-8ADD-2731C7202E3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0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90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42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5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53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0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88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78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516" y="2606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НЕТРАДИЦІЙНІ ДЖЕРЕЛА ЕНЕРГІЇ В УКРАЇНІ </a:t>
            </a:r>
          </a:p>
        </p:txBody>
      </p:sp>
    </p:spTree>
    <p:extLst>
      <p:ext uri="{BB962C8B-B14F-4D97-AF65-F5344CB8AC3E}">
        <p14:creationId xmlns:p14="http://schemas.microsoft.com/office/powerpoint/2010/main" val="3178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Сегменти електроенергетики України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441460" cy="5318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62880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Нетрадиційні </a:t>
            </a:r>
            <a:r>
              <a:rPr lang="ru-RU" b="1" dirty="0" err="1">
                <a:solidFill>
                  <a:schemeClr val="bg1"/>
                </a:solidFill>
              </a:rPr>
              <a:t>джерела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 стали </a:t>
            </a:r>
            <a:r>
              <a:rPr lang="ru-RU" b="1" dirty="0" err="1">
                <a:solidFill>
                  <a:schemeClr val="bg1"/>
                </a:solidFill>
              </a:rPr>
              <a:t>останнім</a:t>
            </a:r>
            <a:r>
              <a:rPr lang="ru-RU" b="1" dirty="0">
                <a:solidFill>
                  <a:schemeClr val="bg1"/>
                </a:solidFill>
              </a:rPr>
              <a:t> часом одним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важливих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критеріїв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сталого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світової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спільноти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Здійснюється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пошук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нових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вдосконалення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існуючих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технологій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виведення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економічно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ефективного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рівня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розширення</a:t>
            </a:r>
            <a:r>
              <a:rPr lang="ru-RU" b="1" dirty="0">
                <a:solidFill>
                  <a:schemeClr val="bg1"/>
                </a:solidFill>
              </a:rPr>
              <a:t> сфер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Головними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причинами </a:t>
            </a:r>
            <a:r>
              <a:rPr lang="ru-RU" b="1" dirty="0" err="1">
                <a:solidFill>
                  <a:schemeClr val="bg1"/>
                </a:solidFill>
              </a:rPr>
              <a:t>такої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уваги</a:t>
            </a:r>
            <a:r>
              <a:rPr lang="ru-RU" b="1" dirty="0">
                <a:solidFill>
                  <a:schemeClr val="bg1"/>
                </a:solidFill>
              </a:rPr>
              <a:t> є </a:t>
            </a:r>
            <a:r>
              <a:rPr lang="ru-RU" b="1" dirty="0" err="1">
                <a:solidFill>
                  <a:schemeClr val="bg1"/>
                </a:solidFill>
              </a:rPr>
              <a:t>очікуване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вичерпання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запасів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органічних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палива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різке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зростання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ціни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недосконалість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низька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ефективність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технологій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їхнього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шкідливий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вплив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довкілля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наслідки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якого</a:t>
            </a:r>
            <a:r>
              <a:rPr lang="ru-RU" b="1" dirty="0">
                <a:solidFill>
                  <a:schemeClr val="bg1"/>
                </a:solidFill>
              </a:rPr>
              <a:t> все </a:t>
            </a:r>
            <a:r>
              <a:rPr lang="ru-RU" b="1" dirty="0" err="1">
                <a:solidFill>
                  <a:schemeClr val="bg1"/>
                </a:solidFill>
              </a:rPr>
              <a:t>більше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більше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турбують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світову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спільноту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9715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Альтернативна </a:t>
            </a:r>
            <a:r>
              <a:rPr lang="ru-RU" b="1" dirty="0" err="1">
                <a:solidFill>
                  <a:schemeClr val="bg1"/>
                </a:solidFill>
              </a:rPr>
              <a:t>енергетика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r>
              <a:rPr lang="ru-RU" b="1" dirty="0" err="1" smtClean="0">
                <a:solidFill>
                  <a:schemeClr val="bg1"/>
                </a:solidFill>
              </a:rPr>
              <a:t>сукупність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перспективних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поширені</a:t>
            </a:r>
            <a:r>
              <a:rPr lang="ru-RU" b="1" dirty="0">
                <a:solidFill>
                  <a:schemeClr val="bg1"/>
                </a:solidFill>
              </a:rPr>
              <a:t> не так широко, як </a:t>
            </a:r>
            <a:r>
              <a:rPr lang="ru-RU" b="1" dirty="0" err="1">
                <a:solidFill>
                  <a:schemeClr val="bg1"/>
                </a:solidFill>
              </a:rPr>
              <a:t>традиційні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проте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представляють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інтерес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-за </a:t>
            </a:r>
            <a:r>
              <a:rPr lang="ru-RU" b="1" dirty="0" err="1">
                <a:solidFill>
                  <a:schemeClr val="bg1"/>
                </a:solidFill>
              </a:rPr>
              <a:t>вигідності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низькому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спричинення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шкоди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екології</a:t>
            </a:r>
            <a:r>
              <a:rPr lang="ru-RU" b="1" dirty="0">
                <a:solidFill>
                  <a:schemeClr val="bg1"/>
                </a:solidFill>
              </a:rPr>
              <a:t> району.</a:t>
            </a:r>
          </a:p>
        </p:txBody>
      </p:sp>
    </p:spTree>
    <p:extLst>
      <p:ext uri="{BB962C8B-B14F-4D97-AF65-F5344CB8AC3E}">
        <p14:creationId xmlns:p14="http://schemas.microsoft.com/office/powerpoint/2010/main" val="24462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14168" cy="3580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7388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err="1"/>
              <a:t>зеленої</a:t>
            </a:r>
            <a:r>
              <a:rPr lang="ru-RU" dirty="0"/>
              <a:t>" </a:t>
            </a:r>
            <a:r>
              <a:rPr lang="ru-RU" dirty="0" err="1"/>
              <a:t>генерації</a:t>
            </a:r>
            <a:r>
              <a:rPr lang="ru-RU" dirty="0"/>
              <a:t> в </a:t>
            </a:r>
            <a:r>
              <a:rPr lang="ru-RU" dirty="0" err="1"/>
              <a:t>енергобалансі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результатами 10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сягнула</a:t>
            </a:r>
            <a:r>
              <a:rPr lang="ru-RU" dirty="0"/>
              <a:t> 9%.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фактичне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з ВДЕ не </a:t>
            </a:r>
            <a:r>
              <a:rPr lang="ru-RU" dirty="0" err="1"/>
              <a:t>досягло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, </a:t>
            </a:r>
            <a:r>
              <a:rPr lang="ru-RU" dirty="0" err="1"/>
              <a:t>закладених</a:t>
            </a:r>
            <a:r>
              <a:rPr lang="ru-RU" dirty="0"/>
              <a:t> у прогнозному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на 2021 </a:t>
            </a:r>
            <a:r>
              <a:rPr lang="ru-RU" dirty="0" err="1"/>
              <a:t>рік</a:t>
            </a:r>
            <a:r>
              <a:rPr lang="ru-RU" dirty="0"/>
              <a:t>. За </a:t>
            </a:r>
            <a:r>
              <a:rPr lang="ru-RU" dirty="0" err="1"/>
              <a:t>плановими</a:t>
            </a:r>
            <a:r>
              <a:rPr lang="ru-RU" dirty="0"/>
              <a:t> </a:t>
            </a:r>
            <a:r>
              <a:rPr lang="ru-RU" dirty="0" err="1"/>
              <a:t>розрахунками</a:t>
            </a:r>
            <a:r>
              <a:rPr lang="ru-RU" dirty="0"/>
              <a:t>, </a:t>
            </a:r>
            <a:r>
              <a:rPr lang="ru-RU" dirty="0" err="1"/>
              <a:t>генерація</a:t>
            </a:r>
            <a:r>
              <a:rPr lang="ru-RU" dirty="0"/>
              <a:t> з </a:t>
            </a:r>
            <a:r>
              <a:rPr lang="ru-RU" dirty="0" err="1"/>
              <a:t>відновлювальних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мала б </a:t>
            </a:r>
            <a:r>
              <a:rPr lang="ru-RU" dirty="0" err="1"/>
              <a:t>досягти</a:t>
            </a:r>
            <a:r>
              <a:rPr lang="ru-RU" dirty="0"/>
              <a:t> 10,708 млн МВт-год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            </a:t>
            </a:r>
            <a:r>
              <a:rPr lang="ru-RU" dirty="0" err="1" smtClean="0"/>
              <a:t>Повідомляється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найбільшу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"</a:t>
            </a:r>
            <a:r>
              <a:rPr lang="ru-RU" dirty="0" err="1"/>
              <a:t>зеленої</a:t>
            </a:r>
            <a:r>
              <a:rPr lang="ru-RU" dirty="0"/>
              <a:t>" </a:t>
            </a:r>
            <a:r>
              <a:rPr lang="ru-RU" dirty="0" err="1"/>
              <a:t>електроенергії</a:t>
            </a:r>
            <a:r>
              <a:rPr lang="ru-RU" dirty="0"/>
              <a:t> </a:t>
            </a:r>
            <a:r>
              <a:rPr lang="ru-RU" dirty="0" err="1"/>
              <a:t>виробили</a:t>
            </a:r>
            <a:r>
              <a:rPr lang="ru-RU" dirty="0"/>
              <a:t> </a:t>
            </a:r>
            <a:r>
              <a:rPr lang="ru-RU" dirty="0" err="1"/>
              <a:t>сонячні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(60,4%), на другому </a:t>
            </a:r>
            <a:r>
              <a:rPr lang="ru-RU" dirty="0" err="1"/>
              <a:t>місці</a:t>
            </a:r>
            <a:r>
              <a:rPr lang="ru-RU" dirty="0"/>
              <a:t> – </a:t>
            </a:r>
            <a:r>
              <a:rPr lang="ru-RU" dirty="0" err="1"/>
              <a:t>вітрові</a:t>
            </a:r>
            <a:r>
              <a:rPr lang="ru-RU" dirty="0"/>
              <a:t> (29,8%).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з </a:t>
            </a:r>
            <a:r>
              <a:rPr lang="ru-RU" dirty="0" err="1"/>
              <a:t>біомаси</a:t>
            </a:r>
            <a:r>
              <a:rPr lang="ru-RU" dirty="0"/>
              <a:t>/</a:t>
            </a:r>
            <a:r>
              <a:rPr lang="ru-RU" dirty="0" err="1"/>
              <a:t>біогазу</a:t>
            </a:r>
            <a:r>
              <a:rPr lang="ru-RU" dirty="0"/>
              <a:t> становила 7,6%, </a:t>
            </a:r>
            <a:r>
              <a:rPr lang="ru-RU" dirty="0" err="1"/>
              <a:t>гідроенергія</a:t>
            </a:r>
            <a:r>
              <a:rPr lang="ru-RU" dirty="0"/>
              <a:t> - 2,3%.</a:t>
            </a:r>
          </a:p>
        </p:txBody>
      </p:sp>
    </p:spTree>
    <p:extLst>
      <p:ext uri="{BB962C8B-B14F-4D97-AF65-F5344CB8AC3E}">
        <p14:creationId xmlns:p14="http://schemas.microsoft.com/office/powerpoint/2010/main" val="2467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Переваги </a:t>
            </a:r>
            <a:r>
              <a:rPr lang="ru-RU" sz="2800" b="1" dirty="0" err="1">
                <a:solidFill>
                  <a:schemeClr val="bg1"/>
                </a:solidFill>
              </a:rPr>
              <a:t>використання</a:t>
            </a:r>
            <a:r>
              <a:rPr lang="ru-RU" sz="2800" b="1" dirty="0">
                <a:solidFill>
                  <a:schemeClr val="bg1"/>
                </a:solidFill>
              </a:rPr>
              <a:t> НВДЕ: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як </a:t>
            </a:r>
            <a:r>
              <a:rPr lang="ru-RU" sz="2800" b="1" dirty="0" err="1">
                <a:solidFill>
                  <a:schemeClr val="bg1"/>
                </a:solidFill>
              </a:rPr>
              <a:t>дуже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низький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рівень</a:t>
            </a:r>
            <a:r>
              <a:rPr lang="ru-RU" sz="2800" b="1" dirty="0">
                <a:solidFill>
                  <a:schemeClr val="bg1"/>
                </a:solidFill>
              </a:rPr>
              <a:t> (</a:t>
            </a:r>
            <a:r>
              <a:rPr lang="ru-RU" sz="2800" b="1" dirty="0" err="1">
                <a:solidFill>
                  <a:schemeClr val="bg1"/>
                </a:solidFill>
              </a:rPr>
              <a:t>або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не </a:t>
            </a:r>
            <a:r>
              <a:rPr lang="ru-RU" sz="2800" b="1" dirty="0" err="1">
                <a:solidFill>
                  <a:schemeClr val="bg1"/>
                </a:solidFill>
              </a:rPr>
              <a:t>мають</a:t>
            </a:r>
            <a:r>
              <a:rPr lang="ru-RU" sz="2800" b="1" dirty="0">
                <a:solidFill>
                  <a:schemeClr val="bg1"/>
                </a:solidFill>
              </a:rPr>
              <a:t>) </a:t>
            </a:r>
            <a:r>
              <a:rPr lang="ru-RU" sz="2800" b="1" dirty="0" err="1">
                <a:solidFill>
                  <a:schemeClr val="bg1"/>
                </a:solidFill>
              </a:rPr>
              <a:t>викидів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парникових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газів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мають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невичерпний</a:t>
            </a:r>
            <a:r>
              <a:rPr lang="ru-RU" sz="2800" b="1" dirty="0">
                <a:solidFill>
                  <a:schemeClr val="bg1"/>
                </a:solidFill>
              </a:rPr>
              <a:t>  (</a:t>
            </a:r>
            <a:r>
              <a:rPr lang="ru-RU" sz="2800" b="1" dirty="0" err="1">
                <a:solidFill>
                  <a:schemeClr val="bg1"/>
                </a:solidFill>
              </a:rPr>
              <a:t>відновлюваний</a:t>
            </a:r>
            <a:r>
              <a:rPr lang="ru-RU" sz="2800" b="1" dirty="0">
                <a:solidFill>
                  <a:schemeClr val="bg1"/>
                </a:solidFill>
              </a:rPr>
              <a:t>) запас </a:t>
            </a:r>
            <a:r>
              <a:rPr lang="ru-RU" sz="2800" b="1" dirty="0" err="1">
                <a:solidFill>
                  <a:schemeClr val="bg1"/>
                </a:solidFill>
              </a:rPr>
              <a:t>палива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необхідний</a:t>
            </a:r>
            <a:r>
              <a:rPr lang="ru-RU" sz="2800" b="1" dirty="0">
                <a:solidFill>
                  <a:schemeClr val="bg1"/>
                </a:solidFill>
              </a:rPr>
              <a:t> для </a:t>
            </a:r>
            <a:r>
              <a:rPr lang="ru-RU" sz="2800" b="1" dirty="0" err="1">
                <a:solidFill>
                  <a:schemeClr val="bg1"/>
                </a:solidFill>
              </a:rPr>
              <a:t>їх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реалізації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Деякі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цих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технологій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вже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сьогодні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конкурентоспроможними</a:t>
            </a:r>
            <a:r>
              <a:rPr lang="ru-RU" sz="2800" b="1" dirty="0">
                <a:solidFill>
                  <a:schemeClr val="bg1"/>
                </a:solidFill>
              </a:rPr>
              <a:t> і є </a:t>
            </a:r>
            <a:r>
              <a:rPr lang="ru-RU" sz="2800" b="1" dirty="0" err="1">
                <a:solidFill>
                  <a:schemeClr val="bg1"/>
                </a:solidFill>
              </a:rPr>
              <a:t>всі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підстави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сподіватись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майбутньому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їх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економічна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ефективність</a:t>
            </a:r>
            <a:r>
              <a:rPr lang="ru-RU" sz="2800" b="1" dirty="0">
                <a:solidFill>
                  <a:schemeClr val="bg1"/>
                </a:solidFill>
              </a:rPr>
              <a:t> буде </a:t>
            </a:r>
            <a:r>
              <a:rPr lang="ru-RU" sz="2800" b="1" dirty="0" err="1">
                <a:solidFill>
                  <a:schemeClr val="bg1"/>
                </a:solidFill>
              </a:rPr>
              <a:t>зростати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фоні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зростання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ціни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ускладнення</a:t>
            </a:r>
            <a:r>
              <a:rPr lang="ru-RU" sz="2800" b="1" dirty="0">
                <a:solidFill>
                  <a:schemeClr val="bg1"/>
                </a:solidFill>
              </a:rPr>
              <a:t> умов </a:t>
            </a:r>
            <a:r>
              <a:rPr lang="ru-RU" sz="2800" b="1" dirty="0" err="1">
                <a:solidFill>
                  <a:schemeClr val="bg1"/>
                </a:solidFill>
              </a:rPr>
              <a:t>видобутку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традиційних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енергоресурсів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4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5134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Фактори, </a:t>
            </a:r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сприяють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розвитку</a:t>
            </a:r>
            <a:r>
              <a:rPr lang="ru-RU" sz="2400" b="1" dirty="0">
                <a:solidFill>
                  <a:schemeClr val="bg1"/>
                </a:solidFill>
              </a:rPr>
              <a:t> НВДЕ в </a:t>
            </a:r>
            <a:r>
              <a:rPr lang="ru-RU" sz="2400" b="1" dirty="0" err="1">
                <a:solidFill>
                  <a:schemeClr val="bg1"/>
                </a:solidFill>
              </a:rPr>
              <a:t>Україні</a:t>
            </a:r>
            <a:r>
              <a:rPr lang="ru-RU" sz="2400" b="1" dirty="0">
                <a:solidFill>
                  <a:schemeClr val="bg1"/>
                </a:solidFill>
              </a:rPr>
              <a:t> :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зростання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цін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традиційні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енергоносії</a:t>
            </a:r>
            <a:r>
              <a:rPr lang="ru-RU" sz="2400" b="1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підвищення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вимог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екологічних</a:t>
            </a:r>
            <a:r>
              <a:rPr lang="ru-RU" sz="2400" b="1" dirty="0">
                <a:solidFill>
                  <a:schemeClr val="bg1"/>
                </a:solidFill>
              </a:rPr>
              <a:t> норм і </a:t>
            </a:r>
            <a:r>
              <a:rPr lang="ru-RU" sz="2400" b="1" dirty="0" err="1">
                <a:solidFill>
                  <a:schemeClr val="bg1"/>
                </a:solidFill>
              </a:rPr>
              <a:t>стандартів</a:t>
            </a:r>
            <a:r>
              <a:rPr lang="ru-RU" sz="2400" b="1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можливості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реалізації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механізмів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Кіотського</a:t>
            </a:r>
            <a:r>
              <a:rPr lang="ru-RU" sz="2400" b="1" dirty="0">
                <a:solidFill>
                  <a:schemeClr val="bg1"/>
                </a:solidFill>
              </a:rPr>
              <a:t> протоколу  для </a:t>
            </a:r>
            <a:r>
              <a:rPr lang="ru-RU" sz="2400" b="1" dirty="0" err="1">
                <a:solidFill>
                  <a:schemeClr val="bg1"/>
                </a:solidFill>
              </a:rPr>
              <a:t>фінансування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проектів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впровадження</a:t>
            </a:r>
            <a:r>
              <a:rPr lang="ru-RU" sz="2400" b="1" dirty="0">
                <a:solidFill>
                  <a:schemeClr val="bg1"/>
                </a:solidFill>
              </a:rPr>
              <a:t> НВДЕ;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покращення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можливості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входження</a:t>
            </a:r>
            <a:r>
              <a:rPr lang="ru-RU" sz="2400" b="1" dirty="0">
                <a:solidFill>
                  <a:schemeClr val="bg1"/>
                </a:solidFill>
              </a:rPr>
              <a:t> до   	</a:t>
            </a:r>
            <a:r>
              <a:rPr lang="ru-RU" sz="2400" b="1" dirty="0" err="1">
                <a:solidFill>
                  <a:schemeClr val="bg1"/>
                </a:solidFill>
              </a:rPr>
              <a:t>європейської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спільноти</a:t>
            </a:r>
            <a:r>
              <a:rPr lang="ru-RU" sz="2400" b="1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chemeClr val="bg1"/>
                </a:solidFill>
              </a:rPr>
              <a:t>необхідність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заміни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зношених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основних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фондів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340768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Людство </a:t>
            </a:r>
            <a:r>
              <a:rPr lang="ru-RU" b="1" dirty="0" err="1">
                <a:solidFill>
                  <a:schemeClr val="bg1"/>
                </a:solidFill>
              </a:rPr>
              <a:t>постійно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удосконалює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способи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отримання</a:t>
            </a:r>
            <a:r>
              <a:rPr lang="ru-RU" b="1" dirty="0">
                <a:solidFill>
                  <a:schemeClr val="bg1"/>
                </a:solidFill>
              </a:rPr>
              <a:t> так </a:t>
            </a:r>
            <a:r>
              <a:rPr lang="ru-RU" b="1" dirty="0" err="1">
                <a:solidFill>
                  <a:schemeClr val="bg1"/>
                </a:solidFill>
              </a:rPr>
              <a:t>необхідної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зокрема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електричної</a:t>
            </a:r>
            <a:r>
              <a:rPr lang="ru-RU" b="1" dirty="0">
                <a:solidFill>
                  <a:schemeClr val="bg1"/>
                </a:solidFill>
              </a:rPr>
              <a:t>. Не </a:t>
            </a:r>
            <a:r>
              <a:rPr lang="ru-RU" b="1" dirty="0" err="1">
                <a:solidFill>
                  <a:schemeClr val="bg1"/>
                </a:solidFill>
              </a:rPr>
              <a:t>дивлячись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зовнішню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привабливість</a:t>
            </a:r>
            <a:r>
              <a:rPr lang="ru-RU" b="1" dirty="0">
                <a:solidFill>
                  <a:schemeClr val="bg1"/>
                </a:solidFill>
              </a:rPr>
              <a:t> «</a:t>
            </a:r>
            <a:r>
              <a:rPr lang="ru-RU" b="1" dirty="0" err="1">
                <a:solidFill>
                  <a:schemeClr val="bg1"/>
                </a:solidFill>
              </a:rPr>
              <a:t>нетрадиційних</a:t>
            </a:r>
            <a:r>
              <a:rPr lang="ru-RU" b="1" dirty="0">
                <a:solidFill>
                  <a:schemeClr val="bg1"/>
                </a:solidFill>
              </a:rPr>
              <a:t>» </a:t>
            </a:r>
            <a:r>
              <a:rPr lang="ru-RU" b="1" dirty="0" err="1">
                <a:solidFill>
                  <a:schemeClr val="bg1"/>
                </a:solidFill>
              </a:rPr>
              <a:t>видів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електроенергії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іноді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званих</a:t>
            </a:r>
            <a:r>
              <a:rPr lang="ru-RU" b="1" dirty="0">
                <a:solidFill>
                  <a:schemeClr val="bg1"/>
                </a:solidFill>
              </a:rPr>
              <a:t> «малою </a:t>
            </a:r>
            <a:r>
              <a:rPr lang="ru-RU" b="1" dirty="0" err="1">
                <a:solidFill>
                  <a:schemeClr val="bg1"/>
                </a:solidFill>
              </a:rPr>
              <a:t>енергетикою</a:t>
            </a:r>
            <a:r>
              <a:rPr lang="ru-RU" b="1" dirty="0">
                <a:solidFill>
                  <a:schemeClr val="bg1"/>
                </a:solidFill>
              </a:rPr>
              <a:t>», у них є ряд </a:t>
            </a:r>
            <a:r>
              <a:rPr lang="ru-RU" b="1" dirty="0" err="1">
                <a:solidFill>
                  <a:schemeClr val="bg1"/>
                </a:solidFill>
              </a:rPr>
              <a:t>недоліків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Саме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ця</a:t>
            </a:r>
            <a:r>
              <a:rPr lang="ru-RU" b="1" dirty="0">
                <a:solidFill>
                  <a:schemeClr val="bg1"/>
                </a:solidFill>
              </a:rPr>
              <a:t> друга </a:t>
            </a:r>
            <a:r>
              <a:rPr lang="ru-RU" b="1" dirty="0" err="1">
                <a:solidFill>
                  <a:schemeClr val="bg1"/>
                </a:solidFill>
              </a:rPr>
              <a:t>назва</a:t>
            </a:r>
            <a:r>
              <a:rPr lang="ru-RU" b="1" dirty="0">
                <a:solidFill>
                  <a:schemeClr val="bg1"/>
                </a:solidFill>
              </a:rPr>
              <a:t> говорить, перш за все, про те,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поки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сучасному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рівні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техніки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економіки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неможливо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отримати</a:t>
            </a:r>
            <a:r>
              <a:rPr lang="ru-RU" b="1" dirty="0">
                <a:solidFill>
                  <a:schemeClr val="bg1"/>
                </a:solidFill>
              </a:rPr>
              <a:t> так само </a:t>
            </a:r>
            <a:r>
              <a:rPr lang="ru-RU" b="1" dirty="0" err="1">
                <a:solidFill>
                  <a:schemeClr val="bg1"/>
                </a:solidFill>
              </a:rPr>
              <a:t>багато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електроенергії</a:t>
            </a:r>
            <a:r>
              <a:rPr lang="ru-RU" b="1" dirty="0">
                <a:solidFill>
                  <a:schemeClr val="bg1"/>
                </a:solidFill>
              </a:rPr>
              <a:t>, як за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теплової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гидро</a:t>
            </a:r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атомної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енергетики</a:t>
            </a:r>
            <a:r>
              <a:rPr lang="ru-RU" b="1" dirty="0">
                <a:solidFill>
                  <a:schemeClr val="bg1"/>
                </a:solidFill>
              </a:rPr>
              <a:t>. Але, </a:t>
            </a:r>
            <a:r>
              <a:rPr lang="ru-RU" b="1" dirty="0" err="1">
                <a:solidFill>
                  <a:schemeClr val="bg1"/>
                </a:solidFill>
              </a:rPr>
              <a:t>можливо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цей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недолік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переборний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найближчі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десятиліття</a:t>
            </a:r>
            <a:r>
              <a:rPr lang="ru-RU" b="1" dirty="0">
                <a:solidFill>
                  <a:schemeClr val="bg1"/>
                </a:solidFill>
              </a:rPr>
              <a:t>. А ось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можуть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шкідливі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наслідки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розвитку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нетрадиційної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енергетики</a:t>
            </a:r>
            <a:r>
              <a:rPr lang="ru-RU" b="1" dirty="0">
                <a:solidFill>
                  <a:schemeClr val="bg1"/>
                </a:solidFill>
              </a:rPr>
              <a:t>?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	А </a:t>
            </a:r>
            <a:r>
              <a:rPr lang="ru-RU" b="1" dirty="0" err="1">
                <a:solidFill>
                  <a:schemeClr val="bg1"/>
                </a:solidFill>
              </a:rPr>
              <a:t>головний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недолік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сьогодні</a:t>
            </a:r>
            <a:r>
              <a:rPr lang="ru-RU" b="1" dirty="0">
                <a:solidFill>
                  <a:schemeClr val="bg1"/>
                </a:solidFill>
              </a:rPr>
              <a:t> -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дорожнеча</a:t>
            </a:r>
            <a:r>
              <a:rPr lang="ru-RU" b="1" dirty="0">
                <a:solidFill>
                  <a:schemeClr val="bg1"/>
                </a:solidFill>
              </a:rPr>
              <a:t>, у </a:t>
            </a:r>
            <a:r>
              <a:rPr lang="ru-RU" b="1" dirty="0" err="1">
                <a:solidFill>
                  <a:schemeClr val="bg1"/>
                </a:solidFill>
              </a:rPr>
              <a:t>великій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потребі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матеріалів</a:t>
            </a:r>
            <a:r>
              <a:rPr lang="ru-RU" b="1" dirty="0">
                <a:solidFill>
                  <a:schemeClr val="bg1"/>
                </a:solidFill>
              </a:rPr>
              <a:t> і в </a:t>
            </a:r>
            <a:r>
              <a:rPr lang="ru-RU" b="1" dirty="0" err="1">
                <a:solidFill>
                  <a:schemeClr val="bg1"/>
                </a:solidFill>
              </a:rPr>
              <a:t>дуже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обширній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території</a:t>
            </a:r>
            <a:r>
              <a:rPr lang="ru-RU" b="1" dirty="0">
                <a:solidFill>
                  <a:schemeClr val="bg1"/>
                </a:solidFill>
              </a:rPr>
              <a:t>, яка </a:t>
            </a:r>
            <a:r>
              <a:rPr lang="ru-RU" b="1" dirty="0" err="1">
                <a:solidFill>
                  <a:schemeClr val="bg1"/>
                </a:solidFill>
              </a:rPr>
              <a:t>теж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скрізь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може</a:t>
            </a:r>
            <a:r>
              <a:rPr lang="ru-RU" b="1" dirty="0">
                <a:solidFill>
                  <a:schemeClr val="bg1"/>
                </a:solidFill>
              </a:rPr>
              <a:t> бути </a:t>
            </a:r>
            <a:r>
              <a:rPr lang="ru-RU" b="1" dirty="0" err="1">
                <a:solidFill>
                  <a:schemeClr val="bg1"/>
                </a:solidFill>
              </a:rPr>
              <a:t>знайдена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Будують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сонячні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станції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дахах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будинків</a:t>
            </a:r>
            <a:r>
              <a:rPr lang="ru-RU" b="1" dirty="0">
                <a:solidFill>
                  <a:schemeClr val="bg1"/>
                </a:solidFill>
              </a:rPr>
              <a:t> і в </a:t>
            </a:r>
            <a:r>
              <a:rPr lang="ru-RU" b="1" dirty="0" err="1">
                <a:solidFill>
                  <a:schemeClr val="bg1"/>
                </a:solidFill>
              </a:rPr>
              <a:t>космосі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орбітальних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станціях</a:t>
            </a:r>
            <a:r>
              <a:rPr lang="ru-RU" b="1" dirty="0">
                <a:solidFill>
                  <a:schemeClr val="bg1"/>
                </a:solidFill>
              </a:rPr>
              <a:t>. При </a:t>
            </a:r>
            <a:r>
              <a:rPr lang="ru-RU" b="1" dirty="0" err="1">
                <a:solidFill>
                  <a:schemeClr val="bg1"/>
                </a:solidFill>
              </a:rPr>
              <a:t>цьому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використовують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найсучасніші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сонячні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батареї</a:t>
            </a:r>
            <a:r>
              <a:rPr lang="ru-RU" b="1" dirty="0">
                <a:solidFill>
                  <a:schemeClr val="bg1"/>
                </a:solidFill>
              </a:rPr>
              <a:t>. Але, на жаль, </a:t>
            </a:r>
            <a:r>
              <a:rPr lang="ru-RU" b="1" dirty="0" err="1">
                <a:solidFill>
                  <a:schemeClr val="bg1"/>
                </a:solidFill>
              </a:rPr>
              <a:t>замінити</a:t>
            </a:r>
            <a:r>
              <a:rPr lang="ru-RU" b="1" dirty="0">
                <a:solidFill>
                  <a:schemeClr val="bg1"/>
                </a:solidFill>
              </a:rPr>
              <a:t> собою </a:t>
            </a:r>
            <a:r>
              <a:rPr lang="ru-RU" b="1" dirty="0" err="1">
                <a:solidFill>
                  <a:schemeClr val="bg1"/>
                </a:solidFill>
              </a:rPr>
              <a:t>традиційні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види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отримання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електроенергії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потрібній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кількості</a:t>
            </a:r>
            <a:r>
              <a:rPr lang="ru-RU" b="1" dirty="0">
                <a:solidFill>
                  <a:schemeClr val="bg1"/>
                </a:solidFill>
              </a:rPr>
              <a:t> вони </a:t>
            </a:r>
            <a:r>
              <a:rPr lang="ru-RU" b="1" dirty="0" err="1">
                <a:solidFill>
                  <a:schemeClr val="bg1"/>
                </a:solidFill>
              </a:rPr>
              <a:t>поки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можуть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err="1">
                <a:solidFill>
                  <a:schemeClr val="bg1"/>
                </a:solidFill>
              </a:rPr>
              <a:t>наші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провідними</a:t>
            </a:r>
            <a:r>
              <a:rPr lang="ru-RU" b="1" dirty="0">
                <a:solidFill>
                  <a:schemeClr val="bg1"/>
                </a:solidFill>
              </a:rPr>
              <a:t> видами </a:t>
            </a:r>
            <a:r>
              <a:rPr lang="ru-RU" b="1" dirty="0" err="1">
                <a:solidFill>
                  <a:schemeClr val="bg1"/>
                </a:solidFill>
              </a:rPr>
              <a:t>палива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залишаються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нафта</a:t>
            </a:r>
            <a:r>
              <a:rPr lang="ru-RU" b="1" dirty="0">
                <a:solidFill>
                  <a:schemeClr val="bg1"/>
                </a:solidFill>
              </a:rPr>
              <a:t> і газ. Але за </a:t>
            </a:r>
            <a:r>
              <a:rPr lang="ru-RU" b="1" dirty="0" err="1">
                <a:solidFill>
                  <a:schemeClr val="bg1"/>
                </a:solidFill>
              </a:rPr>
              <a:t>кожним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новим</a:t>
            </a:r>
            <a:r>
              <a:rPr lang="ru-RU" b="1" dirty="0">
                <a:solidFill>
                  <a:schemeClr val="bg1"/>
                </a:solidFill>
              </a:rPr>
              <a:t> кубометром газу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тонни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нафти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йти</a:t>
            </a:r>
            <a:r>
              <a:rPr lang="ru-RU" b="1" dirty="0">
                <a:solidFill>
                  <a:schemeClr val="bg1"/>
                </a:solidFill>
              </a:rPr>
              <a:t> все </a:t>
            </a:r>
            <a:r>
              <a:rPr lang="ru-RU" b="1" dirty="0" err="1">
                <a:solidFill>
                  <a:schemeClr val="bg1"/>
                </a:solidFill>
              </a:rPr>
              <a:t>далі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північ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або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схід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зариватися</a:t>
            </a:r>
            <a:r>
              <a:rPr lang="ru-RU" b="1" dirty="0">
                <a:solidFill>
                  <a:schemeClr val="bg1"/>
                </a:solidFill>
              </a:rPr>
              <a:t> все </a:t>
            </a:r>
            <a:r>
              <a:rPr lang="ru-RU" b="1" dirty="0" err="1">
                <a:solidFill>
                  <a:schemeClr val="bg1"/>
                </a:solidFill>
              </a:rPr>
              <a:t>глибше</a:t>
            </a:r>
            <a:r>
              <a:rPr lang="ru-RU" b="1" dirty="0">
                <a:solidFill>
                  <a:schemeClr val="bg1"/>
                </a:solidFill>
              </a:rPr>
              <a:t> в землю. Не мудро,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нафта</a:t>
            </a:r>
            <a:r>
              <a:rPr lang="ru-RU" b="1" dirty="0">
                <a:solidFill>
                  <a:schemeClr val="bg1"/>
                </a:solidFill>
              </a:rPr>
              <a:t> і газ </a:t>
            </a:r>
            <a:r>
              <a:rPr lang="ru-RU" b="1" dirty="0" err="1">
                <a:solidFill>
                  <a:schemeClr val="bg1"/>
                </a:solidFill>
              </a:rPr>
              <a:t>коштуватиме</a:t>
            </a:r>
            <a:r>
              <a:rPr lang="ru-RU" b="1" dirty="0">
                <a:solidFill>
                  <a:schemeClr val="bg1"/>
                </a:solidFill>
              </a:rPr>
              <a:t> все </a:t>
            </a:r>
            <a:r>
              <a:rPr lang="ru-RU" b="1" dirty="0" err="1">
                <a:solidFill>
                  <a:schemeClr val="bg1"/>
                </a:solidFill>
              </a:rPr>
              <a:t>дорожче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b="1" dirty="0" err="1">
                <a:solidFill>
                  <a:schemeClr val="bg1"/>
                </a:solidFill>
              </a:rPr>
              <a:t>Заміна</a:t>
            </a:r>
            <a:r>
              <a:rPr lang="ru-RU" b="1" dirty="0">
                <a:solidFill>
                  <a:schemeClr val="bg1"/>
                </a:solidFill>
              </a:rPr>
              <a:t>? </a:t>
            </a:r>
            <a:r>
              <a:rPr lang="ru-RU" b="1" dirty="0" err="1">
                <a:solidFill>
                  <a:schemeClr val="bg1"/>
                </a:solidFill>
              </a:rPr>
              <a:t>Потрібний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новий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лідер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енергетики</a:t>
            </a:r>
            <a:r>
              <a:rPr lang="ru-RU" b="1" dirty="0">
                <a:solidFill>
                  <a:schemeClr val="bg1"/>
                </a:solidFill>
              </a:rPr>
              <a:t>. Ним, поза </a:t>
            </a:r>
            <a:r>
              <a:rPr lang="ru-RU" b="1" dirty="0" err="1">
                <a:solidFill>
                  <a:schemeClr val="bg1"/>
                </a:solidFill>
              </a:rPr>
              <a:t>сумнівом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стануть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ядерні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джерела</a:t>
            </a:r>
            <a:r>
              <a:rPr lang="ru-RU" b="1" dirty="0">
                <a:solidFill>
                  <a:schemeClr val="bg1"/>
                </a:solidFill>
              </a:rPr>
              <a:t>. Запаси урану, </a:t>
            </a:r>
            <a:r>
              <a:rPr lang="ru-RU" b="1" dirty="0" err="1">
                <a:solidFill>
                  <a:schemeClr val="bg1"/>
                </a:solidFill>
              </a:rPr>
              <a:t>якщо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порівняти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їх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із</a:t>
            </a:r>
            <a:r>
              <a:rPr lang="ru-RU" b="1" dirty="0">
                <a:solidFill>
                  <a:schemeClr val="bg1"/>
                </a:solidFill>
              </a:rPr>
              <a:t> запасами </a:t>
            </a:r>
            <a:r>
              <a:rPr lang="ru-RU" b="1" dirty="0" err="1">
                <a:solidFill>
                  <a:schemeClr val="bg1"/>
                </a:solidFill>
              </a:rPr>
              <a:t>вугілля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начебто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стільки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вже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великі</a:t>
            </a:r>
            <a:r>
              <a:rPr lang="ru-RU" b="1" dirty="0">
                <a:solidFill>
                  <a:schemeClr val="bg1"/>
                </a:solidFill>
              </a:rPr>
              <a:t>. Та </a:t>
            </a:r>
            <a:r>
              <a:rPr lang="ru-RU" b="1" dirty="0" err="1">
                <a:solidFill>
                  <a:schemeClr val="bg1"/>
                </a:solidFill>
              </a:rPr>
              <a:t>зате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одиницю</a:t>
            </a:r>
            <a:r>
              <a:rPr lang="ru-RU" b="1" dirty="0">
                <a:solidFill>
                  <a:schemeClr val="bg1"/>
                </a:solidFill>
              </a:rPr>
              <a:t> ваги 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містить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енергію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мільйони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разів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більшу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ніж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вугілля</a:t>
            </a:r>
            <a:r>
              <a:rPr lang="ru-RU" b="1" dirty="0">
                <a:solidFill>
                  <a:schemeClr val="bg1"/>
                </a:solidFill>
              </a:rPr>
              <a:t>. А </a:t>
            </a:r>
            <a:r>
              <a:rPr lang="ru-RU" b="1" dirty="0" err="1">
                <a:solidFill>
                  <a:schemeClr val="bg1"/>
                </a:solidFill>
              </a:rPr>
              <a:t>підсумок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такий</a:t>
            </a:r>
            <a:r>
              <a:rPr lang="ru-RU" b="1" dirty="0">
                <a:solidFill>
                  <a:schemeClr val="bg1"/>
                </a:solidFill>
              </a:rPr>
              <a:t>: при </a:t>
            </a:r>
            <a:r>
              <a:rPr lang="ru-RU" b="1" dirty="0" err="1">
                <a:solidFill>
                  <a:schemeClr val="bg1"/>
                </a:solidFill>
              </a:rPr>
              <a:t>отриманні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електроенергії</a:t>
            </a:r>
            <a:r>
              <a:rPr lang="ru-RU" b="1" dirty="0">
                <a:solidFill>
                  <a:schemeClr val="bg1"/>
                </a:solidFill>
              </a:rPr>
              <a:t> на АЕС </a:t>
            </a:r>
            <a:r>
              <a:rPr lang="ru-RU" b="1" dirty="0" err="1">
                <a:solidFill>
                  <a:schemeClr val="bg1"/>
                </a:solidFill>
              </a:rPr>
              <a:t>потрібно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витратити</a:t>
            </a:r>
            <a:r>
              <a:rPr lang="ru-RU" b="1" dirty="0">
                <a:solidFill>
                  <a:schemeClr val="bg1"/>
                </a:solidFill>
              </a:rPr>
              <a:t> в сто </a:t>
            </a:r>
            <a:r>
              <a:rPr lang="ru-RU" b="1" dirty="0" err="1">
                <a:solidFill>
                  <a:schemeClr val="bg1"/>
                </a:solidFill>
              </a:rPr>
              <a:t>тисяч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разів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менше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праці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чим</a:t>
            </a:r>
            <a:r>
              <a:rPr lang="ru-RU" b="1" dirty="0">
                <a:solidFill>
                  <a:schemeClr val="bg1"/>
                </a:solidFill>
              </a:rPr>
              <a:t> при </a:t>
            </a:r>
            <a:r>
              <a:rPr lang="ru-RU" b="1" dirty="0" err="1">
                <a:solidFill>
                  <a:schemeClr val="bg1"/>
                </a:solidFill>
              </a:rPr>
              <a:t>витяганні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енергії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вугілля</a:t>
            </a:r>
            <a:r>
              <a:rPr lang="ru-RU" b="1" dirty="0">
                <a:solidFill>
                  <a:schemeClr val="bg1"/>
                </a:solidFill>
              </a:rPr>
              <a:t>. І </a:t>
            </a:r>
            <a:r>
              <a:rPr lang="ru-RU" b="1" dirty="0" err="1">
                <a:solidFill>
                  <a:schemeClr val="bg1"/>
                </a:solidFill>
              </a:rPr>
              <a:t>ядерне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пальне</a:t>
            </a:r>
            <a:r>
              <a:rPr lang="ru-RU" b="1" dirty="0">
                <a:solidFill>
                  <a:schemeClr val="bg1"/>
                </a:solidFill>
              </a:rPr>
              <a:t> приходить на </a:t>
            </a:r>
            <a:r>
              <a:rPr lang="ru-RU" b="1" dirty="0" err="1">
                <a:solidFill>
                  <a:schemeClr val="bg1"/>
                </a:solidFill>
              </a:rPr>
              <a:t>зміну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нафти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вугіллю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	</a:t>
            </a:r>
            <a:r>
              <a:rPr lang="ru-RU" b="1" dirty="0" err="1">
                <a:solidFill>
                  <a:schemeClr val="bg1"/>
                </a:solidFill>
              </a:rPr>
              <a:t>Енергетика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дуже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швидко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акумулює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асимілює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вбирає</a:t>
            </a:r>
            <a:r>
              <a:rPr lang="ru-RU" b="1" dirty="0">
                <a:solidFill>
                  <a:schemeClr val="bg1"/>
                </a:solidFill>
              </a:rPr>
              <a:t> в себе </a:t>
            </a:r>
            <a:r>
              <a:rPr lang="ru-RU" b="1" dirty="0" err="1">
                <a:solidFill>
                  <a:schemeClr val="bg1"/>
                </a:solidFill>
              </a:rPr>
              <a:t>самі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новітні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ідеї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винаходи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досягнення</a:t>
            </a:r>
            <a:r>
              <a:rPr lang="ru-RU" b="1" dirty="0">
                <a:solidFill>
                  <a:schemeClr val="bg1"/>
                </a:solidFill>
              </a:rPr>
              <a:t> науки.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і </a:t>
            </a:r>
            <a:r>
              <a:rPr lang="ru-RU" b="1" dirty="0" err="1">
                <a:solidFill>
                  <a:schemeClr val="bg1"/>
                </a:solidFill>
              </a:rPr>
              <a:t>зрозуміло</a:t>
            </a:r>
            <a:r>
              <a:rPr lang="ru-RU" b="1" dirty="0">
                <a:solidFill>
                  <a:schemeClr val="bg1"/>
                </a:solidFill>
              </a:rPr>
              <a:t>: </a:t>
            </a:r>
            <a:r>
              <a:rPr lang="ru-RU" b="1" dirty="0" err="1">
                <a:solidFill>
                  <a:schemeClr val="bg1"/>
                </a:solidFill>
              </a:rPr>
              <a:t>енергетика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пов'язана</a:t>
            </a:r>
            <a:r>
              <a:rPr lang="ru-RU" b="1" dirty="0">
                <a:solidFill>
                  <a:schemeClr val="bg1"/>
                </a:solidFill>
              </a:rPr>
              <a:t> буквально </a:t>
            </a:r>
            <a:r>
              <a:rPr lang="ru-RU" b="1" dirty="0" err="1">
                <a:solidFill>
                  <a:schemeClr val="bg1"/>
                </a:solidFill>
              </a:rPr>
              <a:t>зі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всім</a:t>
            </a:r>
            <a:r>
              <a:rPr lang="ru-RU" b="1" dirty="0">
                <a:solidFill>
                  <a:schemeClr val="bg1"/>
                </a:solidFill>
              </a:rPr>
              <a:t>, і все </a:t>
            </a:r>
            <a:r>
              <a:rPr lang="ru-RU" b="1" dirty="0" err="1">
                <a:solidFill>
                  <a:schemeClr val="bg1"/>
                </a:solidFill>
              </a:rPr>
              <a:t>тягнеться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енергетики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залежить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від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неї</a:t>
            </a:r>
            <a:r>
              <a:rPr lang="ru-RU" b="1" dirty="0">
                <a:solidFill>
                  <a:schemeClr val="bg1"/>
                </a:solidFill>
              </a:rPr>
              <a:t>. Тому  </a:t>
            </a:r>
            <a:r>
              <a:rPr lang="ru-RU" b="1" dirty="0" err="1">
                <a:solidFill>
                  <a:schemeClr val="bg1"/>
                </a:solidFill>
              </a:rPr>
              <a:t>енергохімія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воднева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енергетика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космічні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електростанції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енергія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знаходиться</a:t>
            </a:r>
            <a:r>
              <a:rPr lang="ru-RU" b="1" dirty="0">
                <a:solidFill>
                  <a:schemeClr val="bg1"/>
                </a:solidFill>
              </a:rPr>
              <a:t> в кварках, «</a:t>
            </a:r>
            <a:r>
              <a:rPr lang="ru-RU" b="1" dirty="0" err="1">
                <a:solidFill>
                  <a:schemeClr val="bg1"/>
                </a:solidFill>
              </a:rPr>
              <a:t>чорних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дірках</a:t>
            </a:r>
            <a:r>
              <a:rPr lang="ru-RU" b="1" dirty="0">
                <a:solidFill>
                  <a:schemeClr val="bg1"/>
                </a:solidFill>
              </a:rPr>
              <a:t>», </a:t>
            </a:r>
            <a:r>
              <a:rPr lang="ru-RU" b="1" dirty="0" err="1">
                <a:solidFill>
                  <a:schemeClr val="bg1"/>
                </a:solidFill>
              </a:rPr>
              <a:t>вакуумі</a:t>
            </a:r>
            <a:r>
              <a:rPr lang="ru-RU" b="1" dirty="0">
                <a:solidFill>
                  <a:schemeClr val="bg1"/>
                </a:solidFill>
              </a:rPr>
              <a:t>, -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всього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лише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найбільш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яскраві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віхи</a:t>
            </a:r>
            <a:r>
              <a:rPr lang="ru-RU" b="1" dirty="0">
                <a:solidFill>
                  <a:schemeClr val="bg1"/>
                </a:solidFill>
              </a:rPr>
              <a:t>, штрихи того </a:t>
            </a:r>
            <a:r>
              <a:rPr lang="ru-RU" b="1" dirty="0" err="1">
                <a:solidFill>
                  <a:schemeClr val="bg1"/>
                </a:solidFill>
              </a:rPr>
              <a:t>сценарію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пишеться</a:t>
            </a:r>
            <a:r>
              <a:rPr lang="ru-RU" b="1" dirty="0">
                <a:solidFill>
                  <a:schemeClr val="bg1"/>
                </a:solidFill>
              </a:rPr>
              <a:t> на наших очах і </a:t>
            </a:r>
            <a:r>
              <a:rPr lang="ru-RU" b="1" dirty="0" err="1">
                <a:solidFill>
                  <a:schemeClr val="bg1"/>
                </a:solidFill>
              </a:rPr>
              <a:t>який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назвати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Завтрашнім</a:t>
            </a:r>
            <a:r>
              <a:rPr lang="ru-RU" b="1" dirty="0">
                <a:solidFill>
                  <a:schemeClr val="bg1"/>
                </a:solidFill>
              </a:rPr>
              <a:t> Днем </a:t>
            </a:r>
            <a:r>
              <a:rPr lang="ru-RU" b="1" dirty="0" err="1">
                <a:solidFill>
                  <a:schemeClr val="bg1"/>
                </a:solidFill>
              </a:rPr>
              <a:t>Енергетики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8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	</a:t>
            </a:r>
            <a:r>
              <a:rPr lang="ru-RU" dirty="0" err="1" smtClean="0">
                <a:latin typeface="Calibri" pitchFamily="34" charset="0"/>
              </a:rPr>
              <a:t>Енергетика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найважливіша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частина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життєдіяльності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людини</a:t>
            </a:r>
            <a:r>
              <a:rPr lang="ru-RU" dirty="0" smtClean="0">
                <a:latin typeface="Calibri" pitchFamily="34" charset="0"/>
              </a:rPr>
              <a:t>. Вона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основою </a:t>
            </a:r>
            <a:r>
              <a:rPr lang="ru-RU" dirty="0" err="1" smtClean="0">
                <a:latin typeface="Calibri" pitchFamily="34" charset="0"/>
              </a:rPr>
              <a:t>розвитку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продуктивних</a:t>
            </a:r>
            <a:r>
              <a:rPr lang="ru-RU" dirty="0" smtClean="0">
                <a:latin typeface="Calibri" pitchFamily="34" charset="0"/>
              </a:rPr>
              <a:t> сил в </a:t>
            </a:r>
            <a:r>
              <a:rPr lang="ru-RU" dirty="0" err="1" smtClean="0">
                <a:latin typeface="Calibri" pitchFamily="34" charset="0"/>
              </a:rPr>
              <a:t>будь-якій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державі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Енергетика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забезпечує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безперебійну</a:t>
            </a:r>
            <a:r>
              <a:rPr lang="ru-RU" dirty="0" smtClean="0">
                <a:latin typeface="Calibri" pitchFamily="34" charset="0"/>
              </a:rPr>
              <a:t> роботу </a:t>
            </a:r>
            <a:r>
              <a:rPr lang="ru-RU" dirty="0" err="1" smtClean="0">
                <a:latin typeface="Calibri" pitchFamily="34" charset="0"/>
              </a:rPr>
              <a:t>промисловості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сільського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господарства</a:t>
            </a:r>
            <a:r>
              <a:rPr lang="ru-RU" dirty="0" smtClean="0">
                <a:latin typeface="Calibri" pitchFamily="34" charset="0"/>
              </a:rPr>
              <a:t>, транспорту, </a:t>
            </a:r>
            <a:r>
              <a:rPr lang="ru-RU" dirty="0" err="1" smtClean="0">
                <a:latin typeface="Calibri" pitchFamily="34" charset="0"/>
              </a:rPr>
              <a:t>комунальних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господарств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Електроенергетика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розглядається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</a:rPr>
              <a:t>частина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єдиної</a:t>
            </a:r>
            <a:r>
              <a:rPr lang="ru-RU" dirty="0" smtClean="0">
                <a:latin typeface="Calibri" pitchFamily="34" charset="0"/>
              </a:rPr>
              <a:t> народно-</a:t>
            </a:r>
            <a:r>
              <a:rPr lang="uk-UA" dirty="0" smtClean="0">
                <a:latin typeface="Calibri" pitchFamily="34" charset="0"/>
              </a:rPr>
              <a:t> господарської економічної системи. В даний час без електричної енергії наше життя немислиме. Електроенергетика вторглася у всі сфери діяльності людини: промисловість і сільське господарство, науку і космос. Представити без електроенергії наш побут також  неможливо. </a:t>
            </a:r>
          </a:p>
          <a:p>
            <a:pPr algn="just"/>
            <a:r>
              <a:rPr lang="ru-RU" dirty="0" smtClean="0">
                <a:latin typeface="Calibri" pitchFamily="34" charset="0"/>
              </a:rPr>
              <a:t>	</a:t>
            </a:r>
            <a:r>
              <a:rPr lang="ru-RU" dirty="0" err="1" smtClean="0">
                <a:latin typeface="Calibri" pitchFamily="34" charset="0"/>
              </a:rPr>
              <a:t>Таке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широке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розповсюдження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пояснюється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специфічними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властивостями</a:t>
            </a:r>
            <a:r>
              <a:rPr lang="ru-RU" dirty="0" smtClean="0">
                <a:latin typeface="Calibri" pitchFamily="34" charset="0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alibri" pitchFamily="34" charset="0"/>
              </a:rPr>
              <a:t>можливості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перетворюватися</a:t>
            </a:r>
            <a:r>
              <a:rPr lang="ru-RU" dirty="0" smtClean="0">
                <a:latin typeface="Calibri" pitchFamily="34" charset="0"/>
              </a:rPr>
              <a:t> практично на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</a:rPr>
              <a:t>   </a:t>
            </a:r>
            <a:r>
              <a:rPr lang="ru-RU" dirty="0" err="1" smtClean="0">
                <a:latin typeface="Calibri" pitchFamily="34" charset="0"/>
              </a:rPr>
              <a:t>види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енергії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теплову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механічну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звукову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світлову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інші</a:t>
            </a:r>
            <a:r>
              <a:rPr lang="ru-RU" dirty="0" smtClean="0">
                <a:latin typeface="Calibri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здатності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відносно</a:t>
            </a:r>
            <a:r>
              <a:rPr lang="ru-RU" dirty="0" smtClean="0">
                <a:latin typeface="Calibri" pitchFamily="34" charset="0"/>
              </a:rPr>
              <a:t> просто </a:t>
            </a:r>
            <a:r>
              <a:rPr lang="ru-RU" dirty="0" err="1" smtClean="0">
                <a:latin typeface="Calibri" pitchFamily="34" charset="0"/>
              </a:rPr>
              <a:t>передаватися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значні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відстані</a:t>
            </a:r>
            <a:r>
              <a:rPr lang="ru-RU" dirty="0" smtClean="0">
                <a:latin typeface="Calibri" pitchFamily="34" charset="0"/>
              </a:rPr>
              <a:t> у великих </a:t>
            </a:r>
            <a:r>
              <a:rPr lang="ru-RU" dirty="0" err="1" smtClean="0">
                <a:latin typeface="Calibri" pitchFamily="34" charset="0"/>
              </a:rPr>
              <a:t>кількостях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alibri" pitchFamily="34" charset="0"/>
              </a:rPr>
              <a:t>величезним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швидкостям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протікання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електромагнітних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процесів</a:t>
            </a:r>
            <a:r>
              <a:rPr lang="ru-RU" dirty="0" smtClean="0">
                <a:latin typeface="Calibri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alibri" pitchFamily="34" charset="0"/>
              </a:rPr>
              <a:t>здібності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дроблення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енергії</a:t>
            </a:r>
            <a:r>
              <a:rPr lang="ru-RU" dirty="0" smtClean="0">
                <a:latin typeface="Calibri" pitchFamily="34" charset="0"/>
              </a:rPr>
              <a:t> і </a:t>
            </a:r>
            <a:r>
              <a:rPr lang="ru-RU" dirty="0" err="1" smtClean="0">
                <a:latin typeface="Calibri" pitchFamily="34" charset="0"/>
              </a:rPr>
              <a:t>утворення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параметрів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зміна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напруги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частоти</a:t>
            </a:r>
            <a:r>
              <a:rPr lang="ru-RU" dirty="0" smtClean="0">
                <a:latin typeface="Calibri" pitchFamily="34" charset="0"/>
              </a:rPr>
              <a:t>). 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AutoShape 3"/>
          <p:cNvCxnSpPr>
            <a:cxnSpLocks noChangeShapeType="1"/>
            <a:stCxn id="123912" idx="4"/>
            <a:endCxn id="123913" idx="7"/>
          </p:cNvCxnSpPr>
          <p:nvPr/>
        </p:nvCxnSpPr>
        <p:spPr bwMode="auto">
          <a:xfrm flipH="1">
            <a:off x="2444750" y="1935163"/>
            <a:ext cx="2163763" cy="54451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" name="AutoShape 4"/>
          <p:cNvCxnSpPr>
            <a:cxnSpLocks noChangeShapeType="1"/>
            <a:stCxn id="123912" idx="4"/>
            <a:endCxn id="123914" idx="7"/>
          </p:cNvCxnSpPr>
          <p:nvPr/>
        </p:nvCxnSpPr>
        <p:spPr bwMode="auto">
          <a:xfrm flipH="1">
            <a:off x="2516188" y="1935163"/>
            <a:ext cx="2092325" cy="27765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AutoShape 5"/>
          <p:cNvCxnSpPr>
            <a:cxnSpLocks noChangeShapeType="1"/>
            <a:stCxn id="123912" idx="4"/>
            <a:endCxn id="123915" idx="0"/>
          </p:cNvCxnSpPr>
          <p:nvPr/>
        </p:nvCxnSpPr>
        <p:spPr bwMode="auto">
          <a:xfrm flipH="1">
            <a:off x="4500563" y="1935163"/>
            <a:ext cx="107950" cy="3130550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AutoShape 6"/>
          <p:cNvCxnSpPr>
            <a:cxnSpLocks noChangeShapeType="1"/>
            <a:stCxn id="123912" idx="4"/>
            <a:endCxn id="123916" idx="1"/>
          </p:cNvCxnSpPr>
          <p:nvPr/>
        </p:nvCxnSpPr>
        <p:spPr bwMode="auto">
          <a:xfrm>
            <a:off x="4608513" y="1935163"/>
            <a:ext cx="2092325" cy="27765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AutoShape 7"/>
          <p:cNvCxnSpPr>
            <a:cxnSpLocks noChangeShapeType="1"/>
            <a:stCxn id="123912" idx="4"/>
            <a:endCxn id="123917" idx="0"/>
          </p:cNvCxnSpPr>
          <p:nvPr/>
        </p:nvCxnSpPr>
        <p:spPr bwMode="auto">
          <a:xfrm>
            <a:off x="4608513" y="1935163"/>
            <a:ext cx="3059112" cy="538162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2" name="Oval 8"/>
          <p:cNvSpPr>
            <a:spLocks noChangeArrowheads="1"/>
          </p:cNvSpPr>
          <p:nvPr/>
        </p:nvSpPr>
        <p:spPr bwMode="auto">
          <a:xfrm>
            <a:off x="2916238" y="260350"/>
            <a:ext cx="3384550" cy="1655763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НЕТРАДИЦІЙНА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ЕНЕРГЕТИКА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913" name="Oval 9"/>
          <p:cNvSpPr>
            <a:spLocks noChangeArrowheads="1"/>
          </p:cNvSpPr>
          <p:nvPr/>
        </p:nvSpPr>
        <p:spPr bwMode="auto">
          <a:xfrm>
            <a:off x="107950" y="2276475"/>
            <a:ext cx="2736850" cy="15128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ВІТРОЕНЕРГЕТИКА 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>
            <a:off x="179388" y="4508500"/>
            <a:ext cx="2736850" cy="15128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СОНЯЧНА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ЕНЕРГЕТИКА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3132138" y="5084763"/>
            <a:ext cx="2736850" cy="151288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ГІДРОЕНЕРГЕТИКА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3916" name="Oval 12"/>
          <p:cNvSpPr>
            <a:spLocks noChangeArrowheads="1"/>
          </p:cNvSpPr>
          <p:nvPr/>
        </p:nvSpPr>
        <p:spPr bwMode="auto">
          <a:xfrm>
            <a:off x="6300788" y="4508500"/>
            <a:ext cx="2736850" cy="15128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БІОЕНЕРГЕТИКА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3917" name="Oval 13"/>
          <p:cNvSpPr>
            <a:spLocks noChangeArrowheads="1"/>
          </p:cNvSpPr>
          <p:nvPr/>
        </p:nvSpPr>
        <p:spPr bwMode="auto">
          <a:xfrm>
            <a:off x="6299200" y="2492375"/>
            <a:ext cx="2736850" cy="15128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ГЕОТЕРМАЛЬНА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ЕНЕРГЕТИКА</a:t>
            </a: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7724" y="476672"/>
            <a:ext cx="4968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Вітроенергетика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2316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3141663"/>
            <a:ext cx="4105275" cy="271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Щорічно в Україні виробляється фотоелектричних елементів загальною потужністю біля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150 МВт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які практично повністю ідуть на експорт – щорічні обсяги впровадження в Україні становлять лише біля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100 кВт.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2987675" y="549275"/>
            <a:ext cx="3168650" cy="12239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Сонячна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енергетика</a:t>
            </a:r>
          </a:p>
        </p:txBody>
      </p:sp>
      <p:sp>
        <p:nvSpPr>
          <p:cNvPr id="125957" name="Oval 5"/>
          <p:cNvSpPr>
            <a:spLocks noChangeArrowheads="1"/>
          </p:cNvSpPr>
          <p:nvPr/>
        </p:nvSpPr>
        <p:spPr bwMode="auto">
          <a:xfrm>
            <a:off x="5364163" y="1916113"/>
            <a:ext cx="2952750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Сонячна </a:t>
            </a:r>
            <a:br>
              <a:rPr kumimoji="0" lang="ru-RU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теплоенергетика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468313" y="1916113"/>
            <a:ext cx="2952750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Сонячна </a:t>
            </a:r>
            <a:b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фотоенергетика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4342" name="AutoShape 7"/>
          <p:cNvCxnSpPr>
            <a:cxnSpLocks noChangeShapeType="1"/>
            <a:stCxn id="125956" idx="3"/>
            <a:endCxn id="125958" idx="0"/>
          </p:cNvCxnSpPr>
          <p:nvPr/>
        </p:nvCxnSpPr>
        <p:spPr bwMode="auto">
          <a:xfrm flipH="1">
            <a:off x="1944688" y="1593850"/>
            <a:ext cx="1506537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AutoShape 8"/>
          <p:cNvCxnSpPr>
            <a:cxnSpLocks noChangeShapeType="1"/>
            <a:stCxn id="125956" idx="5"/>
            <a:endCxn id="125957" idx="0"/>
          </p:cNvCxnSpPr>
          <p:nvPr/>
        </p:nvCxnSpPr>
        <p:spPr bwMode="auto">
          <a:xfrm>
            <a:off x="5692775" y="1593850"/>
            <a:ext cx="1147763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4716463" y="3141663"/>
            <a:ext cx="4105275" cy="271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Сонячне теплопостачання в Україні має достатнiй досвiд викоpистання i розвинену ноpмативну базу для пpоектування, а технологiчний потенцiал пpомисловостi дозволяє виpiшити завдання масового виpобництва гелiотехнiчного обладнання.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1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64088" y="4666828"/>
            <a:ext cx="3175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Н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е імпортується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оновлюється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Б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езкоштовний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395288" y="1773238"/>
            <a:ext cx="8425184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Виробництво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майже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без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викидів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</a:t>
            </a:r>
            <a:r>
              <a:rPr kumimoji="0" lang="ru-RU" alt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Виробництво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за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необхідністю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пікова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енергія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Насосно-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турбінний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режим: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зберігання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та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відновлення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надлишкової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енергії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мережі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Енергія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необхідним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регулюванням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для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забезпечення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безпеки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об</a:t>
            </a:r>
            <a:r>
              <a:rPr kumimoji="0" lang="el-GR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᾽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єднанної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енергосистеми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 метою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здійснення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контролю над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ріками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7489452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</a:rPr>
              <a:t>Переваги малих ГЕС</a:t>
            </a:r>
            <a:endParaRPr kumimoji="0" lang="en-CA" sz="3600" b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19461" name="Picture 8" descr="https://encrypted-tbn0.google.com/images?q=tbn:ANd9GcRa0PJXonHYM3YJCcl7STwso6zyEJDXRC0nC-7eMmI6xzFq0muYVdROWQY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508500"/>
            <a:ext cx="38893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геотермальна електростан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2088"/>
            <a:ext cx="42846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854" y="1400002"/>
            <a:ext cx="8784976" cy="4422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dirty="0" smtClean="0"/>
              <a:t>        </a:t>
            </a:r>
            <a:r>
              <a:rPr lang="uk-UA" sz="2800" dirty="0" smtClean="0"/>
              <a:t>Цей вид енергетики використовує високі температури глибоких надр земної кори. На краю тектонічних плит Землі теплота виходить на поверхню у вигляді гарячих джерел – гейзерів. Цю теплоту можна збирати у системи теплообміну. Ісландія є прикладом країн, де широко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використовується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uk-UA" sz="2800" dirty="0" smtClean="0"/>
              <a:t>   геотермальна енергія.  </a:t>
            </a: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364779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/>
              <a:t>Геотермальна енергія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83378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500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Calibri" pitchFamily="34" charset="0"/>
              </a:rPr>
              <a:t>	У господарському комплексі України електроенергетика грає дуже важливу роль. Приблизно половина всього первинного палива (вугілля, нафта, газ, уран), яке здобуває або імпортує Україна, а також енергія окремих річок використовується для виробництва </a:t>
            </a:r>
            <a:r>
              <a:rPr lang="ru-RU" b="1" dirty="0" err="1" smtClean="0">
                <a:latin typeface="Calibri" pitchFamily="34" charset="0"/>
              </a:rPr>
              <a:t>електро</a:t>
            </a:r>
            <a:r>
              <a:rPr lang="ru-RU" b="1" dirty="0" smtClean="0">
                <a:latin typeface="Calibri" pitchFamily="34" charset="0"/>
              </a:rPr>
              <a:t>-</a:t>
            </a:r>
            <a:r>
              <a:rPr lang="uk-UA" b="1" dirty="0" smtClean="0">
                <a:latin typeface="Calibri" pitchFamily="34" charset="0"/>
              </a:rPr>
              <a:t> і </a:t>
            </a:r>
            <a:r>
              <a:rPr lang="ru-RU" b="1" dirty="0" err="1" smtClean="0">
                <a:latin typeface="Calibri" pitchFamily="34" charset="0"/>
              </a:rPr>
              <a:t>теплоенергії</a:t>
            </a:r>
            <a:r>
              <a:rPr lang="uk-UA" b="1" dirty="0" smtClean="0">
                <a:latin typeface="Calibri" pitchFamily="34" charset="0"/>
              </a:rPr>
              <a:t>. Розвиток електроенергетики стимулює створення нових промислових вузлів. Окремі галузі промисловості територіально наближені до джерел дешевої електроенергії, наприклад, кольорова металургія. Переважно електроенергію на Україні виробляють ТЕС, ГЕС, ГАЕС і АЕС.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95130"/>
            <a:ext cx="5916244" cy="401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380</TotalTime>
  <Words>723</Words>
  <Application>Microsoft Office PowerPoint</Application>
  <PresentationFormat>Экран (4:3)</PresentationFormat>
  <Paragraphs>62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Constantia</vt:lpstr>
      <vt:lpstr>Georgia</vt:lpstr>
      <vt:lpstr>Times New Roman</vt:lpstr>
      <vt:lpstr>Wingdings</vt:lpstr>
      <vt:lpstr>Wingdings 3</vt:lpstr>
      <vt:lpstr>Ион</vt:lpstr>
      <vt:lpstr>1_Ион</vt:lpstr>
      <vt:lpstr>2_Ион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Нетрадиційна енергетика Коса Дмитро 6.1411-3</dc:title>
  <dc:creator>Boss</dc:creator>
  <cp:lastModifiedBy>Пользователь</cp:lastModifiedBy>
  <cp:revision>32</cp:revision>
  <dcterms:modified xsi:type="dcterms:W3CDTF">2023-02-20T14:37:22Z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239688</vt:lpwstr>
  </property>
  <property fmtid="{D5CDD505-2E9C-101B-9397-08002B2CF9AE}" pid="3" name="NXPowerLiteVersion">
    <vt:lpwstr>D4.1.4</vt:lpwstr>
  </property>
</Properties>
</file>