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284CD-ECBC-4827-9704-C22AA3CED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666378" cy="3329581"/>
          </a:xfrm>
        </p:spPr>
        <p:txBody>
          <a:bodyPr/>
          <a:lstStyle/>
          <a:p>
            <a:r>
              <a:rPr lang="uk-UA" sz="6600" dirty="0">
                <a:solidFill>
                  <a:schemeClr val="bg1"/>
                </a:solidFill>
              </a:rPr>
              <a:t>Кадрова політика організації </a:t>
            </a:r>
          </a:p>
        </p:txBody>
      </p:sp>
    </p:spTree>
    <p:extLst>
      <p:ext uri="{BB962C8B-B14F-4D97-AF65-F5344CB8AC3E}">
        <p14:creationId xmlns:p14="http://schemas.microsoft.com/office/powerpoint/2010/main" xmlns="" val="158173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838D9D-4AC2-E60D-183A-4F6627E6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106" y="1641561"/>
            <a:ext cx="3687465" cy="2702229"/>
          </a:xfrm>
        </p:spPr>
        <p:txBody>
          <a:bodyPr/>
          <a:lstStyle/>
          <a:p>
            <a:r>
              <a:rPr lang="uk-UA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Порівняльна характеристика відкритої і закритої кадрової політики організації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6A2F557-2C6E-2A84-9C7D-928F19697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18" y="304182"/>
            <a:ext cx="6872257" cy="6368687"/>
          </a:xfrm>
        </p:spPr>
      </p:pic>
    </p:spTree>
    <p:extLst>
      <p:ext uri="{BB962C8B-B14F-4D97-AF65-F5344CB8AC3E}">
        <p14:creationId xmlns:p14="http://schemas.microsoft.com/office/powerpoint/2010/main" xmlns="" val="389169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5A019FD-2131-96F5-835C-83943457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36" y="50218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effectLst/>
                <a:latin typeface="Georgia" panose="02040502050405020303" pitchFamily="18" charset="0"/>
              </a:rPr>
              <a:t>Таким чином, змістом кадрової політики є робота з персоналом у відповідності з концепцією розвитку організації. Кадрова політика - це складова частина стратегічно зорієнтованої політики організації. Метою кадрової політики є забезпечення оптимального балансу процесів оновлення і збереження кількісного та якісного складу кадрів у його розвитку відповідно до потреб самої організації. Вона повинна відповідати вимогам чинного трудового законодавства і стану ринку праці в регіоні.</a:t>
            </a:r>
            <a:endParaRPr lang="uk-UA" b="1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779016B8-BD06-9E55-C57B-06224EF5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842" y="3241674"/>
            <a:ext cx="5658882" cy="33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5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DB30415-D62C-E349-6CDC-6074F1741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75" y="618042"/>
            <a:ext cx="10001389" cy="4195481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Georgia" panose="02040502050405020303" pitchFamily="18" charset="0"/>
              </a:rPr>
              <a:t>У </a:t>
            </a:r>
            <a:r>
              <a:rPr lang="uk-UA" b="0" i="0" dirty="0">
                <a:effectLst/>
                <a:latin typeface="Georgia" panose="02040502050405020303" pitchFamily="18" charset="0"/>
              </a:rPr>
              <a:t>найбільш широкому розумінні</a:t>
            </a:r>
            <a:r>
              <a:rPr lang="uk-UA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"політика"</a:t>
            </a:r>
            <a:r>
              <a:rPr lang="uk-UA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uk-UA" b="0" i="0" dirty="0">
                <a:effectLst/>
                <a:latin typeface="Georgia" panose="02040502050405020303" pitchFamily="18" charset="0"/>
              </a:rPr>
              <a:t>(від </a:t>
            </a:r>
            <a:r>
              <a:rPr lang="uk-UA" b="0" i="0" dirty="0" err="1">
                <a:effectLst/>
                <a:latin typeface="Georgia" panose="02040502050405020303" pitchFamily="18" charset="0"/>
              </a:rPr>
              <a:t>грецьк</a:t>
            </a:r>
            <a:r>
              <a:rPr lang="uk-UA" b="0" i="0" dirty="0">
                <a:effectLst/>
                <a:latin typeface="Georgia" panose="02040502050405020303" pitchFamily="18" charset="0"/>
              </a:rPr>
              <a:t>. </a:t>
            </a:r>
            <a:r>
              <a:rPr lang="en-US" b="0" i="1" dirty="0">
                <a:effectLst/>
                <a:latin typeface="Georgia" panose="02040502050405020303" pitchFamily="18" charset="0"/>
              </a:rPr>
              <a:t>politike</a:t>
            </a:r>
            <a:r>
              <a:rPr lang="en-US" b="0" i="0" dirty="0">
                <a:effectLst/>
                <a:latin typeface="Georgia" panose="02040502050405020303" pitchFamily="18" charset="0"/>
              </a:rPr>
              <a:t> - </a:t>
            </a:r>
            <a:r>
              <a:rPr lang="uk-UA" b="0" i="0" dirty="0">
                <a:effectLst/>
                <a:latin typeface="Georgia" panose="02040502050405020303" pitchFamily="18" charset="0"/>
              </a:rPr>
              <a:t>мистецтво управління державою) - це діяльність органів державної влади і державного управління, яка відбиває суспільний устрій і економічну структуру країни, а також діяльність суспільних класів, партій та інших класових організацій, громадських </a:t>
            </a:r>
            <a:r>
              <a:rPr lang="uk-UA" b="0" i="0" dirty="0" err="1">
                <a:effectLst/>
                <a:latin typeface="Georgia" panose="02040502050405020303" pitchFamily="18" charset="0"/>
              </a:rPr>
              <a:t>групувань</a:t>
            </a:r>
            <a:r>
              <a:rPr lang="uk-UA" b="0" i="0" dirty="0">
                <a:effectLst/>
                <a:latin typeface="Georgia" panose="02040502050405020303" pitchFamily="18" charset="0"/>
              </a:rPr>
              <a:t> з їх інтересами та цілями</a:t>
            </a:r>
          </a:p>
          <a:p>
            <a:pPr marL="0" indent="0">
              <a:buNone/>
            </a:pP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Звідси політика організації</a:t>
            </a:r>
            <a:r>
              <a:rPr lang="uk-UA" b="0" i="0" dirty="0">
                <a:effectLst/>
                <a:latin typeface="Georgia" panose="02040502050405020303" pitchFamily="18" charset="0"/>
              </a:rPr>
              <a:t> - це система принципів і правил, за якими діють її працівники у внутрішньому і зовнішньому середовищі.</a:t>
            </a:r>
            <a:endParaRPr lang="uk-UA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CB6051B5-526F-4BD7-8506-7E7CDDA7E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269" y="3090489"/>
            <a:ext cx="5067746" cy="34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28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FC01F3E-F2AD-0FA2-47D4-2694B498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33" y="614505"/>
            <a:ext cx="8970240" cy="4195481"/>
          </a:xfrm>
        </p:spPr>
        <p:txBody>
          <a:bodyPr/>
          <a:lstStyle/>
          <a:p>
            <a:pPr marL="0" indent="0">
              <a:buNone/>
            </a:pP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Будь-яка організація розробляє і здійснює свою функціональну політику</a:t>
            </a:r>
            <a:r>
              <a:rPr lang="uk-UA" b="0" i="0" dirty="0">
                <a:effectLst/>
                <a:latin typeface="Georgia" panose="02040502050405020303" pitchFamily="18" charset="0"/>
              </a:rPr>
              <a:t> у тому числі і кадрову. Такий підхід характерний не тільки для приватних організацій, а й для системи державної служби. В організаціях реалізується принципи відповідності функціональної політики і стратегії розвитку організації. Таким чином,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кадрова</a:t>
            </a:r>
            <a:r>
              <a:rPr lang="uk-UA" b="0" i="0" dirty="0">
                <a:effectLst/>
                <a:latin typeface="Georgia" panose="02040502050405020303" pitchFamily="18" charset="0"/>
              </a:rPr>
              <a:t>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політика</a:t>
            </a:r>
            <a:r>
              <a:rPr lang="uk-UA" b="0" i="0" dirty="0">
                <a:effectLst/>
                <a:latin typeface="Georgia" panose="02040502050405020303" pitchFamily="18" charset="0"/>
              </a:rPr>
              <a:t> - </a:t>
            </a:r>
            <a:r>
              <a:rPr lang="uk-UA" b="0" i="0" u="sng" dirty="0">
                <a:effectLst/>
                <a:latin typeface="Georgia" panose="02040502050405020303" pitchFamily="18" charset="0"/>
              </a:rPr>
              <a:t>це система правил і норм, прагнень і обмежень у взаємовідносинах персоналу і організації в цілому, за якими діють працівники у внутрішньому і зовнішньому середовищі.</a:t>
            </a:r>
            <a:r>
              <a:rPr lang="uk-UA" b="0" i="0" dirty="0">
                <a:effectLst/>
                <a:latin typeface="Georgia" panose="02040502050405020303" pitchFamily="18" charset="0"/>
              </a:rPr>
              <a:t> Прикладом може бути кадрова політика при прийманні, переведенні та звільненні працівників і т. ін.</a:t>
            </a:r>
            <a:endParaRPr lang="uk-UA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FCF6B49B-5357-EFA8-E6F1-E1E17975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145" y="3620563"/>
            <a:ext cx="5733523" cy="290628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44E96C5-DAD3-67EB-B382-0DCEDD9FC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00" y="3620563"/>
            <a:ext cx="3339356" cy="29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13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52A06D-BD4A-BA7D-DB4A-774DDBE8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Типи кадрової політики організації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87AAC03-2A24-C090-A7A4-CC38FD927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470" y="1345803"/>
            <a:ext cx="7785250" cy="5059479"/>
          </a:xfrm>
        </p:spPr>
      </p:pic>
    </p:spTree>
    <p:extLst>
      <p:ext uri="{BB962C8B-B14F-4D97-AF65-F5344CB8AC3E}">
        <p14:creationId xmlns:p14="http://schemas.microsoft.com/office/powerpoint/2010/main" xmlns="" val="250960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B59362-D168-F8E8-87B9-87FCC1D0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81247"/>
          </a:xfrm>
        </p:spPr>
        <p:txBody>
          <a:bodyPr/>
          <a:lstStyle/>
          <a:p>
            <a:r>
              <a:rPr lang="uk-UA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Характеристика пасивної кадрової політики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C3A09FF-02AB-36D7-A4A1-2E6CD1431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437" y="2209801"/>
            <a:ext cx="6004659" cy="4195481"/>
          </a:xfrm>
        </p:spPr>
        <p:txBody>
          <a:bodyPr/>
          <a:lstStyle/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1) керівництво організації </a:t>
            </a:r>
            <a:r>
              <a:rPr lang="uk-UA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не має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чіткої програми дій відносно персоналу</a:t>
            </a:r>
            <a:r>
              <a:rPr lang="uk-UA" b="0" i="0" dirty="0">
                <a:effectLst/>
                <a:latin typeface="Georgia" panose="02040502050405020303" pitchFamily="18" charset="0"/>
              </a:rPr>
              <a:t>, а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кадрова робота полягає в усуненні негативних наслідків;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2)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відсутність прогнозу кадрових потреб та способів оцінки праці</a:t>
            </a:r>
            <a:r>
              <a:rPr lang="uk-UA" b="0" i="0" dirty="0">
                <a:effectLst/>
                <a:latin typeface="Georgia" panose="02040502050405020303" pitchFamily="18" charset="0"/>
              </a:rPr>
              <a:t> персоналу,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діагностики кадрової ситуації;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3)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керівництво працює у режимі екстреного реагування на конфліктні ситуації</a:t>
            </a:r>
            <a:r>
              <a:rPr lang="uk-UA" b="0" i="0" dirty="0">
                <a:effectLst/>
                <a:latin typeface="Georgia" panose="02040502050405020303" pitchFamily="18" charset="0"/>
              </a:rPr>
              <a:t>, прагне усунути їх будь-якими засобами без аналізу причин і можливих наслідків.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51472DEB-0900-E29A-155B-D801E7117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91" y="3856288"/>
            <a:ext cx="4111346" cy="2798368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AF2C9A7-DA67-DCE9-7D4A-F71937578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2" y="1933965"/>
            <a:ext cx="3891325" cy="25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65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66E3E-5940-D368-2E78-2CF85706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Характеристика реактивної кадрової політики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13DBC28-98C1-070B-4BED-3028CAA12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684" y="2085029"/>
            <a:ext cx="6058132" cy="4195481"/>
          </a:xfrm>
        </p:spPr>
        <p:txBody>
          <a:bodyPr/>
          <a:lstStyle/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1)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керівництво організації здійснює контроль за симптомами негативного стану в роботі з персоналом</a:t>
            </a:r>
            <a:r>
              <a:rPr lang="uk-UA" b="0" i="0" dirty="0">
                <a:effectLst/>
                <a:latin typeface="Georgia" panose="02040502050405020303" pitchFamily="18" charset="0"/>
              </a:rPr>
              <a:t>, причинами і ситуацією розвитку кризового стану;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2)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відсутність мотивації</a:t>
            </a:r>
            <a:r>
              <a:rPr lang="uk-UA" b="0" i="0" dirty="0">
                <a:effectLst/>
                <a:latin typeface="Georgia" panose="02040502050405020303" pitchFamily="18" charset="0"/>
              </a:rPr>
              <a:t> до високопродуктивної праці;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3) кадрова служба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має засоби діагностики ситуації</a:t>
            </a:r>
            <a:r>
              <a:rPr lang="uk-UA" b="0" i="0" dirty="0">
                <a:effectLst/>
                <a:latin typeface="Georgia" panose="02040502050405020303" pitchFamily="18" charset="0"/>
              </a:rPr>
              <a:t>, а за необхідності надає екстрену допомогу;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4) труднощі виникають при середньостроковому прогнозуванні.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FE3612D-4CFE-7B6E-9660-8A9675D83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42" y="2085029"/>
            <a:ext cx="3867930" cy="257643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08D2CDB9-85D4-EB00-6D1F-CC0A33A1C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4" y="4041382"/>
            <a:ext cx="3861896" cy="25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91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904E0C-BE84-EB7E-2A39-2F1649F8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Характеристика превентивної кадрової політики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F430D7E-3E55-A4D6-1449-B1B2BE74F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53" y="2662519"/>
            <a:ext cx="5616547" cy="4195481"/>
          </a:xfrm>
        </p:spPr>
        <p:txBody>
          <a:bodyPr/>
          <a:lstStyle/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1) керівництво організації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має обґрунтовані прогнози розвитку кадрової ситуації, але не має засобів впливу на неї</a:t>
            </a:r>
            <a:r>
              <a:rPr lang="uk-UA" b="0" i="0" dirty="0">
                <a:effectLst/>
                <a:latin typeface="Georgia" panose="02040502050405020303" pitchFamily="18" charset="0"/>
              </a:rPr>
              <a:t>;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2) кадрова служба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має</a:t>
            </a:r>
            <a:r>
              <a:rPr lang="uk-UA" b="0" i="0" dirty="0">
                <a:effectLst/>
                <a:latin typeface="Georgia" panose="02040502050405020303" pitchFamily="18" charset="0"/>
              </a:rPr>
              <a:t> не тільки засоби діагностики персоналу, а і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прогнози кадрової ситуації на середньостроковий період</a:t>
            </a:r>
            <a:r>
              <a:rPr lang="uk-UA" b="0" i="0" dirty="0">
                <a:effectLst/>
                <a:latin typeface="Georgia" panose="02040502050405020303" pitchFamily="18" charset="0"/>
              </a:rPr>
              <a:t>;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3) головний недолік цієї політики -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відсутність цільових кадрових програм</a:t>
            </a:r>
            <a:r>
              <a:rPr lang="uk-UA" b="0" i="0" dirty="0">
                <a:effectLst/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806E9F4-EB0E-6DF1-E93B-A973D300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53778"/>
            <a:ext cx="3247636" cy="324763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8D7D324-35E7-EAA3-0A4D-34317A71D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990" y="1627673"/>
            <a:ext cx="3928565" cy="253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00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B6B7A9-39A2-DFB2-FEB9-06704F12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Характеристика активної кадрової політики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BD91C62-08D1-A58A-21DD-75BC4BCEC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418" y="2195514"/>
            <a:ext cx="5473950" cy="3918310"/>
          </a:xfrm>
        </p:spPr>
        <p:txBody>
          <a:bodyPr/>
          <a:lstStyle/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1) керівництво організації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має</a:t>
            </a:r>
            <a:r>
              <a:rPr lang="uk-UA" b="0" i="0" dirty="0">
                <a:effectLst/>
                <a:latin typeface="Georgia" panose="02040502050405020303" pitchFamily="18" charset="0"/>
              </a:rPr>
              <a:t> не тільки прогнози, а й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засоби впливу на ситуацію</a:t>
            </a:r>
            <a:r>
              <a:rPr lang="uk-UA" b="0" i="0" dirty="0">
                <a:effectLst/>
                <a:latin typeface="Georgia" panose="02040502050405020303" pitchFamily="18" charset="0"/>
              </a:rPr>
              <a:t>;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2) кадрова служба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розробляє антикризові кадрові програми, здійснює моніторинг ситуації, регулює виконання програм відповідно до внутрішньої та зовнішньої ситуацій</a:t>
            </a:r>
            <a:r>
              <a:rPr lang="uk-UA" b="0" i="0" dirty="0">
                <a:effectLst/>
                <a:latin typeface="Georgia" panose="02040502050405020303" pitchFamily="18" charset="0"/>
              </a:rPr>
              <a:t>;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3) керівництво організації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має якісні програми кадрової роботи з варіантами їх реалізації при різних ситуаціях</a:t>
            </a:r>
            <a:r>
              <a:rPr lang="uk-UA" b="0" i="0" dirty="0">
                <a:effectLst/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5066580-3E80-3121-505C-237BD9F2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44" y="1878683"/>
            <a:ext cx="3797189" cy="258695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4153E891-4D7E-58D2-E45C-8FC82068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35" y="4633165"/>
            <a:ext cx="3097018" cy="19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45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B0C60A5-7248-71C6-F1CD-822C57B7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708" y="1532912"/>
            <a:ext cx="10286583" cy="5178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0" i="0" dirty="0">
                <a:effectLst/>
                <a:latin typeface="Georgia" panose="02040502050405020303" pitchFamily="18" charset="0"/>
              </a:rPr>
              <a:t>За ступенем відкритості формування кадрового складу в організації виділяють </a:t>
            </a:r>
            <a:r>
              <a:rPr lang="uk-UA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два типи кадрової політики - відкриту і закриту.</a:t>
            </a:r>
          </a:p>
          <a:p>
            <a:pPr marL="0" indent="0">
              <a:buNone/>
            </a:pPr>
            <a:r>
              <a:rPr lang="uk-UA" b="1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Відкрита</a:t>
            </a:r>
            <a:r>
              <a:rPr lang="uk-UA" b="1" i="0" dirty="0">
                <a:effectLst/>
                <a:latin typeface="Georgia" panose="02040502050405020303" pitchFamily="18" charset="0"/>
              </a:rPr>
              <a:t> </a:t>
            </a:r>
            <a:r>
              <a:rPr lang="uk-UA" b="0" i="0" dirty="0">
                <a:effectLst/>
                <a:latin typeface="Georgia" panose="02040502050405020303" pitchFamily="18" charset="0"/>
              </a:rPr>
              <a:t>кадрова політика характеризується тим, що організація прозора для співробітників на будь-якому рівні при прийнятті як на низову так і на керівну посади. Приймають на роботу спеціалістів високої кваліфікації на основі конкурсного відбору. Цей тип кадрової політики характерний для організацій, які ведуть конкурентну політику, зорієнтовану на швидке зростання обсягів виробництва і завоювання передових позицій на зовнішньому ринку.</a:t>
            </a:r>
          </a:p>
          <a:p>
            <a:pPr marL="0" indent="0">
              <a:buNone/>
            </a:pPr>
            <a:r>
              <a:rPr lang="uk-UA" b="1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Закрита</a:t>
            </a:r>
            <a:r>
              <a:rPr lang="uk-UA" b="0" i="0" dirty="0">
                <a:effectLst/>
                <a:latin typeface="Georgia" panose="02040502050405020303" pitchFamily="18" charset="0"/>
              </a:rPr>
              <a:t> кадрова політика організації характеризується тим, що вона зорієнтована на просування на вищі посади тільки своїх працівників. Цей тип кадрової політики використовується в умовах дефіциту кадрових ресурсів.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11183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Произвольный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Іон</vt:lpstr>
      <vt:lpstr>Кадрова політика організації </vt:lpstr>
      <vt:lpstr>Слайд 2</vt:lpstr>
      <vt:lpstr>Слайд 3</vt:lpstr>
      <vt:lpstr>Типи кадрової політики організації</vt:lpstr>
      <vt:lpstr>Характеристика пасивної кадрової політики</vt:lpstr>
      <vt:lpstr>Характеристика реактивної кадрової політики</vt:lpstr>
      <vt:lpstr>Характеристика превентивної кадрової політики </vt:lpstr>
      <vt:lpstr>Характеристика активної кадрової політики</vt:lpstr>
      <vt:lpstr>Слайд 9</vt:lpstr>
      <vt:lpstr>Порівняльна характеристика відкритої і закритої кадрової політики організації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Кадрова політика організації </dc:title>
  <dc:creator>elizavetagalko9@gmail.com</dc:creator>
  <cp:lastModifiedBy>Lenovo</cp:lastModifiedBy>
  <cp:revision>4</cp:revision>
  <dcterms:created xsi:type="dcterms:W3CDTF">2022-09-22T07:26:38Z</dcterms:created>
  <dcterms:modified xsi:type="dcterms:W3CDTF">2023-03-01T09:27:04Z</dcterms:modified>
</cp:coreProperties>
</file>