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ОСНОВИ ЗОВНІШНЬОЕКОНОМІЧНОЇ ДІЯЛЬНОСТІ ПІДПРИЄМСТВА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3573016"/>
            <a:ext cx="7264896" cy="1473200"/>
          </a:xfrm>
        </p:spPr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Освітньо-професійна програма «Міжнародна </a:t>
            </a:r>
            <a:r>
              <a:rPr lang="uk-UA" b="1" dirty="0">
                <a:solidFill>
                  <a:srgbClr val="0070C0"/>
                </a:solidFill>
              </a:rPr>
              <a:t>економіка</a:t>
            </a:r>
            <a:r>
              <a:rPr lang="uk-UA" b="1" dirty="0" smtClean="0">
                <a:solidFill>
                  <a:srgbClr val="0070C0"/>
                </a:solidFill>
              </a:rPr>
              <a:t>»</a:t>
            </a:r>
            <a:endParaRPr lang="uk-UA" b="1" dirty="0" smtClean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855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41"/>
    </mc:Choice>
    <mc:Fallback xmlns="">
      <p:transition spd="slow" advTm="91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476672"/>
            <a:ext cx="8136904" cy="5649491"/>
          </a:xfrm>
        </p:spPr>
        <p:txBody>
          <a:bodyPr/>
          <a:lstStyle/>
          <a:p>
            <a:pPr marL="0" indent="0" algn="ctr">
              <a:buNone/>
            </a:pPr>
            <a:r>
              <a:rPr lang="uk-UA" sz="3200" dirty="0"/>
              <a:t>Курс  “</a:t>
            </a:r>
            <a:r>
              <a:rPr lang="uk-UA" sz="3200" b="1" dirty="0"/>
              <a:t>Основи зовнішньоекономічної діяльності підприємства</a:t>
            </a:r>
            <a:r>
              <a:rPr lang="uk-UA" sz="3200" dirty="0"/>
              <a:t>” – це професійно орієнтована дисципліна, яка є підґрунтям для формування системи теоретичних знань і професійних навичок майбутніх фахівців. Він  є інтегрованим курсом і вивчає міжнародні аспекти діяльності підприємства, механізми, що регулюють його цю діяльність, алгоритми ведення зовнішньоекономічних операцій.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034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236">
        <p14:switch dir="r"/>
      </p:transition>
    </mc:Choice>
    <mc:Fallback xmlns="">
      <p:transition spd="slow" advTm="723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b="1" dirty="0" smtClean="0"/>
              <a:t> </a:t>
            </a:r>
            <a:r>
              <a:rPr lang="uk-UA" sz="3600" dirty="0"/>
              <a:t>Формування у студентів системи теоретичних знань та набуття практичних навичок у сфері зовнішньоекономічної діяльності</a:t>
            </a:r>
            <a:r>
              <a:rPr lang="uk-UA" dirty="0"/>
              <a:t>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Мета вивчення навчального курсу</a:t>
            </a:r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291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475">
        <p14:switch dir="r"/>
      </p:transition>
    </mc:Choice>
    <mc:Fallback xmlns="">
      <p:transition spd="slow" advTm="647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628800"/>
            <a:ext cx="8208912" cy="489654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uk-UA" dirty="0"/>
              <a:t>дослідження сутності та взаємозв’язку категорій «зовнішньоекономічна діяльність», «зовнішньоекономічні зв’язки», «зовнішньоекономічна операція»;</a:t>
            </a:r>
          </a:p>
          <a:p>
            <a:pPr lvl="0"/>
            <a:r>
              <a:rPr lang="uk-UA" dirty="0"/>
              <a:t>вивчення механізмів регулювання зовнішньоекономічної діяльності;</a:t>
            </a:r>
          </a:p>
          <a:p>
            <a:pPr lvl="0"/>
            <a:r>
              <a:rPr lang="uk-UA" dirty="0"/>
              <a:t>визначення основних напрямків ведення зовнішньоекономічних операцій;</a:t>
            </a:r>
          </a:p>
          <a:p>
            <a:pPr lvl="0"/>
            <a:r>
              <a:rPr lang="uk-UA" dirty="0"/>
              <a:t>визначити інструменти дослідження закордонних ринків з метою їх вибору;</a:t>
            </a:r>
          </a:p>
          <a:p>
            <a:pPr lvl="0"/>
            <a:r>
              <a:rPr lang="uk-UA" dirty="0"/>
              <a:t>набуття навичок здійснення експортно-імпортних операцій;</a:t>
            </a:r>
          </a:p>
          <a:p>
            <a:pPr lvl="0"/>
            <a:r>
              <a:rPr lang="uk-UA" dirty="0"/>
              <a:t>засвоєння методичних основ міжнародної контрактної діяльності;</a:t>
            </a:r>
          </a:p>
          <a:p>
            <a:pPr lvl="0"/>
            <a:r>
              <a:rPr lang="uk-UA" dirty="0"/>
              <a:t>дослідження механізмів залучення іноземних інвестицій, шляхом організації спільних підприємств, тощо.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Головними завданнями курсу є: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627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8853">
        <p14:switch dir="r"/>
      </p:transition>
    </mc:Choice>
    <mc:Fallback xmlns="">
      <p:transition spd="slow" advTm="1885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sz="3200" dirty="0" smtClean="0"/>
              <a:t>є </a:t>
            </a:r>
            <a:r>
              <a:rPr lang="uk-UA" sz="3200" dirty="0"/>
              <a:t>відносини суб’єктів міжнародної економічної економіки, що виникають в процесі їх зовнішньоекономічної діяльності. 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Предметом</a:t>
            </a:r>
            <a:r>
              <a:rPr lang="uk-UA" dirty="0"/>
              <a:t> </a:t>
            </a:r>
            <a:r>
              <a:rPr lang="uk-UA" b="1" dirty="0"/>
              <a:t>дисципліни</a:t>
            </a:r>
            <a:r>
              <a:rPr lang="uk-UA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07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591">
        <p14:switch dir="r"/>
      </p:transition>
    </mc:Choice>
    <mc:Fallback xmlns="">
      <p:transition spd="slow" advTm="659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1772816"/>
            <a:ext cx="8568952" cy="4353347"/>
          </a:xfrm>
        </p:spPr>
        <p:txBody>
          <a:bodyPr>
            <a:normAutofit/>
          </a:bodyPr>
          <a:lstStyle/>
          <a:p>
            <a:r>
              <a:rPr lang="uk-UA" b="1" dirty="0"/>
              <a:t>Тема 1.</a:t>
            </a:r>
            <a:r>
              <a:rPr lang="uk-UA" dirty="0"/>
              <a:t> Економічна сутність зовнішньоекономічної діяльності (ЗЕД). </a:t>
            </a:r>
          </a:p>
          <a:p>
            <a:r>
              <a:rPr lang="uk-UA" b="1" dirty="0"/>
              <a:t>Тема 2.</a:t>
            </a:r>
            <a:r>
              <a:rPr lang="uk-UA" dirty="0"/>
              <a:t> Зовнішньоекономічна діяльність як система господарських зв’язків українських підприємств.</a:t>
            </a:r>
          </a:p>
          <a:p>
            <a:r>
              <a:rPr lang="uk-UA" b="1" dirty="0" smtClean="0"/>
              <a:t>Тема 3.</a:t>
            </a:r>
            <a:r>
              <a:rPr lang="uk-UA" dirty="0" smtClean="0"/>
              <a:t> </a:t>
            </a:r>
            <a:r>
              <a:rPr lang="uk-UA" dirty="0"/>
              <a:t>Митне регулювання ЗЕД підприємств.</a:t>
            </a:r>
          </a:p>
          <a:p>
            <a:r>
              <a:rPr lang="uk-UA" b="1" dirty="0"/>
              <a:t>Тема </a:t>
            </a:r>
            <a:r>
              <a:rPr lang="uk-UA" b="1" dirty="0" smtClean="0"/>
              <a:t>4</a:t>
            </a:r>
            <a:r>
              <a:rPr lang="uk-UA" dirty="0" smtClean="0"/>
              <a:t>. </a:t>
            </a:r>
            <a:r>
              <a:rPr lang="uk-UA" dirty="0"/>
              <a:t>Валютне регулювання ЗЕД підприємства.</a:t>
            </a:r>
          </a:p>
          <a:p>
            <a:r>
              <a:rPr lang="uk-UA" b="1" dirty="0"/>
              <a:t>Тема </a:t>
            </a:r>
            <a:r>
              <a:rPr lang="uk-UA" b="1" dirty="0" smtClean="0"/>
              <a:t>5.</a:t>
            </a:r>
            <a:r>
              <a:rPr lang="uk-UA" dirty="0" smtClean="0"/>
              <a:t> </a:t>
            </a:r>
            <a:r>
              <a:rPr lang="uk-UA" dirty="0"/>
              <a:t>Оподаткування </a:t>
            </a:r>
            <a:r>
              <a:rPr lang="uk-UA" dirty="0" smtClean="0"/>
              <a:t>та ц</a:t>
            </a:r>
            <a:r>
              <a:rPr lang="uk-UA" dirty="0" smtClean="0"/>
              <a:t>іноутворення в ЗЕД </a:t>
            </a:r>
            <a:r>
              <a:rPr lang="uk-UA" dirty="0"/>
              <a:t>підприємств.</a:t>
            </a:r>
          </a:p>
          <a:p>
            <a:r>
              <a:rPr lang="uk-UA" b="1" dirty="0" smtClean="0"/>
              <a:t>Тема 6.</a:t>
            </a:r>
            <a:r>
              <a:rPr lang="uk-UA" dirty="0" smtClean="0"/>
              <a:t> </a:t>
            </a:r>
            <a:r>
              <a:rPr lang="uk-UA" dirty="0"/>
              <a:t>Пошук та оцінка зарубіжних партнерів. Форми виходу підприємства на зовнішні ринки.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Теми курсу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1073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314">
        <p14:switch dir="r"/>
      </p:transition>
    </mc:Choice>
    <mc:Fallback xmlns="">
      <p:transition spd="slow" advTm="731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5" y="1772816"/>
            <a:ext cx="8496945" cy="4536504"/>
          </a:xfrm>
        </p:spPr>
        <p:txBody>
          <a:bodyPr>
            <a:normAutofit/>
          </a:bodyPr>
          <a:lstStyle/>
          <a:p>
            <a:r>
              <a:rPr lang="uk-UA" b="1" dirty="0"/>
              <a:t>Тема </a:t>
            </a:r>
            <a:r>
              <a:rPr lang="uk-UA" b="1" dirty="0" smtClean="0"/>
              <a:t>7.</a:t>
            </a:r>
            <a:r>
              <a:rPr lang="uk-UA" dirty="0" smtClean="0"/>
              <a:t>  </a:t>
            </a:r>
            <a:r>
              <a:rPr lang="uk-UA" dirty="0"/>
              <a:t>Структура та зміст зовнішньоторговельного контракту (ЗТК</a:t>
            </a:r>
            <a:r>
              <a:rPr lang="uk-UA" dirty="0" smtClean="0"/>
              <a:t>). </a:t>
            </a:r>
            <a:r>
              <a:rPr lang="uk-UA" dirty="0"/>
              <a:t>Базисні умови поставки (БУП).</a:t>
            </a:r>
          </a:p>
          <a:p>
            <a:r>
              <a:rPr lang="ru-RU" b="1" dirty="0"/>
              <a:t>Тема </a:t>
            </a:r>
            <a:r>
              <a:rPr lang="ru-RU" b="1" dirty="0" smtClean="0"/>
              <a:t>8.</a:t>
            </a:r>
            <a:r>
              <a:rPr lang="ru-RU" dirty="0" smtClean="0"/>
              <a:t>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розрахунки</a:t>
            </a:r>
            <a:r>
              <a:rPr lang="ru-RU" dirty="0"/>
              <a:t> при </a:t>
            </a:r>
            <a:r>
              <a:rPr lang="ru-RU" dirty="0" err="1"/>
              <a:t>здійсненні</a:t>
            </a:r>
            <a:r>
              <a:rPr lang="ru-RU" dirty="0"/>
              <a:t> ЗЕД.</a:t>
            </a:r>
            <a:endParaRPr lang="uk-UA" dirty="0"/>
          </a:p>
          <a:p>
            <a:r>
              <a:rPr lang="uk-UA" b="1" dirty="0"/>
              <a:t>Тема </a:t>
            </a:r>
            <a:r>
              <a:rPr lang="uk-UA" b="1" dirty="0" smtClean="0"/>
              <a:t>9.</a:t>
            </a:r>
            <a:r>
              <a:rPr lang="uk-UA" dirty="0" smtClean="0"/>
              <a:t> </a:t>
            </a:r>
            <a:r>
              <a:rPr lang="uk-UA" dirty="0"/>
              <a:t>Кредитування ЗЕД підприємств.</a:t>
            </a:r>
          </a:p>
          <a:p>
            <a:r>
              <a:rPr lang="uk-UA" b="1" dirty="0"/>
              <a:t>Тема </a:t>
            </a:r>
            <a:r>
              <a:rPr lang="uk-UA" b="1" dirty="0" smtClean="0"/>
              <a:t>10.</a:t>
            </a:r>
            <a:r>
              <a:rPr lang="uk-UA" dirty="0" smtClean="0"/>
              <a:t> </a:t>
            </a:r>
            <a:r>
              <a:rPr lang="uk-UA" dirty="0"/>
              <a:t>Транспортне забезпечення </a:t>
            </a:r>
            <a:r>
              <a:rPr lang="uk-UA" dirty="0" smtClean="0"/>
              <a:t>та с</a:t>
            </a:r>
            <a:r>
              <a:rPr lang="uk-UA" dirty="0" smtClean="0"/>
              <a:t>трахування </a:t>
            </a:r>
            <a:r>
              <a:rPr lang="uk-UA" dirty="0"/>
              <a:t>ЗЕД </a:t>
            </a:r>
            <a:r>
              <a:rPr lang="uk-UA" dirty="0"/>
              <a:t>підприємств.</a:t>
            </a:r>
          </a:p>
          <a:p>
            <a:r>
              <a:rPr lang="uk-UA" b="1" dirty="0" smtClean="0"/>
              <a:t>Тема 11.</a:t>
            </a:r>
            <a:r>
              <a:rPr lang="uk-UA" dirty="0" smtClean="0"/>
              <a:t> </a:t>
            </a:r>
            <a:r>
              <a:rPr lang="uk-UA" dirty="0"/>
              <a:t>Економічна ефективність ЗЕД підприємства.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Теми курсу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73430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944">
        <p14:switch dir="r"/>
      </p:transition>
    </mc:Choice>
    <mc:Fallback xmlns="">
      <p:transition spd="slow" advTm="694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844824"/>
            <a:ext cx="8568952" cy="4608512"/>
          </a:xfrm>
        </p:spPr>
        <p:txBody>
          <a:bodyPr>
            <a:normAutofit/>
          </a:bodyPr>
          <a:lstStyle/>
          <a:p>
            <a:r>
              <a:rPr lang="uk-UA" b="1" dirty="0" smtClean="0"/>
              <a:t>знати</a:t>
            </a:r>
            <a:r>
              <a:rPr lang="uk-UA" dirty="0"/>
              <a:t>: сучасну термінологію міжнародного бізнесу; методи та інструменти регулювання зовнішньоекономічної діяльності; особливості товарної та цінової політики на світових ринках, порядок розробки та  укладання контрактів.</a:t>
            </a:r>
          </a:p>
          <a:p>
            <a:r>
              <a:rPr lang="uk-UA" b="1" dirty="0"/>
              <a:t>вміти</a:t>
            </a:r>
            <a:r>
              <a:rPr lang="uk-UA" dirty="0"/>
              <a:t>:</a:t>
            </a:r>
            <a:r>
              <a:rPr lang="uk-UA" b="1" dirty="0"/>
              <a:t> </a:t>
            </a:r>
            <a:r>
              <a:rPr lang="uk-UA" dirty="0"/>
              <a:t>збирати та аналізувати інформацію з метою вибору та дослідження закордонних ринків; оцінювати кон’юнктуру зарубіжних ринків розробляти товарний асортимент; розраховувати експортні ціни; здійснювати та укладати міжнародні контракти; розраховувати митну вартість товару, суму мита, митних зборів, ПДВ при перевезенні товарів через кордон</a:t>
            </a:r>
            <a:r>
              <a:rPr lang="uk-UA" dirty="0" smtClean="0"/>
              <a:t>.</a:t>
            </a:r>
            <a:endParaRPr lang="uk-UA" dirty="0"/>
          </a:p>
          <a:p>
            <a:endParaRPr lang="uk-UA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У результаті вивчення навчальної дисципліни студент повинен</a:t>
            </a:r>
            <a:br>
              <a:rPr lang="uk-UA" b="1" dirty="0"/>
            </a:br>
            <a:endParaRPr lang="uk-UA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579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5341">
        <p14:switch dir="r"/>
      </p:transition>
    </mc:Choice>
    <mc:Fallback xmlns="">
      <p:transition spd="slow" advTm="1534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8424936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68539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3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5|2.4|2.9|2.5|2.4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6.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</TotalTime>
  <Words>374</Words>
  <Application>Microsoft Office PowerPoint</Application>
  <PresentationFormat>Экран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ОСНОВИ ЗОВНІШНЬОЕКОНОМІЧНОЇ ДІЯЛЬНОСТІ ПІДПРИЄМСТВА</vt:lpstr>
      <vt:lpstr>Презентация PowerPoint</vt:lpstr>
      <vt:lpstr>Мета вивчення навчального курсу</vt:lpstr>
      <vt:lpstr>Головними завданнями курсу є: </vt:lpstr>
      <vt:lpstr>Предметом дисципліни </vt:lpstr>
      <vt:lpstr>Теми курсу</vt:lpstr>
      <vt:lpstr>Теми курсу</vt:lpstr>
      <vt:lpstr>У результаті вивчення навчальної дисципліни студент повинен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ЗОВНІШНЬОЕКОНОМІЧНОЇ ДІЯЛЬНОСТІ ПІДПРИЄМСТВА</dc:title>
  <dc:creator>Наташа</dc:creator>
  <cp:lastModifiedBy>Наташа</cp:lastModifiedBy>
  <cp:revision>10</cp:revision>
  <dcterms:created xsi:type="dcterms:W3CDTF">2016-01-28T05:54:17Z</dcterms:created>
  <dcterms:modified xsi:type="dcterms:W3CDTF">2022-01-22T17:23:18Z</dcterms:modified>
</cp:coreProperties>
</file>