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257" r:id="rId4"/>
    <p:sldId id="389" r:id="rId5"/>
    <p:sldId id="266" r:id="rId6"/>
    <p:sldId id="388" r:id="rId7"/>
    <p:sldId id="258" r:id="rId8"/>
    <p:sldId id="376" r:id="rId9"/>
    <p:sldId id="381" r:id="rId10"/>
    <p:sldId id="263" r:id="rId11"/>
    <p:sldId id="264" r:id="rId12"/>
    <p:sldId id="379" r:id="rId13"/>
    <p:sldId id="343" r:id="rId14"/>
    <p:sldId id="382" r:id="rId15"/>
    <p:sldId id="383" r:id="rId16"/>
    <p:sldId id="387" r:id="rId17"/>
    <p:sldId id="273" r:id="rId18"/>
    <p:sldId id="278" r:id="rId19"/>
    <p:sldId id="340" r:id="rId20"/>
    <p:sldId id="276" r:id="rId21"/>
    <p:sldId id="384" r:id="rId22"/>
    <p:sldId id="277" r:id="rId23"/>
    <p:sldId id="385" r:id="rId24"/>
    <p:sldId id="300" r:id="rId25"/>
    <p:sldId id="390" r:id="rId26"/>
    <p:sldId id="386" r:id="rId2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EB7C2-AEAD-454F-9E6C-0E95638E2D4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B0EFD96-82B5-42F9-A984-F043DDF0C434}">
      <dgm:prSet phldrT="[Текст]"/>
      <dgm:spPr/>
      <dgm:t>
        <a:bodyPr/>
        <a:lstStyle/>
        <a:p>
          <a:r>
            <a:rPr lang="uk-UA" dirty="0"/>
            <a:t>Рецептор</a:t>
          </a:r>
          <a:endParaRPr lang="ru-UA" dirty="0"/>
        </a:p>
      </dgm:t>
    </dgm:pt>
    <dgm:pt modelId="{B3B6F706-6F4A-4B8B-8DE3-F063A3D2F3E2}" type="parTrans" cxnId="{F8E7FDE0-7DD4-4A0F-BA37-3BC81F428333}">
      <dgm:prSet/>
      <dgm:spPr/>
      <dgm:t>
        <a:bodyPr/>
        <a:lstStyle/>
        <a:p>
          <a:endParaRPr lang="ru-UA"/>
        </a:p>
      </dgm:t>
    </dgm:pt>
    <dgm:pt modelId="{3B1A9E80-D794-4316-B3C3-45C4B6818505}" type="sibTrans" cxnId="{F8E7FDE0-7DD4-4A0F-BA37-3BC81F428333}">
      <dgm:prSet/>
      <dgm:spPr/>
      <dgm:t>
        <a:bodyPr/>
        <a:lstStyle/>
        <a:p>
          <a:endParaRPr lang="ru-UA"/>
        </a:p>
      </dgm:t>
    </dgm:pt>
    <dgm:pt modelId="{671DD090-56BE-4015-B52D-22918E30B0BF}">
      <dgm:prSet phldrT="[Текст]"/>
      <dgm:spPr/>
      <dgm:t>
        <a:bodyPr/>
        <a:lstStyle/>
        <a:p>
          <a:r>
            <a:rPr lang="uk-UA" dirty="0"/>
            <a:t>Стартовий фермент</a:t>
          </a:r>
          <a:endParaRPr lang="ru-UA" dirty="0"/>
        </a:p>
      </dgm:t>
    </dgm:pt>
    <dgm:pt modelId="{EFBBECEB-5383-47D0-8AC8-0625F5042B0A}" type="parTrans" cxnId="{EEE0976B-DF7F-4B8C-8476-B85104D75D04}">
      <dgm:prSet/>
      <dgm:spPr/>
      <dgm:t>
        <a:bodyPr/>
        <a:lstStyle/>
        <a:p>
          <a:endParaRPr lang="ru-UA"/>
        </a:p>
      </dgm:t>
    </dgm:pt>
    <dgm:pt modelId="{D5E0CEC7-DB19-4E85-B266-855161635ECB}" type="sibTrans" cxnId="{EEE0976B-DF7F-4B8C-8476-B85104D75D04}">
      <dgm:prSet/>
      <dgm:spPr/>
      <dgm:t>
        <a:bodyPr/>
        <a:lstStyle/>
        <a:p>
          <a:endParaRPr lang="ru-UA"/>
        </a:p>
      </dgm:t>
    </dgm:pt>
    <dgm:pt modelId="{9FDE06FC-8800-473F-AA1B-9FF8BF0D3941}">
      <dgm:prSet phldrT="[Текст]"/>
      <dgm:spPr/>
      <dgm:t>
        <a:bodyPr/>
        <a:lstStyle/>
        <a:p>
          <a:r>
            <a:rPr lang="uk-UA" dirty="0" err="1"/>
            <a:t>Протеїнкінази</a:t>
          </a:r>
          <a:endParaRPr lang="ru-UA" dirty="0"/>
        </a:p>
      </dgm:t>
    </dgm:pt>
    <dgm:pt modelId="{22AD044F-40B0-4EAD-B5E8-E0F7CA01C064}" type="parTrans" cxnId="{192F7125-6030-448C-88F2-C3EA3C984CA8}">
      <dgm:prSet/>
      <dgm:spPr/>
      <dgm:t>
        <a:bodyPr/>
        <a:lstStyle/>
        <a:p>
          <a:endParaRPr lang="ru-UA"/>
        </a:p>
      </dgm:t>
    </dgm:pt>
    <dgm:pt modelId="{179B5F3F-4D97-4C9F-9848-45A884BBA4AC}" type="sibTrans" cxnId="{192F7125-6030-448C-88F2-C3EA3C984CA8}">
      <dgm:prSet/>
      <dgm:spPr/>
      <dgm:t>
        <a:bodyPr/>
        <a:lstStyle/>
        <a:p>
          <a:endParaRPr lang="ru-UA"/>
        </a:p>
      </dgm:t>
    </dgm:pt>
    <dgm:pt modelId="{85311202-D356-4E4F-8167-4CB04969E7D6}">
      <dgm:prSet/>
      <dgm:spPr/>
      <dgm:t>
        <a:bodyPr/>
        <a:lstStyle/>
        <a:p>
          <a:r>
            <a:rPr lang="uk-UA" dirty="0"/>
            <a:t>ФРТ</a:t>
          </a:r>
          <a:endParaRPr lang="ru-UA" dirty="0"/>
        </a:p>
      </dgm:t>
    </dgm:pt>
    <dgm:pt modelId="{383B0910-D39B-46DF-95F7-09AAE0231E25}" type="parTrans" cxnId="{5B66610C-3BC6-4980-A15D-BAD38372B25E}">
      <dgm:prSet/>
      <dgm:spPr/>
      <dgm:t>
        <a:bodyPr/>
        <a:lstStyle/>
        <a:p>
          <a:endParaRPr lang="ru-UA"/>
        </a:p>
      </dgm:t>
    </dgm:pt>
    <dgm:pt modelId="{C89BBFFD-7AA6-4980-BC63-F31710E79F60}" type="sibTrans" cxnId="{5B66610C-3BC6-4980-A15D-BAD38372B25E}">
      <dgm:prSet/>
      <dgm:spPr/>
      <dgm:t>
        <a:bodyPr/>
        <a:lstStyle/>
        <a:p>
          <a:endParaRPr lang="ru-UA"/>
        </a:p>
      </dgm:t>
    </dgm:pt>
    <dgm:pt modelId="{683FB28C-3C90-4FDB-9F20-72C39B6E6462}">
      <dgm:prSet/>
      <dgm:spPr/>
      <dgm:t>
        <a:bodyPr/>
        <a:lstStyle/>
        <a:p>
          <a:r>
            <a:rPr lang="uk-UA" dirty="0"/>
            <a:t>Зміна експресії генів</a:t>
          </a:r>
          <a:endParaRPr lang="ru-UA" dirty="0"/>
        </a:p>
      </dgm:t>
    </dgm:pt>
    <dgm:pt modelId="{FC827305-B55C-4CFF-A4C7-049E335C39C6}" type="parTrans" cxnId="{2B1B3EC0-B0B3-408B-9326-775472705AAD}">
      <dgm:prSet/>
      <dgm:spPr/>
      <dgm:t>
        <a:bodyPr/>
        <a:lstStyle/>
        <a:p>
          <a:endParaRPr lang="ru-UA"/>
        </a:p>
      </dgm:t>
    </dgm:pt>
    <dgm:pt modelId="{F5E2D1EC-FF68-4378-81EC-15DB35661390}" type="sibTrans" cxnId="{2B1B3EC0-B0B3-408B-9326-775472705AAD}">
      <dgm:prSet/>
      <dgm:spPr/>
      <dgm:t>
        <a:bodyPr/>
        <a:lstStyle/>
        <a:p>
          <a:endParaRPr lang="ru-UA"/>
        </a:p>
      </dgm:t>
    </dgm:pt>
    <dgm:pt modelId="{C8B7F877-41AA-4B38-9222-45689516B9B7}" type="pres">
      <dgm:prSet presAssocID="{B11EB7C2-AEAD-454F-9E6C-0E95638E2D45}" presName="Name0" presStyleCnt="0">
        <dgm:presLayoutVars>
          <dgm:dir/>
          <dgm:resizeHandles val="exact"/>
        </dgm:presLayoutVars>
      </dgm:prSet>
      <dgm:spPr/>
    </dgm:pt>
    <dgm:pt modelId="{F3F666F1-D8A0-43A6-92C5-1BD3C4C71670}" type="pres">
      <dgm:prSet presAssocID="{3B0EFD96-82B5-42F9-A984-F043DDF0C43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A8994-2BE6-40E3-BB22-405A4FC3837A}" type="pres">
      <dgm:prSet presAssocID="{3B1A9E80-D794-4316-B3C3-45C4B681850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8D7FAC5-3B6A-499D-9A1A-6BE86C60063A}" type="pres">
      <dgm:prSet presAssocID="{3B1A9E80-D794-4316-B3C3-45C4B6818505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4A0177B4-0CC7-4BCD-8AD1-F408D550A1B7}" type="pres">
      <dgm:prSet presAssocID="{671DD090-56BE-4015-B52D-22918E30B0B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B38A9-9E35-4F70-B5F6-CFFD38174BC3}" type="pres">
      <dgm:prSet presAssocID="{D5E0CEC7-DB19-4E85-B266-855161635EC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21FE8FF-40B7-4BFA-80F8-A074B5FBDE40}" type="pres">
      <dgm:prSet presAssocID="{D5E0CEC7-DB19-4E85-B266-855161635EC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F58B033-ABCE-4906-8F5F-9CA21ADED9CC}" type="pres">
      <dgm:prSet presAssocID="{9FDE06FC-8800-473F-AA1B-9FF8BF0D3941}" presName="node" presStyleLbl="node1" presStyleIdx="2" presStyleCnt="5" custLinFactNeighborX="-5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77D20-2F32-437A-AC99-4FC7458E799A}" type="pres">
      <dgm:prSet presAssocID="{179B5F3F-4D97-4C9F-9848-45A884BBA4A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73C133D-15EA-49F2-8454-1C4328DEF140}" type="pres">
      <dgm:prSet presAssocID="{179B5F3F-4D97-4C9F-9848-45A884BBA4A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71490C7-727A-4696-82F1-33106E6FDEFD}" type="pres">
      <dgm:prSet presAssocID="{85311202-D356-4E4F-8167-4CB04969E7D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F95A5-9E2D-44D2-89BE-C45340E2BDBF}" type="pres">
      <dgm:prSet presAssocID="{C89BBFFD-7AA6-4980-BC63-F31710E79F6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2FE0C14-340F-490F-9BD9-08795B6BBC1E}" type="pres">
      <dgm:prSet presAssocID="{C89BBFFD-7AA6-4980-BC63-F31710E79F6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F28F6AE-EC98-4235-A83E-DC542DE022D7}" type="pres">
      <dgm:prSet presAssocID="{683FB28C-3C90-4FDB-9F20-72C39B6E646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4D8B35-D771-4FFA-A872-EACB5011CE27}" type="presOf" srcId="{C89BBFFD-7AA6-4980-BC63-F31710E79F60}" destId="{DCDF95A5-9E2D-44D2-89BE-C45340E2BDBF}" srcOrd="0" destOrd="0" presId="urn:microsoft.com/office/officeart/2005/8/layout/process1"/>
    <dgm:cxn modelId="{5B013402-F722-48B1-B755-A76980AF129A}" type="presOf" srcId="{683FB28C-3C90-4FDB-9F20-72C39B6E6462}" destId="{8F28F6AE-EC98-4235-A83E-DC542DE022D7}" srcOrd="0" destOrd="0" presId="urn:microsoft.com/office/officeart/2005/8/layout/process1"/>
    <dgm:cxn modelId="{94F2F625-9EE9-4C33-9E69-21BFB9B50DCF}" type="presOf" srcId="{C89BBFFD-7AA6-4980-BC63-F31710E79F60}" destId="{52FE0C14-340F-490F-9BD9-08795B6BBC1E}" srcOrd="1" destOrd="0" presId="urn:microsoft.com/office/officeart/2005/8/layout/process1"/>
    <dgm:cxn modelId="{EEE0976B-DF7F-4B8C-8476-B85104D75D04}" srcId="{B11EB7C2-AEAD-454F-9E6C-0E95638E2D45}" destId="{671DD090-56BE-4015-B52D-22918E30B0BF}" srcOrd="1" destOrd="0" parTransId="{EFBBECEB-5383-47D0-8AC8-0625F5042B0A}" sibTransId="{D5E0CEC7-DB19-4E85-B266-855161635ECB}"/>
    <dgm:cxn modelId="{F8E7FDE0-7DD4-4A0F-BA37-3BC81F428333}" srcId="{B11EB7C2-AEAD-454F-9E6C-0E95638E2D45}" destId="{3B0EFD96-82B5-42F9-A984-F043DDF0C434}" srcOrd="0" destOrd="0" parTransId="{B3B6F706-6F4A-4B8B-8DE3-F063A3D2F3E2}" sibTransId="{3B1A9E80-D794-4316-B3C3-45C4B6818505}"/>
    <dgm:cxn modelId="{90398EFF-12E1-4868-ACA3-FD1C59792962}" type="presOf" srcId="{9FDE06FC-8800-473F-AA1B-9FF8BF0D3941}" destId="{EF58B033-ABCE-4906-8F5F-9CA21ADED9CC}" srcOrd="0" destOrd="0" presId="urn:microsoft.com/office/officeart/2005/8/layout/process1"/>
    <dgm:cxn modelId="{890C97D0-DF19-4EBB-AFAA-4E05FA6F6E54}" type="presOf" srcId="{3B0EFD96-82B5-42F9-A984-F043DDF0C434}" destId="{F3F666F1-D8A0-43A6-92C5-1BD3C4C71670}" srcOrd="0" destOrd="0" presId="urn:microsoft.com/office/officeart/2005/8/layout/process1"/>
    <dgm:cxn modelId="{59358609-297B-4C98-AF70-BE00E6E816AA}" type="presOf" srcId="{D5E0CEC7-DB19-4E85-B266-855161635ECB}" destId="{5B6B38A9-9E35-4F70-B5F6-CFFD38174BC3}" srcOrd="0" destOrd="0" presId="urn:microsoft.com/office/officeart/2005/8/layout/process1"/>
    <dgm:cxn modelId="{86614881-9E24-481D-B280-FAF03C66FD8B}" type="presOf" srcId="{3B1A9E80-D794-4316-B3C3-45C4B6818505}" destId="{CA2A8994-2BE6-40E3-BB22-405A4FC3837A}" srcOrd="0" destOrd="0" presId="urn:microsoft.com/office/officeart/2005/8/layout/process1"/>
    <dgm:cxn modelId="{33B0893A-A5C0-4323-BAC5-F74FF24A65B8}" type="presOf" srcId="{85311202-D356-4E4F-8167-4CB04969E7D6}" destId="{B71490C7-727A-4696-82F1-33106E6FDEFD}" srcOrd="0" destOrd="0" presId="urn:microsoft.com/office/officeart/2005/8/layout/process1"/>
    <dgm:cxn modelId="{13A00CE3-820C-4BC7-AABB-50DADF99D1B2}" type="presOf" srcId="{671DD090-56BE-4015-B52D-22918E30B0BF}" destId="{4A0177B4-0CC7-4BCD-8AD1-F408D550A1B7}" srcOrd="0" destOrd="0" presId="urn:microsoft.com/office/officeart/2005/8/layout/process1"/>
    <dgm:cxn modelId="{192F7125-6030-448C-88F2-C3EA3C984CA8}" srcId="{B11EB7C2-AEAD-454F-9E6C-0E95638E2D45}" destId="{9FDE06FC-8800-473F-AA1B-9FF8BF0D3941}" srcOrd="2" destOrd="0" parTransId="{22AD044F-40B0-4EAD-B5E8-E0F7CA01C064}" sibTransId="{179B5F3F-4D97-4C9F-9848-45A884BBA4AC}"/>
    <dgm:cxn modelId="{780AF0F0-6D54-4D54-8690-9566B917AE9A}" type="presOf" srcId="{D5E0CEC7-DB19-4E85-B266-855161635ECB}" destId="{421FE8FF-40B7-4BFA-80F8-A074B5FBDE40}" srcOrd="1" destOrd="0" presId="urn:microsoft.com/office/officeart/2005/8/layout/process1"/>
    <dgm:cxn modelId="{177E1C79-7363-4D4C-8167-964E219123F0}" type="presOf" srcId="{3B1A9E80-D794-4316-B3C3-45C4B6818505}" destId="{18D7FAC5-3B6A-499D-9A1A-6BE86C60063A}" srcOrd="1" destOrd="0" presId="urn:microsoft.com/office/officeart/2005/8/layout/process1"/>
    <dgm:cxn modelId="{3064DF37-6FD3-4C00-ADF0-85C13F30AC8A}" type="presOf" srcId="{179B5F3F-4D97-4C9F-9848-45A884BBA4AC}" destId="{45777D20-2F32-437A-AC99-4FC7458E799A}" srcOrd="0" destOrd="0" presId="urn:microsoft.com/office/officeart/2005/8/layout/process1"/>
    <dgm:cxn modelId="{ADD17210-45C8-45F6-BECA-7C0EA6FDE389}" type="presOf" srcId="{179B5F3F-4D97-4C9F-9848-45A884BBA4AC}" destId="{373C133D-15EA-49F2-8454-1C4328DEF140}" srcOrd="1" destOrd="0" presId="urn:microsoft.com/office/officeart/2005/8/layout/process1"/>
    <dgm:cxn modelId="{7D48F7D8-8701-42BD-BFA0-6BBCDED0725E}" type="presOf" srcId="{B11EB7C2-AEAD-454F-9E6C-0E95638E2D45}" destId="{C8B7F877-41AA-4B38-9222-45689516B9B7}" srcOrd="0" destOrd="0" presId="urn:microsoft.com/office/officeart/2005/8/layout/process1"/>
    <dgm:cxn modelId="{2B1B3EC0-B0B3-408B-9326-775472705AAD}" srcId="{B11EB7C2-AEAD-454F-9E6C-0E95638E2D45}" destId="{683FB28C-3C90-4FDB-9F20-72C39B6E6462}" srcOrd="4" destOrd="0" parTransId="{FC827305-B55C-4CFF-A4C7-049E335C39C6}" sibTransId="{F5E2D1EC-FF68-4378-81EC-15DB35661390}"/>
    <dgm:cxn modelId="{5B66610C-3BC6-4980-A15D-BAD38372B25E}" srcId="{B11EB7C2-AEAD-454F-9E6C-0E95638E2D45}" destId="{85311202-D356-4E4F-8167-4CB04969E7D6}" srcOrd="3" destOrd="0" parTransId="{383B0910-D39B-46DF-95F7-09AAE0231E25}" sibTransId="{C89BBFFD-7AA6-4980-BC63-F31710E79F60}"/>
    <dgm:cxn modelId="{5DDA201B-B5AD-4ADA-9D3B-92A956B815C6}" type="presParOf" srcId="{C8B7F877-41AA-4B38-9222-45689516B9B7}" destId="{F3F666F1-D8A0-43A6-92C5-1BD3C4C71670}" srcOrd="0" destOrd="0" presId="urn:microsoft.com/office/officeart/2005/8/layout/process1"/>
    <dgm:cxn modelId="{8B432F0B-4DE1-4E1C-8AE8-5DFEC0CC5350}" type="presParOf" srcId="{C8B7F877-41AA-4B38-9222-45689516B9B7}" destId="{CA2A8994-2BE6-40E3-BB22-405A4FC3837A}" srcOrd="1" destOrd="0" presId="urn:microsoft.com/office/officeart/2005/8/layout/process1"/>
    <dgm:cxn modelId="{6AE7B88D-E88E-4E0C-B7AC-B5D73DA75491}" type="presParOf" srcId="{CA2A8994-2BE6-40E3-BB22-405A4FC3837A}" destId="{18D7FAC5-3B6A-499D-9A1A-6BE86C60063A}" srcOrd="0" destOrd="0" presId="urn:microsoft.com/office/officeart/2005/8/layout/process1"/>
    <dgm:cxn modelId="{92BAD7DF-2E21-4257-AF22-E0AA30655100}" type="presParOf" srcId="{C8B7F877-41AA-4B38-9222-45689516B9B7}" destId="{4A0177B4-0CC7-4BCD-8AD1-F408D550A1B7}" srcOrd="2" destOrd="0" presId="urn:microsoft.com/office/officeart/2005/8/layout/process1"/>
    <dgm:cxn modelId="{50B9F25D-B536-4A3C-98FC-59062A1C5EA0}" type="presParOf" srcId="{C8B7F877-41AA-4B38-9222-45689516B9B7}" destId="{5B6B38A9-9E35-4F70-B5F6-CFFD38174BC3}" srcOrd="3" destOrd="0" presId="urn:microsoft.com/office/officeart/2005/8/layout/process1"/>
    <dgm:cxn modelId="{0B342B2B-3C29-4D79-9F9B-D07D7F10E459}" type="presParOf" srcId="{5B6B38A9-9E35-4F70-B5F6-CFFD38174BC3}" destId="{421FE8FF-40B7-4BFA-80F8-A074B5FBDE40}" srcOrd="0" destOrd="0" presId="urn:microsoft.com/office/officeart/2005/8/layout/process1"/>
    <dgm:cxn modelId="{C9C68D79-102D-4B58-BE51-F7C59BD47BE6}" type="presParOf" srcId="{C8B7F877-41AA-4B38-9222-45689516B9B7}" destId="{EF58B033-ABCE-4906-8F5F-9CA21ADED9CC}" srcOrd="4" destOrd="0" presId="urn:microsoft.com/office/officeart/2005/8/layout/process1"/>
    <dgm:cxn modelId="{8DA1D432-2889-48D1-BD16-1309B5B2A1B6}" type="presParOf" srcId="{C8B7F877-41AA-4B38-9222-45689516B9B7}" destId="{45777D20-2F32-437A-AC99-4FC7458E799A}" srcOrd="5" destOrd="0" presId="urn:microsoft.com/office/officeart/2005/8/layout/process1"/>
    <dgm:cxn modelId="{A1D9B7AA-085B-440F-9CB4-5231380304A7}" type="presParOf" srcId="{45777D20-2F32-437A-AC99-4FC7458E799A}" destId="{373C133D-15EA-49F2-8454-1C4328DEF140}" srcOrd="0" destOrd="0" presId="urn:microsoft.com/office/officeart/2005/8/layout/process1"/>
    <dgm:cxn modelId="{7D13B87A-C24F-49DC-896D-955F9B4E12FE}" type="presParOf" srcId="{C8B7F877-41AA-4B38-9222-45689516B9B7}" destId="{B71490C7-727A-4696-82F1-33106E6FDEFD}" srcOrd="6" destOrd="0" presId="urn:microsoft.com/office/officeart/2005/8/layout/process1"/>
    <dgm:cxn modelId="{5C586DA6-2916-4F81-8258-3CB78716C72C}" type="presParOf" srcId="{C8B7F877-41AA-4B38-9222-45689516B9B7}" destId="{DCDF95A5-9E2D-44D2-89BE-C45340E2BDBF}" srcOrd="7" destOrd="0" presId="urn:microsoft.com/office/officeart/2005/8/layout/process1"/>
    <dgm:cxn modelId="{80EDE3D0-4C64-4168-8401-2ABFCA1BA78C}" type="presParOf" srcId="{DCDF95A5-9E2D-44D2-89BE-C45340E2BDBF}" destId="{52FE0C14-340F-490F-9BD9-08795B6BBC1E}" srcOrd="0" destOrd="0" presId="urn:microsoft.com/office/officeart/2005/8/layout/process1"/>
    <dgm:cxn modelId="{030A1F8D-8F72-4D75-9B44-CA9DC6B36A0E}" type="presParOf" srcId="{C8B7F877-41AA-4B38-9222-45689516B9B7}" destId="{8F28F6AE-EC98-4235-A83E-DC542DE022D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666F1-D8A0-43A6-92C5-1BD3C4C71670}">
      <dsp:nvSpPr>
        <dsp:cNvPr id="0" name=""/>
        <dsp:cNvSpPr/>
      </dsp:nvSpPr>
      <dsp:spPr>
        <a:xfrm>
          <a:off x="396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/>
            <a:t>Рецептор</a:t>
          </a:r>
          <a:endParaRPr lang="ru-UA" sz="1400" kern="1200" dirty="0"/>
        </a:p>
      </dsp:txBody>
      <dsp:txXfrm>
        <a:off x="25589" y="2361860"/>
        <a:ext cx="1187070" cy="694945"/>
      </dsp:txXfrm>
    </dsp:sp>
    <dsp:sp modelId="{CA2A8994-2BE6-40E3-BB22-405A4FC3837A}">
      <dsp:nvSpPr>
        <dsp:cNvPr id="0" name=""/>
        <dsp:cNvSpPr/>
      </dsp:nvSpPr>
      <dsp:spPr>
        <a:xfrm>
          <a:off x="1357312" y="2556774"/>
          <a:ext cx="260826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100" kern="1200"/>
        </a:p>
      </dsp:txBody>
      <dsp:txXfrm>
        <a:off x="1357312" y="2617797"/>
        <a:ext cx="182578" cy="183071"/>
      </dsp:txXfrm>
    </dsp:sp>
    <dsp:sp modelId="{4A0177B4-0CC7-4BCD-8AD1-F408D550A1B7}">
      <dsp:nvSpPr>
        <dsp:cNvPr id="0" name=""/>
        <dsp:cNvSpPr/>
      </dsp:nvSpPr>
      <dsp:spPr>
        <a:xfrm>
          <a:off x="1726406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/>
            <a:t>Стартовий фермент</a:t>
          </a:r>
          <a:endParaRPr lang="ru-UA" sz="1400" kern="1200" dirty="0"/>
        </a:p>
      </dsp:txBody>
      <dsp:txXfrm>
        <a:off x="1748027" y="2361860"/>
        <a:ext cx="1187070" cy="694945"/>
      </dsp:txXfrm>
    </dsp:sp>
    <dsp:sp modelId="{5B6B38A9-9E35-4F70-B5F6-CFFD38174BC3}">
      <dsp:nvSpPr>
        <dsp:cNvPr id="0" name=""/>
        <dsp:cNvSpPr/>
      </dsp:nvSpPr>
      <dsp:spPr>
        <a:xfrm>
          <a:off x="3073356" y="2556774"/>
          <a:ext cx="247271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100" kern="1200"/>
        </a:p>
      </dsp:txBody>
      <dsp:txXfrm>
        <a:off x="3073356" y="2617797"/>
        <a:ext cx="173090" cy="183071"/>
      </dsp:txXfrm>
    </dsp:sp>
    <dsp:sp modelId="{EF58B033-ABCE-4906-8F5F-9CA21ADED9CC}">
      <dsp:nvSpPr>
        <dsp:cNvPr id="0" name=""/>
        <dsp:cNvSpPr/>
      </dsp:nvSpPr>
      <dsp:spPr>
        <a:xfrm>
          <a:off x="342326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/>
            <a:t>Протеїнкінази</a:t>
          </a:r>
          <a:endParaRPr lang="ru-UA" sz="1400" kern="1200" dirty="0"/>
        </a:p>
      </dsp:txBody>
      <dsp:txXfrm>
        <a:off x="3444889" y="2361860"/>
        <a:ext cx="1187070" cy="694945"/>
      </dsp:txXfrm>
    </dsp:sp>
    <dsp:sp modelId="{45777D20-2F32-437A-AC99-4FC7458E799A}">
      <dsp:nvSpPr>
        <dsp:cNvPr id="0" name=""/>
        <dsp:cNvSpPr/>
      </dsp:nvSpPr>
      <dsp:spPr>
        <a:xfrm>
          <a:off x="4783005" y="2556774"/>
          <a:ext cx="274381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100" kern="1200"/>
        </a:p>
      </dsp:txBody>
      <dsp:txXfrm>
        <a:off x="4783005" y="2617797"/>
        <a:ext cx="192067" cy="183071"/>
      </dsp:txXfrm>
    </dsp:sp>
    <dsp:sp modelId="{B71490C7-727A-4696-82F1-33106E6FDEFD}">
      <dsp:nvSpPr>
        <dsp:cNvPr id="0" name=""/>
        <dsp:cNvSpPr/>
      </dsp:nvSpPr>
      <dsp:spPr>
        <a:xfrm>
          <a:off x="5171281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/>
            <a:t>ФРТ</a:t>
          </a:r>
          <a:endParaRPr lang="ru-UA" sz="1400" kern="1200" dirty="0"/>
        </a:p>
      </dsp:txBody>
      <dsp:txXfrm>
        <a:off x="5192902" y="2361860"/>
        <a:ext cx="1187070" cy="694945"/>
      </dsp:txXfrm>
    </dsp:sp>
    <dsp:sp modelId="{DCDF95A5-9E2D-44D2-89BE-C45340E2BDBF}">
      <dsp:nvSpPr>
        <dsp:cNvPr id="0" name=""/>
        <dsp:cNvSpPr/>
      </dsp:nvSpPr>
      <dsp:spPr>
        <a:xfrm>
          <a:off x="6524624" y="2556774"/>
          <a:ext cx="260826" cy="305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100" kern="1200"/>
        </a:p>
      </dsp:txBody>
      <dsp:txXfrm>
        <a:off x="6524624" y="2617797"/>
        <a:ext cx="182578" cy="183071"/>
      </dsp:txXfrm>
    </dsp:sp>
    <dsp:sp modelId="{8F28F6AE-EC98-4235-A83E-DC542DE022D7}">
      <dsp:nvSpPr>
        <dsp:cNvPr id="0" name=""/>
        <dsp:cNvSpPr/>
      </dsp:nvSpPr>
      <dsp:spPr>
        <a:xfrm>
          <a:off x="6893718" y="2340239"/>
          <a:ext cx="1230312" cy="7381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/>
            <a:t>Зміна експресії генів</a:t>
          </a:r>
          <a:endParaRPr lang="ru-UA" sz="1400" kern="1200" dirty="0"/>
        </a:p>
      </dsp:txBody>
      <dsp:txXfrm>
        <a:off x="6915339" y="2361860"/>
        <a:ext cx="1187070" cy="694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205A2-A3DA-4CDA-B27D-5BD1E8B8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18314A-0B9C-4DD5-A0C1-1FCFBE20A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EC2B-FF12-4778-817F-0C6B4F5D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4FE723-80ED-49F8-8DB4-61C14A7D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76AF5-4917-4591-8528-C96ED098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88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C3A5C-25FA-421A-BC0C-56D08C69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2D8C7-B900-49A2-94C3-868BDE136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90047-8593-45E5-BC49-9DBFB902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8BB0E-AA7F-4D16-B386-E50C3F8A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68D258-6414-40F7-AF11-E733BBD9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630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8ED480-C3A5-4CAD-A7E7-8B89D8095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8C1C27-94C4-4BA6-A33B-05A10AA45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11D1F5-09F8-44BA-8B18-DDF3E742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F7EDB7-0C80-4755-B4CA-C4130962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B98B0B-00A4-4E16-B518-554159D1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866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35CB5-A0BF-4FE7-8127-E636691E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1ED5EC-16EE-4FBC-BF88-26C4E21D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DF245-537A-48A0-AB9F-520817C8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84390-EAEB-46AB-B733-C12991C9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20DB32-3B61-42C4-9A2C-47A734CD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031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AF67B-C31C-4B3A-B782-029B9E89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D79DF-ED05-486A-9C63-250A2DF99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34A2FB-14A4-45CD-A0A9-CC57706C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383BB3-1213-402A-A88D-964BC086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3AF042-0674-4A61-84B6-153F2D73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69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816E8-C91A-4ECB-8CA9-EDC6C097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6F420-FBA4-411C-B86F-CDF223B5C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C452BA-7589-45CD-9F32-3557CFC88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FC710E-3AFE-4A10-92A6-C9F398705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09872-90B6-4D7F-B73C-37EF6121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0BD990-161F-463B-87AE-F2C4277B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2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DBC8B4-0109-47B5-A218-B77667F0B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263C38-64B8-480E-98F3-9EB27012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5E572D-5B51-446A-B586-D36267861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817437-B3E1-4766-A18A-1BC0924FC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54B5A8-6E86-4D2D-809D-0582BC9B9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00AFBE-5FB7-4DC5-991B-B8DB3150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24FBEB-9951-486F-824B-C865DFB4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A2F73B-AD33-4D27-9F6E-37DDEE0F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2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86D05-5CFB-4EBE-A9C3-A684E654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CCF0A4-3435-4A8B-A6FD-BCEF00A3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91CFEA-2BF1-4634-B9E0-AFFBDE21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57E7B3-8B35-4E0C-80D9-260B9344F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18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01DD52-C5A1-4F2F-97B7-456B6D9F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6989BD-F784-4CE0-A01C-7E870276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A682F1-138B-4A6C-90CD-941AB924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112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B8791-5F75-440E-BFFF-AD3F7867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A9536E-FEBC-4145-9E2B-09593C0D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D121B8-50B0-4268-97C9-27972E2FA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4E9B5-B5FE-4697-A132-B0C6A41C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6ADB10-9236-465B-A177-D3D0BFF1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CBB8E4-BC34-4308-89E0-84CA5782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566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02B9F-D8EF-45EF-ACDB-D806C1A8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C8B242-3523-4004-8543-A62C30550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1C5E46-D9A7-4170-8071-3F65E3EA5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682616-0336-4983-A47A-F0401C35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F281DB-C8D3-4A17-8A20-7D24FB4B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9CA337-A3A3-4860-9772-C79B20C8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2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665E1-14E0-421C-9CC0-FB1E77AD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B1F2A8-01E4-4978-A856-DF045DB3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8B148-FB2E-43AA-8118-475AD56BA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EA1A-C910-4088-BAF2-8AA5F1A30B24}" type="datetimeFigureOut">
              <a:rPr lang="ru-UA" smtClean="0"/>
              <a:t>17.09.2024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CA058-52FE-430F-9672-FB85E183E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E7C81-B195-4F3E-A33C-4BB41D8AD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A4ECD-FFBE-4FA4-9A76-968282D3792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440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31FE4-817D-4269-BF87-6E3B0B562C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Основні сигнальні системи клітини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5A899C-4611-4F77-A30A-2A326C7A7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2157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120355"/>
            <a:ext cx="10515600" cy="1325563"/>
          </a:xfrm>
        </p:spPr>
        <p:txBody>
          <a:bodyPr/>
          <a:lstStyle/>
          <a:p>
            <a:r>
              <a:rPr lang="uk-UA" dirty="0"/>
              <a:t>Як відбувається трансдукція сигналу?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352926" y="1757701"/>
            <a:ext cx="314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Це каскад хімічних перетворень білків всередині клітини</a:t>
            </a:r>
            <a:endParaRPr lang="ru-U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77F2B-8FDB-4A4C-8CD6-284578EF9904}"/>
              </a:ext>
            </a:extLst>
          </p:cNvPr>
          <p:cNvSpPr txBox="1"/>
          <p:nvPr/>
        </p:nvSpPr>
        <p:spPr>
          <a:xfrm>
            <a:off x="4965031" y="1445918"/>
            <a:ext cx="6168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dirty="0"/>
              <a:t>Основними гравцями при цьому є:</a:t>
            </a:r>
          </a:p>
          <a:p>
            <a:r>
              <a:rPr lang="uk-UA" sz="2400" dirty="0"/>
              <a:t>1 – ферменти, які синтезують вторинні месенджери</a:t>
            </a:r>
          </a:p>
          <a:p>
            <a:r>
              <a:rPr lang="uk-UA" sz="2400" dirty="0"/>
              <a:t>2 – </a:t>
            </a:r>
            <a:r>
              <a:rPr lang="uk-UA" sz="2400" dirty="0" err="1"/>
              <a:t>протеїнкінази</a:t>
            </a:r>
            <a:r>
              <a:rPr lang="uk-UA" sz="2400" dirty="0"/>
              <a:t>, які послідовно активують одна одну через фосфорилювання</a:t>
            </a:r>
          </a:p>
          <a:p>
            <a:r>
              <a:rPr lang="uk-UA" sz="2400" dirty="0"/>
              <a:t>3 – білки- фактори регулятори транскрипції (ФРТ)  (на кінцевих ділянках </a:t>
            </a:r>
            <a:r>
              <a:rPr lang="uk-UA" sz="2400" dirty="0" err="1"/>
              <a:t>сигналінгу</a:t>
            </a:r>
            <a:r>
              <a:rPr lang="uk-UA" sz="2400" dirty="0"/>
              <a:t>)</a:t>
            </a:r>
            <a:endParaRPr lang="ru-UA" sz="2400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779FB75-EDEB-41C9-80CE-EC8946B5289B}"/>
              </a:ext>
            </a:extLst>
          </p:cNvPr>
          <p:cNvGraphicFramePr/>
          <p:nvPr>
            <p:extLst/>
          </p:nvPr>
        </p:nvGraphicFramePr>
        <p:xfrm>
          <a:off x="1694648" y="28591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2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7D58F-AB33-4087-B0AC-26FC1EF2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11" y="-248298"/>
            <a:ext cx="11546305" cy="1325563"/>
          </a:xfrm>
        </p:spPr>
        <p:txBody>
          <a:bodyPr>
            <a:normAutofit/>
          </a:bodyPr>
          <a:lstStyle/>
          <a:p>
            <a:r>
              <a:rPr lang="uk-UA" sz="3600" dirty="0"/>
              <a:t>Як зв'язані компоненти трансдукції сигналу?</a:t>
            </a:r>
            <a:endParaRPr lang="ru-UA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06A-97AB-45D7-8F45-1E359445CCB4}"/>
              </a:ext>
            </a:extLst>
          </p:cNvPr>
          <p:cNvSpPr txBox="1"/>
          <p:nvPr/>
        </p:nvSpPr>
        <p:spPr>
          <a:xfrm>
            <a:off x="68840" y="1162528"/>
            <a:ext cx="3233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sz="2400" b="1" dirty="0">
                <a:solidFill>
                  <a:srgbClr val="FF0000"/>
                </a:solidFill>
              </a:rPr>
              <a:t>Через вторинних месенджерів (посередників)</a:t>
            </a:r>
            <a:endParaRPr lang="ru-UA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7B205-CF2F-4A87-ADD0-7DE7868CD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7" t="39999" r="29989" b="34025"/>
          <a:stretch/>
        </p:blipFill>
        <p:spPr>
          <a:xfrm>
            <a:off x="2901771" y="805772"/>
            <a:ext cx="9083863" cy="3295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EB092-6FE5-403C-BF94-9BCB0BB40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0" t="39643" r="31072" b="23993"/>
          <a:stretch/>
        </p:blipFill>
        <p:spPr>
          <a:xfrm>
            <a:off x="852255" y="4211165"/>
            <a:ext cx="5095785" cy="2626289"/>
          </a:xfrm>
          <a:prstGeom prst="rect">
            <a:avLst/>
          </a:prstGeom>
        </p:spPr>
      </p:pic>
      <p:pic>
        <p:nvPicPr>
          <p:cNvPr id="1026" name="Picture 2" descr="Поли(АДФ-рибоза)-полимеразы | это... Что такое Поли(АДФ-рибоза)-полимеразы?">
            <a:extLst>
              <a:ext uri="{FF2B5EF4-FFF2-40B4-BE49-F238E27FC236}">
                <a16:creationId xmlns:a16="http://schemas.microsoft.com/office/drawing/2014/main" id="{B1419F8B-5CF1-46BA-894F-EFE6563D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61" y="4051160"/>
            <a:ext cx="1811081" cy="22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C2A298-5E81-4DA0-B611-4532183056CA}"/>
              </a:ext>
            </a:extLst>
          </p:cNvPr>
          <p:cNvSpPr txBox="1"/>
          <p:nvPr/>
        </p:nvSpPr>
        <p:spPr>
          <a:xfrm>
            <a:off x="6662466" y="6423734"/>
            <a:ext cx="1562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/>
              <a:t>цАДФ</a:t>
            </a:r>
            <a:r>
              <a:rPr lang="uk-UA" sz="1600" dirty="0"/>
              <a:t>-рибоза</a:t>
            </a:r>
            <a:endParaRPr lang="ru-UA" sz="1600" dirty="0"/>
          </a:p>
        </p:txBody>
      </p:sp>
      <p:pic>
        <p:nvPicPr>
          <p:cNvPr id="1028" name="Picture 4" descr="Функциональная роль оксида азота в насыщении мышц кислородом во время  физических упражнений | Новости спортивной медицины">
            <a:extLst>
              <a:ext uri="{FF2B5EF4-FFF2-40B4-BE49-F238E27FC236}">
                <a16:creationId xmlns:a16="http://schemas.microsoft.com/office/drawing/2014/main" id="{5171F5FD-B234-48CF-B022-B8EE712F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229" y="4051160"/>
            <a:ext cx="1559604" cy="12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2C570C-FA0E-4C38-A8F8-01F7D013488B}"/>
              </a:ext>
            </a:extLst>
          </p:cNvPr>
          <p:cNvSpPr txBox="1"/>
          <p:nvPr/>
        </p:nvSpPr>
        <p:spPr>
          <a:xfrm>
            <a:off x="9836458" y="5745617"/>
            <a:ext cx="119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Са</a:t>
            </a:r>
            <a:r>
              <a:rPr lang="uk-UA" dirty="0"/>
              <a:t> </a:t>
            </a:r>
            <a:r>
              <a:rPr lang="uk-UA" baseline="30000" dirty="0"/>
              <a:t>2+</a:t>
            </a:r>
            <a:endParaRPr lang="ru-UA" baseline="30000" dirty="0"/>
          </a:p>
        </p:txBody>
      </p:sp>
    </p:spTree>
    <p:extLst>
      <p:ext uri="{BB962C8B-B14F-4D97-AF65-F5344CB8AC3E}">
        <p14:creationId xmlns:p14="http://schemas.microsoft.com/office/powerpoint/2010/main" val="2934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86788F5F-7979-480D-B369-3E30192E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1" y="774930"/>
            <a:ext cx="8110538" cy="577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6">
            <a:extLst>
              <a:ext uri="{FF2B5EF4-FFF2-40B4-BE49-F238E27FC236}">
                <a16:creationId xmlns:a16="http://schemas.microsoft.com/office/drawing/2014/main" id="{63178449-13C7-4BA0-B406-8EF7AD63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184" y="81675"/>
            <a:ext cx="87831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Одними з </a:t>
            </a:r>
            <a:r>
              <a:rPr lang="ru-RU" altLang="ru-UA" sz="2400" dirty="0" err="1">
                <a:latin typeface="Arial Narrow" panose="020B0606020202030204" pitchFamily="34" charset="0"/>
              </a:rPr>
              <a:t>ефекторів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en-US" altLang="ru-UA" sz="2400" dirty="0">
                <a:latin typeface="Arial Narrow" panose="020B0606020202030204" pitchFamily="34" charset="0"/>
              </a:rPr>
              <a:t>G-</a:t>
            </a:r>
            <a:r>
              <a:rPr lang="ru-RU" altLang="ru-UA" sz="2400" dirty="0" err="1">
                <a:latin typeface="Arial Narrow" panose="020B0606020202030204" pitchFamily="34" charset="0"/>
              </a:rPr>
              <a:t>білків</a:t>
            </a:r>
            <a:r>
              <a:rPr lang="ru-RU" altLang="ru-UA" sz="2400" dirty="0">
                <a:latin typeface="Arial Narrow" panose="020B0606020202030204" pitchFamily="34" charset="0"/>
              </a:rPr>
              <a:t>   є </a:t>
            </a:r>
            <a:r>
              <a:rPr lang="ru-RU" altLang="ru-UA" sz="2400" dirty="0" err="1">
                <a:latin typeface="Arial Narrow" panose="020B0606020202030204" pitchFamily="34" charset="0"/>
              </a:rPr>
              <a:t>стартові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ферменти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Фосфоліпази</a:t>
            </a:r>
            <a:r>
              <a:rPr lang="ru-RU" altLang="ru-U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altLang="ru-U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(PLA)</a:t>
            </a:r>
            <a:r>
              <a:rPr lang="ru-RU" altLang="ru-UA" sz="2400" dirty="0">
                <a:latin typeface="Arial Narrow" panose="020B0606020202030204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7" name="Text Box 9">
            <a:extLst>
              <a:ext uri="{FF2B5EF4-FFF2-40B4-BE49-F238E27FC236}">
                <a16:creationId xmlns:a16="http://schemas.microsoft.com/office/drawing/2014/main" id="{684DE0CE-BD1E-4D72-890A-6520DD3F4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488" y="2592389"/>
            <a:ext cx="3598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,2-діацилгліцерол (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DAG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),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залишається</a:t>
            </a:r>
            <a:r>
              <a:rPr lang="ru-RU" sz="2000" dirty="0">
                <a:latin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</a:rPr>
              <a:t>мембрані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13315" name="Text Box 10">
            <a:extLst>
              <a:ext uri="{FF2B5EF4-FFF2-40B4-BE49-F238E27FC236}">
                <a16:creationId xmlns:a16="http://schemas.microsoft.com/office/drawing/2014/main" id="{F9A8D098-54E7-4AE3-8B09-D45D34BB6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3565526"/>
            <a:ext cx="259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UA" sz="2000" b="1" dirty="0"/>
              <a:t>Ca</a:t>
            </a:r>
            <a:r>
              <a:rPr lang="ru-RU" altLang="ru-UA" sz="2000" b="1" baseline="30000" dirty="0"/>
              <a:t>2+</a:t>
            </a:r>
            <a:r>
              <a:rPr lang="ru-RU" altLang="ru-UA" sz="2000" b="1" dirty="0"/>
              <a:t>-</a:t>
            </a:r>
            <a:r>
              <a:rPr lang="ru-RU" altLang="ru-UA" sz="2000" b="1" dirty="0" err="1"/>
              <a:t>залежні</a:t>
            </a:r>
            <a:r>
              <a:rPr lang="ru-RU" altLang="ru-UA" sz="2000" b="1" dirty="0"/>
              <a:t> ПК</a:t>
            </a:r>
          </a:p>
        </p:txBody>
      </p:sp>
      <p:sp>
        <p:nvSpPr>
          <p:cNvPr id="104459" name="Text Box 11">
            <a:extLst>
              <a:ext uri="{FF2B5EF4-FFF2-40B4-BE49-F238E27FC236}">
                <a16:creationId xmlns:a16="http://schemas.microsoft.com/office/drawing/2014/main" id="{051E76DE-8EAC-4367-89C2-C7CD150D0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463" y="4740276"/>
            <a:ext cx="3917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Інозитол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1,4,5-трифосфат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(IP</a:t>
            </a:r>
            <a:r>
              <a:rPr lang="en-US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),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виходить</a:t>
            </a:r>
            <a:r>
              <a:rPr lang="ru-RU" sz="2000" dirty="0">
                <a:latin typeface="Times New Roman" pitchFamily="18" charset="0"/>
              </a:rPr>
              <a:t> в цитоплазму</a:t>
            </a:r>
          </a:p>
        </p:txBody>
      </p:sp>
      <p:sp>
        <p:nvSpPr>
          <p:cNvPr id="13317" name="Text Box 12">
            <a:extLst>
              <a:ext uri="{FF2B5EF4-FFF2-40B4-BE49-F238E27FC236}">
                <a16:creationId xmlns:a16="http://schemas.microsoft.com/office/drawing/2014/main" id="{354289B3-223F-4AD0-9210-8D49D464D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50" y="5741989"/>
            <a:ext cx="3411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UA" sz="2000" b="1" dirty="0"/>
              <a:t>Ca</a:t>
            </a:r>
            <a:r>
              <a:rPr lang="ru-RU" altLang="ru-UA" sz="2000" b="1" baseline="30000" dirty="0"/>
              <a:t>2+</a:t>
            </a:r>
            <a:r>
              <a:rPr lang="ru-RU" altLang="ru-UA" sz="2000" b="1" dirty="0"/>
              <a:t> канали</a:t>
            </a:r>
          </a:p>
        </p:txBody>
      </p:sp>
      <p:sp>
        <p:nvSpPr>
          <p:cNvPr id="104462" name="AutoShape 14">
            <a:extLst>
              <a:ext uri="{FF2B5EF4-FFF2-40B4-BE49-F238E27FC236}">
                <a16:creationId xmlns:a16="http://schemas.microsoft.com/office/drawing/2014/main" id="{966CD96E-4CDC-4EF2-8F70-DBFBDEBE1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1" y="3852864"/>
            <a:ext cx="493713" cy="160337"/>
          </a:xfrm>
          <a:prstGeom prst="rightArrow">
            <a:avLst>
              <a:gd name="adj1" fmla="val 50000"/>
              <a:gd name="adj2" fmla="val 76981"/>
            </a:avLst>
          </a:prstGeom>
          <a:solidFill>
            <a:srgbClr val="CC66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04463" name="AutoShape 15">
            <a:extLst>
              <a:ext uri="{FF2B5EF4-FFF2-40B4-BE49-F238E27FC236}">
                <a16:creationId xmlns:a16="http://schemas.microsoft.com/office/drawing/2014/main" id="{2859B144-1C66-48E3-A623-15C04F82DA57}"/>
              </a:ext>
            </a:extLst>
          </p:cNvPr>
          <p:cNvSpPr>
            <a:spLocks noChangeArrowheads="1"/>
          </p:cNvSpPr>
          <p:nvPr/>
        </p:nvSpPr>
        <p:spPr bwMode="auto">
          <a:xfrm rot="19589312">
            <a:off x="5472114" y="3449639"/>
            <a:ext cx="1036637" cy="166687"/>
          </a:xfrm>
          <a:prstGeom prst="rightArrow">
            <a:avLst>
              <a:gd name="adj1" fmla="val 50000"/>
              <a:gd name="adj2" fmla="val 155477"/>
            </a:avLst>
          </a:prstGeom>
          <a:solidFill>
            <a:srgbClr val="CC66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04464" name="AutoShape 16">
            <a:extLst>
              <a:ext uri="{FF2B5EF4-FFF2-40B4-BE49-F238E27FC236}">
                <a16:creationId xmlns:a16="http://schemas.microsoft.com/office/drawing/2014/main" id="{BCDEE260-D993-43D0-8CD8-B95248A10FE7}"/>
              </a:ext>
            </a:extLst>
          </p:cNvPr>
          <p:cNvSpPr>
            <a:spLocks noChangeArrowheads="1"/>
          </p:cNvSpPr>
          <p:nvPr/>
        </p:nvSpPr>
        <p:spPr bwMode="auto">
          <a:xfrm rot="2010688" flipV="1">
            <a:off x="5487989" y="4279900"/>
            <a:ext cx="1036637" cy="166688"/>
          </a:xfrm>
          <a:prstGeom prst="rightArrow">
            <a:avLst>
              <a:gd name="adj1" fmla="val 50000"/>
              <a:gd name="adj2" fmla="val 155476"/>
            </a:avLst>
          </a:prstGeom>
          <a:solidFill>
            <a:srgbClr val="CC66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04465" name="AutoShape 17">
            <a:extLst>
              <a:ext uri="{FF2B5EF4-FFF2-40B4-BE49-F238E27FC236}">
                <a16:creationId xmlns:a16="http://schemas.microsoft.com/office/drawing/2014/main" id="{9D4D7047-0E89-4DB1-8F27-087FD4495DFC}"/>
              </a:ext>
            </a:extLst>
          </p:cNvPr>
          <p:cNvSpPr>
            <a:spLocks noChangeArrowheads="1"/>
          </p:cNvSpPr>
          <p:nvPr/>
        </p:nvSpPr>
        <p:spPr bwMode="auto">
          <a:xfrm rot="2010688" flipV="1">
            <a:off x="7113589" y="3386138"/>
            <a:ext cx="681037" cy="176212"/>
          </a:xfrm>
          <a:prstGeom prst="rightArrow">
            <a:avLst>
              <a:gd name="adj1" fmla="val 50000"/>
              <a:gd name="adj2" fmla="val 96622"/>
            </a:avLst>
          </a:prstGeom>
          <a:solidFill>
            <a:srgbClr val="CC66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04466" name="AutoShape 18">
            <a:extLst>
              <a:ext uri="{FF2B5EF4-FFF2-40B4-BE49-F238E27FC236}">
                <a16:creationId xmlns:a16="http://schemas.microsoft.com/office/drawing/2014/main" id="{BA83BC97-5153-45A3-B9F5-562140B856E2}"/>
              </a:ext>
            </a:extLst>
          </p:cNvPr>
          <p:cNvSpPr>
            <a:spLocks noChangeArrowheads="1"/>
          </p:cNvSpPr>
          <p:nvPr/>
        </p:nvSpPr>
        <p:spPr bwMode="auto">
          <a:xfrm rot="2010688" flipV="1">
            <a:off x="7242175" y="5503863"/>
            <a:ext cx="681038" cy="176212"/>
          </a:xfrm>
          <a:prstGeom prst="rightArrow">
            <a:avLst>
              <a:gd name="adj1" fmla="val 50000"/>
              <a:gd name="adj2" fmla="val 96622"/>
            </a:avLst>
          </a:prstGeom>
          <a:solidFill>
            <a:srgbClr val="CC66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grpSp>
        <p:nvGrpSpPr>
          <p:cNvPr id="104469" name="Group 21">
            <a:extLst>
              <a:ext uri="{FF2B5EF4-FFF2-40B4-BE49-F238E27FC236}">
                <a16:creationId xmlns:a16="http://schemas.microsoft.com/office/drawing/2014/main" id="{417425E6-37C3-4D3F-A6DC-4D97B403BB55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2403475"/>
            <a:ext cx="2509838" cy="3810000"/>
            <a:chOff x="237" y="1847"/>
            <a:chExt cx="1581" cy="2400"/>
          </a:xfrm>
        </p:grpSpPr>
        <p:pic>
          <p:nvPicPr>
            <p:cNvPr id="13326" name="Picture 4" descr="pic5">
              <a:extLst>
                <a:ext uri="{FF2B5EF4-FFF2-40B4-BE49-F238E27FC236}">
                  <a16:creationId xmlns:a16="http://schemas.microsoft.com/office/drawing/2014/main" id="{69C93B1D-20E4-417C-9585-BD631F497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1853"/>
              <a:ext cx="1569" cy="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0066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AutoShape 6">
              <a:extLst>
                <a:ext uri="{FF2B5EF4-FFF2-40B4-BE49-F238E27FC236}">
                  <a16:creationId xmlns:a16="http://schemas.microsoft.com/office/drawing/2014/main" id="{1429C3AC-C79A-41F8-9DB8-70AF49AB4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" y="3447"/>
              <a:ext cx="585" cy="146"/>
            </a:xfrm>
            <a:prstGeom prst="rightArrow">
              <a:avLst>
                <a:gd name="adj1" fmla="val 50000"/>
                <a:gd name="adj2" fmla="val 100171"/>
              </a:avLst>
            </a:prstGeom>
            <a:solidFill>
              <a:srgbClr val="FFCC66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UA" altLang="ru-UA" sz="2400">
                <a:latin typeface="Arial Narrow" panose="020B0606020202030204" pitchFamily="34" charset="0"/>
              </a:endParaRPr>
            </a:p>
          </p:txBody>
        </p:sp>
        <p:sp>
          <p:nvSpPr>
            <p:cNvPr id="104455" name="Text Box 7">
              <a:extLst>
                <a:ext uri="{FF2B5EF4-FFF2-40B4-BE49-F238E27FC236}">
                  <a16:creationId xmlns:a16="http://schemas.microsoft.com/office/drawing/2014/main" id="{4976B0C5-E9CE-45CD-A508-65173F800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3904"/>
              <a:ext cx="6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PIP</a:t>
              </a:r>
              <a:r>
                <a:rPr lang="en-US" b="1" baseline="-25000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endParaRPr lang="ru-RU" b="1" baseline="-25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3329" name="Rectangle 20">
              <a:extLst>
                <a:ext uri="{FF2B5EF4-FFF2-40B4-BE49-F238E27FC236}">
                  <a16:creationId xmlns:a16="http://schemas.microsoft.com/office/drawing/2014/main" id="{047B544D-954B-4207-A0E6-941AFA1CD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" y="1847"/>
              <a:ext cx="1580" cy="2400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UA" altLang="ru-UA" sz="2400">
                <a:latin typeface="Arial Narrow" panose="020B0606020202030204" pitchFamily="34" charset="0"/>
              </a:endParaRPr>
            </a:p>
          </p:txBody>
        </p:sp>
      </p:grpSp>
      <p:sp>
        <p:nvSpPr>
          <p:cNvPr id="173056" name="Rectangle 0">
            <a:extLst>
              <a:ext uri="{FF2B5EF4-FFF2-40B4-BE49-F238E27FC236}">
                <a16:creationId xmlns:a16="http://schemas.microsoft.com/office/drawing/2014/main" id="{C17733CE-84F6-4206-B641-FD91E0A9A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209312"/>
            <a:ext cx="789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Фосфоліпаза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3057" name="Text Box 1">
            <a:extLst>
              <a:ext uri="{FF2B5EF4-FFF2-40B4-BE49-F238E27FC236}">
                <a16:creationId xmlns:a16="http://schemas.microsoft.com/office/drawing/2014/main" id="{24C4559C-BAC3-4182-9A69-1F743A62F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749888"/>
            <a:ext cx="6271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здійснює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гідроліз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фосфатидилінозитол-4,5-б</a:t>
            </a:r>
            <a:r>
              <a:rPr lang="uk-UA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і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фосфата (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PIP2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2" grpId="0" animBg="1"/>
      <p:bldP spid="104463" grpId="0" animBg="1"/>
      <p:bldP spid="104464" grpId="0" animBg="1"/>
      <p:bldP spid="104465" grpId="0" animBg="1"/>
      <p:bldP spid="1044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7DF012-8A63-4DF6-B356-DCFAEEDC4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0" t="34434" r="28204" b="19482"/>
          <a:stretch/>
        </p:blipFill>
        <p:spPr>
          <a:xfrm>
            <a:off x="1634090" y="745724"/>
            <a:ext cx="8743907" cy="5078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5DFF6-96CE-499E-9773-6A56F0973B27}"/>
              </a:ext>
            </a:extLst>
          </p:cNvPr>
          <p:cNvSpPr txBox="1"/>
          <p:nvPr/>
        </p:nvSpPr>
        <p:spPr>
          <a:xfrm>
            <a:off x="2272684" y="664917"/>
            <a:ext cx="347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Первинний сигнал - </a:t>
            </a:r>
            <a:r>
              <a:rPr lang="uk-UA" dirty="0" err="1"/>
              <a:t>вазопрессин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65581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B06ADD-17B8-4EBB-8A30-19CEFF5BD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7" t="29126" r="27986" b="20517"/>
          <a:stretch/>
        </p:blipFill>
        <p:spPr>
          <a:xfrm>
            <a:off x="3133818" y="518273"/>
            <a:ext cx="5317724" cy="60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42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86F75C-F1C3-4C78-80D0-363A411BC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62" y="131955"/>
            <a:ext cx="7013448" cy="191335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К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онцентрація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ru-UA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inherit"/>
              </a:rPr>
              <a:t>С</a:t>
            </a:r>
            <a:r>
              <a:rPr kumimoji="0" lang="en-US" altLang="ru-UA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inherit"/>
              </a:rPr>
              <a:t>a</a:t>
            </a:r>
            <a:r>
              <a:rPr kumimoji="0" lang="uk-UA" altLang="ru-UA" sz="2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inherit"/>
              </a:rPr>
              <a:t> 2+ 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у  ЕПР в 1000 вище, ніж у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цитозолі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відкриття каналів  викликає кальцієвий «спалах» - збільшення концентрації у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цитозолі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у 10-20 разів. Швидкий вхід іонів кальцію в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цитозоль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лімітується коротким життям ІФ3 (менше 1с), що досягається його гідролізу фосфатазо та активацією кальцієвих насосів (Са2+-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АТФаз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</a:t>
            </a:r>
            <a:r>
              <a:rPr kumimoji="0" lang="uk-UA" altLang="ru-UA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16ED93-C2CF-4857-82ED-4C0C75818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097" y="4154237"/>
            <a:ext cx="4779146" cy="191335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У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цитозолі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Са2+ активує різні ферменти, наприклад,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кальційзалежні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протеїнкінази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(ПКС) або кальцій-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кальмодулінзалежні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протеїнкінази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(ПКВ) (в них кальцій діє як посередник для активації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кальмодуліну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і тільки потім </a:t>
            </a:r>
            <a:r>
              <a:rPr kumimoji="0" lang="uk-UA" altLang="ru-UA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протеїнкінази</a:t>
            </a:r>
            <a:r>
              <a:rPr kumimoji="0" lang="uk-UA" altLang="ru-UA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</a:t>
            </a:r>
            <a:r>
              <a:rPr kumimoji="0" lang="uk-UA" altLang="ru-UA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92" name="Picture 4" descr="Гомеостаз кальция в отдельной клетке.  В клетках млекопитающих внеклеточный кальций поступает в клетку через кальциевые каналы плазматической мембраны (PM) и покидает клетку через плазматическую мембрану (Ca 2+ -Mg 2+ )-ATPase (PMCA) и обменники Na + / Ca 2+ .  Являясь основным местом внутриклеточного хранения Са 2+ , ЭР содержит Са 2+ в концентрации, в тысячи раз превышающей концентрацию в цитозоле.  Уровни Ca 2+ внутри ER модулируются расположенными в ER каналами высвобождения Ca 2+ , включая рецептор инозитол-1,4,5-трифосфата (IP 3 R) и рианодиновый рецептор, а поглощение Ca 2+ опосредовано сарко/эндоплазматический ретикулум Са 2+ АТФаза (SERCA).  ER-резидентная стромальная молекула взаимодействия (STIM1) может ощущать изменения концентрации ER Ca 2+ и активировать депо-управляемый вход Ca 2+ (SOCE) путем взаимодействия с каналами ORAI или TRPC в плазматической мембране. ">
            <a:extLst>
              <a:ext uri="{FF2B5EF4-FFF2-40B4-BE49-F238E27FC236}">
                <a16:creationId xmlns:a16="http://schemas.microsoft.com/office/drawing/2014/main" id="{B8BE9D59-0B37-4819-975B-63AC97E0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16" y="167371"/>
            <a:ext cx="4566197" cy="34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Рис. 2">
            <a:extLst>
              <a:ext uri="{FF2B5EF4-FFF2-40B4-BE49-F238E27FC236}">
                <a16:creationId xmlns:a16="http://schemas.microsoft.com/office/drawing/2014/main" id="{29CD4AB2-C187-4988-AACC-0E0E743D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6" y="2045307"/>
            <a:ext cx="67818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3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83581" y="655059"/>
            <a:ext cx="10138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err="1">
                <a:solidFill>
                  <a:srgbClr val="FF0000"/>
                </a:solidFill>
                <a:ea typeface="TimesNewRoman"/>
                <a:cs typeface="Times New Roman" pitchFamily="18" charset="0"/>
              </a:rPr>
              <a:t>Аденілатциклаза</a:t>
            </a:r>
            <a:r>
              <a:rPr lang="uk-UA" sz="2400" dirty="0">
                <a:ea typeface="TimesNewRoman"/>
                <a:cs typeface="Times New Roman" pitchFamily="18" charset="0"/>
              </a:rPr>
              <a:t> здійснює реакцію, у якій утворюється </a:t>
            </a:r>
            <a:r>
              <a:rPr lang="uk-UA" sz="2400" dirty="0" err="1">
                <a:ea typeface="TimesNewRoman"/>
                <a:cs typeface="Times New Roman" pitchFamily="18" charset="0"/>
              </a:rPr>
              <a:t>цАМФ</a:t>
            </a:r>
            <a:r>
              <a:rPr lang="uk-UA" sz="2400" dirty="0">
                <a:ea typeface="TimesNewRoman"/>
                <a:cs typeface="Times New Roman" pitchFamily="18" charset="0"/>
              </a:rPr>
              <a:t> і є інтегральним білком ПМ</a:t>
            </a:r>
            <a:endParaRPr lang="uk-UA" sz="2400" dirty="0"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24100" y="1785926"/>
            <a:ext cx="7072362" cy="443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38613" y="6286520"/>
            <a:ext cx="3763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Схема </a:t>
            </a:r>
            <a:r>
              <a:rPr lang="ru-RU" sz="2000" dirty="0" err="1"/>
              <a:t>аденілатциклазної</a:t>
            </a:r>
            <a:r>
              <a:rPr lang="ru-RU" sz="2000" dirty="0"/>
              <a:t> </a:t>
            </a:r>
            <a:r>
              <a:rPr lang="ru-RU" sz="2000" dirty="0" err="1"/>
              <a:t>реакції</a:t>
            </a:r>
            <a:endParaRPr lang="ru-RU" sz="2000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E7829BF-6893-4CE0-A03D-D280E54E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588" y="-48874"/>
            <a:ext cx="82397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UA" sz="2400" dirty="0" err="1">
                <a:latin typeface="Arial Narrow" panose="020B0606020202030204" pitchFamily="34" charset="0"/>
              </a:rPr>
              <a:t>Іншим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ефектором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en-US" altLang="ru-UA" sz="2400" dirty="0">
                <a:latin typeface="Arial Narrow" panose="020B0606020202030204" pitchFamily="34" charset="0"/>
              </a:rPr>
              <a:t>G-</a:t>
            </a:r>
            <a:r>
              <a:rPr lang="ru-RU" altLang="ru-UA" sz="2400" dirty="0" err="1">
                <a:latin typeface="Arial Narrow" panose="020B0606020202030204" pitchFamily="34" charset="0"/>
              </a:rPr>
              <a:t>білків</a:t>
            </a:r>
            <a:r>
              <a:rPr lang="ru-RU" altLang="ru-UA" sz="2400" dirty="0">
                <a:latin typeface="Arial Narrow" panose="020B0606020202030204" pitchFamily="34" charset="0"/>
              </a:rPr>
              <a:t>   є </a:t>
            </a:r>
            <a:r>
              <a:rPr lang="ru-RU" altLang="ru-UA" sz="2400" dirty="0" err="1">
                <a:latin typeface="Arial Narrow" panose="020B0606020202030204" pitchFamily="34" charset="0"/>
              </a:rPr>
              <a:t>стартовий</a:t>
            </a:r>
            <a:r>
              <a:rPr lang="ru-RU" altLang="ru-UA" sz="2400" dirty="0">
                <a:latin typeface="Arial Narrow" panose="020B0606020202030204" pitchFamily="34" charset="0"/>
              </a:rPr>
              <a:t> фермент </a:t>
            </a:r>
            <a:r>
              <a:rPr lang="uk-UA" altLang="ru-UA" sz="2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Аденілатциклаза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130" y="99713"/>
            <a:ext cx="8313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Загальна</a:t>
            </a:r>
            <a:r>
              <a:rPr lang="ru-RU" sz="3200" dirty="0"/>
              <a:t> схема </a:t>
            </a:r>
            <a:r>
              <a:rPr lang="ru-RU" sz="3200" dirty="0" err="1"/>
              <a:t>аденілатциклазного</a:t>
            </a:r>
            <a:r>
              <a:rPr lang="ru-RU" sz="3200" dirty="0"/>
              <a:t> каскаду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45468" y="684488"/>
            <a:ext cx="8600314" cy="591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2">
            <a:extLst>
              <a:ext uri="{FF2B5EF4-FFF2-40B4-BE49-F238E27FC236}">
                <a16:creationId xmlns:a16="http://schemas.microsoft.com/office/drawing/2014/main" id="{45543309-CCB2-4B58-9E2A-06202918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9" y="506414"/>
            <a:ext cx="87582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UA" sz="2000" b="1" dirty="0" err="1">
                <a:latin typeface="Arial Narrow" panose="020B0606020202030204" pitchFamily="34" charset="0"/>
              </a:rPr>
              <a:t>складається</a:t>
            </a:r>
            <a:r>
              <a:rPr lang="ru-RU" altLang="ru-UA" sz="2000" b="1" dirty="0">
                <a:latin typeface="Arial Narrow" panose="020B0606020202030204" pitchFamily="34" charset="0"/>
              </a:rPr>
              <a:t> з 148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амінокислот</a:t>
            </a:r>
            <a:r>
              <a:rPr lang="ru-RU" altLang="ru-UA" sz="2000" b="1" dirty="0">
                <a:latin typeface="Arial Narrow" panose="020B0606020202030204" pitchFamily="34" charset="0"/>
              </a:rPr>
              <a:t> та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містить</a:t>
            </a:r>
            <a:r>
              <a:rPr lang="ru-RU" altLang="ru-UA" sz="2000" b="1" dirty="0">
                <a:latin typeface="Arial Narrow" panose="020B0606020202030204" pitchFamily="34" charset="0"/>
              </a:rPr>
              <a:t> 4 сайта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зв</a:t>
            </a:r>
            <a:r>
              <a:rPr lang="en-US" altLang="ru-UA" sz="2000" b="1" dirty="0">
                <a:latin typeface="Arial Narrow" panose="020B0606020202030204" pitchFamily="34" charset="0"/>
              </a:rPr>
              <a:t>’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язування</a:t>
            </a:r>
            <a:r>
              <a:rPr lang="ru-RU" altLang="ru-UA" sz="2000" b="1" dirty="0">
                <a:latin typeface="Arial Narrow" panose="020B0606020202030204" pitchFamily="34" charset="0"/>
              </a:rPr>
              <a:t> Са</a:t>
            </a:r>
            <a:r>
              <a:rPr lang="ru-RU" altLang="ru-UA" sz="2000" b="1" baseline="30000" dirty="0">
                <a:latin typeface="Arial Narrow" panose="020B0606020202030204" pitchFamily="34" charset="0"/>
              </a:rPr>
              <a:t>2+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UA" sz="2000" b="1" dirty="0">
                <a:latin typeface="Arial Narrow" panose="020B0606020202030204" pitchFamily="34" charset="0"/>
              </a:rPr>
              <a:t>не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має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ферментативної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активності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UA" sz="2000" b="1" dirty="0" err="1">
                <a:latin typeface="Arial Narrow" panose="020B0606020202030204" pitchFamily="34" charset="0"/>
              </a:rPr>
              <a:t>після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зв</a:t>
            </a:r>
            <a:r>
              <a:rPr lang="en-US" altLang="ru-UA" sz="2000" b="1" dirty="0">
                <a:latin typeface="Arial Narrow" panose="020B0606020202030204" pitchFamily="34" charset="0"/>
              </a:rPr>
              <a:t>’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язування</a:t>
            </a:r>
            <a:r>
              <a:rPr lang="ru-RU" altLang="ru-UA" sz="2000" b="1" dirty="0">
                <a:latin typeface="Arial Narrow" panose="020B0606020202030204" pitchFamily="34" charset="0"/>
              </a:rPr>
              <a:t> з Са</a:t>
            </a:r>
            <a:r>
              <a:rPr lang="ru-RU" altLang="ru-UA" sz="2000" b="1" baseline="30000" dirty="0">
                <a:latin typeface="Arial Narrow" panose="020B0606020202030204" pitchFamily="34" charset="0"/>
              </a:rPr>
              <a:t>2+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змінює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конформацію</a:t>
            </a:r>
            <a:r>
              <a:rPr lang="ru-RU" altLang="ru-UA" sz="2000" b="1" dirty="0">
                <a:latin typeface="Arial Narrow" panose="020B0606020202030204" pitchFamily="34" charset="0"/>
              </a:rPr>
              <a:t> и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здатний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активувати</a:t>
            </a:r>
            <a:r>
              <a:rPr lang="ru-RU" altLang="ru-UA" sz="2000" b="1" dirty="0">
                <a:latin typeface="Arial Narrow" panose="020B0606020202030204" pitchFamily="34" charset="0"/>
              </a:rPr>
              <a:t> (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інактивувати</a:t>
            </a:r>
            <a:r>
              <a:rPr lang="ru-RU" altLang="ru-UA" sz="2000" b="1" dirty="0">
                <a:latin typeface="Arial Narrow" panose="020B0606020202030204" pitchFamily="34" charset="0"/>
              </a:rPr>
              <a:t>)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інші</a:t>
            </a:r>
            <a:r>
              <a:rPr lang="ru-RU" altLang="ru-UA" sz="2000" b="1" dirty="0">
                <a:latin typeface="Arial Narrow" panose="020B0606020202030204" pitchFamily="34" charset="0"/>
              </a:rPr>
              <a:t>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білки</a:t>
            </a:r>
            <a:r>
              <a:rPr lang="ru-RU" altLang="ru-UA" sz="2000" b="1" dirty="0">
                <a:latin typeface="Arial Narrow" panose="020B0606020202030204" pitchFamily="34" charset="0"/>
              </a:rPr>
              <a:t>: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фосфоліпазу</a:t>
            </a:r>
            <a:r>
              <a:rPr lang="ru-RU" altLang="ru-UA" sz="2000" b="1" dirty="0">
                <a:latin typeface="Arial Narrow" panose="020B0606020202030204" pitchFamily="34" charset="0"/>
              </a:rPr>
              <a:t> А2,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фосфодістеразу</a:t>
            </a:r>
            <a:r>
              <a:rPr lang="ru-RU" altLang="ru-UA" sz="2000" b="1" dirty="0">
                <a:latin typeface="Arial Narrow" panose="020B0606020202030204" pitchFamily="34" charset="0"/>
              </a:rPr>
              <a:t>, </a:t>
            </a:r>
            <a:r>
              <a:rPr lang="ru-RU" altLang="ru-UA" sz="2000" b="1" dirty="0" err="1">
                <a:latin typeface="Arial Narrow" panose="020B0606020202030204" pitchFamily="34" charset="0"/>
              </a:rPr>
              <a:t>піруваткіназу</a:t>
            </a:r>
            <a:r>
              <a:rPr lang="ru-RU" altLang="ru-UA" sz="2000" b="1" dirty="0">
                <a:latin typeface="Arial Narrow" panose="020B0606020202030204" pitchFamily="34" charset="0"/>
              </a:rPr>
              <a:t>….</a:t>
            </a:r>
          </a:p>
        </p:txBody>
      </p:sp>
      <p:sp>
        <p:nvSpPr>
          <p:cNvPr id="15363" name="Text Box 0">
            <a:extLst>
              <a:ext uri="{FF2B5EF4-FFF2-40B4-BE49-F238E27FC236}">
                <a16:creationId xmlns:a16="http://schemas.microsoft.com/office/drawing/2014/main" id="{A375EE07-20BE-4702-9CDB-A412AC002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-22225"/>
            <a:ext cx="8016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 dirty="0" err="1">
                <a:latin typeface="Arial Narrow" panose="020B0606020202030204" pitchFamily="34" charset="0"/>
              </a:rPr>
              <a:t>Кальмодулін</a:t>
            </a:r>
            <a:r>
              <a:rPr lang="ru-RU" altLang="ru-UA" sz="2400" b="1" dirty="0">
                <a:latin typeface="Arial Narrow" panose="020B0606020202030204" pitchFamily="34" charset="0"/>
              </a:rPr>
              <a:t> – </a:t>
            </a:r>
            <a:r>
              <a:rPr lang="ru-RU" altLang="ru-UA" sz="2400" b="1" dirty="0" err="1">
                <a:latin typeface="Arial Narrow" panose="020B0606020202030204" pitchFamily="34" charset="0"/>
              </a:rPr>
              <a:t>найбільш</a:t>
            </a:r>
            <a:r>
              <a:rPr lang="ru-RU" altLang="ru-UA" sz="2400" b="1" dirty="0">
                <a:latin typeface="Arial Narrow" panose="020B0606020202030204" pitchFamily="34" charset="0"/>
              </a:rPr>
              <a:t> </a:t>
            </a:r>
            <a:r>
              <a:rPr lang="ru-RU" altLang="ru-UA" sz="2400" b="1" dirty="0" err="1">
                <a:latin typeface="Arial Narrow" panose="020B0606020202030204" pitchFamily="34" charset="0"/>
              </a:rPr>
              <a:t>розповсюджений</a:t>
            </a:r>
            <a:r>
              <a:rPr lang="ru-RU" altLang="ru-UA" sz="2400" b="1" dirty="0">
                <a:latin typeface="Arial Narrow" panose="020B0606020202030204" pitchFamily="34" charset="0"/>
              </a:rPr>
              <a:t> сенсор </a:t>
            </a:r>
            <a:r>
              <a:rPr lang="ru-RU" altLang="ru-UA" sz="2400" b="1" dirty="0" err="1">
                <a:latin typeface="Arial Narrow" panose="020B0606020202030204" pitchFamily="34" charset="0"/>
              </a:rPr>
              <a:t>йонів</a:t>
            </a:r>
            <a:r>
              <a:rPr lang="ru-RU" altLang="ru-UA" sz="2400" b="1" dirty="0">
                <a:latin typeface="Arial Narrow" panose="020B0606020202030204" pitchFamily="34" charset="0"/>
              </a:rPr>
              <a:t> Са</a:t>
            </a:r>
            <a:r>
              <a:rPr lang="ru-RU" altLang="ru-UA" sz="2400" b="1" baseline="30000" dirty="0">
                <a:latin typeface="Arial Narrow" panose="020B0606020202030204" pitchFamily="34" charset="0"/>
              </a:rPr>
              <a:t>2+</a:t>
            </a:r>
            <a:r>
              <a:rPr lang="ru-RU" altLang="ru-UA" sz="2400" b="1" dirty="0">
                <a:latin typeface="Arial Narrow" panose="020B0606020202030204" pitchFamily="34" charset="0"/>
              </a:rPr>
              <a:t> </a:t>
            </a:r>
          </a:p>
        </p:txBody>
      </p:sp>
      <p:grpSp>
        <p:nvGrpSpPr>
          <p:cNvPr id="15364" name="Group 17">
            <a:extLst>
              <a:ext uri="{FF2B5EF4-FFF2-40B4-BE49-F238E27FC236}">
                <a16:creationId xmlns:a16="http://schemas.microsoft.com/office/drawing/2014/main" id="{2E69C128-7F35-42C0-B471-D26FC593B175}"/>
              </a:ext>
            </a:extLst>
          </p:cNvPr>
          <p:cNvGrpSpPr>
            <a:grpSpLocks/>
          </p:cNvGrpSpPr>
          <p:nvPr/>
        </p:nvGrpSpPr>
        <p:grpSpPr bwMode="auto">
          <a:xfrm>
            <a:off x="5232400" y="2062164"/>
            <a:ext cx="2617788" cy="4795837"/>
            <a:chOff x="1897" y="1533"/>
            <a:chExt cx="1649" cy="3021"/>
          </a:xfrm>
        </p:grpSpPr>
        <p:grpSp>
          <p:nvGrpSpPr>
            <p:cNvPr id="15388" name="Group 20">
              <a:extLst>
                <a:ext uri="{FF2B5EF4-FFF2-40B4-BE49-F238E27FC236}">
                  <a16:creationId xmlns:a16="http://schemas.microsoft.com/office/drawing/2014/main" id="{C1BEA54F-6643-4BAD-AC7A-A955C62D84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7" y="1615"/>
              <a:ext cx="1649" cy="2939"/>
              <a:chOff x="280" y="923"/>
              <a:chExt cx="1649" cy="2939"/>
            </a:xfrm>
          </p:grpSpPr>
          <p:pic>
            <p:nvPicPr>
              <p:cNvPr id="15392" name="Picture 4" descr="pic2">
                <a:extLst>
                  <a:ext uri="{FF2B5EF4-FFF2-40B4-BE49-F238E27FC236}">
                    <a16:creationId xmlns:a16="http://schemas.microsoft.com/office/drawing/2014/main" id="{4DCF2BB1-0A92-4479-80D3-B2AC2BE787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" y="1168"/>
                <a:ext cx="1002" cy="2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93" name="Text Box 5">
                <a:extLst>
                  <a:ext uri="{FF2B5EF4-FFF2-40B4-BE49-F238E27FC236}">
                    <a16:creationId xmlns:a16="http://schemas.microsoft.com/office/drawing/2014/main" id="{36CEBF8D-7B43-4CE7-A521-21CFE9142A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7" y="1793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UA" sz="2400" b="1">
                    <a:solidFill>
                      <a:srgbClr val="660066"/>
                    </a:solidFill>
                  </a:rPr>
                  <a:t>N</a:t>
                </a:r>
                <a:endParaRPr lang="ru-RU" altLang="ru-UA" sz="2400" b="1">
                  <a:solidFill>
                    <a:srgbClr val="660066"/>
                  </a:solidFill>
                </a:endParaRPr>
              </a:p>
            </p:txBody>
          </p:sp>
          <p:sp>
            <p:nvSpPr>
              <p:cNvPr id="15394" name="Text Box 6">
                <a:extLst>
                  <a:ext uri="{FF2B5EF4-FFF2-40B4-BE49-F238E27FC236}">
                    <a16:creationId xmlns:a16="http://schemas.microsoft.com/office/drawing/2014/main" id="{64BF2949-8ECF-4B65-96D9-A551EBB47C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2" y="2541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UA" sz="2400" b="1">
                    <a:solidFill>
                      <a:srgbClr val="660066"/>
                    </a:solidFill>
                  </a:rPr>
                  <a:t>C</a:t>
                </a:r>
                <a:endParaRPr lang="ru-RU" altLang="ru-UA" sz="2400" b="1">
                  <a:solidFill>
                    <a:srgbClr val="660066"/>
                  </a:solidFill>
                </a:endParaRPr>
              </a:p>
            </p:txBody>
          </p:sp>
          <p:sp>
            <p:nvSpPr>
              <p:cNvPr id="15395" name="Text Box 8">
                <a:extLst>
                  <a:ext uri="{FF2B5EF4-FFF2-40B4-BE49-F238E27FC236}">
                    <a16:creationId xmlns:a16="http://schemas.microsoft.com/office/drawing/2014/main" id="{66F54B2E-15AF-4508-8BBC-81617B5451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25" y="923"/>
                <a:ext cx="6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UA" sz="2400" b="1">
                    <a:solidFill>
                      <a:srgbClr val="660066"/>
                    </a:solidFill>
                  </a:rPr>
                  <a:t>Ca</a:t>
                </a:r>
                <a:r>
                  <a:rPr lang="en-US" altLang="ru-UA" sz="2400" b="1" baseline="30000">
                    <a:solidFill>
                      <a:srgbClr val="660066"/>
                    </a:solidFill>
                  </a:rPr>
                  <a:t>2+</a:t>
                </a:r>
                <a:endParaRPr lang="ru-RU" altLang="ru-UA" sz="2400" b="1" baseline="30000">
                  <a:solidFill>
                    <a:srgbClr val="660066"/>
                  </a:solidFill>
                </a:endParaRPr>
              </a:p>
            </p:txBody>
          </p:sp>
          <p:sp>
            <p:nvSpPr>
              <p:cNvPr id="15396" name="Text Box 9">
                <a:extLst>
                  <a:ext uri="{FF2B5EF4-FFF2-40B4-BE49-F238E27FC236}">
                    <a16:creationId xmlns:a16="http://schemas.microsoft.com/office/drawing/2014/main" id="{B9E87DDC-9C33-4040-B931-AED20DE02D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1" y="3574"/>
                <a:ext cx="6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UA" sz="2400" b="1">
                    <a:solidFill>
                      <a:srgbClr val="660066"/>
                    </a:solidFill>
                  </a:rPr>
                  <a:t>Ca</a:t>
                </a:r>
                <a:r>
                  <a:rPr lang="en-US" altLang="ru-UA" sz="2400" b="1" baseline="30000">
                    <a:solidFill>
                      <a:srgbClr val="660066"/>
                    </a:solidFill>
                  </a:rPr>
                  <a:t>2+</a:t>
                </a:r>
                <a:endParaRPr lang="ru-RU" altLang="ru-UA" sz="2400" b="1" baseline="30000">
                  <a:solidFill>
                    <a:srgbClr val="660066"/>
                  </a:solidFill>
                </a:endParaRPr>
              </a:p>
            </p:txBody>
          </p:sp>
          <p:sp>
            <p:nvSpPr>
              <p:cNvPr id="15397" name="Line 10">
                <a:extLst>
                  <a:ext uri="{FF2B5EF4-FFF2-40B4-BE49-F238E27FC236}">
                    <a16:creationId xmlns:a16="http://schemas.microsoft.com/office/drawing/2014/main" id="{ACB4AEB1-399E-4388-B1BF-9CF6C74FF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9" y="3191"/>
                <a:ext cx="20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398" name="Line 11">
                <a:extLst>
                  <a:ext uri="{FF2B5EF4-FFF2-40B4-BE49-F238E27FC236}">
                    <a16:creationId xmlns:a16="http://schemas.microsoft.com/office/drawing/2014/main" id="{7F601F97-545A-488F-8E65-4003A2050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3" y="3080"/>
                <a:ext cx="577" cy="5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399" name="Line 12">
                <a:extLst>
                  <a:ext uri="{FF2B5EF4-FFF2-40B4-BE49-F238E27FC236}">
                    <a16:creationId xmlns:a16="http://schemas.microsoft.com/office/drawing/2014/main" id="{CB040E73-BA10-4DFC-8EEE-5F763A7B3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34" y="1125"/>
                <a:ext cx="192" cy="1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400" name="Line 13">
                <a:extLst>
                  <a:ext uri="{FF2B5EF4-FFF2-40B4-BE49-F238E27FC236}">
                    <a16:creationId xmlns:a16="http://schemas.microsoft.com/office/drawing/2014/main" id="{48CC9DF8-E0CA-4477-9D9A-24051EAC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1160"/>
                <a:ext cx="110" cy="22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401" name="Text Box 14">
                <a:extLst>
                  <a:ext uri="{FF2B5EF4-FFF2-40B4-BE49-F238E27FC236}">
                    <a16:creationId xmlns:a16="http://schemas.microsoft.com/office/drawing/2014/main" id="{5CA52ADE-05D4-45B7-ADBF-24DC81A5ED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" y="2276"/>
                <a:ext cx="70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99FF">
                        <a:alpha val="10196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UA" sz="2400" b="1"/>
                  <a:t>2 </a:t>
                </a:r>
                <a:r>
                  <a:rPr lang="ru-RU" altLang="ru-UA" sz="2400" b="1"/>
                  <a:t>нм</a:t>
                </a:r>
              </a:p>
            </p:txBody>
          </p:sp>
          <p:sp>
            <p:nvSpPr>
              <p:cNvPr id="15402" name="Line 15">
                <a:extLst>
                  <a:ext uri="{FF2B5EF4-FFF2-40B4-BE49-F238E27FC236}">
                    <a16:creationId xmlns:a16="http://schemas.microsoft.com/office/drawing/2014/main" id="{9E9B5581-D0A9-4287-A24E-50B5E37D4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0" y="1855"/>
                <a:ext cx="2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403" name="Line 17">
                <a:extLst>
                  <a:ext uri="{FF2B5EF4-FFF2-40B4-BE49-F238E27FC236}">
                    <a16:creationId xmlns:a16="http://schemas.microsoft.com/office/drawing/2014/main" id="{4E220B43-849F-4B6B-A974-F5359735A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2" y="3079"/>
                <a:ext cx="2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404" name="Line 18">
                <a:extLst>
                  <a:ext uri="{FF2B5EF4-FFF2-40B4-BE49-F238E27FC236}">
                    <a16:creationId xmlns:a16="http://schemas.microsoft.com/office/drawing/2014/main" id="{4B87D933-788A-42B3-BDCF-DB5227E15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" y="2612"/>
                <a:ext cx="10" cy="4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405" name="Line 19">
                <a:extLst>
                  <a:ext uri="{FF2B5EF4-FFF2-40B4-BE49-F238E27FC236}">
                    <a16:creationId xmlns:a16="http://schemas.microsoft.com/office/drawing/2014/main" id="{19FB82B3-67F4-46B0-AB87-9EAFACC88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1" y="1848"/>
                <a:ext cx="9" cy="4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UA"/>
              </a:p>
            </p:txBody>
          </p:sp>
        </p:grpSp>
        <p:sp>
          <p:nvSpPr>
            <p:cNvPr id="15389" name="Text Box 1">
              <a:extLst>
                <a:ext uri="{FF2B5EF4-FFF2-40B4-BE49-F238E27FC236}">
                  <a16:creationId xmlns:a16="http://schemas.microsoft.com/office/drawing/2014/main" id="{81C6B5F0-10DC-4276-B3FA-391381573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" y="1533"/>
              <a:ext cx="7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UA" sz="2000" b="1">
                  <a:latin typeface="Arial Narrow" panose="020B0606020202030204" pitchFamily="34" charset="0"/>
                </a:rPr>
                <a:t>EF-hands</a:t>
              </a:r>
              <a:endParaRPr lang="ru-RU" altLang="ru-UA" sz="2000" b="1">
                <a:latin typeface="Arial Narrow" panose="020B0606020202030204" pitchFamily="34" charset="0"/>
              </a:endParaRPr>
            </a:p>
          </p:txBody>
        </p:sp>
        <p:sp>
          <p:nvSpPr>
            <p:cNvPr id="15390" name="Line 2">
              <a:extLst>
                <a:ext uri="{FF2B5EF4-FFF2-40B4-BE49-F238E27FC236}">
                  <a16:creationId xmlns:a16="http://schemas.microsoft.com/office/drawing/2014/main" id="{B6CB8E9A-3ACF-4EE0-9EEC-ED9780A388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3" y="2153"/>
              <a:ext cx="3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15391" name="Line 3">
              <a:extLst>
                <a:ext uri="{FF2B5EF4-FFF2-40B4-BE49-F238E27FC236}">
                  <a16:creationId xmlns:a16="http://schemas.microsoft.com/office/drawing/2014/main" id="{D55F075B-4B03-4C15-93E2-6540D966F5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3" y="1789"/>
              <a:ext cx="0" cy="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75123" name="Group 19">
            <a:extLst>
              <a:ext uri="{FF2B5EF4-FFF2-40B4-BE49-F238E27FC236}">
                <a16:creationId xmlns:a16="http://schemas.microsoft.com/office/drawing/2014/main" id="{E1B10045-FBB6-4D1F-9C63-15C486440425}"/>
              </a:ext>
            </a:extLst>
          </p:cNvPr>
          <p:cNvGrpSpPr>
            <a:grpSpLocks/>
          </p:cNvGrpSpPr>
          <p:nvPr/>
        </p:nvGrpSpPr>
        <p:grpSpPr bwMode="auto">
          <a:xfrm>
            <a:off x="2640014" y="4545013"/>
            <a:ext cx="1146175" cy="1071562"/>
            <a:chOff x="1946" y="792"/>
            <a:chExt cx="722" cy="675"/>
          </a:xfrm>
        </p:grpSpPr>
        <p:sp>
          <p:nvSpPr>
            <p:cNvPr id="15383" name="Oval 20">
              <a:extLst>
                <a:ext uri="{FF2B5EF4-FFF2-40B4-BE49-F238E27FC236}">
                  <a16:creationId xmlns:a16="http://schemas.microsoft.com/office/drawing/2014/main" id="{350292C3-8AFE-4E22-8EBC-D4A6CA5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" y="120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UA" altLang="ru-UA" sz="2400">
                <a:latin typeface="Arial Narrow" panose="020B0606020202030204" pitchFamily="34" charset="0"/>
              </a:endParaRPr>
            </a:p>
          </p:txBody>
        </p:sp>
        <p:sp>
          <p:nvSpPr>
            <p:cNvPr id="15384" name="Text Box 21">
              <a:extLst>
                <a:ext uri="{FF2B5EF4-FFF2-40B4-BE49-F238E27FC236}">
                  <a16:creationId xmlns:a16="http://schemas.microsoft.com/office/drawing/2014/main" id="{F63CB624-D351-46C8-AA7E-CB6EECA09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" y="792"/>
              <a:ext cx="7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UA" sz="2400" b="1">
                  <a:solidFill>
                    <a:srgbClr val="800080"/>
                  </a:solidFill>
                </a:rPr>
                <a:t>Са </a:t>
              </a:r>
              <a:r>
                <a:rPr lang="ru-RU" altLang="ru-UA" sz="2400" b="1" baseline="30000">
                  <a:solidFill>
                    <a:srgbClr val="800080"/>
                  </a:solidFill>
                </a:rPr>
                <a:t>2+</a:t>
              </a:r>
            </a:p>
          </p:txBody>
        </p:sp>
        <p:sp>
          <p:nvSpPr>
            <p:cNvPr id="15385" name="Oval 22">
              <a:extLst>
                <a:ext uri="{FF2B5EF4-FFF2-40B4-BE49-F238E27FC236}">
                  <a16:creationId xmlns:a16="http://schemas.microsoft.com/office/drawing/2014/main" id="{8CEDD7BB-8667-4026-87E9-F8A72B1A6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" y="129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UA" altLang="ru-UA" sz="2400">
                <a:latin typeface="Arial Narrow" panose="020B0606020202030204" pitchFamily="34" charset="0"/>
              </a:endParaRPr>
            </a:p>
          </p:txBody>
        </p:sp>
        <p:sp>
          <p:nvSpPr>
            <p:cNvPr id="15386" name="Oval 23">
              <a:extLst>
                <a:ext uri="{FF2B5EF4-FFF2-40B4-BE49-F238E27FC236}">
                  <a16:creationId xmlns:a16="http://schemas.microsoft.com/office/drawing/2014/main" id="{2A280BDC-9495-4514-9766-1EB70251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" y="116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UA" altLang="ru-UA" sz="2400">
                <a:latin typeface="Arial Narrow" panose="020B0606020202030204" pitchFamily="34" charset="0"/>
              </a:endParaRPr>
            </a:p>
          </p:txBody>
        </p:sp>
        <p:sp>
          <p:nvSpPr>
            <p:cNvPr id="15387" name="Oval 24">
              <a:extLst>
                <a:ext uri="{FF2B5EF4-FFF2-40B4-BE49-F238E27FC236}">
                  <a16:creationId xmlns:a16="http://schemas.microsoft.com/office/drawing/2014/main" id="{415FC4A2-4AB0-4514-96A9-2C6DD4BC3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137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UA" altLang="ru-UA" sz="24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75129" name="Group 25">
            <a:extLst>
              <a:ext uri="{FF2B5EF4-FFF2-40B4-BE49-F238E27FC236}">
                <a16:creationId xmlns:a16="http://schemas.microsoft.com/office/drawing/2014/main" id="{95CEB3B0-F1B1-466E-A569-463B1628D9FC}"/>
              </a:ext>
            </a:extLst>
          </p:cNvPr>
          <p:cNvGrpSpPr>
            <a:grpSpLocks/>
          </p:cNvGrpSpPr>
          <p:nvPr/>
        </p:nvGrpSpPr>
        <p:grpSpPr bwMode="auto">
          <a:xfrm>
            <a:off x="1860551" y="2671763"/>
            <a:ext cx="2493963" cy="1816100"/>
            <a:chOff x="0" y="238"/>
            <a:chExt cx="1571" cy="1144"/>
          </a:xfrm>
        </p:grpSpPr>
        <p:pic>
          <p:nvPicPr>
            <p:cNvPr id="15378" name="Picture 26" descr="pic5">
              <a:extLst>
                <a:ext uri="{FF2B5EF4-FFF2-40B4-BE49-F238E27FC236}">
                  <a16:creationId xmlns:a16="http://schemas.microsoft.com/office/drawing/2014/main" id="{5A116BCE-F7E3-476D-BAD9-FE302FF7D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238"/>
              <a:ext cx="1535" cy="1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 Box 27">
              <a:extLst>
                <a:ext uri="{FF2B5EF4-FFF2-40B4-BE49-F238E27FC236}">
                  <a16:creationId xmlns:a16="http://schemas.microsoft.com/office/drawing/2014/main" id="{A71397C1-E30E-408E-BA33-BA3E203F3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1125"/>
              <a:ext cx="3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UA" sz="1800" b="1"/>
                <a:t>N</a:t>
              </a:r>
              <a:endParaRPr lang="ru-RU" altLang="ru-UA" sz="1800" b="1"/>
            </a:p>
          </p:txBody>
        </p:sp>
        <p:sp>
          <p:nvSpPr>
            <p:cNvPr id="15380" name="Text Box 28">
              <a:extLst>
                <a:ext uri="{FF2B5EF4-FFF2-40B4-BE49-F238E27FC236}">
                  <a16:creationId xmlns:a16="http://schemas.microsoft.com/office/drawing/2014/main" id="{9FD4DF88-FCE0-4956-A8DF-8E545E8AF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" y="803"/>
              <a:ext cx="3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UA" sz="1800" b="1"/>
                <a:t>N</a:t>
              </a:r>
              <a:endParaRPr lang="ru-RU" altLang="ru-UA" sz="1800" b="1"/>
            </a:p>
          </p:txBody>
        </p:sp>
        <p:sp>
          <p:nvSpPr>
            <p:cNvPr id="15381" name="Text Box 29">
              <a:extLst>
                <a:ext uri="{FF2B5EF4-FFF2-40B4-BE49-F238E27FC236}">
                  <a16:creationId xmlns:a16="http://schemas.microsoft.com/office/drawing/2014/main" id="{6B0C2F89-24E4-415F-B77D-4F950F860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" y="1151"/>
              <a:ext cx="3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UA" sz="1800" b="1"/>
                <a:t>C</a:t>
              </a:r>
              <a:endParaRPr lang="ru-RU" altLang="ru-UA" sz="1800" b="1"/>
            </a:p>
          </p:txBody>
        </p:sp>
        <p:sp>
          <p:nvSpPr>
            <p:cNvPr id="15382" name="Text Box 30">
              <a:extLst>
                <a:ext uri="{FF2B5EF4-FFF2-40B4-BE49-F238E27FC236}">
                  <a16:creationId xmlns:a16="http://schemas.microsoft.com/office/drawing/2014/main" id="{D8FF12C3-E60C-4793-B4C8-DDD79DAF71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75"/>
              <a:ext cx="3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UA" sz="1800" b="1"/>
                <a:t>C</a:t>
              </a:r>
              <a:endParaRPr lang="ru-RU" altLang="ru-UA" sz="1800" b="1"/>
            </a:p>
          </p:txBody>
        </p:sp>
      </p:grpSp>
      <p:sp>
        <p:nvSpPr>
          <p:cNvPr id="15367" name="AutoShape 31">
            <a:extLst>
              <a:ext uri="{FF2B5EF4-FFF2-40B4-BE49-F238E27FC236}">
                <a16:creationId xmlns:a16="http://schemas.microsoft.com/office/drawing/2014/main" id="{887B6988-5595-42E4-8E16-982A68EE4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1" y="3865564"/>
            <a:ext cx="817563" cy="352425"/>
          </a:xfrm>
          <a:prstGeom prst="rightArrow">
            <a:avLst>
              <a:gd name="adj1" fmla="val 50000"/>
              <a:gd name="adj2" fmla="val 579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5368" name="AutoShape 33">
            <a:extLst>
              <a:ext uri="{FF2B5EF4-FFF2-40B4-BE49-F238E27FC236}">
                <a16:creationId xmlns:a16="http://schemas.microsoft.com/office/drawing/2014/main" id="{02CD0A4B-99EA-4428-AADE-B14177E0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1776" y="3602039"/>
            <a:ext cx="1139825" cy="320675"/>
          </a:xfrm>
          <a:prstGeom prst="rightArrow">
            <a:avLst>
              <a:gd name="adj1" fmla="val 50000"/>
              <a:gd name="adj2" fmla="val 8886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5369" name="AutoShape 34">
            <a:extLst>
              <a:ext uri="{FF2B5EF4-FFF2-40B4-BE49-F238E27FC236}">
                <a16:creationId xmlns:a16="http://schemas.microsoft.com/office/drawing/2014/main" id="{88054FC0-570D-4FDC-936D-4E22519BE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1" y="4362451"/>
            <a:ext cx="1139825" cy="320675"/>
          </a:xfrm>
          <a:prstGeom prst="rightArrow">
            <a:avLst>
              <a:gd name="adj1" fmla="val 50000"/>
              <a:gd name="adj2" fmla="val 8886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5370" name="AutoShape 35">
            <a:extLst>
              <a:ext uri="{FF2B5EF4-FFF2-40B4-BE49-F238E27FC236}">
                <a16:creationId xmlns:a16="http://schemas.microsoft.com/office/drawing/2014/main" id="{294F3BC5-47BF-4A61-87D5-4BFE7FF11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5103814"/>
            <a:ext cx="1074738" cy="320675"/>
          </a:xfrm>
          <a:prstGeom prst="rightArrow">
            <a:avLst>
              <a:gd name="adj1" fmla="val 50000"/>
              <a:gd name="adj2" fmla="val 837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5371" name="AutoShape 36">
            <a:extLst>
              <a:ext uri="{FF2B5EF4-FFF2-40B4-BE49-F238E27FC236}">
                <a16:creationId xmlns:a16="http://schemas.microsoft.com/office/drawing/2014/main" id="{CBB9330F-C40D-4859-98DD-D2809E972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4" y="2838451"/>
            <a:ext cx="1044575" cy="320675"/>
          </a:xfrm>
          <a:prstGeom prst="rightArrow">
            <a:avLst>
              <a:gd name="adj1" fmla="val 50000"/>
              <a:gd name="adj2" fmla="val 8143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5372" name="Text Box 37">
            <a:extLst>
              <a:ext uri="{FF2B5EF4-FFF2-40B4-BE49-F238E27FC236}">
                <a16:creationId xmlns:a16="http://schemas.microsoft.com/office/drawing/2014/main" id="{04A79BB9-F97B-4AE2-8A7C-0538C678E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051" y="5703888"/>
            <a:ext cx="54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>
                <a:latin typeface="Arial Narrow" panose="020B0606020202030204" pitchFamily="34" charset="0"/>
              </a:rPr>
              <a:t>ТФ</a:t>
            </a:r>
          </a:p>
        </p:txBody>
      </p:sp>
      <p:sp>
        <p:nvSpPr>
          <p:cNvPr id="15373" name="Text Box 38">
            <a:extLst>
              <a:ext uri="{FF2B5EF4-FFF2-40B4-BE49-F238E27FC236}">
                <a16:creationId xmlns:a16="http://schemas.microsoft.com/office/drawing/2014/main" id="{49C5E34C-8757-4678-BCC4-BA44B1584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1" y="2757488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>
                <a:latin typeface="Arial Narrow" panose="020B0606020202030204" pitchFamily="34" charset="0"/>
              </a:rPr>
              <a:t>СаМРК</a:t>
            </a:r>
          </a:p>
        </p:txBody>
      </p:sp>
      <p:sp>
        <p:nvSpPr>
          <p:cNvPr id="15374" name="Text Box 39">
            <a:extLst>
              <a:ext uri="{FF2B5EF4-FFF2-40B4-BE49-F238E27FC236}">
                <a16:creationId xmlns:a16="http://schemas.microsoft.com/office/drawing/2014/main" id="{3F8F01FE-1A47-4206-9FA4-2B64B995B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3838" y="3486150"/>
            <a:ext cx="1046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>
                <a:latin typeface="Arial Narrow" panose="020B0606020202030204" pitchFamily="34" charset="0"/>
              </a:rPr>
              <a:t>СаМРР</a:t>
            </a:r>
          </a:p>
        </p:txBody>
      </p:sp>
      <p:sp>
        <p:nvSpPr>
          <p:cNvPr id="15375" name="Text Box 40">
            <a:extLst>
              <a:ext uri="{FF2B5EF4-FFF2-40B4-BE49-F238E27FC236}">
                <a16:creationId xmlns:a16="http://schemas.microsoft.com/office/drawing/2014/main" id="{0B550627-0B58-4F18-B6B0-AFC397AF8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688" y="4287838"/>
            <a:ext cx="1611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>
                <a:latin typeface="Arial Narrow" panose="020B0606020202030204" pitchFamily="34" charset="0"/>
              </a:rPr>
              <a:t>Са</a:t>
            </a:r>
            <a:r>
              <a:rPr lang="ru-RU" altLang="ru-UA" sz="2400" b="1" baseline="30000">
                <a:latin typeface="Arial Narrow" panose="020B0606020202030204" pitchFamily="34" charset="0"/>
              </a:rPr>
              <a:t>2+</a:t>
            </a:r>
            <a:r>
              <a:rPr lang="ru-RU" altLang="ru-UA" sz="2400" b="1">
                <a:latin typeface="Arial Narrow" panose="020B0606020202030204" pitchFamily="34" charset="0"/>
              </a:rPr>
              <a:t>/СаМРК</a:t>
            </a:r>
          </a:p>
        </p:txBody>
      </p:sp>
      <p:sp>
        <p:nvSpPr>
          <p:cNvPr id="15376" name="AutoShape 41">
            <a:extLst>
              <a:ext uri="{FF2B5EF4-FFF2-40B4-BE49-F238E27FC236}">
                <a16:creationId xmlns:a16="http://schemas.microsoft.com/office/drawing/2014/main" id="{74FD876E-0AB1-4134-BAB6-3ED40A8B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9" y="5784851"/>
            <a:ext cx="1074737" cy="320675"/>
          </a:xfrm>
          <a:prstGeom prst="rightArrow">
            <a:avLst>
              <a:gd name="adj1" fmla="val 50000"/>
              <a:gd name="adj2" fmla="val 837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5377" name="Text Box 42">
            <a:extLst>
              <a:ext uri="{FF2B5EF4-FFF2-40B4-BE49-F238E27FC236}">
                <a16:creationId xmlns:a16="http://schemas.microsoft.com/office/drawing/2014/main" id="{32E60E41-E748-403F-AF9D-9FB62EC48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638" y="5013325"/>
            <a:ext cx="87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>
                <a:latin typeface="Arial Narrow" panose="020B0606020202030204" pitchFamily="34" charset="0"/>
              </a:rPr>
              <a:t>актин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5D40AD-DF4E-429B-829C-902E06CB3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02" t="27702" r="27969" b="32871"/>
          <a:stretch/>
        </p:blipFill>
        <p:spPr>
          <a:xfrm>
            <a:off x="242864" y="4487864"/>
            <a:ext cx="2311975" cy="2179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0">
            <a:extLst>
              <a:ext uri="{FF2B5EF4-FFF2-40B4-BE49-F238E27FC236}">
                <a16:creationId xmlns:a16="http://schemas.microsoft.com/office/drawing/2014/main" id="{9E5A7F52-3DF2-4E44-9738-F36DD7FBE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581026"/>
            <a:ext cx="665162" cy="650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75" name="Rectangle 1">
            <a:extLst>
              <a:ext uri="{FF2B5EF4-FFF2-40B4-BE49-F238E27FC236}">
                <a16:creationId xmlns:a16="http://schemas.microsoft.com/office/drawing/2014/main" id="{22C78BB6-0964-458E-AE8A-15A4A25E3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164" y="557213"/>
            <a:ext cx="885825" cy="374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UA" sz="2400">
                <a:latin typeface="Arial Narrow" panose="020B0606020202030204" pitchFamily="34" charset="0"/>
              </a:rPr>
              <a:t>сигнал</a:t>
            </a:r>
          </a:p>
        </p:txBody>
      </p:sp>
      <p:sp>
        <p:nvSpPr>
          <p:cNvPr id="3076" name="Oval 3">
            <a:extLst>
              <a:ext uri="{FF2B5EF4-FFF2-40B4-BE49-F238E27FC236}">
                <a16:creationId xmlns:a16="http://schemas.microsoft.com/office/drawing/2014/main" id="{E86A977E-992F-4E32-B017-9656FD91E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2051050"/>
            <a:ext cx="539750" cy="3317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77" name="Oval 4">
            <a:extLst>
              <a:ext uri="{FF2B5EF4-FFF2-40B4-BE49-F238E27FC236}">
                <a16:creationId xmlns:a16="http://schemas.microsoft.com/office/drawing/2014/main" id="{4DDD56DD-02FF-4BC7-9EA5-25853101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838" y="2044700"/>
            <a:ext cx="539750" cy="331788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78" name="Oval 5">
            <a:extLst>
              <a:ext uri="{FF2B5EF4-FFF2-40B4-BE49-F238E27FC236}">
                <a16:creationId xmlns:a16="http://schemas.microsoft.com/office/drawing/2014/main" id="{50A5F53B-2756-4C41-85E4-6CFBCBE3A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88" y="2052639"/>
            <a:ext cx="539750" cy="331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79" name="Oval 6">
            <a:extLst>
              <a:ext uri="{FF2B5EF4-FFF2-40B4-BE49-F238E27FC236}">
                <a16:creationId xmlns:a16="http://schemas.microsoft.com/office/drawing/2014/main" id="{06C8DDE8-752F-4C74-8E80-5ECE9BDF1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2038350"/>
            <a:ext cx="539750" cy="331788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0" name="Oval 7">
            <a:extLst>
              <a:ext uri="{FF2B5EF4-FFF2-40B4-BE49-F238E27FC236}">
                <a16:creationId xmlns:a16="http://schemas.microsoft.com/office/drawing/2014/main" id="{D392778B-BEE7-4474-8A89-C48B2E5B0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3484564"/>
            <a:ext cx="539750" cy="3317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1" name="Oval 8">
            <a:extLst>
              <a:ext uri="{FF2B5EF4-FFF2-40B4-BE49-F238E27FC236}">
                <a16:creationId xmlns:a16="http://schemas.microsoft.com/office/drawing/2014/main" id="{9F64998F-8BC9-4CDA-AB1C-1D3E53491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3478214"/>
            <a:ext cx="539750" cy="3317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2" name="Oval 9">
            <a:extLst>
              <a:ext uri="{FF2B5EF4-FFF2-40B4-BE49-F238E27FC236}">
                <a16:creationId xmlns:a16="http://schemas.microsoft.com/office/drawing/2014/main" id="{9D72FC92-E110-42CF-84C1-8E43ED6F1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3471864"/>
            <a:ext cx="539750" cy="331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3" name="Oval 10">
            <a:extLst>
              <a:ext uri="{FF2B5EF4-FFF2-40B4-BE49-F238E27FC236}">
                <a16:creationId xmlns:a16="http://schemas.microsoft.com/office/drawing/2014/main" id="{AE7C0543-E624-4300-A0AD-24C786B0F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550" y="3481389"/>
            <a:ext cx="539750" cy="331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4" name="Oval 14">
            <a:extLst>
              <a:ext uri="{FF2B5EF4-FFF2-40B4-BE49-F238E27FC236}">
                <a16:creationId xmlns:a16="http://schemas.microsoft.com/office/drawing/2014/main" id="{BE77FD9C-CE73-4C9B-BC20-1856CF03D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475039"/>
            <a:ext cx="539750" cy="3317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5" name="Oval 15">
            <a:extLst>
              <a:ext uri="{FF2B5EF4-FFF2-40B4-BE49-F238E27FC236}">
                <a16:creationId xmlns:a16="http://schemas.microsoft.com/office/drawing/2014/main" id="{69BBA40F-B048-4A04-9FE8-CE92030E2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6" y="2714625"/>
            <a:ext cx="180975" cy="166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6" name="Oval 16">
            <a:extLst>
              <a:ext uri="{FF2B5EF4-FFF2-40B4-BE49-F238E27FC236}">
                <a16:creationId xmlns:a16="http://schemas.microsoft.com/office/drawing/2014/main" id="{32616EED-E558-4DEE-91E3-8645DC2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026" y="2736850"/>
            <a:ext cx="180975" cy="1666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7" name="Oval 17">
            <a:extLst>
              <a:ext uri="{FF2B5EF4-FFF2-40B4-BE49-F238E27FC236}">
                <a16:creationId xmlns:a16="http://schemas.microsoft.com/office/drawing/2014/main" id="{5B6A5D04-A653-4A67-A0FE-2B563AE14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9" y="2732089"/>
            <a:ext cx="180975" cy="1666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8" name="Oval 18">
            <a:extLst>
              <a:ext uri="{FF2B5EF4-FFF2-40B4-BE49-F238E27FC236}">
                <a16:creationId xmlns:a16="http://schemas.microsoft.com/office/drawing/2014/main" id="{BE8E9945-ABFD-47C6-BEB8-4F506EF4A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826" y="2714625"/>
            <a:ext cx="180975" cy="166688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89" name="Oval 19">
            <a:extLst>
              <a:ext uri="{FF2B5EF4-FFF2-40B4-BE49-F238E27FC236}">
                <a16:creationId xmlns:a16="http://schemas.microsoft.com/office/drawing/2014/main" id="{52E04DA0-ABD1-48FE-A2E1-BDDEB2D79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689" y="2709864"/>
            <a:ext cx="180975" cy="166687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90" name="Oval 20">
            <a:extLst>
              <a:ext uri="{FF2B5EF4-FFF2-40B4-BE49-F238E27FC236}">
                <a16:creationId xmlns:a16="http://schemas.microsoft.com/office/drawing/2014/main" id="{F8D3E922-E835-42D8-8E27-C109B55A4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6" y="2717800"/>
            <a:ext cx="180975" cy="166688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091" name="Line 21">
            <a:extLst>
              <a:ext uri="{FF2B5EF4-FFF2-40B4-BE49-F238E27FC236}">
                <a16:creationId xmlns:a16="http://schemas.microsoft.com/office/drawing/2014/main" id="{5FD1305D-7F27-4EEB-95EA-CE21B4EFE7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1451" y="2465389"/>
            <a:ext cx="53975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2" name="Line 22">
            <a:extLst>
              <a:ext uri="{FF2B5EF4-FFF2-40B4-BE49-F238E27FC236}">
                <a16:creationId xmlns:a16="http://schemas.microsoft.com/office/drawing/2014/main" id="{DA337D57-C470-4126-85DC-2A594F213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479676"/>
            <a:ext cx="138112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3" name="Line 23">
            <a:extLst>
              <a:ext uri="{FF2B5EF4-FFF2-40B4-BE49-F238E27FC236}">
                <a16:creationId xmlns:a16="http://schemas.microsoft.com/office/drawing/2014/main" id="{E7D722B4-C0B9-4D83-AAB8-A75D96963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8951" y="2452688"/>
            <a:ext cx="346075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4" name="Line 24">
            <a:extLst>
              <a:ext uri="{FF2B5EF4-FFF2-40B4-BE49-F238E27FC236}">
                <a16:creationId xmlns:a16="http://schemas.microsoft.com/office/drawing/2014/main" id="{240CEF4F-108F-4F69-A61A-A756AF332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7964" y="2438401"/>
            <a:ext cx="14287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5" name="Line 25">
            <a:extLst>
              <a:ext uri="{FF2B5EF4-FFF2-40B4-BE49-F238E27FC236}">
                <a16:creationId xmlns:a16="http://schemas.microsoft.com/office/drawing/2014/main" id="{3D3A37AD-F1A3-49B3-95D0-83773044A3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4438" y="2465388"/>
            <a:ext cx="152400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6" name="Line 26">
            <a:extLst>
              <a:ext uri="{FF2B5EF4-FFF2-40B4-BE49-F238E27FC236}">
                <a16:creationId xmlns:a16="http://schemas.microsoft.com/office/drawing/2014/main" id="{389820E2-5E99-41B8-8305-3B14CEFE10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9788" y="2438400"/>
            <a:ext cx="430212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7" name="Line 27">
            <a:extLst>
              <a:ext uri="{FF2B5EF4-FFF2-40B4-BE49-F238E27FC236}">
                <a16:creationId xmlns:a16="http://schemas.microsoft.com/office/drawing/2014/main" id="{37935CA8-4E68-4DA3-BF82-715CFECE3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225" y="2465388"/>
            <a:ext cx="0" cy="887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8" name="Line 28">
            <a:extLst>
              <a:ext uri="{FF2B5EF4-FFF2-40B4-BE49-F238E27FC236}">
                <a16:creationId xmlns:a16="http://schemas.microsoft.com/office/drawing/2014/main" id="{9880FECD-2D8F-44A8-B888-5741B48E5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0800" y="2452689"/>
            <a:ext cx="414338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099" name="Line 29">
            <a:extLst>
              <a:ext uri="{FF2B5EF4-FFF2-40B4-BE49-F238E27FC236}">
                <a16:creationId xmlns:a16="http://schemas.microsoft.com/office/drawing/2014/main" id="{A68C4D55-1F94-4163-85D2-95DAD1787E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500" y="2514601"/>
            <a:ext cx="0" cy="887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0" name="Line 30">
            <a:extLst>
              <a:ext uri="{FF2B5EF4-FFF2-40B4-BE49-F238E27FC236}">
                <a16:creationId xmlns:a16="http://schemas.microsoft.com/office/drawing/2014/main" id="{D8D8E44D-AF52-4669-B62D-394293DE14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0650" y="2479676"/>
            <a:ext cx="387350" cy="887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1" name="Line 31">
            <a:extLst>
              <a:ext uri="{FF2B5EF4-FFF2-40B4-BE49-F238E27FC236}">
                <a16:creationId xmlns:a16="http://schemas.microsoft.com/office/drawing/2014/main" id="{92775275-7D91-4D8F-832A-7A58A04FE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2978151"/>
            <a:ext cx="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2" name="Line 32">
            <a:extLst>
              <a:ext uri="{FF2B5EF4-FFF2-40B4-BE49-F238E27FC236}">
                <a16:creationId xmlns:a16="http://schemas.microsoft.com/office/drawing/2014/main" id="{7C81A8D2-1041-4E28-A468-A5857C2C8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7064" y="2938463"/>
            <a:ext cx="249237" cy="525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3" name="Line 34">
            <a:extLst>
              <a:ext uri="{FF2B5EF4-FFF2-40B4-BE49-F238E27FC236}">
                <a16:creationId xmlns:a16="http://schemas.microsoft.com/office/drawing/2014/main" id="{B9A7B265-D89F-40A6-8540-9F7427837B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0513" y="2978151"/>
            <a:ext cx="0" cy="43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4" name="Line 35">
            <a:extLst>
              <a:ext uri="{FF2B5EF4-FFF2-40B4-BE49-F238E27FC236}">
                <a16:creationId xmlns:a16="http://schemas.microsoft.com/office/drawing/2014/main" id="{168A1221-55FF-4663-9A3A-03F519A0BF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0914" y="2936875"/>
            <a:ext cx="193675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5" name="Line 37">
            <a:extLst>
              <a:ext uri="{FF2B5EF4-FFF2-40B4-BE49-F238E27FC236}">
                <a16:creationId xmlns:a16="http://schemas.microsoft.com/office/drawing/2014/main" id="{6771D4E3-10E3-4503-A8C8-2ED69B0E2A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1714" y="2951164"/>
            <a:ext cx="41275" cy="471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6" name="Line 39">
            <a:extLst>
              <a:ext uri="{FF2B5EF4-FFF2-40B4-BE49-F238E27FC236}">
                <a16:creationId xmlns:a16="http://schemas.microsoft.com/office/drawing/2014/main" id="{9D7C9E75-AC19-46D3-AB67-5E683253D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2951" y="2965450"/>
            <a:ext cx="28575" cy="40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07" name="Oval 40">
            <a:extLst>
              <a:ext uri="{FF2B5EF4-FFF2-40B4-BE49-F238E27FC236}">
                <a16:creationId xmlns:a16="http://schemas.microsoft.com/office/drawing/2014/main" id="{94FC8F73-591B-4CF0-A743-5AE9E4580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4" y="4335464"/>
            <a:ext cx="180975" cy="1666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08" name="Oval 41">
            <a:extLst>
              <a:ext uri="{FF2B5EF4-FFF2-40B4-BE49-F238E27FC236}">
                <a16:creationId xmlns:a16="http://schemas.microsoft.com/office/drawing/2014/main" id="{6015039C-DA02-4C81-BF0B-1F0154211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6" y="4329114"/>
            <a:ext cx="180975" cy="1666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09" name="Oval 42">
            <a:extLst>
              <a:ext uri="{FF2B5EF4-FFF2-40B4-BE49-F238E27FC236}">
                <a16:creationId xmlns:a16="http://schemas.microsoft.com/office/drawing/2014/main" id="{A8D0FB80-847D-48F7-ABA9-7A2436429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1" y="4324350"/>
            <a:ext cx="180975" cy="166688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0" name="Oval 43">
            <a:extLst>
              <a:ext uri="{FF2B5EF4-FFF2-40B4-BE49-F238E27FC236}">
                <a16:creationId xmlns:a16="http://schemas.microsoft.com/office/drawing/2014/main" id="{43873710-1505-429B-A952-109454630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4316414"/>
            <a:ext cx="180975" cy="1666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1" name="Oval 44">
            <a:extLst>
              <a:ext uri="{FF2B5EF4-FFF2-40B4-BE49-F238E27FC236}">
                <a16:creationId xmlns:a16="http://schemas.microsoft.com/office/drawing/2014/main" id="{6727586D-8911-4F03-BB16-E0A8B496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1" y="4337050"/>
            <a:ext cx="180975" cy="166688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2" name="Oval 45">
            <a:extLst>
              <a:ext uri="{FF2B5EF4-FFF2-40B4-BE49-F238E27FC236}">
                <a16:creationId xmlns:a16="http://schemas.microsoft.com/office/drawing/2014/main" id="{FED832A5-F25B-4ED9-AF8F-C76BD4840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4" y="4333875"/>
            <a:ext cx="180975" cy="166688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3" name="Oval 46">
            <a:extLst>
              <a:ext uri="{FF2B5EF4-FFF2-40B4-BE49-F238E27FC236}">
                <a16:creationId xmlns:a16="http://schemas.microsoft.com/office/drawing/2014/main" id="{B5847ED9-5671-4850-A3F2-CBCA3A4C7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4" y="4311650"/>
            <a:ext cx="180975" cy="1666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4" name="Oval 47">
            <a:extLst>
              <a:ext uri="{FF2B5EF4-FFF2-40B4-BE49-F238E27FC236}">
                <a16:creationId xmlns:a16="http://schemas.microsoft.com/office/drawing/2014/main" id="{72FD84F3-63F6-4287-B48A-D762022CB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9" y="4319589"/>
            <a:ext cx="180975" cy="1666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5" name="Oval 48">
            <a:extLst>
              <a:ext uri="{FF2B5EF4-FFF2-40B4-BE49-F238E27FC236}">
                <a16:creationId xmlns:a16="http://schemas.microsoft.com/office/drawing/2014/main" id="{031CC8B1-064E-4CB7-A953-C974FC24F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551" y="4314825"/>
            <a:ext cx="180975" cy="1666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6" name="Oval 49">
            <a:extLst>
              <a:ext uri="{FF2B5EF4-FFF2-40B4-BE49-F238E27FC236}">
                <a16:creationId xmlns:a16="http://schemas.microsoft.com/office/drawing/2014/main" id="{0115DB20-2579-4955-8C3F-22941EFF8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4" y="4298950"/>
            <a:ext cx="180975" cy="1666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7" name="Oval 50">
            <a:extLst>
              <a:ext uri="{FF2B5EF4-FFF2-40B4-BE49-F238E27FC236}">
                <a16:creationId xmlns:a16="http://schemas.microsoft.com/office/drawing/2014/main" id="{59FE8353-906B-46EF-A512-143C43785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76" y="4294189"/>
            <a:ext cx="180975" cy="1666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8" name="Oval 51">
            <a:extLst>
              <a:ext uri="{FF2B5EF4-FFF2-40B4-BE49-F238E27FC236}">
                <a16:creationId xmlns:a16="http://schemas.microsoft.com/office/drawing/2014/main" id="{6514B6EB-2705-4F8D-964F-B759E8DF8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351" y="4287839"/>
            <a:ext cx="180975" cy="1666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19" name="Oval 56">
            <a:extLst>
              <a:ext uri="{FF2B5EF4-FFF2-40B4-BE49-F238E27FC236}">
                <a16:creationId xmlns:a16="http://schemas.microsoft.com/office/drawing/2014/main" id="{CCC3780A-0E94-4D7A-A9C5-4007EA01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3460750"/>
            <a:ext cx="539750" cy="331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20" name="Line 57">
            <a:extLst>
              <a:ext uri="{FF2B5EF4-FFF2-40B4-BE49-F238E27FC236}">
                <a16:creationId xmlns:a16="http://schemas.microsoft.com/office/drawing/2014/main" id="{0D850AB8-ABE5-4DBC-8ACC-89FC442C7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8838" y="3976689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1" name="Line 58">
            <a:extLst>
              <a:ext uri="{FF2B5EF4-FFF2-40B4-BE49-F238E27FC236}">
                <a16:creationId xmlns:a16="http://schemas.microsoft.com/office/drawing/2014/main" id="{B4CC87AE-59B8-4B34-BFC0-DC2540672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8875" y="4024314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2" name="Line 59">
            <a:extLst>
              <a:ext uri="{FF2B5EF4-FFF2-40B4-BE49-F238E27FC236}">
                <a16:creationId xmlns:a16="http://schemas.microsoft.com/office/drawing/2014/main" id="{2CEF188B-0908-43AF-ACC5-ABDC72F94D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6050" y="4021139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3" name="Line 60">
            <a:extLst>
              <a:ext uri="{FF2B5EF4-FFF2-40B4-BE49-F238E27FC236}">
                <a16:creationId xmlns:a16="http://schemas.microsoft.com/office/drawing/2014/main" id="{3E855964-3BED-454F-913B-7B47676FF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2463" y="3986214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4" name="Line 61">
            <a:extLst>
              <a:ext uri="{FF2B5EF4-FFF2-40B4-BE49-F238E27FC236}">
                <a16:creationId xmlns:a16="http://schemas.microsoft.com/office/drawing/2014/main" id="{FCB03405-42A3-4C22-BFB0-C54B85927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6625" y="4064001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5" name="Line 62">
            <a:extLst>
              <a:ext uri="{FF2B5EF4-FFF2-40B4-BE49-F238E27FC236}">
                <a16:creationId xmlns:a16="http://schemas.microsoft.com/office/drawing/2014/main" id="{D952D42C-93F0-4DBC-B703-B613E25F2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950" y="4057651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6" name="Line 63">
            <a:extLst>
              <a:ext uri="{FF2B5EF4-FFF2-40B4-BE49-F238E27FC236}">
                <a16:creationId xmlns:a16="http://schemas.microsoft.com/office/drawing/2014/main" id="{C0A5030B-F270-4948-817B-44E792874E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6813" y="4013201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7" name="Line 64">
            <a:extLst>
              <a:ext uri="{FF2B5EF4-FFF2-40B4-BE49-F238E27FC236}">
                <a16:creationId xmlns:a16="http://schemas.microsoft.com/office/drawing/2014/main" id="{7D656AC4-D09F-473A-9A3B-623AEB884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8525" y="3978276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8" name="Line 65">
            <a:extLst>
              <a:ext uri="{FF2B5EF4-FFF2-40B4-BE49-F238E27FC236}">
                <a16:creationId xmlns:a16="http://schemas.microsoft.com/office/drawing/2014/main" id="{A67B152A-95C0-4B0E-B03C-09EE9DF21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25" y="4000501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29" name="Line 66">
            <a:extLst>
              <a:ext uri="{FF2B5EF4-FFF2-40B4-BE49-F238E27FC236}">
                <a16:creationId xmlns:a16="http://schemas.microsoft.com/office/drawing/2014/main" id="{3DF41F60-4705-4B2D-89B6-A45628AA5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3986214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0" name="Line 67">
            <a:extLst>
              <a:ext uri="{FF2B5EF4-FFF2-40B4-BE49-F238E27FC236}">
                <a16:creationId xmlns:a16="http://schemas.microsoft.com/office/drawing/2014/main" id="{03E8EFF8-DB79-4C09-879D-C708D99E9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1038" y="4021139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1" name="Line 68">
            <a:extLst>
              <a:ext uri="{FF2B5EF4-FFF2-40B4-BE49-F238E27FC236}">
                <a16:creationId xmlns:a16="http://schemas.microsoft.com/office/drawing/2014/main" id="{29689C6C-2089-4ED1-9155-1C278BD6B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4025" y="4002089"/>
            <a:ext cx="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2" name="AutoShape 69">
            <a:extLst>
              <a:ext uri="{FF2B5EF4-FFF2-40B4-BE49-F238E27FC236}">
                <a16:creationId xmlns:a16="http://schemas.microsoft.com/office/drawing/2014/main" id="{5BB04E5B-0FBB-4923-B79F-FB128769E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9" y="5156201"/>
            <a:ext cx="401637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33" name="Line 70">
            <a:extLst>
              <a:ext uri="{FF2B5EF4-FFF2-40B4-BE49-F238E27FC236}">
                <a16:creationId xmlns:a16="http://schemas.microsoft.com/office/drawing/2014/main" id="{D0A343F2-BB5C-46AA-9AFA-FC708F8BC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9288" y="5611813"/>
            <a:ext cx="1052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4" name="Rectangle 71">
            <a:extLst>
              <a:ext uri="{FF2B5EF4-FFF2-40B4-BE49-F238E27FC236}">
                <a16:creationId xmlns:a16="http://schemas.microsoft.com/office/drawing/2014/main" id="{9B46B0DF-EAB0-4C7A-9C49-A62C88743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5611813"/>
            <a:ext cx="360362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35" name="Line 72">
            <a:extLst>
              <a:ext uri="{FF2B5EF4-FFF2-40B4-BE49-F238E27FC236}">
                <a16:creationId xmlns:a16="http://schemas.microsoft.com/office/drawing/2014/main" id="{BB23745A-1C61-417F-B804-950BF52752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9963" y="5403851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6" name="Line 74">
            <a:extLst>
              <a:ext uri="{FF2B5EF4-FFF2-40B4-BE49-F238E27FC236}">
                <a16:creationId xmlns:a16="http://schemas.microsoft.com/office/drawing/2014/main" id="{4A7440EA-8567-4B13-B353-02D2F26B1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6789" y="5389563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7" name="AutoShape 75">
            <a:extLst>
              <a:ext uri="{FF2B5EF4-FFF2-40B4-BE49-F238E27FC236}">
                <a16:creationId xmlns:a16="http://schemas.microsoft.com/office/drawing/2014/main" id="{8653BBFD-F574-47A9-A371-CB3141AC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5122864"/>
            <a:ext cx="401638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38" name="Line 76">
            <a:extLst>
              <a:ext uri="{FF2B5EF4-FFF2-40B4-BE49-F238E27FC236}">
                <a16:creationId xmlns:a16="http://schemas.microsoft.com/office/drawing/2014/main" id="{794F4A40-5733-455F-859A-109A6D790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76" y="5578475"/>
            <a:ext cx="1052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39" name="Rectangle 77">
            <a:extLst>
              <a:ext uri="{FF2B5EF4-FFF2-40B4-BE49-F238E27FC236}">
                <a16:creationId xmlns:a16="http://schemas.microsoft.com/office/drawing/2014/main" id="{293E2073-A581-4449-A58B-D58A808B4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6" y="5578475"/>
            <a:ext cx="360363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40" name="Line 78">
            <a:extLst>
              <a:ext uri="{FF2B5EF4-FFF2-40B4-BE49-F238E27FC236}">
                <a16:creationId xmlns:a16="http://schemas.microsoft.com/office/drawing/2014/main" id="{B30C1B86-3C6E-4E8D-9F38-3E15DFAAFC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69050" y="5370513"/>
            <a:ext cx="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41" name="Line 79">
            <a:extLst>
              <a:ext uri="{FF2B5EF4-FFF2-40B4-BE49-F238E27FC236}">
                <a16:creationId xmlns:a16="http://schemas.microsoft.com/office/drawing/2014/main" id="{9AFB762F-5256-483D-977F-6D81F0098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876" y="5356225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42" name="AutoShape 95">
            <a:extLst>
              <a:ext uri="{FF2B5EF4-FFF2-40B4-BE49-F238E27FC236}">
                <a16:creationId xmlns:a16="http://schemas.microsoft.com/office/drawing/2014/main" id="{78AB4977-113A-45F7-B99D-5222A0523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889" y="5108576"/>
            <a:ext cx="401637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43" name="Line 96">
            <a:extLst>
              <a:ext uri="{FF2B5EF4-FFF2-40B4-BE49-F238E27FC236}">
                <a16:creationId xmlns:a16="http://schemas.microsoft.com/office/drawing/2014/main" id="{DADF8E24-216C-48C3-934B-ED28187F6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4888" y="5564188"/>
            <a:ext cx="1052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44" name="Rectangle 97">
            <a:extLst>
              <a:ext uri="{FF2B5EF4-FFF2-40B4-BE49-F238E27FC236}">
                <a16:creationId xmlns:a16="http://schemas.microsoft.com/office/drawing/2014/main" id="{A9A599CD-5799-418B-B94C-9B384383B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888" y="5564188"/>
            <a:ext cx="360362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45" name="Line 98">
            <a:extLst>
              <a:ext uri="{FF2B5EF4-FFF2-40B4-BE49-F238E27FC236}">
                <a16:creationId xmlns:a16="http://schemas.microsoft.com/office/drawing/2014/main" id="{AECA8696-1CCC-43CC-8734-C75A49D482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5563" y="5356226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46" name="Line 99">
            <a:extLst>
              <a:ext uri="{FF2B5EF4-FFF2-40B4-BE49-F238E27FC236}">
                <a16:creationId xmlns:a16="http://schemas.microsoft.com/office/drawing/2014/main" id="{DE9D8706-2907-478D-A5C2-7EEB5C55DA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389" y="5341938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47" name="AutoShape 100">
            <a:extLst>
              <a:ext uri="{FF2B5EF4-FFF2-40B4-BE49-F238E27FC236}">
                <a16:creationId xmlns:a16="http://schemas.microsoft.com/office/drawing/2014/main" id="{35DA61ED-70CA-4AC2-91DF-CB9E254DB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764" y="5108576"/>
            <a:ext cx="401637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48" name="Line 101">
            <a:extLst>
              <a:ext uri="{FF2B5EF4-FFF2-40B4-BE49-F238E27FC236}">
                <a16:creationId xmlns:a16="http://schemas.microsoft.com/office/drawing/2014/main" id="{56FFFD97-926E-409C-85D0-74A8FBC3C3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2763" y="5564188"/>
            <a:ext cx="1052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49" name="Rectangle 102">
            <a:extLst>
              <a:ext uri="{FF2B5EF4-FFF2-40B4-BE49-F238E27FC236}">
                <a16:creationId xmlns:a16="http://schemas.microsoft.com/office/drawing/2014/main" id="{418E5E7A-5F82-4003-9E53-BDB3E0F80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763" y="5564188"/>
            <a:ext cx="360362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50" name="Line 103">
            <a:extLst>
              <a:ext uri="{FF2B5EF4-FFF2-40B4-BE49-F238E27FC236}">
                <a16:creationId xmlns:a16="http://schemas.microsoft.com/office/drawing/2014/main" id="{3A2F27C7-1F13-4D2A-B89A-6AEB08BB7C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3438" y="5356226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51" name="Line 104">
            <a:extLst>
              <a:ext uri="{FF2B5EF4-FFF2-40B4-BE49-F238E27FC236}">
                <a16:creationId xmlns:a16="http://schemas.microsoft.com/office/drawing/2014/main" id="{7EC26787-CB4A-4BC9-8A85-9A8D11D94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0264" y="5341938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52" name="AutoShape 105">
            <a:extLst>
              <a:ext uri="{FF2B5EF4-FFF2-40B4-BE49-F238E27FC236}">
                <a16:creationId xmlns:a16="http://schemas.microsoft.com/office/drawing/2014/main" id="{83F7AB1F-08C0-46A4-B111-BDDA13239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5691189"/>
            <a:ext cx="401638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53" name="Line 106">
            <a:extLst>
              <a:ext uri="{FF2B5EF4-FFF2-40B4-BE49-F238E27FC236}">
                <a16:creationId xmlns:a16="http://schemas.microsoft.com/office/drawing/2014/main" id="{B2FD68C7-25D0-4349-A929-F3074C467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3026" y="6146800"/>
            <a:ext cx="1052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54" name="Rectangle 107">
            <a:extLst>
              <a:ext uri="{FF2B5EF4-FFF2-40B4-BE49-F238E27FC236}">
                <a16:creationId xmlns:a16="http://schemas.microsoft.com/office/drawing/2014/main" id="{F0D6F43F-26BC-44EB-8FA1-3A7AB978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6" y="6146800"/>
            <a:ext cx="360363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55" name="Line 108">
            <a:extLst>
              <a:ext uri="{FF2B5EF4-FFF2-40B4-BE49-F238E27FC236}">
                <a16:creationId xmlns:a16="http://schemas.microsoft.com/office/drawing/2014/main" id="{BBD19800-B6BF-4D77-A734-1C8DA2D6CB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3700" y="5938838"/>
            <a:ext cx="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56" name="Line 109">
            <a:extLst>
              <a:ext uri="{FF2B5EF4-FFF2-40B4-BE49-F238E27FC236}">
                <a16:creationId xmlns:a16="http://schemas.microsoft.com/office/drawing/2014/main" id="{7F870AF7-1945-44A6-AF3E-AE5401C0F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0526" y="5924550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57" name="AutoShape 110">
            <a:extLst>
              <a:ext uri="{FF2B5EF4-FFF2-40B4-BE49-F238E27FC236}">
                <a16:creationId xmlns:a16="http://schemas.microsoft.com/office/drawing/2014/main" id="{E2002369-5B50-4C19-873F-515A1BB7F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9" y="5773739"/>
            <a:ext cx="401637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58" name="Line 111">
            <a:extLst>
              <a:ext uri="{FF2B5EF4-FFF2-40B4-BE49-F238E27FC236}">
                <a16:creationId xmlns:a16="http://schemas.microsoft.com/office/drawing/2014/main" id="{ADCB81BA-A203-4CB8-B89A-3CCA089CA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6229350"/>
            <a:ext cx="1052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59" name="Rectangle 112">
            <a:extLst>
              <a:ext uri="{FF2B5EF4-FFF2-40B4-BE49-F238E27FC236}">
                <a16:creationId xmlns:a16="http://schemas.microsoft.com/office/drawing/2014/main" id="{5B3797AA-2C75-4119-A1E2-734F0CF0C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6229350"/>
            <a:ext cx="360362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60" name="Line 113">
            <a:extLst>
              <a:ext uri="{FF2B5EF4-FFF2-40B4-BE49-F238E27FC236}">
                <a16:creationId xmlns:a16="http://schemas.microsoft.com/office/drawing/2014/main" id="{10E0064E-76FE-43CA-BCEF-B93F4E929F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3113" y="6021388"/>
            <a:ext cx="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61" name="Line 114">
            <a:extLst>
              <a:ext uri="{FF2B5EF4-FFF2-40B4-BE49-F238E27FC236}">
                <a16:creationId xmlns:a16="http://schemas.microsoft.com/office/drawing/2014/main" id="{02689A28-B369-4CD6-ADFE-840B8CF45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9939" y="6007100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62" name="AutoShape 115">
            <a:extLst>
              <a:ext uri="{FF2B5EF4-FFF2-40B4-BE49-F238E27FC236}">
                <a16:creationId xmlns:a16="http://schemas.microsoft.com/office/drawing/2014/main" id="{10C5CF7C-AB34-45F8-AA97-4EB1102DB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4" y="5745164"/>
            <a:ext cx="401637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63" name="Line 116">
            <a:extLst>
              <a:ext uri="{FF2B5EF4-FFF2-40B4-BE49-F238E27FC236}">
                <a16:creationId xmlns:a16="http://schemas.microsoft.com/office/drawing/2014/main" id="{542EE683-B5A6-4EAE-B877-A7352B5C8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8013" y="6200775"/>
            <a:ext cx="1052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64" name="Rectangle 117">
            <a:extLst>
              <a:ext uri="{FF2B5EF4-FFF2-40B4-BE49-F238E27FC236}">
                <a16:creationId xmlns:a16="http://schemas.microsoft.com/office/drawing/2014/main" id="{BA0F1F71-6FC2-40C0-9C34-420820B6E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6200775"/>
            <a:ext cx="360362" cy="889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65" name="Line 118">
            <a:extLst>
              <a:ext uri="{FF2B5EF4-FFF2-40B4-BE49-F238E27FC236}">
                <a16:creationId xmlns:a16="http://schemas.microsoft.com/office/drawing/2014/main" id="{7D07C01A-1484-4A71-AB09-F8663EC741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8688" y="5992813"/>
            <a:ext cx="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66" name="Line 119">
            <a:extLst>
              <a:ext uri="{FF2B5EF4-FFF2-40B4-BE49-F238E27FC236}">
                <a16:creationId xmlns:a16="http://schemas.microsoft.com/office/drawing/2014/main" id="{618A1275-502F-43AF-A10F-2C95AB0080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5514" y="5978525"/>
            <a:ext cx="63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67" name="AutoShape 120">
            <a:extLst>
              <a:ext uri="{FF2B5EF4-FFF2-40B4-BE49-F238E27FC236}">
                <a16:creationId xmlns:a16="http://schemas.microsoft.com/office/drawing/2014/main" id="{B128D386-C7C0-439D-B264-4CB0BBC2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1427164"/>
            <a:ext cx="527050" cy="485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68" name="AutoShape 121">
            <a:extLst>
              <a:ext uri="{FF2B5EF4-FFF2-40B4-BE49-F238E27FC236}">
                <a16:creationId xmlns:a16="http://schemas.microsoft.com/office/drawing/2014/main" id="{1838D300-7047-4859-BD71-629B58895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3" y="4648201"/>
            <a:ext cx="527050" cy="485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69" name="Rectangle 122">
            <a:extLst>
              <a:ext uri="{FF2B5EF4-FFF2-40B4-BE49-F238E27FC236}">
                <a16:creationId xmlns:a16="http://schemas.microsoft.com/office/drawing/2014/main" id="{110F52F9-9797-4FA6-9F38-A97602067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193676"/>
            <a:ext cx="8783638" cy="142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70" name="Rectangle 123">
            <a:extLst>
              <a:ext uri="{FF2B5EF4-FFF2-40B4-BE49-F238E27FC236}">
                <a16:creationId xmlns:a16="http://schemas.microsoft.com/office/drawing/2014/main" id="{663D2A1A-556B-47ED-9E4B-88408798A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1" y="1727200"/>
            <a:ext cx="8831263" cy="306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71" name="Rectangle 124">
            <a:extLst>
              <a:ext uri="{FF2B5EF4-FFF2-40B4-BE49-F238E27FC236}">
                <a16:creationId xmlns:a16="http://schemas.microsoft.com/office/drawing/2014/main" id="{B06AADD2-C5CD-451F-B104-5CD03084C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4" y="4954589"/>
            <a:ext cx="8955087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72" name="Freeform 125">
            <a:extLst>
              <a:ext uri="{FF2B5EF4-FFF2-40B4-BE49-F238E27FC236}">
                <a16:creationId xmlns:a16="http://schemas.microsoft.com/office/drawing/2014/main" id="{791CFD08-3918-4446-8BF9-5240E1F18A40}"/>
              </a:ext>
            </a:extLst>
          </p:cNvPr>
          <p:cNvSpPr>
            <a:spLocks/>
          </p:cNvSpPr>
          <p:nvPr/>
        </p:nvSpPr>
        <p:spPr bwMode="auto">
          <a:xfrm>
            <a:off x="3560763" y="6345239"/>
            <a:ext cx="374650" cy="141287"/>
          </a:xfrm>
          <a:custGeom>
            <a:avLst/>
            <a:gdLst>
              <a:gd name="T0" fmla="*/ 0 w 236"/>
              <a:gd name="T1" fmla="*/ 65523831 h 89"/>
              <a:gd name="T2" fmla="*/ 131048125 w 236"/>
              <a:gd name="T3" fmla="*/ 88204363 h 89"/>
              <a:gd name="T4" fmla="*/ 196572188 w 236"/>
              <a:gd name="T5" fmla="*/ 199090845 h 89"/>
              <a:gd name="T6" fmla="*/ 264617200 w 236"/>
              <a:gd name="T7" fmla="*/ 219252024 h 89"/>
              <a:gd name="T8" fmla="*/ 352821875 w 236"/>
              <a:gd name="T9" fmla="*/ 199090845 h 89"/>
              <a:gd name="T10" fmla="*/ 461189388 w 236"/>
              <a:gd name="T11" fmla="*/ 65523831 h 89"/>
              <a:gd name="T12" fmla="*/ 549394063 w 236"/>
              <a:gd name="T13" fmla="*/ 45362652 h 89"/>
              <a:gd name="T14" fmla="*/ 594756875 w 236"/>
              <a:gd name="T15" fmla="*/ 0 h 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6" h="89">
                <a:moveTo>
                  <a:pt x="0" y="26"/>
                </a:moveTo>
                <a:cubicBezTo>
                  <a:pt x="17" y="29"/>
                  <a:pt x="36" y="29"/>
                  <a:pt x="52" y="35"/>
                </a:cubicBezTo>
                <a:cubicBezTo>
                  <a:pt x="89" y="49"/>
                  <a:pt x="54" y="55"/>
                  <a:pt x="78" y="79"/>
                </a:cubicBezTo>
                <a:cubicBezTo>
                  <a:pt x="85" y="86"/>
                  <a:pt x="96" y="84"/>
                  <a:pt x="105" y="87"/>
                </a:cubicBezTo>
                <a:cubicBezTo>
                  <a:pt x="117" y="84"/>
                  <a:pt x="134" y="89"/>
                  <a:pt x="140" y="79"/>
                </a:cubicBezTo>
                <a:cubicBezTo>
                  <a:pt x="181" y="13"/>
                  <a:pt x="110" y="9"/>
                  <a:pt x="183" y="26"/>
                </a:cubicBezTo>
                <a:cubicBezTo>
                  <a:pt x="195" y="23"/>
                  <a:pt x="207" y="23"/>
                  <a:pt x="218" y="18"/>
                </a:cubicBezTo>
                <a:cubicBezTo>
                  <a:pt x="226" y="14"/>
                  <a:pt x="236" y="0"/>
                  <a:pt x="23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73" name="Freeform 126">
            <a:extLst>
              <a:ext uri="{FF2B5EF4-FFF2-40B4-BE49-F238E27FC236}">
                <a16:creationId xmlns:a16="http://schemas.microsoft.com/office/drawing/2014/main" id="{18498149-A256-4F4F-9175-9A5AB863A7F4}"/>
              </a:ext>
            </a:extLst>
          </p:cNvPr>
          <p:cNvSpPr>
            <a:spLocks/>
          </p:cNvSpPr>
          <p:nvPr/>
        </p:nvSpPr>
        <p:spPr bwMode="auto">
          <a:xfrm>
            <a:off x="3721100" y="5992814"/>
            <a:ext cx="374650" cy="141287"/>
          </a:xfrm>
          <a:custGeom>
            <a:avLst/>
            <a:gdLst>
              <a:gd name="T0" fmla="*/ 0 w 236"/>
              <a:gd name="T1" fmla="*/ 65523831 h 89"/>
              <a:gd name="T2" fmla="*/ 131048125 w 236"/>
              <a:gd name="T3" fmla="*/ 88204363 h 89"/>
              <a:gd name="T4" fmla="*/ 196572188 w 236"/>
              <a:gd name="T5" fmla="*/ 199090845 h 89"/>
              <a:gd name="T6" fmla="*/ 264617200 w 236"/>
              <a:gd name="T7" fmla="*/ 219252024 h 89"/>
              <a:gd name="T8" fmla="*/ 352821875 w 236"/>
              <a:gd name="T9" fmla="*/ 199090845 h 89"/>
              <a:gd name="T10" fmla="*/ 461189388 w 236"/>
              <a:gd name="T11" fmla="*/ 65523831 h 89"/>
              <a:gd name="T12" fmla="*/ 549394063 w 236"/>
              <a:gd name="T13" fmla="*/ 45362652 h 89"/>
              <a:gd name="T14" fmla="*/ 594756875 w 236"/>
              <a:gd name="T15" fmla="*/ 0 h 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6" h="89">
                <a:moveTo>
                  <a:pt x="0" y="26"/>
                </a:moveTo>
                <a:cubicBezTo>
                  <a:pt x="17" y="29"/>
                  <a:pt x="36" y="29"/>
                  <a:pt x="52" y="35"/>
                </a:cubicBezTo>
                <a:cubicBezTo>
                  <a:pt x="89" y="49"/>
                  <a:pt x="54" y="55"/>
                  <a:pt x="78" y="79"/>
                </a:cubicBezTo>
                <a:cubicBezTo>
                  <a:pt x="85" y="86"/>
                  <a:pt x="96" y="84"/>
                  <a:pt x="105" y="87"/>
                </a:cubicBezTo>
                <a:cubicBezTo>
                  <a:pt x="117" y="84"/>
                  <a:pt x="134" y="89"/>
                  <a:pt x="140" y="79"/>
                </a:cubicBezTo>
                <a:cubicBezTo>
                  <a:pt x="181" y="13"/>
                  <a:pt x="110" y="9"/>
                  <a:pt x="183" y="26"/>
                </a:cubicBezTo>
                <a:cubicBezTo>
                  <a:pt x="195" y="23"/>
                  <a:pt x="207" y="23"/>
                  <a:pt x="218" y="18"/>
                </a:cubicBezTo>
                <a:cubicBezTo>
                  <a:pt x="226" y="14"/>
                  <a:pt x="236" y="0"/>
                  <a:pt x="23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74" name="Freeform 127">
            <a:extLst>
              <a:ext uri="{FF2B5EF4-FFF2-40B4-BE49-F238E27FC236}">
                <a16:creationId xmlns:a16="http://schemas.microsoft.com/office/drawing/2014/main" id="{AB17628B-8584-491B-9F36-8B4EE246E3A1}"/>
              </a:ext>
            </a:extLst>
          </p:cNvPr>
          <p:cNvSpPr>
            <a:spLocks/>
          </p:cNvSpPr>
          <p:nvPr/>
        </p:nvSpPr>
        <p:spPr bwMode="auto">
          <a:xfrm>
            <a:off x="4725988" y="6361114"/>
            <a:ext cx="374650" cy="141287"/>
          </a:xfrm>
          <a:custGeom>
            <a:avLst/>
            <a:gdLst>
              <a:gd name="T0" fmla="*/ 0 w 236"/>
              <a:gd name="T1" fmla="*/ 65523831 h 89"/>
              <a:gd name="T2" fmla="*/ 131048125 w 236"/>
              <a:gd name="T3" fmla="*/ 88204363 h 89"/>
              <a:gd name="T4" fmla="*/ 196572188 w 236"/>
              <a:gd name="T5" fmla="*/ 199090845 h 89"/>
              <a:gd name="T6" fmla="*/ 264617200 w 236"/>
              <a:gd name="T7" fmla="*/ 219252024 h 89"/>
              <a:gd name="T8" fmla="*/ 352821875 w 236"/>
              <a:gd name="T9" fmla="*/ 199090845 h 89"/>
              <a:gd name="T10" fmla="*/ 461189388 w 236"/>
              <a:gd name="T11" fmla="*/ 65523831 h 89"/>
              <a:gd name="T12" fmla="*/ 549394063 w 236"/>
              <a:gd name="T13" fmla="*/ 45362652 h 89"/>
              <a:gd name="T14" fmla="*/ 594756875 w 236"/>
              <a:gd name="T15" fmla="*/ 0 h 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6" h="89">
                <a:moveTo>
                  <a:pt x="0" y="26"/>
                </a:moveTo>
                <a:cubicBezTo>
                  <a:pt x="17" y="29"/>
                  <a:pt x="36" y="29"/>
                  <a:pt x="52" y="35"/>
                </a:cubicBezTo>
                <a:cubicBezTo>
                  <a:pt x="89" y="49"/>
                  <a:pt x="54" y="55"/>
                  <a:pt x="78" y="79"/>
                </a:cubicBezTo>
                <a:cubicBezTo>
                  <a:pt x="85" y="86"/>
                  <a:pt x="96" y="84"/>
                  <a:pt x="105" y="87"/>
                </a:cubicBezTo>
                <a:cubicBezTo>
                  <a:pt x="117" y="84"/>
                  <a:pt x="134" y="89"/>
                  <a:pt x="140" y="79"/>
                </a:cubicBezTo>
                <a:cubicBezTo>
                  <a:pt x="181" y="13"/>
                  <a:pt x="110" y="9"/>
                  <a:pt x="183" y="26"/>
                </a:cubicBezTo>
                <a:cubicBezTo>
                  <a:pt x="195" y="23"/>
                  <a:pt x="207" y="23"/>
                  <a:pt x="218" y="18"/>
                </a:cubicBezTo>
                <a:cubicBezTo>
                  <a:pt x="226" y="14"/>
                  <a:pt x="236" y="0"/>
                  <a:pt x="23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75" name="Freeform 128">
            <a:extLst>
              <a:ext uri="{FF2B5EF4-FFF2-40B4-BE49-F238E27FC236}">
                <a16:creationId xmlns:a16="http://schemas.microsoft.com/office/drawing/2014/main" id="{5604985F-3BF4-4390-ACE2-6F0B8896C614}"/>
              </a:ext>
            </a:extLst>
          </p:cNvPr>
          <p:cNvSpPr>
            <a:spLocks/>
          </p:cNvSpPr>
          <p:nvPr/>
        </p:nvSpPr>
        <p:spPr bwMode="auto">
          <a:xfrm>
            <a:off x="5178425" y="5816600"/>
            <a:ext cx="374650" cy="141288"/>
          </a:xfrm>
          <a:custGeom>
            <a:avLst/>
            <a:gdLst>
              <a:gd name="T0" fmla="*/ 0 w 236"/>
              <a:gd name="T1" fmla="*/ 65524294 h 89"/>
              <a:gd name="T2" fmla="*/ 131048125 w 236"/>
              <a:gd name="T3" fmla="*/ 88206575 h 89"/>
              <a:gd name="T4" fmla="*/ 196572188 w 236"/>
              <a:gd name="T5" fmla="*/ 199093842 h 89"/>
              <a:gd name="T6" fmla="*/ 264617200 w 236"/>
              <a:gd name="T7" fmla="*/ 219255163 h 89"/>
              <a:gd name="T8" fmla="*/ 352821875 w 236"/>
              <a:gd name="T9" fmla="*/ 199093842 h 89"/>
              <a:gd name="T10" fmla="*/ 461189388 w 236"/>
              <a:gd name="T11" fmla="*/ 65524294 h 89"/>
              <a:gd name="T12" fmla="*/ 549394063 w 236"/>
              <a:gd name="T13" fmla="*/ 45362973 h 89"/>
              <a:gd name="T14" fmla="*/ 594756875 w 236"/>
              <a:gd name="T15" fmla="*/ 0 h 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6" h="89">
                <a:moveTo>
                  <a:pt x="0" y="26"/>
                </a:moveTo>
                <a:cubicBezTo>
                  <a:pt x="17" y="29"/>
                  <a:pt x="36" y="29"/>
                  <a:pt x="52" y="35"/>
                </a:cubicBezTo>
                <a:cubicBezTo>
                  <a:pt x="89" y="49"/>
                  <a:pt x="54" y="55"/>
                  <a:pt x="78" y="79"/>
                </a:cubicBezTo>
                <a:cubicBezTo>
                  <a:pt x="85" y="86"/>
                  <a:pt x="96" y="84"/>
                  <a:pt x="105" y="87"/>
                </a:cubicBezTo>
                <a:cubicBezTo>
                  <a:pt x="117" y="84"/>
                  <a:pt x="134" y="89"/>
                  <a:pt x="140" y="79"/>
                </a:cubicBezTo>
                <a:cubicBezTo>
                  <a:pt x="181" y="13"/>
                  <a:pt x="110" y="9"/>
                  <a:pt x="183" y="26"/>
                </a:cubicBezTo>
                <a:cubicBezTo>
                  <a:pt x="195" y="23"/>
                  <a:pt x="207" y="23"/>
                  <a:pt x="218" y="18"/>
                </a:cubicBezTo>
                <a:cubicBezTo>
                  <a:pt x="226" y="14"/>
                  <a:pt x="236" y="0"/>
                  <a:pt x="23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76" name="AutoShape 129">
            <a:extLst>
              <a:ext uri="{FF2B5EF4-FFF2-40B4-BE49-F238E27FC236}">
                <a16:creationId xmlns:a16="http://schemas.microsoft.com/office/drawing/2014/main" id="{EFE1D0D8-FCC9-4165-9361-9755804BA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5681664"/>
            <a:ext cx="223837" cy="263525"/>
          </a:xfrm>
          <a:prstGeom prst="plus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77" name="AutoShape 130">
            <a:extLst>
              <a:ext uri="{FF2B5EF4-FFF2-40B4-BE49-F238E27FC236}">
                <a16:creationId xmlns:a16="http://schemas.microsoft.com/office/drawing/2014/main" id="{ED7F7CC8-663D-424D-B68B-6D6A8BA4C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326189"/>
            <a:ext cx="223838" cy="263525"/>
          </a:xfrm>
          <a:prstGeom prst="plus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78" name="AutoShape 131">
            <a:extLst>
              <a:ext uri="{FF2B5EF4-FFF2-40B4-BE49-F238E27FC236}">
                <a16:creationId xmlns:a16="http://schemas.microsoft.com/office/drawing/2014/main" id="{3880AEE2-ACB3-4E3B-94D3-4D007C9E3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4" y="5792789"/>
            <a:ext cx="223837" cy="263525"/>
          </a:xfrm>
          <a:prstGeom prst="plus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79" name="AutoShape 132">
            <a:extLst>
              <a:ext uri="{FF2B5EF4-FFF2-40B4-BE49-F238E27FC236}">
                <a16:creationId xmlns:a16="http://schemas.microsoft.com/office/drawing/2014/main" id="{C3160AC7-06CF-486E-99BA-E8DC2451F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75" y="6276976"/>
            <a:ext cx="223838" cy="263525"/>
          </a:xfrm>
          <a:prstGeom prst="plus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80" name="Text Box 133">
            <a:extLst>
              <a:ext uri="{FF2B5EF4-FFF2-40B4-BE49-F238E27FC236}">
                <a16:creationId xmlns:a16="http://schemas.microsoft.com/office/drawing/2014/main" id="{BC13D844-F758-4C31-BE88-E950A1AED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113" y="157163"/>
            <a:ext cx="12522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 err="1">
                <a:latin typeface="Arial Narrow" panose="020B0606020202030204" pitchFamily="34" charset="0"/>
              </a:rPr>
              <a:t>Рецепція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3181" name="Text Box 134">
            <a:extLst>
              <a:ext uri="{FF2B5EF4-FFF2-40B4-BE49-F238E27FC236}">
                <a16:creationId xmlns:a16="http://schemas.microsoft.com/office/drawing/2014/main" id="{B3F9638D-9898-4BDF-BBDB-1BC5B9D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13" y="1677988"/>
            <a:ext cx="2592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 err="1">
                <a:latin typeface="Arial Narrow" panose="020B0606020202030204" pitchFamily="34" charset="0"/>
              </a:rPr>
              <a:t>Трансдукція</a:t>
            </a:r>
            <a:r>
              <a:rPr lang="ru-RU" altLang="ru-UA" sz="2400" dirty="0">
                <a:latin typeface="Arial Narrow" panose="020B0606020202030204" pitchFamily="34" charset="0"/>
              </a:rPr>
              <a:t> сигналу</a:t>
            </a:r>
          </a:p>
        </p:txBody>
      </p:sp>
      <p:sp>
        <p:nvSpPr>
          <p:cNvPr id="3182" name="Text Box 135">
            <a:extLst>
              <a:ext uri="{FF2B5EF4-FFF2-40B4-BE49-F238E27FC236}">
                <a16:creationId xmlns:a16="http://schemas.microsoft.com/office/drawing/2014/main" id="{F95BDD3C-2076-44BC-95FC-B5C6D8206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825" y="4945063"/>
            <a:ext cx="31710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 err="1">
                <a:latin typeface="Arial Narrow" panose="020B0606020202030204" pitchFamily="34" charset="0"/>
              </a:rPr>
              <a:t>Регуляція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експресії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генів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3183" name="Text Box 136">
            <a:extLst>
              <a:ext uri="{FF2B5EF4-FFF2-40B4-BE49-F238E27FC236}">
                <a16:creationId xmlns:a16="http://schemas.microsoft.com/office/drawing/2014/main" id="{01A685D1-D75E-4D90-A9E1-7E5FF54E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600061"/>
            <a:ext cx="64309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Специфічність</a:t>
            </a:r>
            <a:r>
              <a:rPr lang="ru-RU" altLang="ru-UA" sz="1800" dirty="0">
                <a:latin typeface="Arial Narrow" panose="020B0606020202030204" pitchFamily="34" charset="0"/>
              </a:rPr>
              <a:t> + </a:t>
            </a:r>
            <a:r>
              <a:rPr lang="ru-RU" altLang="ru-UA" sz="1800" dirty="0" err="1">
                <a:latin typeface="Arial Narrow" panose="020B0606020202030204" pitchFamily="34" charset="0"/>
              </a:rPr>
              <a:t>висока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афінність</a:t>
            </a:r>
            <a:r>
              <a:rPr lang="ru-RU" altLang="ru-UA" sz="1800" dirty="0">
                <a:latin typeface="Arial Narrow" panose="020B0606020202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>
                <a:latin typeface="Arial Narrow" panose="020B0606020202030204" pitchFamily="34" charset="0"/>
              </a:rPr>
              <a:t>Не </a:t>
            </a:r>
            <a:r>
              <a:rPr lang="ru-RU" altLang="ru-UA" sz="1800" dirty="0" err="1">
                <a:latin typeface="Arial Narrow" panose="020B0606020202030204" pitchFamily="34" charset="0"/>
              </a:rPr>
              <a:t>змінює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хімічної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структури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сигнальної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молекули</a:t>
            </a:r>
            <a:endParaRPr lang="ru-RU" altLang="ru-UA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Активує</a:t>
            </a:r>
            <a:r>
              <a:rPr lang="ru-RU" altLang="ru-UA" sz="1800" dirty="0">
                <a:latin typeface="Arial Narrow" panose="020B0606020202030204" pitchFamily="34" charset="0"/>
              </a:rPr>
              <a:t> шлях  </a:t>
            </a:r>
            <a:r>
              <a:rPr lang="ru-RU" altLang="ru-UA" sz="1800" dirty="0" err="1">
                <a:latin typeface="Arial Narrow" panose="020B0606020202030204" pitchFamily="34" charset="0"/>
              </a:rPr>
              <a:t>трансдукції</a:t>
            </a:r>
            <a:r>
              <a:rPr lang="ru-RU" altLang="ru-UA" sz="1800" dirty="0">
                <a:latin typeface="Arial Narrow" panose="020B0606020202030204" pitchFamily="34" charset="0"/>
              </a:rPr>
              <a:t> сигналу </a:t>
            </a:r>
          </a:p>
        </p:txBody>
      </p:sp>
      <p:sp>
        <p:nvSpPr>
          <p:cNvPr id="3184" name="Text Box 137">
            <a:extLst>
              <a:ext uri="{FF2B5EF4-FFF2-40B4-BE49-F238E27FC236}">
                <a16:creationId xmlns:a16="http://schemas.microsoft.com/office/drawing/2014/main" id="{49686109-F74D-49CF-B331-FA4BC38BF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0" y="2187576"/>
            <a:ext cx="41973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зміна</a:t>
            </a:r>
            <a:r>
              <a:rPr lang="ru-RU" altLang="ru-UA" sz="1800" dirty="0">
                <a:latin typeface="Arial Narrow" panose="020B0606020202030204" pitchFamily="34" charset="0"/>
              </a:rPr>
              <a:t>  </a:t>
            </a:r>
            <a:r>
              <a:rPr lang="ru-RU" altLang="ru-UA" sz="1800" dirty="0" err="1">
                <a:latin typeface="Arial Narrow" panose="020B0606020202030204" pitchFamily="34" charset="0"/>
              </a:rPr>
              <a:t>активності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ефекторних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білків</a:t>
            </a:r>
            <a:r>
              <a:rPr lang="ru-RU" altLang="ru-UA" sz="1800" dirty="0">
                <a:latin typeface="Arial Narrow" panose="020B0606020202030204" pitchFamily="34" charset="0"/>
              </a:rPr>
              <a:t> (</a:t>
            </a:r>
            <a:r>
              <a:rPr lang="ru-RU" altLang="ru-UA" sz="1800" dirty="0" err="1">
                <a:latin typeface="Arial Narrow" panose="020B0606020202030204" pitchFamily="34" charset="0"/>
              </a:rPr>
              <a:t>зазвичай</a:t>
            </a:r>
            <a:r>
              <a:rPr lang="ru-RU" altLang="ru-UA" sz="1800" dirty="0">
                <a:latin typeface="Arial Narrow" panose="020B0606020202030204" pitchFamily="34" charset="0"/>
              </a:rPr>
              <a:t> – </a:t>
            </a:r>
            <a:r>
              <a:rPr lang="ru-RU" altLang="ru-UA" sz="1800" dirty="0" err="1">
                <a:latin typeface="Arial Narrow" panose="020B0606020202030204" pitchFamily="34" charset="0"/>
              </a:rPr>
              <a:t>ферментів</a:t>
            </a:r>
            <a:r>
              <a:rPr lang="ru-RU" altLang="ru-UA" sz="18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>
                <a:latin typeface="Arial Narrow" panose="020B0606020202030204" pitchFamily="34" charset="0"/>
              </a:rPr>
              <a:t> синтез </a:t>
            </a:r>
            <a:r>
              <a:rPr lang="ru-RU" altLang="ru-UA" sz="1800" dirty="0" err="1">
                <a:latin typeface="Arial Narrow" panose="020B0606020202030204" pitchFamily="34" charset="0"/>
              </a:rPr>
              <a:t>вторинних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месенджерів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посилення</a:t>
            </a:r>
            <a:r>
              <a:rPr lang="ru-RU" altLang="ru-UA" sz="1800" dirty="0">
                <a:latin typeface="Arial Narrow" panose="020B0606020202030204" pitchFamily="34" charset="0"/>
              </a:rPr>
              <a:t> сигналу на кожному </a:t>
            </a:r>
            <a:r>
              <a:rPr lang="ru-RU" altLang="ru-UA" sz="1800" dirty="0" err="1">
                <a:latin typeface="Arial Narrow" panose="020B0606020202030204" pitchFamily="34" charset="0"/>
              </a:rPr>
              <a:t>етапі</a:t>
            </a:r>
            <a:r>
              <a:rPr lang="ru-RU" altLang="ru-UA" sz="1800" dirty="0">
                <a:latin typeface="Arial Narrow" panose="020B0606020202030204" pitchFamily="34" charset="0"/>
              </a:rPr>
              <a:t> (</a:t>
            </a:r>
            <a:r>
              <a:rPr lang="ru-RU" altLang="ru-UA" sz="1800" dirty="0" err="1">
                <a:latin typeface="Arial Narrow" panose="020B0606020202030204" pitchFamily="34" charset="0"/>
              </a:rPr>
              <a:t>сигнальний</a:t>
            </a:r>
            <a:r>
              <a:rPr lang="ru-RU" altLang="ru-UA" sz="1800" dirty="0">
                <a:latin typeface="Arial Narrow" panose="020B0606020202030204" pitchFamily="34" charset="0"/>
              </a:rPr>
              <a:t> каскад)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взаємодія</a:t>
            </a:r>
            <a:r>
              <a:rPr lang="ru-RU" altLang="ru-UA" sz="1800" dirty="0">
                <a:latin typeface="Arial Narrow" panose="020B0606020202030204" pitchFamily="34" charset="0"/>
              </a:rPr>
              <a:t> та </a:t>
            </a:r>
            <a:r>
              <a:rPr lang="ru-RU" altLang="ru-UA" sz="1800" dirty="0" err="1">
                <a:latin typeface="Arial Narrow" panose="020B0606020202030204" pitchFamily="34" charset="0"/>
              </a:rPr>
              <a:t>перехресна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активація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декількох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сигнальних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шляхів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ru-RU" altLang="ru-UA" sz="1800" dirty="0">
              <a:latin typeface="Arial Narrow" panose="020B0606020202030204" pitchFamily="34" charset="0"/>
            </a:endParaRPr>
          </a:p>
        </p:txBody>
      </p:sp>
      <p:sp>
        <p:nvSpPr>
          <p:cNvPr id="3185" name="Line 141">
            <a:extLst>
              <a:ext uri="{FF2B5EF4-FFF2-40B4-BE49-F238E27FC236}">
                <a16:creationId xmlns:a16="http://schemas.microsoft.com/office/drawing/2014/main" id="{C0E2B9D9-93D5-4991-A272-1D753EE559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72113" y="2244726"/>
            <a:ext cx="1039812" cy="2206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86" name="Line 142">
            <a:extLst>
              <a:ext uri="{FF2B5EF4-FFF2-40B4-BE49-F238E27FC236}">
                <a16:creationId xmlns:a16="http://schemas.microsoft.com/office/drawing/2014/main" id="{1BBB21AD-7B6F-4D61-9D70-758510B7A9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45125" y="2784476"/>
            <a:ext cx="1011238" cy="1254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87" name="Oval 143">
            <a:extLst>
              <a:ext uri="{FF2B5EF4-FFF2-40B4-BE49-F238E27FC236}">
                <a16:creationId xmlns:a16="http://schemas.microsoft.com/office/drawing/2014/main" id="{1A465ADD-F310-4644-9CA3-90DF3ABEA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9" y="5040314"/>
            <a:ext cx="180975" cy="166687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88" name="Oval 144">
            <a:extLst>
              <a:ext uri="{FF2B5EF4-FFF2-40B4-BE49-F238E27FC236}">
                <a16:creationId xmlns:a16="http://schemas.microsoft.com/office/drawing/2014/main" id="{42FB5994-D6AB-4E9F-B129-AFB844616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4" y="5143500"/>
            <a:ext cx="180975" cy="166688"/>
          </a:xfrm>
          <a:prstGeom prst="ellipse">
            <a:avLst/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89" name="Oval 145">
            <a:extLst>
              <a:ext uri="{FF2B5EF4-FFF2-40B4-BE49-F238E27FC236}">
                <a16:creationId xmlns:a16="http://schemas.microsoft.com/office/drawing/2014/main" id="{11231444-5EF8-4B7E-AB70-77B705DE0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9" y="5705475"/>
            <a:ext cx="180975" cy="1666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90" name="Oval 146">
            <a:extLst>
              <a:ext uri="{FF2B5EF4-FFF2-40B4-BE49-F238E27FC236}">
                <a16:creationId xmlns:a16="http://schemas.microsoft.com/office/drawing/2014/main" id="{4700324B-77EE-4CDC-802E-5060D6AB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689" y="5594350"/>
            <a:ext cx="180975" cy="1666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91" name="Line 147">
            <a:extLst>
              <a:ext uri="{FF2B5EF4-FFF2-40B4-BE49-F238E27FC236}">
                <a16:creationId xmlns:a16="http://schemas.microsoft.com/office/drawing/2014/main" id="{EE47A16B-8DE0-414E-A27B-96FAFE5DA3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89675" y="3865563"/>
            <a:ext cx="14288" cy="127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3192" name="Text Box 148">
            <a:extLst>
              <a:ext uri="{FF2B5EF4-FFF2-40B4-BE49-F238E27FC236}">
                <a16:creationId xmlns:a16="http://schemas.microsoft.com/office/drawing/2014/main" id="{BB6D5045-7778-484A-A1C1-05BBAB3DB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5451475"/>
            <a:ext cx="32654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транскрипційні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фактори</a:t>
            </a:r>
            <a:endParaRPr lang="ru-RU" altLang="ru-UA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фактори</a:t>
            </a:r>
            <a:r>
              <a:rPr lang="ru-RU" altLang="ru-UA" sz="1800" dirty="0">
                <a:latin typeface="Arial Narrow" panose="020B0606020202030204" pitchFamily="34" charset="0"/>
              </a:rPr>
              <a:t> </a:t>
            </a:r>
            <a:r>
              <a:rPr lang="ru-RU" altLang="ru-UA" sz="1800" dirty="0" err="1">
                <a:latin typeface="Arial Narrow" panose="020B0606020202030204" pitchFamily="34" charset="0"/>
              </a:rPr>
              <a:t>ремоделінга</a:t>
            </a:r>
            <a:r>
              <a:rPr lang="ru-RU" altLang="ru-UA" sz="1800" dirty="0">
                <a:latin typeface="Arial Narrow" panose="020B0606020202030204" pitchFamily="34" charset="0"/>
              </a:rPr>
              <a:t> хроматину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мікро</a:t>
            </a:r>
            <a:r>
              <a:rPr lang="ru-RU" altLang="ru-UA" sz="1800" dirty="0">
                <a:latin typeface="Arial Narrow" panose="020B0606020202030204" pitchFamily="34" charset="0"/>
              </a:rPr>
              <a:t> РНК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UA" sz="1800" dirty="0" err="1">
                <a:latin typeface="Arial Narrow" panose="020B0606020202030204" pitchFamily="34" charset="0"/>
              </a:rPr>
              <a:t>інше</a:t>
            </a:r>
            <a:r>
              <a:rPr lang="ru-RU" altLang="ru-UA" sz="1800" dirty="0">
                <a:latin typeface="Arial Narrow" panose="020B0606020202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ru-RU" altLang="ru-UA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UA" sz="1800" dirty="0">
              <a:latin typeface="Arial Narrow" panose="020B0606020202030204" pitchFamily="34" charset="0"/>
            </a:endParaRPr>
          </a:p>
        </p:txBody>
      </p:sp>
      <p:sp>
        <p:nvSpPr>
          <p:cNvPr id="3193" name="AutoShape 149">
            <a:extLst>
              <a:ext uri="{FF2B5EF4-FFF2-40B4-BE49-F238E27FC236}">
                <a16:creationId xmlns:a16="http://schemas.microsoft.com/office/drawing/2014/main" id="{53D9F721-D01F-43E2-8569-436F49BA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464" y="5351464"/>
            <a:ext cx="401637" cy="4286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94" name="AutoShape 150">
            <a:extLst>
              <a:ext uri="{FF2B5EF4-FFF2-40B4-BE49-F238E27FC236}">
                <a16:creationId xmlns:a16="http://schemas.microsoft.com/office/drawing/2014/main" id="{E70BBD36-7623-4E30-A011-631BB6CF5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6364" y="5738814"/>
            <a:ext cx="223837" cy="263525"/>
          </a:xfrm>
          <a:prstGeom prst="plus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3195" name="Freeform 151">
            <a:extLst>
              <a:ext uri="{FF2B5EF4-FFF2-40B4-BE49-F238E27FC236}">
                <a16:creationId xmlns:a16="http://schemas.microsoft.com/office/drawing/2014/main" id="{744C102B-93D0-418B-AEEE-E20216C7ED9B}"/>
              </a:ext>
            </a:extLst>
          </p:cNvPr>
          <p:cNvSpPr>
            <a:spLocks/>
          </p:cNvSpPr>
          <p:nvPr/>
        </p:nvSpPr>
        <p:spPr bwMode="auto">
          <a:xfrm>
            <a:off x="8264525" y="6130925"/>
            <a:ext cx="374650" cy="141288"/>
          </a:xfrm>
          <a:custGeom>
            <a:avLst/>
            <a:gdLst>
              <a:gd name="T0" fmla="*/ 0 w 236"/>
              <a:gd name="T1" fmla="*/ 65524294 h 89"/>
              <a:gd name="T2" fmla="*/ 131048125 w 236"/>
              <a:gd name="T3" fmla="*/ 88206575 h 89"/>
              <a:gd name="T4" fmla="*/ 196572188 w 236"/>
              <a:gd name="T5" fmla="*/ 199093842 h 89"/>
              <a:gd name="T6" fmla="*/ 264617200 w 236"/>
              <a:gd name="T7" fmla="*/ 219255163 h 89"/>
              <a:gd name="T8" fmla="*/ 352821875 w 236"/>
              <a:gd name="T9" fmla="*/ 199093842 h 89"/>
              <a:gd name="T10" fmla="*/ 461189388 w 236"/>
              <a:gd name="T11" fmla="*/ 65524294 h 89"/>
              <a:gd name="T12" fmla="*/ 549394063 w 236"/>
              <a:gd name="T13" fmla="*/ 45362973 h 89"/>
              <a:gd name="T14" fmla="*/ 594756875 w 236"/>
              <a:gd name="T15" fmla="*/ 0 h 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6" h="89">
                <a:moveTo>
                  <a:pt x="0" y="26"/>
                </a:moveTo>
                <a:cubicBezTo>
                  <a:pt x="17" y="29"/>
                  <a:pt x="36" y="29"/>
                  <a:pt x="52" y="35"/>
                </a:cubicBezTo>
                <a:cubicBezTo>
                  <a:pt x="89" y="49"/>
                  <a:pt x="54" y="55"/>
                  <a:pt x="78" y="79"/>
                </a:cubicBezTo>
                <a:cubicBezTo>
                  <a:pt x="85" y="86"/>
                  <a:pt x="96" y="84"/>
                  <a:pt x="105" y="87"/>
                </a:cubicBezTo>
                <a:cubicBezTo>
                  <a:pt x="117" y="84"/>
                  <a:pt x="134" y="89"/>
                  <a:pt x="140" y="79"/>
                </a:cubicBezTo>
                <a:cubicBezTo>
                  <a:pt x="181" y="13"/>
                  <a:pt x="110" y="9"/>
                  <a:pt x="183" y="26"/>
                </a:cubicBezTo>
                <a:cubicBezTo>
                  <a:pt x="195" y="23"/>
                  <a:pt x="207" y="23"/>
                  <a:pt x="218" y="18"/>
                </a:cubicBezTo>
                <a:cubicBezTo>
                  <a:pt x="226" y="14"/>
                  <a:pt x="236" y="0"/>
                  <a:pt x="23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63461" y="168626"/>
            <a:ext cx="94911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ea typeface="TimesNewRoman"/>
                <a:cs typeface="Times New Roman" pitchFamily="18" charset="0"/>
              </a:rPr>
              <a:t>Молекула </a:t>
            </a:r>
            <a:r>
              <a:rPr lang="uk-UA" sz="2800" b="1" dirty="0" err="1">
                <a:solidFill>
                  <a:srgbClr val="FF0000"/>
                </a:solidFill>
                <a:ea typeface="TimesNewRoman"/>
                <a:cs typeface="Times New Roman" pitchFamily="18" charset="0"/>
              </a:rPr>
              <a:t>Протеїнкінази</a:t>
            </a:r>
            <a:r>
              <a:rPr lang="uk-UA" sz="2800" b="1" dirty="0">
                <a:solidFill>
                  <a:srgbClr val="FF0000"/>
                </a:solidFill>
                <a:ea typeface="TimesNewRoman"/>
                <a:cs typeface="Times New Roman" pitchFamily="18" charset="0"/>
              </a:rPr>
              <a:t> </a:t>
            </a:r>
            <a:r>
              <a:rPr lang="uk-UA" sz="2800" b="1" dirty="0" err="1">
                <a:solidFill>
                  <a:srgbClr val="FF0000"/>
                </a:solidFill>
                <a:ea typeface="TimesNewRoman"/>
                <a:cs typeface="Times New Roman" pitchFamily="18" charset="0"/>
              </a:rPr>
              <a:t>ПкА</a:t>
            </a:r>
            <a:r>
              <a:rPr lang="uk-UA" sz="2800" dirty="0">
                <a:ea typeface="TimesNewRoman"/>
                <a:cs typeface="Times New Roman" pitchFamily="18" charset="0"/>
              </a:rPr>
              <a:t> складається із двох каталітичних </a:t>
            </a:r>
            <a:r>
              <a:rPr lang="uk-UA" sz="2800" dirty="0" err="1">
                <a:ea typeface="TimesNewRoman"/>
                <a:cs typeface="Times New Roman" pitchFamily="18" charset="0"/>
              </a:rPr>
              <a:t>субодиниць</a:t>
            </a:r>
            <a:r>
              <a:rPr lang="uk-UA" sz="2800" dirty="0">
                <a:ea typeface="TimesNewRoman"/>
                <a:cs typeface="Times New Roman" pitchFamily="18" charset="0"/>
              </a:rPr>
              <a:t> (С) і двох регуляторних (R), тобто комплекс {С2R2} є неактивним. </a:t>
            </a:r>
            <a:endParaRPr lang="uk-UA" sz="36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9943" y="5939585"/>
            <a:ext cx="3597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Схема </a:t>
            </a:r>
            <a:r>
              <a:rPr lang="ru-RU" sz="2800" dirty="0" err="1"/>
              <a:t>активації</a:t>
            </a:r>
            <a:r>
              <a:rPr lang="ru-RU" sz="2800" dirty="0"/>
              <a:t>  </a:t>
            </a:r>
            <a:r>
              <a:rPr lang="ru-RU" sz="2800" dirty="0" err="1"/>
              <a:t>ПкА</a:t>
            </a:r>
            <a:endParaRPr lang="ru-RU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C8E29D-BF67-4551-9672-D6542BD7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03" t="36725" r="27632" b="44355"/>
          <a:stretch/>
        </p:blipFill>
        <p:spPr>
          <a:xfrm>
            <a:off x="1271304" y="2236877"/>
            <a:ext cx="8759552" cy="34960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BF4994-F12A-4DD0-99B9-7C09990BB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53" t="38830" r="27895" b="34737"/>
          <a:stretch/>
        </p:blipFill>
        <p:spPr>
          <a:xfrm>
            <a:off x="3542110" y="1924583"/>
            <a:ext cx="5107780" cy="3224465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EA9391DB-AEAF-4261-83DE-01C4B826A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830"/>
            <a:ext cx="119891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 err="1">
                <a:latin typeface="Arial Narrow" panose="020B0606020202030204" pitchFamily="34" charset="0"/>
              </a:rPr>
              <a:t>Фосфорилювання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білків</a:t>
            </a:r>
            <a:r>
              <a:rPr lang="ru-RU" altLang="ru-UA" sz="2400" dirty="0">
                <a:latin typeface="Arial Narrow" panose="020B0606020202030204" pitchFamily="34" charset="0"/>
              </a:rPr>
              <a:t> по </a:t>
            </a:r>
            <a:r>
              <a:rPr lang="ru-RU" altLang="ru-UA" sz="2400" dirty="0" err="1">
                <a:latin typeface="Arial Narrow" panose="020B0606020202030204" pitchFamily="34" charset="0"/>
              </a:rPr>
              <a:t>залишках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серина</a:t>
            </a:r>
            <a:r>
              <a:rPr lang="ru-RU" altLang="ru-UA" sz="2400" dirty="0">
                <a:latin typeface="Arial Narrow" panose="020B0606020202030204" pitchFamily="34" charset="0"/>
              </a:rPr>
              <a:t>, </a:t>
            </a:r>
            <a:r>
              <a:rPr lang="ru-RU" altLang="ru-UA" sz="2400" dirty="0" err="1">
                <a:latin typeface="Arial Narrow" panose="020B0606020202030204" pitchFamily="34" charset="0"/>
              </a:rPr>
              <a:t>тереоніна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або</a:t>
            </a:r>
            <a:r>
              <a:rPr lang="ru-RU" altLang="ru-UA" sz="2400" dirty="0">
                <a:latin typeface="Arial Narrow" panose="020B0606020202030204" pitchFamily="34" charset="0"/>
              </a:rPr>
              <a:t> тирозина – </a:t>
            </a:r>
            <a:r>
              <a:rPr lang="uk-UA" altLang="ru-UA" sz="2400" dirty="0">
                <a:latin typeface="Arial Narrow" panose="020B0606020202030204" pitchFamily="34" charset="0"/>
              </a:rPr>
              <a:t>основний спосіб їх активації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29496-00B9-40FC-BEC7-968039086658}"/>
              </a:ext>
            </a:extLst>
          </p:cNvPr>
          <p:cNvSpPr txBox="1"/>
          <p:nvPr/>
        </p:nvSpPr>
        <p:spPr>
          <a:xfrm>
            <a:off x="5389739" y="1447061"/>
            <a:ext cx="194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Неактивний білок</a:t>
            </a:r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C9D3A-1900-4A00-9DE5-C06214392A44}"/>
              </a:ext>
            </a:extLst>
          </p:cNvPr>
          <p:cNvSpPr txBox="1"/>
          <p:nvPr/>
        </p:nvSpPr>
        <p:spPr>
          <a:xfrm>
            <a:off x="5213665" y="5257238"/>
            <a:ext cx="194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Активний білок</a:t>
            </a:r>
            <a:endParaRPr lang="ru-UA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8ED438C-6F22-4CDF-BDCB-E75369B6F3FC}"/>
              </a:ext>
            </a:extLst>
          </p:cNvPr>
          <p:cNvCxnSpPr/>
          <p:nvPr/>
        </p:nvCxnSpPr>
        <p:spPr>
          <a:xfrm>
            <a:off x="1358283" y="763480"/>
            <a:ext cx="0" cy="1367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8790C13-7FA5-48B3-A6C7-E9FB9D5FC9AF}"/>
              </a:ext>
            </a:extLst>
          </p:cNvPr>
          <p:cNvCxnSpPr/>
          <p:nvPr/>
        </p:nvCxnSpPr>
        <p:spPr>
          <a:xfrm>
            <a:off x="11114843" y="650495"/>
            <a:ext cx="0" cy="1542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EF512C-F9F1-4795-A40D-0C1BE1482A53}"/>
              </a:ext>
            </a:extLst>
          </p:cNvPr>
          <p:cNvSpPr txBox="1"/>
          <p:nvPr/>
        </p:nvSpPr>
        <p:spPr>
          <a:xfrm>
            <a:off x="692458" y="2281561"/>
            <a:ext cx="1775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Зміна просторової конформації</a:t>
            </a:r>
            <a:endParaRPr lang="ru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C5E34D-AA14-46A1-BFF9-E2C309C2CB83}"/>
              </a:ext>
            </a:extLst>
          </p:cNvPr>
          <p:cNvSpPr txBox="1"/>
          <p:nvPr/>
        </p:nvSpPr>
        <p:spPr>
          <a:xfrm>
            <a:off x="10546672" y="2370338"/>
            <a:ext cx="144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фермент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40027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90758"/>
              </p:ext>
            </p:extLst>
          </p:nvPr>
        </p:nvGraphicFramePr>
        <p:xfrm>
          <a:off x="3940243" y="1374314"/>
          <a:ext cx="7858180" cy="4231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29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/>
                        <a:t>Фермент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/>
                        <a:t>Роль у </a:t>
                      </a:r>
                      <a:r>
                        <a:rPr lang="ru-RU" sz="1800" kern="1200" baseline="0" dirty="0" err="1"/>
                        <a:t>метаболічних</a:t>
                      </a:r>
                      <a:r>
                        <a:rPr lang="ru-RU" sz="1800" kern="1200" baseline="0" dirty="0"/>
                        <a:t> шляхах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Глікогенсинтаза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Глікогенсинтаза</a:t>
                      </a:r>
                      <a:r>
                        <a:rPr lang="ru-RU" sz="1800" kern="1200" baseline="0" dirty="0"/>
                        <a:t> Синтез </a:t>
                      </a:r>
                      <a:r>
                        <a:rPr lang="ru-RU" sz="1800" kern="1200" baseline="0" dirty="0" err="1"/>
                        <a:t>глікогену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90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Кіназа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фосфорилази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Розпад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глікогену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Піруваткіназа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Гліколіз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Піруватдегідрогеназа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Перетворення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пірувату</a:t>
                      </a:r>
                      <a:r>
                        <a:rPr lang="ru-RU" sz="1800" kern="1200" baseline="0" dirty="0"/>
                        <a:t> до </a:t>
                      </a:r>
                      <a:r>
                        <a:rPr lang="ru-RU" sz="1800" kern="1200" baseline="0" dirty="0" err="1"/>
                        <a:t>ацетил-КоА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Гормоночутлива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ліпаза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Розпад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триацилгліцеролів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Тирозингідроксилаза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/>
                        <a:t>Синтез ДОФА, </a:t>
                      </a:r>
                      <a:r>
                        <a:rPr lang="ru-RU" sz="1800" kern="1200" baseline="0" dirty="0" err="1"/>
                        <a:t>дофаміну</a:t>
                      </a:r>
                      <a:r>
                        <a:rPr lang="ru-RU" sz="1800" kern="1200" baseline="0" dirty="0"/>
                        <a:t>,</a:t>
                      </a:r>
                    </a:p>
                    <a:p>
                      <a:r>
                        <a:rPr lang="ru-RU" sz="1800" kern="1200" baseline="0" dirty="0" err="1"/>
                        <a:t>адреналіну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Гістон</a:t>
                      </a:r>
                      <a:r>
                        <a:rPr lang="ru-RU" sz="1800" kern="1200" baseline="0" dirty="0"/>
                        <a:t> Н1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Утворення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нуклеосом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Гістон</a:t>
                      </a:r>
                      <a:r>
                        <a:rPr lang="ru-RU" sz="1800" kern="1200" baseline="0" dirty="0"/>
                        <a:t> Н2В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Утворення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нуклеосом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Інгібітор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протеїнфосфатази</a:t>
                      </a:r>
                      <a:r>
                        <a:rPr lang="ru-RU" sz="1800" kern="1200" baseline="0" dirty="0"/>
                        <a:t>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err="1"/>
                        <a:t>Регуляція</a:t>
                      </a:r>
                      <a:endParaRPr lang="ru-RU" sz="1800" kern="1200" baseline="0" dirty="0"/>
                    </a:p>
                    <a:p>
                      <a:r>
                        <a:rPr lang="ru-RU" sz="1800" kern="1200" baseline="0" dirty="0" err="1"/>
                        <a:t>дефосфорилювання</a:t>
                      </a:r>
                      <a:r>
                        <a:rPr lang="ru-RU" sz="1800" kern="1200" baseline="0" dirty="0"/>
                        <a:t> </a:t>
                      </a:r>
                      <a:r>
                        <a:rPr lang="ru-RU" sz="1800" kern="1200" baseline="0" dirty="0" err="1"/>
                        <a:t>білків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354200-7538-4080-8116-9BCCB07A45BE}"/>
              </a:ext>
            </a:extLst>
          </p:cNvPr>
          <p:cNvSpPr/>
          <p:nvPr/>
        </p:nvSpPr>
        <p:spPr>
          <a:xfrm>
            <a:off x="1551183" y="330533"/>
            <a:ext cx="87469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/>
              <a:t>Приклади</a:t>
            </a:r>
            <a:r>
              <a:rPr lang="ru-RU" sz="3200" b="1" dirty="0"/>
              <a:t> </a:t>
            </a:r>
            <a:r>
              <a:rPr lang="ru-RU" sz="3200" b="1" dirty="0" err="1"/>
              <a:t>ферментів</a:t>
            </a:r>
            <a:r>
              <a:rPr lang="ru-RU" sz="3200" b="1" dirty="0"/>
              <a:t>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регулюються</a:t>
            </a:r>
            <a:r>
              <a:rPr lang="ru-RU" sz="3200" b="1" dirty="0"/>
              <a:t> </a:t>
            </a:r>
            <a:r>
              <a:rPr lang="ru-RU" sz="3200" b="1" dirty="0" err="1"/>
              <a:t>ПкА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101F6-7353-4CF1-8951-AE4CDA06CDC7}"/>
              </a:ext>
            </a:extLst>
          </p:cNvPr>
          <p:cNvSpPr txBox="1"/>
          <p:nvPr/>
        </p:nvSpPr>
        <p:spPr>
          <a:xfrm>
            <a:off x="8327254" y="6064960"/>
            <a:ext cx="347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Первинний сигнал - адреналін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4AB6F6-223F-4A26-86E2-516DF121595A}"/>
              </a:ext>
            </a:extLst>
          </p:cNvPr>
          <p:cNvSpPr/>
          <p:nvPr/>
        </p:nvSpPr>
        <p:spPr>
          <a:xfrm>
            <a:off x="436523" y="2505669"/>
            <a:ext cx="30435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Субстрати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цАМФ-залежних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протеїнкиназ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знаходяться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частинах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клітин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цитозолі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ЕПР,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апараті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Гольжі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секреторних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гранулах, хлоропластах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рослини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цитоскелеті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ядрі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ADD858-1002-4BE4-959D-FFE203EC1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26" y="161583"/>
            <a:ext cx="10715792" cy="193899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UA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Коефіцієнт множення сигналу, що досягається при його передачі в геном по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аденілатциклазному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шляху, становить багато тисяч. Тому, щоб не відбувалося перезбудження клітин, існують механізми, що забезпечують відносно швидке зниження концентрації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цАМФ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після досягнення максимального рівня. Це, по-перше, функціонування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фосфодіестерази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цАМФ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(ФДЕ), яка переводить шляхом гідролізу активну З' 5'-цАМФ в неактивну 5' АМФ. По-друге, це секреція </a:t>
            </a:r>
            <a:r>
              <a:rPr kumimoji="0" lang="uk-UA" altLang="ru-UA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цАМФ</a:t>
            </a:r>
            <a:r>
              <a:rPr kumimoji="0" lang="uk-UA" altLang="ru-UA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позаклітинне середовище, що у свою чергу використовується для запуску каскаду сигнальних систем у сусідніх клітинах та регуляції позаклітинних процесів.</a:t>
            </a:r>
            <a:endParaRPr kumimoji="0" lang="uk-UA" altLang="ru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1381BC-F7AF-4334-B388-B222FF246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61" t="24419" r="26750" b="6835"/>
          <a:stretch/>
        </p:blipFill>
        <p:spPr>
          <a:xfrm>
            <a:off x="3693111" y="2259366"/>
            <a:ext cx="5397623" cy="45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1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5790" y="5524448"/>
            <a:ext cx="10489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Припинення</a:t>
            </a:r>
            <a:r>
              <a:rPr lang="ru-RU" sz="2400" b="1" i="1" dirty="0"/>
              <a:t> </a:t>
            </a:r>
            <a:r>
              <a:rPr lang="ru-RU" sz="2400" b="1" i="1" dirty="0" err="1"/>
              <a:t>сигнальної</a:t>
            </a:r>
            <a:r>
              <a:rPr lang="ru-RU" sz="2400" b="1" i="1" dirty="0"/>
              <a:t> </a:t>
            </a:r>
            <a:r>
              <a:rPr lang="ru-RU" sz="2400" b="1" i="1" dirty="0" err="1"/>
              <a:t>передачі</a:t>
            </a:r>
            <a:r>
              <a:rPr lang="ru-RU" sz="2400" b="1" i="1" dirty="0"/>
              <a:t> </a:t>
            </a:r>
            <a:r>
              <a:rPr lang="ru-RU" sz="2400" dirty="0" err="1"/>
              <a:t>здійснюється</a:t>
            </a:r>
            <a:r>
              <a:rPr lang="ru-RU" sz="2400" dirty="0"/>
              <a:t> 2)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інактивації</a:t>
            </a:r>
            <a:r>
              <a:rPr lang="ru-RU" sz="2400" dirty="0"/>
              <a:t> </a:t>
            </a:r>
            <a:r>
              <a:rPr lang="ru-RU" sz="2400" dirty="0" err="1"/>
              <a:t>вторинних</a:t>
            </a:r>
            <a:r>
              <a:rPr lang="ru-RU" sz="2400" dirty="0"/>
              <a:t> </a:t>
            </a:r>
            <a:r>
              <a:rPr lang="ru-RU" sz="2400" dirty="0" err="1"/>
              <a:t>посередників</a:t>
            </a:r>
            <a:r>
              <a:rPr lang="ru-RU" sz="2400" dirty="0"/>
              <a:t> і </a:t>
            </a:r>
            <a:r>
              <a:rPr lang="ru-RU" sz="2400" dirty="0" err="1"/>
              <a:t>дефосфорилюванню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фосфорильованих</a:t>
            </a:r>
            <a:r>
              <a:rPr lang="ru-RU" sz="2400" dirty="0"/>
              <a:t> </a:t>
            </a:r>
            <a:r>
              <a:rPr lang="ru-RU" sz="2400" dirty="0" err="1"/>
              <a:t>білків</a:t>
            </a:r>
            <a:r>
              <a:rPr lang="ru-RU" sz="2400" dirty="0"/>
              <a:t>.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61D8F77-86A4-42DE-AF79-B099E0E100E7}"/>
              </a:ext>
            </a:extLst>
          </p:cNvPr>
          <p:cNvSpPr txBox="1">
            <a:spLocks/>
          </p:cNvSpPr>
          <p:nvPr/>
        </p:nvSpPr>
        <p:spPr>
          <a:xfrm>
            <a:off x="485604" y="128428"/>
            <a:ext cx="1154630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>
                <a:solidFill>
                  <a:srgbClr val="FF0000"/>
                </a:solidFill>
              </a:rPr>
              <a:t>Як зникають сигнали?</a:t>
            </a:r>
            <a:endParaRPr lang="ru-UA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98C9C-A61C-476F-8BBA-6293C6D2B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3" t="27602" r="30263" b="22105"/>
          <a:stretch/>
        </p:blipFill>
        <p:spPr>
          <a:xfrm>
            <a:off x="6258757" y="1333552"/>
            <a:ext cx="5198654" cy="35709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DD593D-16DC-4DAC-81E8-BAE05105C1E6}"/>
              </a:ext>
            </a:extLst>
          </p:cNvPr>
          <p:cNvSpPr/>
          <p:nvPr/>
        </p:nvSpPr>
        <p:spPr>
          <a:xfrm>
            <a:off x="486792" y="1607702"/>
            <a:ext cx="5541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Припинення</a:t>
            </a:r>
            <a:r>
              <a:rPr lang="ru-RU" sz="2400" b="1" i="1" dirty="0"/>
              <a:t> </a:t>
            </a:r>
            <a:r>
              <a:rPr lang="ru-RU" sz="2400" b="1" i="1" dirty="0" err="1"/>
              <a:t>сигнальної</a:t>
            </a:r>
            <a:r>
              <a:rPr lang="ru-RU" sz="2400" b="1" i="1" dirty="0"/>
              <a:t> </a:t>
            </a:r>
            <a:r>
              <a:rPr lang="ru-RU" sz="2400" b="1" i="1" dirty="0" err="1"/>
              <a:t>передачі</a:t>
            </a:r>
            <a:r>
              <a:rPr lang="ru-RU" sz="2400" b="1" i="1" dirty="0"/>
              <a:t> </a:t>
            </a:r>
            <a:r>
              <a:rPr lang="ru-RU" sz="2400" dirty="0" err="1"/>
              <a:t>здійснюється</a:t>
            </a:r>
            <a:r>
              <a:rPr lang="ru-RU" sz="2400" dirty="0"/>
              <a:t>  1)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інактивації</a:t>
            </a:r>
            <a:r>
              <a:rPr lang="ru-RU" sz="2400" dirty="0"/>
              <a:t> </a:t>
            </a:r>
            <a:r>
              <a:rPr lang="ru-RU" sz="2400" dirty="0" err="1"/>
              <a:t>первинного</a:t>
            </a:r>
            <a:r>
              <a:rPr lang="ru-RU" sz="2400" dirty="0"/>
              <a:t> сигналу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7826" y="2904969"/>
            <a:ext cx="4857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https://www.youtube.com/watch?v=-rd_5ZbsT9U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9327" y="1574276"/>
            <a:ext cx="401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</a:t>
            </a:r>
            <a:r>
              <a:rPr lang="uk-UA" sz="3200" dirty="0" smtClean="0">
                <a:solidFill>
                  <a:srgbClr val="FF0000"/>
                </a:solidFill>
              </a:rPr>
              <a:t>-</a:t>
            </a:r>
            <a:r>
              <a:rPr lang="ru-RU" sz="3200" dirty="0" smtClean="0">
                <a:solidFill>
                  <a:srgbClr val="FF0000"/>
                </a:solidFill>
              </a:rPr>
              <a:t>білки</a:t>
            </a:r>
            <a:endParaRPr lang="uk-U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редача сигнала через мембрану">
            <a:hlinkClick r:id="" action="ppaction://media"/>
            <a:extLst>
              <a:ext uri="{FF2B5EF4-FFF2-40B4-BE49-F238E27FC236}">
                <a16:creationId xmlns:a16="http://schemas.microsoft.com/office/drawing/2014/main" id="{8D655CF0-8CCE-4C78-86F1-246EC9F0C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843" y="357288"/>
            <a:ext cx="8220722" cy="61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5DBAD-D993-4C47-9E86-EDC24445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78" y="-339530"/>
            <a:ext cx="10515600" cy="1325563"/>
          </a:xfrm>
        </p:spPr>
        <p:txBody>
          <a:bodyPr/>
          <a:lstStyle/>
          <a:p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рецепторів</a:t>
            </a:r>
            <a:r>
              <a:rPr lang="ru-RU" dirty="0"/>
              <a:t> в </a:t>
            </a:r>
            <a:r>
              <a:rPr lang="ru-RU" dirty="0" err="1"/>
              <a:t>тваринних</a:t>
            </a:r>
            <a:r>
              <a:rPr lang="ru-RU" dirty="0"/>
              <a:t> </a:t>
            </a:r>
            <a:r>
              <a:rPr lang="ru-RU" dirty="0" err="1"/>
              <a:t>клітинах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B83FC3-07DF-4B16-B5DD-5C717500B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34" t="48155" r="34624" b="9773"/>
          <a:stretch/>
        </p:blipFill>
        <p:spPr>
          <a:xfrm>
            <a:off x="4611978" y="3608387"/>
            <a:ext cx="2723966" cy="28852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E56D47-91E1-4517-B656-F94197A75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0" t="32049" r="35414" b="48622"/>
          <a:stretch/>
        </p:blipFill>
        <p:spPr>
          <a:xfrm>
            <a:off x="7485976" y="3666140"/>
            <a:ext cx="4412202" cy="2827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A1C920-165E-4187-AFC8-999F2C1FD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4" t="75416" r="35395" b="5324"/>
          <a:stretch/>
        </p:blipFill>
        <p:spPr>
          <a:xfrm>
            <a:off x="1016531" y="521060"/>
            <a:ext cx="6786904" cy="2366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5C5543-55B3-41B9-AB63-B00AABC5C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96" t="44164" r="52579" b="38620"/>
          <a:stretch/>
        </p:blipFill>
        <p:spPr>
          <a:xfrm>
            <a:off x="8679134" y="1130755"/>
            <a:ext cx="2816708" cy="1987525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CC45215B-BE6A-42EA-8195-63314ECA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010" y="2816565"/>
            <a:ext cx="51379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1. Зв</a:t>
            </a:r>
            <a:r>
              <a:rPr lang="en-US" altLang="ru-UA" sz="2400" dirty="0">
                <a:latin typeface="Arial Narrow" panose="020B0606020202030204" pitchFamily="34" charset="0"/>
              </a:rPr>
              <a:t>’</a:t>
            </a:r>
            <a:r>
              <a:rPr lang="ru-RU" altLang="ru-UA" sz="2400" dirty="0">
                <a:latin typeface="Arial Narrow" panose="020B0606020202030204" pitchFamily="34" charset="0"/>
              </a:rPr>
              <a:t>я</a:t>
            </a:r>
            <a:r>
              <a:rPr lang="uk-UA" altLang="ru-UA" sz="2400" dirty="0" err="1">
                <a:latin typeface="Arial Narrow" panose="020B0606020202030204" pitchFamily="34" charset="0"/>
              </a:rPr>
              <a:t>зані</a:t>
            </a:r>
            <a:r>
              <a:rPr lang="uk-UA" altLang="ru-UA" sz="2400" dirty="0">
                <a:latin typeface="Arial Narrow" panose="020B0606020202030204" pitchFamily="34" charset="0"/>
              </a:rPr>
              <a:t> з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ru-RU" altLang="ru-UA" sz="2400" dirty="0" err="1">
                <a:latin typeface="Arial Narrow" panose="020B0606020202030204" pitchFamily="34" charset="0"/>
              </a:rPr>
              <a:t>гетеротримерними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en-US" altLang="ru-UA" sz="2400" dirty="0">
                <a:latin typeface="Arial Narrow" panose="020B0606020202030204" pitchFamily="34" charset="0"/>
              </a:rPr>
              <a:t>G-</a:t>
            </a:r>
            <a:r>
              <a:rPr lang="ru-RU" altLang="ru-UA" sz="2400" dirty="0" err="1">
                <a:latin typeface="Arial Narrow" panose="020B0606020202030204" pitchFamily="34" charset="0"/>
              </a:rPr>
              <a:t>білками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7833206-764D-41DB-AD79-7F3BEB9F0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8637" y="3118279"/>
            <a:ext cx="2015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2. </a:t>
            </a:r>
            <a:r>
              <a:rPr lang="uk-UA" altLang="ru-UA" sz="2400" dirty="0" err="1">
                <a:latin typeface="Arial Narrow" panose="020B0606020202030204" pitchFamily="34" charset="0"/>
              </a:rPr>
              <a:t>Йонні</a:t>
            </a:r>
            <a:r>
              <a:rPr lang="uk-UA" altLang="ru-UA" sz="2400" dirty="0">
                <a:latin typeface="Arial Narrow" panose="020B0606020202030204" pitchFamily="34" charset="0"/>
              </a:rPr>
              <a:t> канали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E67B4D63-155E-47AE-B7E1-B2DF24ED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531" y="3810777"/>
            <a:ext cx="16514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3. </a:t>
            </a:r>
            <a:r>
              <a:rPr lang="uk-UA" altLang="ru-UA" sz="2400" dirty="0">
                <a:latin typeface="Arial Narrow" panose="020B0606020202030204" pitchFamily="34" charset="0"/>
              </a:rPr>
              <a:t>Ферменти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264EEC5-6F7A-4892-A9DA-2165ECD07224}"/>
              </a:ext>
            </a:extLst>
          </p:cNvPr>
          <p:cNvSpPr/>
          <p:nvPr/>
        </p:nvSpPr>
        <p:spPr>
          <a:xfrm>
            <a:off x="153761" y="4789119"/>
            <a:ext cx="4458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UA" dirty="0">
                <a:latin typeface="Arial Narrow" panose="020B0606020202030204" pitchFamily="34" charset="0"/>
              </a:rPr>
              <a:t>Для </a:t>
            </a:r>
            <a:r>
              <a:rPr lang="ru-RU" altLang="ru-UA" dirty="0" err="1">
                <a:latin typeface="Arial Narrow" panose="020B0606020202030204" pitchFamily="34" charset="0"/>
              </a:rPr>
              <a:t>рецепції</a:t>
            </a:r>
            <a:r>
              <a:rPr lang="ru-RU" altLang="ru-UA" dirty="0">
                <a:latin typeface="Arial Narrow" panose="020B0606020202030204" pitchFamily="34" charset="0"/>
              </a:rPr>
              <a:t> </a:t>
            </a:r>
            <a:r>
              <a:rPr lang="ru-RU" altLang="ru-UA" dirty="0" err="1">
                <a:latin typeface="Arial Narrow" panose="020B0606020202030204" pitchFamily="34" charset="0"/>
              </a:rPr>
              <a:t>утворюють</a:t>
            </a:r>
            <a:r>
              <a:rPr lang="ru-RU" altLang="ru-UA" dirty="0">
                <a:latin typeface="Arial Narrow" panose="020B0606020202030204" pitchFamily="34" charset="0"/>
              </a:rPr>
              <a:t> </a:t>
            </a:r>
            <a:r>
              <a:rPr lang="ru-RU" altLang="ru-UA" dirty="0" err="1">
                <a:latin typeface="Arial Narrow" panose="020B0606020202030204" pitchFamily="34" charset="0"/>
              </a:rPr>
              <a:t>гетеродимери</a:t>
            </a:r>
            <a:endParaRPr lang="ru-RU" altLang="ru-UA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UA" dirty="0">
                <a:latin typeface="Arial Narrow" panose="020B0606020202030204" pitchFamily="34" charset="0"/>
              </a:rPr>
              <a:t>При </a:t>
            </a:r>
            <a:r>
              <a:rPr lang="ru-RU" altLang="ru-UA" dirty="0" err="1">
                <a:latin typeface="Arial Narrow" panose="020B0606020202030204" pitchFamily="34" charset="0"/>
              </a:rPr>
              <a:t>звязуванні</a:t>
            </a:r>
            <a:r>
              <a:rPr lang="ru-RU" altLang="ru-UA" dirty="0">
                <a:latin typeface="Arial Narrow" panose="020B0606020202030204" pitchFamily="34" charset="0"/>
              </a:rPr>
              <a:t> </a:t>
            </a:r>
            <a:r>
              <a:rPr lang="ru-RU" altLang="ru-UA" dirty="0" err="1">
                <a:latin typeface="Arial Narrow" panose="020B0606020202030204" pitchFamily="34" charset="0"/>
              </a:rPr>
              <a:t>ліганда</a:t>
            </a:r>
            <a:r>
              <a:rPr lang="ru-RU" altLang="ru-UA" dirty="0">
                <a:latin typeface="Arial Narrow" panose="020B0606020202030204" pitchFamily="34" charset="0"/>
              </a:rPr>
              <a:t> </a:t>
            </a:r>
            <a:r>
              <a:rPr lang="ru-RU" altLang="ru-UA" dirty="0" err="1">
                <a:latin typeface="Arial Narrow" panose="020B0606020202030204" pitchFamily="34" charset="0"/>
              </a:rPr>
              <a:t>автофосфорилюються</a:t>
            </a:r>
            <a:r>
              <a:rPr lang="ru-RU" altLang="ru-UA" dirty="0">
                <a:latin typeface="Arial Narrow" panose="020B0606020202030204" pitchFamily="34" charset="0"/>
              </a:rPr>
              <a:t> по </a:t>
            </a:r>
            <a:r>
              <a:rPr lang="en-US" altLang="ru-UA" dirty="0">
                <a:latin typeface="Arial Narrow" panose="020B0606020202030204" pitchFamily="34" charset="0"/>
              </a:rPr>
              <a:t>Ser</a:t>
            </a:r>
          </a:p>
          <a:p>
            <a:pPr>
              <a:spcBef>
                <a:spcPct val="0"/>
              </a:spcBef>
            </a:pPr>
            <a:r>
              <a:rPr lang="ru-RU" altLang="ru-UA" dirty="0" err="1">
                <a:latin typeface="Arial Narrow" panose="020B0606020202030204" pitchFamily="34" charset="0"/>
              </a:rPr>
              <a:t>Фосфорилюють</a:t>
            </a:r>
            <a:r>
              <a:rPr lang="ru-RU" altLang="ru-UA" dirty="0">
                <a:latin typeface="Arial Narrow" panose="020B0606020202030204" pitchFamily="34" charset="0"/>
              </a:rPr>
              <a:t> </a:t>
            </a:r>
            <a:r>
              <a:rPr lang="ru-RU" altLang="ru-UA" dirty="0" err="1">
                <a:latin typeface="Arial Narrow" panose="020B0606020202030204" pitchFamily="34" charset="0"/>
              </a:rPr>
              <a:t>білки-мішені</a:t>
            </a:r>
            <a:r>
              <a:rPr lang="ru-RU" altLang="ru-UA" dirty="0">
                <a:latin typeface="Arial Narrow" panose="020B0606020202030204" pitchFamily="34" charset="0"/>
              </a:rPr>
              <a:t> по </a:t>
            </a:r>
            <a:r>
              <a:rPr lang="en-US" altLang="ru-UA" dirty="0" err="1">
                <a:latin typeface="Arial Narrow" panose="020B0606020202030204" pitchFamily="34" charset="0"/>
              </a:rPr>
              <a:t>Thr</a:t>
            </a:r>
            <a:endParaRPr lang="ru-RU" altLang="ru-UA" dirty="0">
              <a:latin typeface="Arial Narrow" panose="020B0606020202030204" pitchFamily="34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61F1AE87-EC95-4DFB-A830-A8C59724C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61" y="4419787"/>
            <a:ext cx="3355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1800" b="1" dirty="0" err="1">
                <a:latin typeface="Arial Narrow" panose="020B0606020202030204" pitchFamily="34" charset="0"/>
              </a:rPr>
              <a:t>Рецепторні</a:t>
            </a:r>
            <a:r>
              <a:rPr lang="ru-RU" altLang="ru-UA" sz="1800" b="1" dirty="0">
                <a:latin typeface="Arial Narrow" panose="020B0606020202030204" pitchFamily="34" charset="0"/>
              </a:rPr>
              <a:t> </a:t>
            </a:r>
            <a:r>
              <a:rPr lang="en-US" altLang="ru-UA" sz="1800" b="1" dirty="0">
                <a:latin typeface="Arial Narrow" panose="020B0606020202030204" pitchFamily="34" charset="0"/>
              </a:rPr>
              <a:t>Ser/</a:t>
            </a:r>
            <a:r>
              <a:rPr lang="en-US" altLang="ru-UA" sz="1800" b="1" dirty="0" err="1">
                <a:latin typeface="Arial Narrow" panose="020B0606020202030204" pitchFamily="34" charset="0"/>
              </a:rPr>
              <a:t>Thr</a:t>
            </a:r>
            <a:r>
              <a:rPr lang="ru-RU" altLang="ru-UA" sz="1800" b="1" dirty="0">
                <a:latin typeface="Arial Narrow" panose="020B0606020202030204" pitchFamily="34" charset="0"/>
              </a:rPr>
              <a:t> </a:t>
            </a:r>
            <a:r>
              <a:rPr lang="ru-RU" altLang="ru-UA" sz="1800" b="1" dirty="0" err="1">
                <a:latin typeface="Arial Narrow" panose="020B0606020202030204" pitchFamily="34" charset="0"/>
              </a:rPr>
              <a:t>протеїнкінази</a:t>
            </a:r>
            <a:r>
              <a:rPr lang="ru-RU" altLang="ru-UA" sz="1800" b="1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0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7" y="-248163"/>
            <a:ext cx="11536385" cy="73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8075" y="152145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Найважливіші</a:t>
            </a:r>
            <a:r>
              <a:rPr lang="ru-RU" sz="2800" b="1" dirty="0"/>
              <a:t> </a:t>
            </a:r>
            <a:r>
              <a:rPr lang="en-US" sz="2800" b="1" dirty="0"/>
              <a:t>G-</a:t>
            </a:r>
            <a:r>
              <a:rPr lang="ru-RU" sz="2800" b="1" dirty="0" err="1"/>
              <a:t>білки</a:t>
            </a:r>
            <a:r>
              <a:rPr lang="ru-RU" sz="2800" b="1" dirty="0"/>
              <a:t> та </a:t>
            </a:r>
            <a:r>
              <a:rPr lang="ru-RU" sz="2800" b="1" dirty="0" err="1"/>
              <a:t>їхні</a:t>
            </a:r>
            <a:r>
              <a:rPr lang="ru-RU" sz="2800" b="1" dirty="0"/>
              <a:t> </a:t>
            </a:r>
            <a:r>
              <a:rPr lang="ru-RU" sz="2800" b="1" dirty="0" err="1"/>
              <a:t>ефектори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40623"/>
              </p:ext>
            </p:extLst>
          </p:nvPr>
        </p:nvGraphicFramePr>
        <p:xfrm>
          <a:off x="109492" y="675365"/>
          <a:ext cx="7634796" cy="57303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21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0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775">
                <a:tc>
                  <a:txBody>
                    <a:bodyPr/>
                    <a:lstStyle/>
                    <a:p>
                      <a:r>
                        <a:rPr lang="en-US" sz="1400" kern="1200" baseline="0" dirty="0"/>
                        <a:t>G-</a:t>
                      </a:r>
                      <a:r>
                        <a:rPr lang="ru-RU" sz="1400" kern="1200" baseline="0" dirty="0" err="1"/>
                        <a:t>білок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/>
                        <a:t>Локалізація</a:t>
                      </a:r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/>
                        <a:t>Стимул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err="1"/>
                        <a:t>Ефектор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err="1"/>
                        <a:t>Ефект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685">
                <a:tc>
                  <a:txBody>
                    <a:bodyPr/>
                    <a:lstStyle/>
                    <a:p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Печінка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Адреналін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глюкагон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Аденілат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циклаза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Розпад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глікогену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685">
                <a:tc>
                  <a:txBody>
                    <a:bodyPr/>
                    <a:lstStyle/>
                    <a:p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Жирова тканина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 – 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 – 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Розпад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жиру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685">
                <a:tc>
                  <a:txBody>
                    <a:bodyPr/>
                    <a:lstStyle/>
                    <a:p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Нирки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 – 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Збереження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води</a:t>
                      </a: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нирками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829">
                <a:tc>
                  <a:txBody>
                    <a:bodyPr/>
                    <a:lstStyle/>
                    <a:p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Фолікули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яєчника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Лютеїнізуючий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гормон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 – "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Зростання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синтезу</a:t>
                      </a: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естрогену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 прогестерону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900">
                <a:tc>
                  <a:txBody>
                    <a:bodyPr/>
                    <a:lstStyle/>
                    <a:p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Серцевий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м'яз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Ацетилхолін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К+-канали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Зниження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частоти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й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сили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серцевих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скорочень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900">
                <a:tc>
                  <a:txBody>
                    <a:bodyPr/>
                    <a:lstStyle/>
                    <a:p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Gq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Гладенькі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м'язи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кровоносних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судин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Ангіотензин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Фосфоліпаза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Скорочення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м'язів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зростання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тиску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крові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900">
                <a:tc>
                  <a:txBody>
                    <a:bodyPr/>
                    <a:lstStyle/>
                    <a:p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Gt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9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9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трансдуцин</a:t>
                      </a:r>
                      <a:r>
                        <a:rPr lang="ru-RU" sz="9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Палички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і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колбочки</a:t>
                      </a: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сітківки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Світло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цГМФ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специфічна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фосфодіестераза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Детекція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світла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6C734D7-F25F-4B2F-B165-3F6002386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89128"/>
              </p:ext>
            </p:extLst>
          </p:nvPr>
        </p:nvGraphicFramePr>
        <p:xfrm>
          <a:off x="7865616" y="1846555"/>
          <a:ext cx="4074850" cy="40893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4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6236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Малі</a:t>
                      </a:r>
                      <a:r>
                        <a:rPr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G- </a:t>
                      </a:r>
                      <a:r>
                        <a:rPr lang="ru-RU" sz="16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білки</a:t>
                      </a:r>
                      <a:r>
                        <a:rPr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приклади</a:t>
                      </a:r>
                      <a:r>
                        <a:rPr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Функції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23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Залучення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сигнальні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каскади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від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ростових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факторів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937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Rab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Регуляція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везикулярного транспорту та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злиття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везикул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із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мембранами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309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Arf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Регуляція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формування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везикул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23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Регуляція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транспорту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білків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 та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із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клітин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623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Rho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Регуляція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функцій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актинового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цитоскелета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3A8CEB-76E6-459D-A4F6-BF93B9F48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0" t="15664" r="16407" b="13527"/>
          <a:stretch/>
        </p:blipFill>
        <p:spPr>
          <a:xfrm>
            <a:off x="411277" y="292964"/>
            <a:ext cx="11181873" cy="64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5DBAD-D993-4C47-9E86-EDC24445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538" y="-183924"/>
            <a:ext cx="10515600" cy="1325563"/>
          </a:xfrm>
        </p:spPr>
        <p:txBody>
          <a:bodyPr/>
          <a:lstStyle/>
          <a:p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рецепторів</a:t>
            </a:r>
            <a:r>
              <a:rPr lang="ru-RU" dirty="0"/>
              <a:t> в </a:t>
            </a:r>
            <a:r>
              <a:rPr lang="ru-RU" dirty="0" err="1"/>
              <a:t>рослинних</a:t>
            </a:r>
            <a:r>
              <a:rPr lang="ru-RU" dirty="0"/>
              <a:t> </a:t>
            </a:r>
            <a:r>
              <a:rPr lang="ru-RU" dirty="0" err="1"/>
              <a:t>клітинах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9EDBE-A0D3-4BE0-B444-2B46F83570E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8" t="26728" r="31374" b="28543"/>
          <a:stretch/>
        </p:blipFill>
        <p:spPr>
          <a:xfrm>
            <a:off x="1327952" y="860558"/>
            <a:ext cx="1944209" cy="22149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6E74E9-B93C-4FF6-8B3D-72A9E07A97D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23357" r="64684" b="27393"/>
          <a:stretch/>
        </p:blipFill>
        <p:spPr>
          <a:xfrm>
            <a:off x="5825974" y="1214021"/>
            <a:ext cx="2839372" cy="31954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BAB767-622C-4B09-BA26-B20EB5DC926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2" t="30515" r="1030" b="28800"/>
          <a:stretch/>
        </p:blipFill>
        <p:spPr>
          <a:xfrm>
            <a:off x="8371643" y="4554246"/>
            <a:ext cx="2272683" cy="2396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7ADC2E-4350-4017-9544-2B7F010289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4" y="3644283"/>
            <a:ext cx="4500978" cy="2907435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65318828-B2AD-4D7A-A6A2-2C0E8EA54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24" y="3320799"/>
            <a:ext cx="284885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1. Зв</a:t>
            </a:r>
            <a:r>
              <a:rPr lang="en-US" altLang="ru-UA" sz="2400" dirty="0">
                <a:latin typeface="Arial Narrow" panose="020B0606020202030204" pitchFamily="34" charset="0"/>
              </a:rPr>
              <a:t>’</a:t>
            </a:r>
            <a:r>
              <a:rPr lang="ru-RU" altLang="ru-UA" sz="2400" dirty="0">
                <a:latin typeface="Arial Narrow" panose="020B0606020202030204" pitchFamily="34" charset="0"/>
              </a:rPr>
              <a:t>я</a:t>
            </a:r>
            <a:r>
              <a:rPr lang="uk-UA" altLang="ru-UA" sz="2400" dirty="0" err="1">
                <a:latin typeface="Arial Narrow" panose="020B0606020202030204" pitchFamily="34" charset="0"/>
              </a:rPr>
              <a:t>зані</a:t>
            </a:r>
            <a:r>
              <a:rPr lang="uk-UA" altLang="ru-UA" sz="2400" dirty="0">
                <a:latin typeface="Arial Narrow" panose="020B0606020202030204" pitchFamily="34" charset="0"/>
              </a:rPr>
              <a:t> з</a:t>
            </a:r>
            <a:r>
              <a:rPr lang="ru-RU" altLang="ru-UA" sz="2400" dirty="0">
                <a:latin typeface="Arial Narrow" panose="020B0606020202030204" pitchFamily="34" charset="0"/>
              </a:rPr>
              <a:t> </a:t>
            </a:r>
            <a:r>
              <a:rPr lang="en-US" altLang="ru-UA" sz="2400" dirty="0">
                <a:latin typeface="Arial Narrow" panose="020B0606020202030204" pitchFamily="34" charset="0"/>
              </a:rPr>
              <a:t>G-</a:t>
            </a:r>
            <a:r>
              <a:rPr lang="ru-RU" altLang="ru-UA" sz="2400" dirty="0" err="1">
                <a:latin typeface="Arial Narrow" panose="020B0606020202030204" pitchFamily="34" charset="0"/>
              </a:rPr>
              <a:t>білками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14F34AB-6C41-43E2-90EA-45A4D309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4966" y="1386588"/>
            <a:ext cx="25521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2. </a:t>
            </a:r>
            <a:r>
              <a:rPr lang="uk-UA" altLang="ru-UA" sz="2400" dirty="0">
                <a:latin typeface="Arial Narrow" panose="020B0606020202030204" pitchFamily="34" charset="0"/>
              </a:rPr>
              <a:t>Ферменти (</a:t>
            </a:r>
            <a:r>
              <a:rPr lang="uk-UA" altLang="ru-UA" sz="2400" dirty="0" err="1">
                <a:latin typeface="Arial Narrow" panose="020B0606020202030204" pitchFamily="34" charset="0"/>
              </a:rPr>
              <a:t>протеїнкінази</a:t>
            </a:r>
            <a:r>
              <a:rPr lang="uk-UA" altLang="ru-UA" sz="2400" dirty="0">
                <a:latin typeface="Arial Narrow" panose="020B0606020202030204" pitchFamily="34" charset="0"/>
              </a:rPr>
              <a:t> частіше не </a:t>
            </a:r>
            <a:r>
              <a:rPr lang="uk-UA" altLang="ru-UA" sz="2400" dirty="0" err="1">
                <a:latin typeface="Arial Narrow" panose="020B0606020202030204" pitchFamily="34" charset="0"/>
              </a:rPr>
              <a:t>серін-треонінові</a:t>
            </a:r>
            <a:r>
              <a:rPr lang="uk-UA" altLang="ru-UA" sz="2400" dirty="0">
                <a:latin typeface="Arial Narrow" panose="020B0606020202030204" pitchFamily="34" charset="0"/>
              </a:rPr>
              <a:t> як у тварин)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284C79D-69E1-4FD4-ADDF-50E2A9F7F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0139" y="3644283"/>
            <a:ext cx="22462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dirty="0">
                <a:latin typeface="Arial Narrow" panose="020B0606020202030204" pitchFamily="34" charset="0"/>
              </a:rPr>
              <a:t>3. </a:t>
            </a:r>
            <a:r>
              <a:rPr lang="uk-UA" altLang="ru-UA" sz="2400" dirty="0">
                <a:latin typeface="Arial Narrow" panose="020B0606020202030204" pitchFamily="34" charset="0"/>
              </a:rPr>
              <a:t>Зв</a:t>
            </a:r>
            <a:r>
              <a:rPr lang="en-US" altLang="ru-UA" sz="2400" dirty="0">
                <a:latin typeface="Arial Narrow" panose="020B0606020202030204" pitchFamily="34" charset="0"/>
              </a:rPr>
              <a:t>’</a:t>
            </a:r>
            <a:r>
              <a:rPr lang="uk-UA" altLang="ru-UA" sz="2400" dirty="0" err="1">
                <a:latin typeface="Arial Narrow" panose="020B0606020202030204" pitchFamily="34" charset="0"/>
              </a:rPr>
              <a:t>язані</a:t>
            </a:r>
            <a:r>
              <a:rPr lang="uk-UA" altLang="ru-UA" sz="2400" dirty="0">
                <a:latin typeface="Arial Narrow" panose="020B0606020202030204" pitchFamily="34" charset="0"/>
              </a:rPr>
              <a:t> з системою </a:t>
            </a:r>
            <a:r>
              <a:rPr lang="uk-UA" altLang="ru-UA" sz="2400" dirty="0" err="1">
                <a:latin typeface="Arial Narrow" panose="020B0606020202030204" pitchFamily="34" charset="0"/>
              </a:rPr>
              <a:t>убіквитинування</a:t>
            </a:r>
            <a:r>
              <a:rPr lang="uk-UA" altLang="ru-UA" sz="2400" dirty="0">
                <a:latin typeface="Arial Narrow" panose="020B0606020202030204" pitchFamily="34" charset="0"/>
              </a:rPr>
              <a:t> </a:t>
            </a:r>
            <a:endParaRPr lang="ru-RU" altLang="ru-UA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0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22">
            <a:extLst>
              <a:ext uri="{FF2B5EF4-FFF2-40B4-BE49-F238E27FC236}">
                <a16:creationId xmlns:a16="http://schemas.microsoft.com/office/drawing/2014/main" id="{AAC350E0-AB07-4997-A439-373A08F9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064" y="2622551"/>
            <a:ext cx="2670175" cy="5064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6389" name="AutoShape 6">
            <a:extLst>
              <a:ext uri="{FF2B5EF4-FFF2-40B4-BE49-F238E27FC236}">
                <a16:creationId xmlns:a16="http://schemas.microsoft.com/office/drawing/2014/main" id="{27C1CDD1-94CC-4FC7-8C6A-7985C667F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1493838"/>
            <a:ext cx="806450" cy="398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50000">
                <a:srgbClr val="FFFF99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UA" sz="1600" b="1">
                <a:latin typeface="Arial Narrow" panose="020B0606020202030204" pitchFamily="34" charset="0"/>
              </a:rPr>
              <a:t>субстрат</a:t>
            </a:r>
          </a:p>
        </p:txBody>
      </p:sp>
      <p:sp>
        <p:nvSpPr>
          <p:cNvPr id="16390" name="AutoShape 7">
            <a:extLst>
              <a:ext uri="{FF2B5EF4-FFF2-40B4-BE49-F238E27FC236}">
                <a16:creationId xmlns:a16="http://schemas.microsoft.com/office/drawing/2014/main" id="{FB0B48A8-C9EB-48A2-A022-AD409781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725" y="1893888"/>
            <a:ext cx="1371600" cy="5270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6391" name="AutoShape 9">
            <a:extLst>
              <a:ext uri="{FF2B5EF4-FFF2-40B4-BE49-F238E27FC236}">
                <a16:creationId xmlns:a16="http://schemas.microsoft.com/office/drawing/2014/main" id="{F85F296C-C361-4A5A-9278-8307FA08D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825" y="1905000"/>
            <a:ext cx="433388" cy="51435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RING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392" name="Oval 11">
            <a:extLst>
              <a:ext uri="{FF2B5EF4-FFF2-40B4-BE49-F238E27FC236}">
                <a16:creationId xmlns:a16="http://schemas.microsoft.com/office/drawing/2014/main" id="{0FA09824-F736-40F9-925E-F9B90D9E9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4" y="1377950"/>
            <a:ext cx="433387" cy="67945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6393" name="Oval 12">
            <a:extLst>
              <a:ext uri="{FF2B5EF4-FFF2-40B4-BE49-F238E27FC236}">
                <a16:creationId xmlns:a16="http://schemas.microsoft.com/office/drawing/2014/main" id="{5407AAEE-5902-4312-98D0-669640C7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8" y="1179513"/>
            <a:ext cx="292100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394" name="Text Box 15">
            <a:extLst>
              <a:ext uri="{FF2B5EF4-FFF2-40B4-BE49-F238E27FC236}">
                <a16:creationId xmlns:a16="http://schemas.microsoft.com/office/drawing/2014/main" id="{872BCF73-6AE7-49FD-B1E7-5AF1D1ED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1951039"/>
            <a:ext cx="43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000" b="1">
                <a:latin typeface="Arial Narrow" panose="020B0606020202030204" pitchFamily="34" charset="0"/>
              </a:rPr>
              <a:t>Е3</a:t>
            </a:r>
          </a:p>
        </p:txBody>
      </p:sp>
      <p:sp>
        <p:nvSpPr>
          <p:cNvPr id="16395" name="Text Box 16">
            <a:extLst>
              <a:ext uri="{FF2B5EF4-FFF2-40B4-BE49-F238E27FC236}">
                <a16:creationId xmlns:a16="http://schemas.microsoft.com/office/drawing/2014/main" id="{9863424A-2CB7-4D83-8E5C-259F649B1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1522414"/>
            <a:ext cx="43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000" b="1">
                <a:latin typeface="Arial Narrow" panose="020B0606020202030204" pitchFamily="34" charset="0"/>
              </a:rPr>
              <a:t>Е2</a:t>
            </a:r>
          </a:p>
        </p:txBody>
      </p:sp>
      <p:sp>
        <p:nvSpPr>
          <p:cNvPr id="16396" name="Oval 18">
            <a:extLst>
              <a:ext uri="{FF2B5EF4-FFF2-40B4-BE49-F238E27FC236}">
                <a16:creationId xmlns:a16="http://schemas.microsoft.com/office/drawing/2014/main" id="{F5CE4FB9-D066-4C5B-A8E4-72BB50C02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1570038"/>
            <a:ext cx="292100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397" name="Oval 19">
            <a:extLst>
              <a:ext uri="{FF2B5EF4-FFF2-40B4-BE49-F238E27FC236}">
                <a16:creationId xmlns:a16="http://schemas.microsoft.com/office/drawing/2014/main" id="{B5322DD3-F0A6-4ACB-80E6-2923CBDEE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527051"/>
            <a:ext cx="292100" cy="3032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398" name="Oval 20">
            <a:extLst>
              <a:ext uri="{FF2B5EF4-FFF2-40B4-BE49-F238E27FC236}">
                <a16:creationId xmlns:a16="http://schemas.microsoft.com/office/drawing/2014/main" id="{36748060-128D-4AB5-8F99-324B35522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849313"/>
            <a:ext cx="292100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399" name="Oval 21">
            <a:extLst>
              <a:ext uri="{FF2B5EF4-FFF2-40B4-BE49-F238E27FC236}">
                <a16:creationId xmlns:a16="http://schemas.microsoft.com/office/drawing/2014/main" id="{C077B3F6-61DD-4811-8756-74DF9D861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1171576"/>
            <a:ext cx="292100" cy="3032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400" name="Oval 22">
            <a:extLst>
              <a:ext uri="{FF2B5EF4-FFF2-40B4-BE49-F238E27FC236}">
                <a16:creationId xmlns:a16="http://schemas.microsoft.com/office/drawing/2014/main" id="{C205C682-8AAA-47E2-9034-96469D95A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4" y="608013"/>
            <a:ext cx="433387" cy="67945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  <p:sp>
        <p:nvSpPr>
          <p:cNvPr id="16401" name="Text Box 23">
            <a:extLst>
              <a:ext uri="{FF2B5EF4-FFF2-40B4-BE49-F238E27FC236}">
                <a16:creationId xmlns:a16="http://schemas.microsoft.com/office/drawing/2014/main" id="{582D3F51-12EB-4E5F-B7C2-1A45AA73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9" y="742951"/>
            <a:ext cx="439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000" b="1">
                <a:latin typeface="Arial Narrow" panose="020B0606020202030204" pitchFamily="34" charset="0"/>
              </a:rPr>
              <a:t>Е</a:t>
            </a:r>
            <a:r>
              <a:rPr lang="en-US" altLang="ru-UA" sz="2000" b="1">
                <a:latin typeface="Arial Narrow" panose="020B0606020202030204" pitchFamily="34" charset="0"/>
              </a:rPr>
              <a:t>1</a:t>
            </a:r>
            <a:endParaRPr lang="ru-RU" altLang="ru-UA" sz="2000" b="1">
              <a:latin typeface="Arial Narrow" panose="020B0606020202030204" pitchFamily="34" charset="0"/>
            </a:endParaRPr>
          </a:p>
        </p:txBody>
      </p:sp>
      <p:sp>
        <p:nvSpPr>
          <p:cNvPr id="16402" name="Text Box 24">
            <a:extLst>
              <a:ext uri="{FF2B5EF4-FFF2-40B4-BE49-F238E27FC236}">
                <a16:creationId xmlns:a16="http://schemas.microsoft.com/office/drawing/2014/main" id="{BE7F5A97-A7F8-4D97-8196-1AC644534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312738"/>
            <a:ext cx="50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1400" b="1">
                <a:latin typeface="Arial Narrow" panose="020B0606020202030204" pitchFamily="34" charset="0"/>
              </a:rPr>
              <a:t>АТФ</a:t>
            </a:r>
          </a:p>
        </p:txBody>
      </p:sp>
      <p:sp>
        <p:nvSpPr>
          <p:cNvPr id="16403" name="Text Box 25">
            <a:extLst>
              <a:ext uri="{FF2B5EF4-FFF2-40B4-BE49-F238E27FC236}">
                <a16:creationId xmlns:a16="http://schemas.microsoft.com/office/drawing/2014/main" id="{8CB840CF-B1DA-46AD-8E6A-CC8AE6E23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9" y="760413"/>
            <a:ext cx="51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1400" b="1">
                <a:latin typeface="Arial Narrow" panose="020B0606020202030204" pitchFamily="34" charset="0"/>
              </a:rPr>
              <a:t>АДФ</a:t>
            </a:r>
          </a:p>
        </p:txBody>
      </p:sp>
      <p:sp>
        <p:nvSpPr>
          <p:cNvPr id="16404" name="Oval 26">
            <a:extLst>
              <a:ext uri="{FF2B5EF4-FFF2-40B4-BE49-F238E27FC236}">
                <a16:creationId xmlns:a16="http://schemas.microsoft.com/office/drawing/2014/main" id="{0155A772-3EC6-4CA7-97EC-3DD76BE46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8" y="469901"/>
            <a:ext cx="292100" cy="3032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405" name="Oval 27">
            <a:extLst>
              <a:ext uri="{FF2B5EF4-FFF2-40B4-BE49-F238E27FC236}">
                <a16:creationId xmlns:a16="http://schemas.microsoft.com/office/drawing/2014/main" id="{9EFC281D-DDE7-4B3D-8402-84D139A0D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1"/>
            <a:ext cx="292100" cy="3032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406" name="Line 28">
            <a:extLst>
              <a:ext uri="{FF2B5EF4-FFF2-40B4-BE49-F238E27FC236}">
                <a16:creationId xmlns:a16="http://schemas.microsoft.com/office/drawing/2014/main" id="{B3AF1B68-AA98-4D14-A361-B637DC5F64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2151" y="387351"/>
            <a:ext cx="163513" cy="269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07" name="Line 29">
            <a:extLst>
              <a:ext uri="{FF2B5EF4-FFF2-40B4-BE49-F238E27FC236}">
                <a16:creationId xmlns:a16="http://schemas.microsoft.com/office/drawing/2014/main" id="{45743346-066A-4EC1-BCC9-C0DD9F2E93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7313" y="1190626"/>
            <a:ext cx="163512" cy="269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08" name="Arc 30">
            <a:extLst>
              <a:ext uri="{FF2B5EF4-FFF2-40B4-BE49-F238E27FC236}">
                <a16:creationId xmlns:a16="http://schemas.microsoft.com/office/drawing/2014/main" id="{41E389BC-11F1-45B7-8115-AEA26B8A1AFA}"/>
              </a:ext>
            </a:extLst>
          </p:cNvPr>
          <p:cNvSpPr>
            <a:spLocks/>
          </p:cNvSpPr>
          <p:nvPr/>
        </p:nvSpPr>
        <p:spPr bwMode="auto">
          <a:xfrm rot="1319250" flipH="1">
            <a:off x="4613275" y="361951"/>
            <a:ext cx="247650" cy="436563"/>
          </a:xfrm>
          <a:custGeom>
            <a:avLst/>
            <a:gdLst>
              <a:gd name="T0" fmla="*/ 0 w 21600"/>
              <a:gd name="T1" fmla="*/ 0 h 42001"/>
              <a:gd name="T2" fmla="*/ 932918 w 21600"/>
              <a:gd name="T3" fmla="*/ 4537684 h 42001"/>
              <a:gd name="T4" fmla="*/ 0 w 21600"/>
              <a:gd name="T5" fmla="*/ 2333613 h 420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00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0793"/>
                  <a:pt x="15780" y="38980"/>
                  <a:pt x="7096" y="42000"/>
                </a:cubicBezTo>
              </a:path>
              <a:path w="21600" h="4200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0793"/>
                  <a:pt x="15780" y="38980"/>
                  <a:pt x="7096" y="420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6409" name="Line 31">
            <a:extLst>
              <a:ext uri="{FF2B5EF4-FFF2-40B4-BE49-F238E27FC236}">
                <a16:creationId xmlns:a16="http://schemas.microsoft.com/office/drawing/2014/main" id="{17BCA810-4CBB-4919-B94B-AF746C74E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0738" y="738189"/>
            <a:ext cx="8255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10" name="AutoShape 32">
            <a:extLst>
              <a:ext uri="{FF2B5EF4-FFF2-40B4-BE49-F238E27FC236}">
                <a16:creationId xmlns:a16="http://schemas.microsoft.com/office/drawing/2014/main" id="{41FBF071-D7D1-40FB-81AB-267C84D43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1" y="2673351"/>
            <a:ext cx="727075" cy="1114425"/>
          </a:xfrm>
          <a:prstGeom prst="can">
            <a:avLst>
              <a:gd name="adj" fmla="val 383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UA" altLang="ru-UA" sz="1600">
              <a:latin typeface="Arial Narrow" panose="020B0606020202030204" pitchFamily="34" charset="0"/>
            </a:endParaRPr>
          </a:p>
        </p:txBody>
      </p:sp>
      <p:sp>
        <p:nvSpPr>
          <p:cNvPr id="16411" name="Oval 33">
            <a:extLst>
              <a:ext uri="{FF2B5EF4-FFF2-40B4-BE49-F238E27FC236}">
                <a16:creationId xmlns:a16="http://schemas.microsoft.com/office/drawing/2014/main" id="{CFAD68C4-4286-4873-B9ED-38951382A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2700338"/>
            <a:ext cx="292100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412" name="Oval 34">
            <a:extLst>
              <a:ext uri="{FF2B5EF4-FFF2-40B4-BE49-F238E27FC236}">
                <a16:creationId xmlns:a16="http://schemas.microsoft.com/office/drawing/2014/main" id="{2F37FF92-9717-404A-8195-826C77B4F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3057526"/>
            <a:ext cx="292100" cy="3032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413" name="Oval 35">
            <a:extLst>
              <a:ext uri="{FF2B5EF4-FFF2-40B4-BE49-F238E27FC236}">
                <a16:creationId xmlns:a16="http://schemas.microsoft.com/office/drawing/2014/main" id="{085EDE2F-3432-4336-8B1F-4FFA9856D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3146426"/>
            <a:ext cx="292100" cy="30321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UA" sz="1400" b="1">
                <a:latin typeface="Arial Narrow" panose="020B0606020202030204" pitchFamily="34" charset="0"/>
              </a:rPr>
              <a:t>Ub</a:t>
            </a:r>
            <a:endParaRPr lang="ru-RU" altLang="ru-UA" sz="1400" b="1">
              <a:latin typeface="Arial Narrow" panose="020B0606020202030204" pitchFamily="34" charset="0"/>
            </a:endParaRPr>
          </a:p>
        </p:txBody>
      </p:sp>
      <p:sp>
        <p:nvSpPr>
          <p:cNvPr id="16414" name="Arc 36">
            <a:extLst>
              <a:ext uri="{FF2B5EF4-FFF2-40B4-BE49-F238E27FC236}">
                <a16:creationId xmlns:a16="http://schemas.microsoft.com/office/drawing/2014/main" id="{F8A89B71-9EFA-407B-8FF7-743DAD543F05}"/>
              </a:ext>
            </a:extLst>
          </p:cNvPr>
          <p:cNvSpPr>
            <a:spLocks/>
          </p:cNvSpPr>
          <p:nvPr/>
        </p:nvSpPr>
        <p:spPr bwMode="auto">
          <a:xfrm flipV="1">
            <a:off x="4173538" y="204788"/>
            <a:ext cx="1231900" cy="2679700"/>
          </a:xfrm>
          <a:custGeom>
            <a:avLst/>
            <a:gdLst>
              <a:gd name="T0" fmla="*/ 0 w 21600"/>
              <a:gd name="T1" fmla="*/ 0 h 27877"/>
              <a:gd name="T2" fmla="*/ 67226722 w 21600"/>
              <a:gd name="T3" fmla="*/ 257588409 h 27877"/>
              <a:gd name="T4" fmla="*/ 0 w 21600"/>
              <a:gd name="T5" fmla="*/ 199587809 h 278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787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726"/>
                  <a:pt x="21285" y="25841"/>
                  <a:pt x="20667" y="27876"/>
                </a:cubicBezTo>
              </a:path>
              <a:path w="21600" h="2787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726"/>
                  <a:pt x="21285" y="25841"/>
                  <a:pt x="20667" y="27876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UA"/>
          </a:p>
        </p:txBody>
      </p:sp>
      <p:sp>
        <p:nvSpPr>
          <p:cNvPr id="16415" name="Line 38">
            <a:extLst>
              <a:ext uri="{FF2B5EF4-FFF2-40B4-BE49-F238E27FC236}">
                <a16:creationId xmlns:a16="http://schemas.microsoft.com/office/drawing/2014/main" id="{CC1D70D4-3BEB-4B34-B305-1204BE194D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5538" y="200025"/>
            <a:ext cx="398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16" name="Line 39">
            <a:extLst>
              <a:ext uri="{FF2B5EF4-FFF2-40B4-BE49-F238E27FC236}">
                <a16:creationId xmlns:a16="http://schemas.microsoft.com/office/drawing/2014/main" id="{9F44F252-536F-4391-BA44-34D7FE5C5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992313"/>
            <a:ext cx="0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17" name="Freeform 40">
            <a:extLst>
              <a:ext uri="{FF2B5EF4-FFF2-40B4-BE49-F238E27FC236}">
                <a16:creationId xmlns:a16="http://schemas.microsoft.com/office/drawing/2014/main" id="{B529869A-1AF3-41EB-92FE-7C3A1BEE5A89}"/>
              </a:ext>
            </a:extLst>
          </p:cNvPr>
          <p:cNvSpPr>
            <a:spLocks/>
          </p:cNvSpPr>
          <p:nvPr/>
        </p:nvSpPr>
        <p:spPr bwMode="auto">
          <a:xfrm>
            <a:off x="2573338" y="3359151"/>
            <a:ext cx="463550" cy="441325"/>
          </a:xfrm>
          <a:custGeom>
            <a:avLst/>
            <a:gdLst>
              <a:gd name="T0" fmla="*/ 269657513 w 292"/>
              <a:gd name="T1" fmla="*/ 345262200 h 278"/>
              <a:gd name="T2" fmla="*/ 65524063 w 292"/>
              <a:gd name="T3" fmla="*/ 400705638 h 278"/>
              <a:gd name="T4" fmla="*/ 120967500 w 292"/>
              <a:gd name="T5" fmla="*/ 700603438 h 278"/>
              <a:gd name="T6" fmla="*/ 141128750 w 292"/>
              <a:gd name="T7" fmla="*/ 587197200 h 278"/>
              <a:gd name="T8" fmla="*/ 476310325 w 292"/>
              <a:gd name="T9" fmla="*/ 514111875 h 278"/>
              <a:gd name="T10" fmla="*/ 493950625 w 292"/>
              <a:gd name="T11" fmla="*/ 327620313 h 278"/>
              <a:gd name="T12" fmla="*/ 735885625 w 292"/>
              <a:gd name="T13" fmla="*/ 252015625 h 278"/>
              <a:gd name="T14" fmla="*/ 604837500 w 292"/>
              <a:gd name="T15" fmla="*/ 10080625 h 278"/>
              <a:gd name="T16" fmla="*/ 289818763 w 292"/>
              <a:gd name="T17" fmla="*/ 68045013 h 278"/>
              <a:gd name="T18" fmla="*/ 269657513 w 292"/>
              <a:gd name="T19" fmla="*/ 234375325 h 278"/>
              <a:gd name="T20" fmla="*/ 269657513 w 292"/>
              <a:gd name="T21" fmla="*/ 345262200 h 2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2" h="278">
                <a:moveTo>
                  <a:pt x="107" y="137"/>
                </a:moveTo>
                <a:cubicBezTo>
                  <a:pt x="73" y="126"/>
                  <a:pt x="7" y="99"/>
                  <a:pt x="26" y="159"/>
                </a:cubicBezTo>
                <a:cubicBezTo>
                  <a:pt x="22" y="199"/>
                  <a:pt x="0" y="261"/>
                  <a:pt x="48" y="278"/>
                </a:cubicBezTo>
                <a:cubicBezTo>
                  <a:pt x="51" y="263"/>
                  <a:pt x="46" y="244"/>
                  <a:pt x="56" y="233"/>
                </a:cubicBezTo>
                <a:cubicBezTo>
                  <a:pt x="74" y="213"/>
                  <a:pt x="174" y="206"/>
                  <a:pt x="189" y="204"/>
                </a:cubicBezTo>
                <a:cubicBezTo>
                  <a:pt x="191" y="179"/>
                  <a:pt x="188" y="154"/>
                  <a:pt x="196" y="130"/>
                </a:cubicBezTo>
                <a:cubicBezTo>
                  <a:pt x="204" y="106"/>
                  <a:pt x="283" y="101"/>
                  <a:pt x="292" y="100"/>
                </a:cubicBezTo>
                <a:cubicBezTo>
                  <a:pt x="285" y="39"/>
                  <a:pt x="286" y="35"/>
                  <a:pt x="240" y="4"/>
                </a:cubicBezTo>
                <a:cubicBezTo>
                  <a:pt x="223" y="5"/>
                  <a:pt x="125" y="0"/>
                  <a:pt x="115" y="27"/>
                </a:cubicBezTo>
                <a:cubicBezTo>
                  <a:pt x="107" y="48"/>
                  <a:pt x="117" y="73"/>
                  <a:pt x="107" y="93"/>
                </a:cubicBezTo>
                <a:cubicBezTo>
                  <a:pt x="86" y="134"/>
                  <a:pt x="35" y="45"/>
                  <a:pt x="107" y="137"/>
                </a:cubicBezTo>
                <a:close/>
              </a:path>
            </a:pathLst>
          </a:custGeom>
          <a:gradFill rotWithShape="1">
            <a:gsLst>
              <a:gs pos="0">
                <a:srgbClr val="FF9966"/>
              </a:gs>
              <a:gs pos="50000">
                <a:srgbClr val="FFFF99"/>
              </a:gs>
              <a:gs pos="100000">
                <a:srgbClr val="FF99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18" name="Freeform 41">
            <a:extLst>
              <a:ext uri="{FF2B5EF4-FFF2-40B4-BE49-F238E27FC236}">
                <a16:creationId xmlns:a16="http://schemas.microsoft.com/office/drawing/2014/main" id="{E3D68512-5562-467D-BC6A-4D003A785E73}"/>
              </a:ext>
            </a:extLst>
          </p:cNvPr>
          <p:cNvSpPr>
            <a:spLocks/>
          </p:cNvSpPr>
          <p:nvPr/>
        </p:nvSpPr>
        <p:spPr bwMode="auto">
          <a:xfrm>
            <a:off x="2787650" y="3716339"/>
            <a:ext cx="350838" cy="314325"/>
          </a:xfrm>
          <a:custGeom>
            <a:avLst/>
            <a:gdLst>
              <a:gd name="T0" fmla="*/ 153730544 w 221"/>
              <a:gd name="T1" fmla="*/ 204133450 h 198"/>
              <a:gd name="T2" fmla="*/ 40322557 w 221"/>
              <a:gd name="T3" fmla="*/ 224294700 h 198"/>
              <a:gd name="T4" fmla="*/ 133569265 w 221"/>
              <a:gd name="T5" fmla="*/ 297378438 h 198"/>
              <a:gd name="T6" fmla="*/ 337701419 w 221"/>
              <a:gd name="T7" fmla="*/ 466229700 h 198"/>
              <a:gd name="T8" fmla="*/ 375504610 w 221"/>
              <a:gd name="T9" fmla="*/ 297378438 h 198"/>
              <a:gd name="T10" fmla="*/ 544354526 w 221"/>
              <a:gd name="T11" fmla="*/ 259576888 h 198"/>
              <a:gd name="T12" fmla="*/ 413306214 w 221"/>
              <a:gd name="T13" fmla="*/ 110886875 h 198"/>
              <a:gd name="T14" fmla="*/ 264617577 w 221"/>
              <a:gd name="T15" fmla="*/ 0 h 198"/>
              <a:gd name="T16" fmla="*/ 189012782 w 221"/>
              <a:gd name="T17" fmla="*/ 17641888 h 198"/>
              <a:gd name="T18" fmla="*/ 153730544 w 221"/>
              <a:gd name="T19" fmla="*/ 204133450 h 19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1" h="198">
                <a:moveTo>
                  <a:pt x="61" y="81"/>
                </a:moveTo>
                <a:cubicBezTo>
                  <a:pt x="46" y="84"/>
                  <a:pt x="27" y="78"/>
                  <a:pt x="16" y="89"/>
                </a:cubicBezTo>
                <a:cubicBezTo>
                  <a:pt x="0" y="105"/>
                  <a:pt x="38" y="113"/>
                  <a:pt x="53" y="118"/>
                </a:cubicBezTo>
                <a:cubicBezTo>
                  <a:pt x="42" y="198"/>
                  <a:pt x="49" y="175"/>
                  <a:pt x="134" y="185"/>
                </a:cubicBezTo>
                <a:cubicBezTo>
                  <a:pt x="142" y="163"/>
                  <a:pt x="138" y="138"/>
                  <a:pt x="149" y="118"/>
                </a:cubicBezTo>
                <a:cubicBezTo>
                  <a:pt x="152" y="113"/>
                  <a:pt x="209" y="104"/>
                  <a:pt x="216" y="103"/>
                </a:cubicBezTo>
                <a:cubicBezTo>
                  <a:pt x="210" y="50"/>
                  <a:pt x="221" y="5"/>
                  <a:pt x="164" y="44"/>
                </a:cubicBezTo>
                <a:cubicBezTo>
                  <a:pt x="115" y="33"/>
                  <a:pt x="144" y="26"/>
                  <a:pt x="105" y="0"/>
                </a:cubicBezTo>
                <a:cubicBezTo>
                  <a:pt x="95" y="2"/>
                  <a:pt x="83" y="1"/>
                  <a:pt x="75" y="7"/>
                </a:cubicBezTo>
                <a:cubicBezTo>
                  <a:pt x="65" y="15"/>
                  <a:pt x="61" y="67"/>
                  <a:pt x="61" y="81"/>
                </a:cubicBezTo>
                <a:close/>
              </a:path>
            </a:pathLst>
          </a:custGeom>
          <a:gradFill rotWithShape="1">
            <a:gsLst>
              <a:gs pos="0">
                <a:srgbClr val="FF9966"/>
              </a:gs>
              <a:gs pos="50000">
                <a:srgbClr val="FFFF99"/>
              </a:gs>
              <a:gs pos="100000">
                <a:srgbClr val="FF99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19" name="Freeform 42">
            <a:extLst>
              <a:ext uri="{FF2B5EF4-FFF2-40B4-BE49-F238E27FC236}">
                <a16:creationId xmlns:a16="http://schemas.microsoft.com/office/drawing/2014/main" id="{1E5FAED3-91AC-4D2B-A4B9-18E707F1FD56}"/>
              </a:ext>
            </a:extLst>
          </p:cNvPr>
          <p:cNvSpPr>
            <a:spLocks/>
          </p:cNvSpPr>
          <p:nvPr/>
        </p:nvSpPr>
        <p:spPr bwMode="auto">
          <a:xfrm>
            <a:off x="2270126" y="3703639"/>
            <a:ext cx="461963" cy="319087"/>
          </a:xfrm>
          <a:custGeom>
            <a:avLst/>
            <a:gdLst>
              <a:gd name="T0" fmla="*/ 229335261 w 291"/>
              <a:gd name="T1" fmla="*/ 206652489 h 201"/>
              <a:gd name="T2" fmla="*/ 100806359 w 291"/>
              <a:gd name="T3" fmla="*/ 317539190 h 201"/>
              <a:gd name="T4" fmla="*/ 80645087 w 291"/>
              <a:gd name="T5" fmla="*/ 393143759 h 201"/>
              <a:gd name="T6" fmla="*/ 229335261 w 291"/>
              <a:gd name="T7" fmla="*/ 410784031 h 201"/>
              <a:gd name="T8" fmla="*/ 433467344 w 291"/>
              <a:gd name="T9" fmla="*/ 299897330 h 201"/>
              <a:gd name="T10" fmla="*/ 584676883 w 291"/>
              <a:gd name="T11" fmla="*/ 317539190 h 201"/>
              <a:gd name="T12" fmla="*/ 733367056 w 291"/>
              <a:gd name="T13" fmla="*/ 393143759 h 201"/>
              <a:gd name="T14" fmla="*/ 378023847 w 291"/>
              <a:gd name="T15" fmla="*/ 206652489 h 201"/>
              <a:gd name="T16" fmla="*/ 267136852 w 291"/>
              <a:gd name="T17" fmla="*/ 37801491 h 201"/>
              <a:gd name="T18" fmla="*/ 229335261 w 291"/>
              <a:gd name="T19" fmla="*/ 206652489 h 2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1" h="201">
                <a:moveTo>
                  <a:pt x="91" y="82"/>
                </a:moveTo>
                <a:cubicBezTo>
                  <a:pt x="0" y="93"/>
                  <a:pt x="40" y="68"/>
                  <a:pt x="40" y="126"/>
                </a:cubicBezTo>
                <a:cubicBezTo>
                  <a:pt x="40" y="136"/>
                  <a:pt x="35" y="146"/>
                  <a:pt x="32" y="156"/>
                </a:cubicBezTo>
                <a:cubicBezTo>
                  <a:pt x="48" y="201"/>
                  <a:pt x="62" y="192"/>
                  <a:pt x="91" y="163"/>
                </a:cubicBezTo>
                <a:cubicBezTo>
                  <a:pt x="160" y="172"/>
                  <a:pt x="161" y="187"/>
                  <a:pt x="172" y="119"/>
                </a:cubicBezTo>
                <a:cubicBezTo>
                  <a:pt x="192" y="121"/>
                  <a:pt x="213" y="120"/>
                  <a:pt x="232" y="126"/>
                </a:cubicBezTo>
                <a:cubicBezTo>
                  <a:pt x="253" y="133"/>
                  <a:pt x="291" y="156"/>
                  <a:pt x="291" y="156"/>
                </a:cubicBezTo>
                <a:cubicBezTo>
                  <a:pt x="271" y="81"/>
                  <a:pt x="212" y="97"/>
                  <a:pt x="150" y="82"/>
                </a:cubicBezTo>
                <a:cubicBezTo>
                  <a:pt x="145" y="43"/>
                  <a:pt x="154" y="0"/>
                  <a:pt x="106" y="15"/>
                </a:cubicBezTo>
                <a:cubicBezTo>
                  <a:pt x="99" y="37"/>
                  <a:pt x="91" y="82"/>
                  <a:pt x="91" y="82"/>
                </a:cubicBezTo>
                <a:close/>
              </a:path>
            </a:pathLst>
          </a:custGeom>
          <a:gradFill rotWithShape="1">
            <a:gsLst>
              <a:gs pos="0">
                <a:srgbClr val="FF9966"/>
              </a:gs>
              <a:gs pos="50000">
                <a:srgbClr val="FFFF99"/>
              </a:gs>
              <a:gs pos="100000">
                <a:srgbClr val="FF99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20" name="Line 43">
            <a:extLst>
              <a:ext uri="{FF2B5EF4-FFF2-40B4-BE49-F238E27FC236}">
                <a16:creationId xmlns:a16="http://schemas.microsoft.com/office/drawing/2014/main" id="{C662EF18-B270-49E3-912E-B395C23FD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0089" y="3844925"/>
            <a:ext cx="268287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6421" name="Text Box 44">
            <a:extLst>
              <a:ext uri="{FF2B5EF4-FFF2-40B4-BE49-F238E27FC236}">
                <a16:creationId xmlns:a16="http://schemas.microsoft.com/office/drawing/2014/main" id="{D54E30D1-3067-443C-A7EC-7A55A1D5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3278188"/>
            <a:ext cx="33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>
                <a:latin typeface="Arial Narrow" panose="020B0606020202030204" pitchFamily="34" charset="0"/>
              </a:rPr>
              <a:t>+</a:t>
            </a:r>
          </a:p>
        </p:txBody>
      </p:sp>
      <p:sp>
        <p:nvSpPr>
          <p:cNvPr id="16422" name="Text Box 46">
            <a:extLst>
              <a:ext uri="{FF2B5EF4-FFF2-40B4-BE49-F238E27FC236}">
                <a16:creationId xmlns:a16="http://schemas.microsoft.com/office/drawing/2014/main" id="{32CE1519-B7EC-4526-9238-BBB7FF64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2936875"/>
            <a:ext cx="762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UA" sz="1400" b="1">
                <a:latin typeface="Arial Narrow" panose="020B0606020202030204" pitchFamily="34" charset="0"/>
              </a:rPr>
              <a:t>26</a:t>
            </a:r>
            <a:r>
              <a:rPr lang="en-US" altLang="ru-UA" sz="1400" b="1">
                <a:latin typeface="Arial Narrow" panose="020B0606020202030204" pitchFamily="34" charset="0"/>
              </a:rPr>
              <a:t>S </a:t>
            </a:r>
            <a:r>
              <a:rPr lang="ru-RU" altLang="ru-UA" sz="1400" b="1">
                <a:latin typeface="Arial Narrow" panose="020B0606020202030204" pitchFamily="34" charset="0"/>
              </a:rPr>
              <a:t>протеасома</a:t>
            </a:r>
          </a:p>
        </p:txBody>
      </p:sp>
      <p:sp>
        <p:nvSpPr>
          <p:cNvPr id="16426" name="Text Box 85">
            <a:extLst>
              <a:ext uri="{FF2B5EF4-FFF2-40B4-BE49-F238E27FC236}">
                <a16:creationId xmlns:a16="http://schemas.microsoft.com/office/drawing/2014/main" id="{AE9F2C8B-93F8-4D1F-8B27-3E0E3A641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171450"/>
            <a:ext cx="45704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UA" sz="2400" b="1" dirty="0">
                <a:latin typeface="Arial Narrow" panose="020B0606020202030204" pitchFamily="34" charset="0"/>
              </a:rPr>
              <a:t>Система </a:t>
            </a:r>
            <a:r>
              <a:rPr lang="ru-RU" altLang="ru-UA" sz="2400" b="1" dirty="0" err="1">
                <a:latin typeface="Arial Narrow" panose="020B0606020202030204" pitchFamily="34" charset="0"/>
              </a:rPr>
              <a:t>убіквитинування</a:t>
            </a:r>
            <a:r>
              <a:rPr lang="ru-RU" altLang="ru-UA" sz="2400" b="1" dirty="0">
                <a:latin typeface="Arial Narrow" panose="020B0606020202030204" pitchFamily="34" charset="0"/>
              </a:rPr>
              <a:t> </a:t>
            </a:r>
            <a:r>
              <a:rPr lang="ru-RU" altLang="ru-UA" sz="2400" b="1" dirty="0" err="1">
                <a:latin typeface="Arial Narrow" panose="020B0606020202030204" pitchFamily="34" charset="0"/>
              </a:rPr>
              <a:t>білків</a:t>
            </a:r>
            <a:r>
              <a:rPr lang="ru-RU" altLang="ru-UA" sz="2400" b="1" dirty="0">
                <a:latin typeface="Arial Narrow" panose="020B0606020202030204" pitchFamily="34" charset="0"/>
              </a:rPr>
              <a:t>:</a:t>
            </a:r>
            <a:r>
              <a:rPr lang="en-US" altLang="ru-UA" sz="2400" b="1" dirty="0">
                <a:latin typeface="Arial Narrow" panose="020B0606020202030204" pitchFamily="34" charset="0"/>
              </a:rPr>
              <a:t> </a:t>
            </a:r>
            <a:endParaRPr lang="ru-RU" altLang="ru-UA" sz="2400" b="1" dirty="0">
              <a:latin typeface="Arial Narrow" panose="020B0606020202030204" pitchFamily="34" charset="0"/>
            </a:endParaRPr>
          </a:p>
        </p:txBody>
      </p:sp>
      <p:sp>
        <p:nvSpPr>
          <p:cNvPr id="16427" name="Text Box 89">
            <a:extLst>
              <a:ext uri="{FF2B5EF4-FFF2-40B4-BE49-F238E27FC236}">
                <a16:creationId xmlns:a16="http://schemas.microsoft.com/office/drawing/2014/main" id="{C3D1DA60-6DA1-4B18-9552-874A01E39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026" y="703264"/>
            <a:ext cx="5280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UA" sz="2000" dirty="0" err="1">
                <a:latin typeface="Arial Narrow" panose="020B0606020202030204" pitchFamily="34" charset="0"/>
              </a:rPr>
              <a:t>Убіквитин-коньюгуючий</a:t>
            </a:r>
            <a:r>
              <a:rPr lang="ru-RU" altLang="ru-UA" sz="2000" dirty="0">
                <a:latin typeface="Arial Narrow" panose="020B0606020202030204" pitchFamily="34" charset="0"/>
              </a:rPr>
              <a:t> фермент (Е1)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UA" sz="2000" dirty="0">
                <a:latin typeface="Arial Narrow" panose="020B0606020202030204" pitchFamily="34" charset="0"/>
              </a:rPr>
              <a:t>Зв</a:t>
            </a:r>
            <a:r>
              <a:rPr lang="en-US" altLang="ru-UA" sz="2000" dirty="0">
                <a:latin typeface="Arial Narrow" panose="020B0606020202030204" pitchFamily="34" charset="0"/>
              </a:rPr>
              <a:t>’</a:t>
            </a:r>
            <a:r>
              <a:rPr lang="uk-UA" altLang="ru-UA" sz="2000" dirty="0" err="1">
                <a:latin typeface="Arial Narrow" panose="020B0606020202030204" pitchFamily="34" charset="0"/>
              </a:rPr>
              <a:t>язуючий</a:t>
            </a:r>
            <a:r>
              <a:rPr lang="ru-RU" altLang="ru-UA" sz="2000" dirty="0">
                <a:latin typeface="Arial Narrow" panose="020B0606020202030204" pitchFamily="34" charset="0"/>
              </a:rPr>
              <a:t> фермент (Е2)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UA" sz="2000" dirty="0" err="1">
                <a:latin typeface="Arial Narrow" panose="020B0606020202030204" pitchFamily="34" charset="0"/>
              </a:rPr>
              <a:t>Убіквитин-лігаза</a:t>
            </a:r>
            <a:r>
              <a:rPr lang="ru-RU" altLang="ru-UA" sz="2000" dirty="0">
                <a:latin typeface="Arial Narrow" panose="020B0606020202030204" pitchFamily="34" charset="0"/>
              </a:rPr>
              <a:t> (Е3) – </a:t>
            </a:r>
            <a:r>
              <a:rPr lang="ru-RU" altLang="ru-UA" sz="2000" dirty="0" err="1">
                <a:latin typeface="Arial Narrow" panose="020B0606020202030204" pitchFamily="34" charset="0"/>
              </a:rPr>
              <a:t>приєднує</a:t>
            </a:r>
            <a:r>
              <a:rPr lang="ru-RU" altLang="ru-UA" sz="2000" dirty="0">
                <a:latin typeface="Arial Narrow" panose="020B0606020202030204" pitchFamily="34" charset="0"/>
              </a:rPr>
              <a:t> </a:t>
            </a:r>
            <a:r>
              <a:rPr lang="ru-RU" altLang="ru-UA" sz="2000" dirty="0" err="1">
                <a:latin typeface="Arial Narrow" panose="020B0606020202030204" pitchFamily="34" charset="0"/>
              </a:rPr>
              <a:t>убіквитин</a:t>
            </a:r>
            <a:r>
              <a:rPr lang="ru-RU" altLang="ru-UA" sz="2000" dirty="0">
                <a:latin typeface="Arial Narrow" panose="020B0606020202030204" pitchFamily="34" charset="0"/>
              </a:rPr>
              <a:t> до </a:t>
            </a:r>
            <a:r>
              <a:rPr lang="ru-RU" altLang="ru-UA" sz="2000" dirty="0" err="1">
                <a:latin typeface="Arial Narrow" panose="020B0606020202030204" pitchFamily="34" charset="0"/>
              </a:rPr>
              <a:t>білка-мішени</a:t>
            </a:r>
            <a:endParaRPr lang="ru-RU" altLang="ru-UA" sz="2000" dirty="0">
              <a:latin typeface="Arial Narrow" panose="020B0606020202030204" pitchFamily="34" charset="0"/>
            </a:endParaRPr>
          </a:p>
        </p:txBody>
      </p:sp>
      <p:grpSp>
        <p:nvGrpSpPr>
          <p:cNvPr id="16432" name="Group 99">
            <a:extLst>
              <a:ext uri="{FF2B5EF4-FFF2-40B4-BE49-F238E27FC236}">
                <a16:creationId xmlns:a16="http://schemas.microsoft.com/office/drawing/2014/main" id="{DDAD567C-FE63-4547-873D-C88B50CEE237}"/>
              </a:ext>
            </a:extLst>
          </p:cNvPr>
          <p:cNvGrpSpPr>
            <a:grpSpLocks/>
          </p:cNvGrpSpPr>
          <p:nvPr/>
        </p:nvGrpSpPr>
        <p:grpSpPr bwMode="auto">
          <a:xfrm>
            <a:off x="2857501" y="1171575"/>
            <a:ext cx="498475" cy="304800"/>
            <a:chOff x="840" y="738"/>
            <a:chExt cx="314" cy="192"/>
          </a:xfrm>
        </p:grpSpPr>
        <p:sp>
          <p:nvSpPr>
            <p:cNvPr id="16453" name="Arc 97">
              <a:extLst>
                <a:ext uri="{FF2B5EF4-FFF2-40B4-BE49-F238E27FC236}">
                  <a16:creationId xmlns:a16="http://schemas.microsoft.com/office/drawing/2014/main" id="{99B6E384-C953-4DB6-9197-52183B8E334F}"/>
                </a:ext>
              </a:extLst>
            </p:cNvPr>
            <p:cNvSpPr>
              <a:spLocks/>
            </p:cNvSpPr>
            <p:nvPr/>
          </p:nvSpPr>
          <p:spPr bwMode="auto">
            <a:xfrm rot="8917895" flipH="1" flipV="1">
              <a:off x="840" y="738"/>
              <a:ext cx="314" cy="174"/>
            </a:xfrm>
            <a:custGeom>
              <a:avLst/>
              <a:gdLst>
                <a:gd name="T0" fmla="*/ 0 w 36685"/>
                <a:gd name="T1" fmla="*/ 1 h 21600"/>
                <a:gd name="T2" fmla="*/ 3 w 36685"/>
                <a:gd name="T3" fmla="*/ 1 h 21600"/>
                <a:gd name="T4" fmla="*/ 1 w 36685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685" h="21600" fill="none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</a:path>
                <a:path w="36685" h="21600" stroke="0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  <a:lnTo>
                    <a:pt x="18824" y="21600"/>
                  </a:lnTo>
                  <a:lnTo>
                    <a:pt x="0" y="1100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16454" name="Line 98">
              <a:extLst>
                <a:ext uri="{FF2B5EF4-FFF2-40B4-BE49-F238E27FC236}">
                  <a16:creationId xmlns:a16="http://schemas.microsoft.com/office/drawing/2014/main" id="{8FC00649-35F1-424B-99CC-F30786355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871"/>
              <a:ext cx="0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6433" name="Group 100">
            <a:extLst>
              <a:ext uri="{FF2B5EF4-FFF2-40B4-BE49-F238E27FC236}">
                <a16:creationId xmlns:a16="http://schemas.microsoft.com/office/drawing/2014/main" id="{B5610D31-AE9C-4852-9A36-0C8359510FA8}"/>
              </a:ext>
            </a:extLst>
          </p:cNvPr>
          <p:cNvGrpSpPr>
            <a:grpSpLocks/>
          </p:cNvGrpSpPr>
          <p:nvPr/>
        </p:nvGrpSpPr>
        <p:grpSpPr bwMode="auto">
          <a:xfrm>
            <a:off x="4046539" y="55563"/>
            <a:ext cx="498475" cy="304800"/>
            <a:chOff x="840" y="738"/>
            <a:chExt cx="314" cy="192"/>
          </a:xfrm>
        </p:grpSpPr>
        <p:sp>
          <p:nvSpPr>
            <p:cNvPr id="16451" name="Arc 101">
              <a:extLst>
                <a:ext uri="{FF2B5EF4-FFF2-40B4-BE49-F238E27FC236}">
                  <a16:creationId xmlns:a16="http://schemas.microsoft.com/office/drawing/2014/main" id="{F98A2015-2F2F-44AD-8166-694E34B54F58}"/>
                </a:ext>
              </a:extLst>
            </p:cNvPr>
            <p:cNvSpPr>
              <a:spLocks/>
            </p:cNvSpPr>
            <p:nvPr/>
          </p:nvSpPr>
          <p:spPr bwMode="auto">
            <a:xfrm rot="8917895" flipH="1" flipV="1">
              <a:off x="840" y="738"/>
              <a:ext cx="314" cy="174"/>
            </a:xfrm>
            <a:custGeom>
              <a:avLst/>
              <a:gdLst>
                <a:gd name="T0" fmla="*/ 0 w 36685"/>
                <a:gd name="T1" fmla="*/ 1 h 21600"/>
                <a:gd name="T2" fmla="*/ 3 w 36685"/>
                <a:gd name="T3" fmla="*/ 1 h 21600"/>
                <a:gd name="T4" fmla="*/ 1 w 36685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685" h="21600" fill="none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</a:path>
                <a:path w="36685" h="21600" stroke="0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  <a:lnTo>
                    <a:pt x="18824" y="21600"/>
                  </a:lnTo>
                  <a:lnTo>
                    <a:pt x="0" y="1100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16452" name="Line 102">
              <a:extLst>
                <a:ext uri="{FF2B5EF4-FFF2-40B4-BE49-F238E27FC236}">
                  <a16:creationId xmlns:a16="http://schemas.microsoft.com/office/drawing/2014/main" id="{93270023-3790-496B-ADEE-D31E0BA93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871"/>
              <a:ext cx="0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6434" name="Group 103">
            <a:extLst>
              <a:ext uri="{FF2B5EF4-FFF2-40B4-BE49-F238E27FC236}">
                <a16:creationId xmlns:a16="http://schemas.microsoft.com/office/drawing/2014/main" id="{396E6143-6071-4E55-A83F-F097F7F6AEC3}"/>
              </a:ext>
            </a:extLst>
          </p:cNvPr>
          <p:cNvGrpSpPr>
            <a:grpSpLocks/>
          </p:cNvGrpSpPr>
          <p:nvPr/>
        </p:nvGrpSpPr>
        <p:grpSpPr bwMode="auto">
          <a:xfrm>
            <a:off x="3382964" y="700088"/>
            <a:ext cx="498475" cy="304800"/>
            <a:chOff x="840" y="738"/>
            <a:chExt cx="314" cy="192"/>
          </a:xfrm>
        </p:grpSpPr>
        <p:sp>
          <p:nvSpPr>
            <p:cNvPr id="16449" name="Arc 104">
              <a:extLst>
                <a:ext uri="{FF2B5EF4-FFF2-40B4-BE49-F238E27FC236}">
                  <a16:creationId xmlns:a16="http://schemas.microsoft.com/office/drawing/2014/main" id="{CDA929D1-21C0-4977-B5A1-59ADA5BECFA3}"/>
                </a:ext>
              </a:extLst>
            </p:cNvPr>
            <p:cNvSpPr>
              <a:spLocks/>
            </p:cNvSpPr>
            <p:nvPr/>
          </p:nvSpPr>
          <p:spPr bwMode="auto">
            <a:xfrm rot="8917895" flipH="1" flipV="1">
              <a:off x="840" y="738"/>
              <a:ext cx="314" cy="174"/>
            </a:xfrm>
            <a:custGeom>
              <a:avLst/>
              <a:gdLst>
                <a:gd name="T0" fmla="*/ 0 w 36685"/>
                <a:gd name="T1" fmla="*/ 1 h 21600"/>
                <a:gd name="T2" fmla="*/ 3 w 36685"/>
                <a:gd name="T3" fmla="*/ 1 h 21600"/>
                <a:gd name="T4" fmla="*/ 1 w 36685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685" h="21600" fill="none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</a:path>
                <a:path w="36685" h="21600" stroke="0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  <a:lnTo>
                    <a:pt x="18824" y="21600"/>
                  </a:lnTo>
                  <a:lnTo>
                    <a:pt x="0" y="1100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16450" name="Line 105">
              <a:extLst>
                <a:ext uri="{FF2B5EF4-FFF2-40B4-BE49-F238E27FC236}">
                  <a16:creationId xmlns:a16="http://schemas.microsoft.com/office/drawing/2014/main" id="{168570F4-DA14-4354-9120-8FE814CAD6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871"/>
              <a:ext cx="0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grpSp>
        <p:nvGrpSpPr>
          <p:cNvPr id="16435" name="Group 106">
            <a:extLst>
              <a:ext uri="{FF2B5EF4-FFF2-40B4-BE49-F238E27FC236}">
                <a16:creationId xmlns:a16="http://schemas.microsoft.com/office/drawing/2014/main" id="{91791BB2-AFDC-4F69-99F6-0EF70B94928F}"/>
              </a:ext>
            </a:extLst>
          </p:cNvPr>
          <p:cNvGrpSpPr>
            <a:grpSpLocks/>
          </p:cNvGrpSpPr>
          <p:nvPr/>
        </p:nvGrpSpPr>
        <p:grpSpPr bwMode="auto">
          <a:xfrm rot="3918506">
            <a:off x="2346326" y="1198563"/>
            <a:ext cx="498475" cy="304800"/>
            <a:chOff x="840" y="738"/>
            <a:chExt cx="314" cy="192"/>
          </a:xfrm>
        </p:grpSpPr>
        <p:sp>
          <p:nvSpPr>
            <p:cNvPr id="16447" name="Arc 107">
              <a:extLst>
                <a:ext uri="{FF2B5EF4-FFF2-40B4-BE49-F238E27FC236}">
                  <a16:creationId xmlns:a16="http://schemas.microsoft.com/office/drawing/2014/main" id="{7CBA52C8-9A75-4EB7-AB5D-CC967F80B4AD}"/>
                </a:ext>
              </a:extLst>
            </p:cNvPr>
            <p:cNvSpPr>
              <a:spLocks/>
            </p:cNvSpPr>
            <p:nvPr/>
          </p:nvSpPr>
          <p:spPr bwMode="auto">
            <a:xfrm rot="8917895" flipH="1" flipV="1">
              <a:off x="840" y="738"/>
              <a:ext cx="314" cy="174"/>
            </a:xfrm>
            <a:custGeom>
              <a:avLst/>
              <a:gdLst>
                <a:gd name="T0" fmla="*/ 0 w 36685"/>
                <a:gd name="T1" fmla="*/ 1 h 21600"/>
                <a:gd name="T2" fmla="*/ 3 w 36685"/>
                <a:gd name="T3" fmla="*/ 1 h 21600"/>
                <a:gd name="T4" fmla="*/ 1 w 36685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685" h="21600" fill="none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</a:path>
                <a:path w="36685" h="21600" stroke="0" extrusionOk="0">
                  <a:moveTo>
                    <a:pt x="0" y="11006"/>
                  </a:moveTo>
                  <a:cubicBezTo>
                    <a:pt x="3826" y="4207"/>
                    <a:pt x="11022" y="-1"/>
                    <a:pt x="18824" y="0"/>
                  </a:cubicBezTo>
                  <a:cubicBezTo>
                    <a:pt x="25975" y="0"/>
                    <a:pt x="32663" y="3539"/>
                    <a:pt x="36684" y="9453"/>
                  </a:cubicBezTo>
                  <a:lnTo>
                    <a:pt x="18824" y="21600"/>
                  </a:lnTo>
                  <a:lnTo>
                    <a:pt x="0" y="1100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UA"/>
            </a:p>
          </p:txBody>
        </p:sp>
        <p:sp>
          <p:nvSpPr>
            <p:cNvPr id="16448" name="Line 108">
              <a:extLst>
                <a:ext uri="{FF2B5EF4-FFF2-40B4-BE49-F238E27FC236}">
                  <a16:creationId xmlns:a16="http://schemas.microsoft.com/office/drawing/2014/main" id="{E8AF24B6-FF2D-4880-83FC-3B11856EAB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871"/>
              <a:ext cx="0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16446" name="Rectangle 123">
            <a:extLst>
              <a:ext uri="{FF2B5EF4-FFF2-40B4-BE49-F238E27FC236}">
                <a16:creationId xmlns:a16="http://schemas.microsoft.com/office/drawing/2014/main" id="{9EEFF126-11AD-42EE-8C4C-FA010CC56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4" y="4246564"/>
            <a:ext cx="65087" cy="246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UA" altLang="ru-UA" sz="240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7B4BE-B7D1-462C-BAFF-5A6B43FE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4" t="21102" r="26650" b="55113"/>
          <a:stretch/>
        </p:blipFill>
        <p:spPr>
          <a:xfrm>
            <a:off x="76301" y="146032"/>
            <a:ext cx="6277542" cy="1914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761F8-FA09-4284-AAD0-5347666F45FC}"/>
              </a:ext>
            </a:extLst>
          </p:cNvPr>
          <p:cNvSpPr txBox="1"/>
          <p:nvPr/>
        </p:nvSpPr>
        <p:spPr>
          <a:xfrm>
            <a:off x="6200477" y="436652"/>
            <a:ext cx="57399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багатьох психоактивних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наркотиків)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полягає у </a:t>
            </a:r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імітації справжніх </a:t>
            </a:r>
            <a:r>
              <a:rPr lang="uk-UA" sz="2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нейромедіаторів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Тобто вони діють як </a:t>
            </a:r>
            <a:r>
              <a:rPr lang="uk-UA" sz="20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агоністи</a:t>
            </a:r>
            <a:r>
              <a:rPr lang="uk-UA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(активатори) або </a:t>
            </a:r>
            <a:r>
              <a:rPr lang="uk-UA" sz="20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антагоністи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(блокатори) відповідних рецепторів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221781-3153-4301-BBFB-8F46F48EF8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7843" y="2419018"/>
            <a:ext cx="9468775" cy="132556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агоністи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тривалому застосуванні викликають зниження активності синапсу (зменшення кількості рецепторів та медіаторів).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Антагоністи, навпаки, збільшують активність, підвищуючи кількість рецепторів та медіаторів.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1F260-221A-4A16-B55A-85845CA92EA2}"/>
              </a:ext>
            </a:extLst>
          </p:cNvPr>
          <p:cNvSpPr txBox="1"/>
          <p:nvPr/>
        </p:nvSpPr>
        <p:spPr>
          <a:xfrm>
            <a:off x="6642863" y="3783604"/>
            <a:ext cx="5182809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Кофеїн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антагоніст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аденозинових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(А1) рецепторів. Тобто він блокує дію аденозину та клітина продовжує використовувати резерви АТФ.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тимчасова ілюзія бадьорості.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3D576-DE8F-480C-B883-1E5C0E733BF8}"/>
              </a:ext>
            </a:extLst>
          </p:cNvPr>
          <p:cNvSpPr txBox="1"/>
          <p:nvPr/>
        </p:nvSpPr>
        <p:spPr>
          <a:xfrm>
            <a:off x="7552725" y="5478760"/>
            <a:ext cx="4568254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тривалій стимуляції А1 рецепторів кофеїном (антагоніст), їх кількість збільшується (формування звикання та залежності)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F00B7C-0D0F-4C58-AAD7-2BE434DC5E21}"/>
              </a:ext>
            </a:extLst>
          </p:cNvPr>
          <p:cNvSpPr/>
          <p:nvPr/>
        </p:nvSpPr>
        <p:spPr>
          <a:xfrm>
            <a:off x="104477" y="406204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b="1" u="sng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Нікотин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агоніст рецепторів ацетилхоліну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(головного парасимпатичного медіатору).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5F207-5989-4476-8E24-E40BCA92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89" y="4682580"/>
            <a:ext cx="2639311" cy="179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12285</TotalTime>
  <Words>1029</Words>
  <Application>Microsoft Office PowerPoint</Application>
  <PresentationFormat>Widescreen</PresentationFormat>
  <Paragraphs>220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inherit</vt:lpstr>
      <vt:lpstr>Times New Roman</vt:lpstr>
      <vt:lpstr>TimesNewRoman</vt:lpstr>
      <vt:lpstr>Тема Office</vt:lpstr>
      <vt:lpstr>Основні сигнальні системи клітини</vt:lpstr>
      <vt:lpstr>PowerPoint Presentation</vt:lpstr>
      <vt:lpstr>Типи рецепторів в тваринних клітинах</vt:lpstr>
      <vt:lpstr>PowerPoint Presentation</vt:lpstr>
      <vt:lpstr>PowerPoint Presentation</vt:lpstr>
      <vt:lpstr>PowerPoint Presentation</vt:lpstr>
      <vt:lpstr>Типи рецепторів в рослинних клітинах</vt:lpstr>
      <vt:lpstr>PowerPoint Presentation</vt:lpstr>
      <vt:lpstr>PowerPoint Presentation</vt:lpstr>
      <vt:lpstr>Як відбувається трансдукція сигналу?</vt:lpstr>
      <vt:lpstr>Як зв'язані компоненти трансдукції сигналу?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Елена</cp:lastModifiedBy>
  <cp:revision>30</cp:revision>
  <dcterms:created xsi:type="dcterms:W3CDTF">2022-10-09T18:30:07Z</dcterms:created>
  <dcterms:modified xsi:type="dcterms:W3CDTF">2024-09-17T05:05:38Z</dcterms:modified>
</cp:coreProperties>
</file>