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4" r:id="rId7"/>
    <p:sldId id="260" r:id="rId8"/>
    <p:sldId id="266" r:id="rId9"/>
    <p:sldId id="263" r:id="rId10"/>
    <p:sldId id="265" r:id="rId11"/>
    <p:sldId id="269" r:id="rId12"/>
    <p:sldId id="267" r:id="rId13"/>
    <p:sldId id="268" r:id="rId14"/>
    <p:sldId id="272" r:id="rId15"/>
    <p:sldId id="270" r:id="rId16"/>
    <p:sldId id="271" r:id="rId17"/>
    <p:sldId id="262" r:id="rId18"/>
  </p:sldIdLst>
  <p:sldSz cx="9144000" cy="6858000" type="screen4x3"/>
  <p:notesSz cx="6858000" cy="9144000"/>
  <p:defaultTextStyle>
    <a:defPPr>
      <a:defRPr lang="uk-UA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2"/>
          <p:cNvSpPr/>
          <p:nvPr/>
        </p:nvSpPr>
        <p:spPr>
          <a:xfrm>
            <a:off x="7712075" y="3136900"/>
            <a:ext cx="911225" cy="2074863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446088" y="3055938"/>
            <a:ext cx="694690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541338" y="4559300"/>
            <a:ext cx="675640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9"/>
          <p:cNvSpPr/>
          <p:nvPr/>
        </p:nvSpPr>
        <p:spPr>
          <a:xfrm>
            <a:off x="539750" y="3140075"/>
            <a:ext cx="6759575" cy="207645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578A4-3348-4BE1-AC5A-E3E62EE29557}" type="datetimeFigureOut">
              <a:rPr lang="uk-UA"/>
              <a:pPr>
                <a:defRPr/>
              </a:pPr>
              <a:t>04.09.2021</a:t>
            </a:fld>
            <a:endParaRPr lang="uk-UA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688" y="4625975"/>
            <a:ext cx="762000" cy="457200"/>
          </a:xfrm>
        </p:spPr>
        <p:txBody>
          <a:bodyPr/>
          <a:lstStyle>
            <a:lvl1pPr algn="ctr">
              <a:defRPr sz="2800" smtClean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98CE18E2-2CF5-4A47-9E51-C674B0684A6D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94F43F-459F-48DD-BE42-3B689293B968}" type="datetimeFigureOut">
              <a:rPr lang="uk-UA"/>
              <a:pPr>
                <a:defRPr/>
              </a:pPr>
              <a:t>04.09.2021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37023-080D-4DE4-A440-C3E49031E8F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6861175" y="228600"/>
            <a:ext cx="1860550" cy="6122988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6954838" y="350838"/>
            <a:ext cx="1673225" cy="5876925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8638D8-CCDB-418F-88BB-9CAC2EFA0267}" type="datetimeFigureOut">
              <a:rPr lang="uk-UA"/>
              <a:pPr>
                <a:defRPr/>
              </a:pPr>
              <a:t>04.09.2021</a:t>
            </a:fld>
            <a:endParaRPr lang="uk-UA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9E78CE-41E5-4B89-8A7A-A39757DB4E31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37E67-05D2-4E10-9051-641824853C6E}" type="datetimeFigureOut">
              <a:rPr lang="uk-UA"/>
              <a:pPr>
                <a:defRPr/>
              </a:pPr>
              <a:t>04.09.2021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7D66B8-97CE-4964-B098-DD294351CDE4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5"/>
          <p:cNvSpPr/>
          <p:nvPr/>
        </p:nvSpPr>
        <p:spPr>
          <a:xfrm>
            <a:off x="568325" y="3048000"/>
            <a:ext cx="803275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4"/>
          <p:cNvSpPr/>
          <p:nvPr/>
        </p:nvSpPr>
        <p:spPr>
          <a:xfrm>
            <a:off x="676275" y="4541838"/>
            <a:ext cx="781685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676275" y="3124200"/>
            <a:ext cx="7816850" cy="2078038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0AB9C-3044-4886-A6B3-544531BEDA66}" type="datetimeFigureOut">
              <a:rPr lang="uk-UA"/>
              <a:pPr>
                <a:defRPr/>
              </a:pPr>
              <a:t>04.09.2021</a:t>
            </a:fld>
            <a:endParaRPr lang="uk-UA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F2252-DE9E-4C1E-B024-BA5A71C3A42E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7BEEDE-E5B6-4C30-987D-4E8CC9ADBE31}" type="datetimeFigureOut">
              <a:rPr lang="uk-UA"/>
              <a:pPr>
                <a:defRPr/>
              </a:pPr>
              <a:t>04.09.2021</a:t>
            </a:fld>
            <a:endParaRPr lang="uk-UA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62540-E8C3-4E15-852B-1B9EA252EFF5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0A09B-C450-429E-A82B-943034D4326B}" type="datetimeFigureOut">
              <a:rPr lang="uk-UA"/>
              <a:pPr>
                <a:defRPr/>
              </a:pPr>
              <a:t>04.09.2021</a:t>
            </a:fld>
            <a:endParaRPr lang="uk-UA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D1A74-82EF-402A-80A1-D0C82E6F6B5A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4F13D-553F-4CC9-A58A-AEE98E35B7A1}" type="datetimeFigureOut">
              <a:rPr lang="uk-UA"/>
              <a:pPr>
                <a:defRPr/>
              </a:pPr>
              <a:t>04.09.2021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33173-FE8A-4893-A77B-0C8FB7910EF2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" name="Rounded Rectangle 10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C4B7D-71CB-4A23-9C3A-4F663C7AD41B}" type="datetimeFigureOut">
              <a:rPr lang="uk-UA"/>
              <a:pPr>
                <a:defRPr/>
              </a:pPr>
              <a:t>04.09.2021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25746-FE4D-4773-99B7-73A722209A56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11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9"/>
          <p:cNvSpPr/>
          <p:nvPr/>
        </p:nvSpPr>
        <p:spPr>
          <a:xfrm>
            <a:off x="676275" y="1643063"/>
            <a:ext cx="2484438" cy="3233737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/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E8807-FB9B-465B-91C4-7F9AB77DD526}" type="datetimeFigureOut">
              <a:rPr lang="uk-UA"/>
              <a:pPr>
                <a:defRPr/>
              </a:pPr>
              <a:t>04.09.2021</a:t>
            </a:fld>
            <a:endParaRPr lang="uk-UA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741BB9-A8DF-44D1-864E-3A5ED13412C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8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1"/>
          <p:cNvSpPr/>
          <p:nvPr/>
        </p:nvSpPr>
        <p:spPr>
          <a:xfrm>
            <a:off x="762000" y="5029200"/>
            <a:ext cx="7600950" cy="12033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2"/>
          <p:cNvSpPr/>
          <p:nvPr/>
        </p:nvSpPr>
        <p:spPr>
          <a:xfrm>
            <a:off x="914400" y="5638800"/>
            <a:ext cx="7327900" cy="452438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604838" y="5075238"/>
            <a:ext cx="7947025" cy="1096962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7D940E-03DE-40F8-93A8-C0AD984AF966}" type="datetimeFigureOut">
              <a:rPr lang="uk-UA"/>
              <a:pPr>
                <a:defRPr/>
              </a:pPr>
              <a:t>04.09.2021</a:t>
            </a:fld>
            <a:endParaRPr lang="uk-UA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6F344-ADF2-4181-B1CB-FA716EF089B3}" type="slidenum">
              <a:rPr lang="uk-UA"/>
              <a:pPr>
                <a:defRPr/>
              </a:pPr>
              <a:t>‹#›</a:t>
            </a:fld>
            <a:endParaRPr lang="uk-UA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0E0E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84A3CEB-2C89-4291-B98E-E21F7506A092}" type="datetimeFigureOut">
              <a:rPr lang="uk-UA"/>
              <a:pPr>
                <a:defRPr/>
              </a:pPr>
              <a:t>04.09.2021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9A67858-685E-4A8A-A652-9D1C085FA23C}" type="slidenum">
              <a:rPr lang="uk-UA"/>
              <a:pPr>
                <a:defRPr/>
              </a:pPr>
              <a:t>‹#›</a:t>
            </a:fld>
            <a:endParaRPr lang="uk-UA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1" r:id="rId2"/>
    <p:sldLayoutId id="2147483673" r:id="rId3"/>
    <p:sldLayoutId id="2147483670" r:id="rId4"/>
    <p:sldLayoutId id="2147483669" r:id="rId5"/>
    <p:sldLayoutId id="2147483668" r:id="rId6"/>
    <p:sldLayoutId id="2147483674" r:id="rId7"/>
    <p:sldLayoutId id="2147483675" r:id="rId8"/>
    <p:sldLayoutId id="2147483676" r:id="rId9"/>
    <p:sldLayoutId id="2147483667" r:id="rId10"/>
    <p:sldLayoutId id="214748367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3500" kern="1200" cap="all">
          <a:solidFill>
            <a:srgbClr val="82010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500">
          <a:solidFill>
            <a:srgbClr val="820101"/>
          </a:solidFill>
          <a:latin typeface="Book Antiqua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3500">
          <a:solidFill>
            <a:srgbClr val="820101"/>
          </a:solidFill>
          <a:latin typeface="Book Antiqua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3500">
          <a:solidFill>
            <a:srgbClr val="820101"/>
          </a:solidFill>
          <a:latin typeface="Book Antiqua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3500">
          <a:solidFill>
            <a:srgbClr val="820101"/>
          </a:solidFill>
          <a:latin typeface="Book Antiqu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820101"/>
          </a:solidFill>
          <a:latin typeface="Book Antiqu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820101"/>
          </a:solidFill>
          <a:latin typeface="Book Antiqu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820101"/>
          </a:solidFill>
          <a:latin typeface="Book Antiqu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820101"/>
          </a:solidFill>
          <a:latin typeface="Book Antiqu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fontAlgn="base">
        <a:spcBef>
          <a:spcPct val="20000"/>
        </a:spcBef>
        <a:spcAft>
          <a:spcPct val="0"/>
        </a:spcAft>
        <a:buClr>
          <a:srgbClr val="AC956E"/>
        </a:buClr>
        <a:buFont typeface="Arial" charset="0"/>
        <a:buChar char="•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808DA9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424E5B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3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0.jpeg"/><Relationship Id="rId5" Type="http://schemas.openxmlformats.org/officeDocument/2006/relationships/image" Target="../media/image29.jpeg"/><Relationship Id="rId4" Type="http://schemas.openxmlformats.org/officeDocument/2006/relationships/image" Target="../media/image28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4.jpeg"/><Relationship Id="rId4" Type="http://schemas.openxmlformats.org/officeDocument/2006/relationships/image" Target="../media/image33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noFill/>
          <a:effectLst>
            <a:glow rad="50800">
              <a:schemeClr val="accent4">
                <a:tint val="68000"/>
                <a:shade val="93000"/>
                <a:alpha val="37000"/>
                <a:satMod val="250000"/>
              </a:schemeClr>
            </a:glow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i="1" dirty="0" err="1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Олімпійський</a:t>
            </a:r>
            <a: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600" b="1" i="1" dirty="0" err="1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рух</a:t>
            </a:r>
            <a:r>
              <a:rPr lang="uk-UA" sz="3600" b="1" i="1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ПОЧАТКУ 20 СТОЛІТТЯ</a:t>
            </a:r>
            <a:endParaRPr lang="uk-UA" sz="3600" b="1" i="1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899592" y="1916832"/>
            <a:ext cx="3312368" cy="439248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5076056" y="2348880"/>
            <a:ext cx="3175000" cy="3175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ъект 2"/>
          <p:cNvSpPr>
            <a:spLocks noGrp="1"/>
          </p:cNvSpPr>
          <p:nvPr>
            <p:ph sz="half" idx="4294967295"/>
          </p:nvPr>
        </p:nvSpPr>
        <p:spPr>
          <a:xfrm>
            <a:off x="179388" y="188913"/>
            <a:ext cx="4038600" cy="4406900"/>
          </a:xfrm>
        </p:spPr>
        <p:txBody>
          <a:bodyPr/>
          <a:lstStyle/>
          <a:p>
            <a:r>
              <a:rPr lang="uk-UA" sz="2000" b="1" smtClean="0"/>
              <a:t>Літні Олімпійські ігри 1904 року або ІІІ Олімпійські ігри були проведені в місті Сент-Луїс, штат Міссурі, США. На Олімпіаду прибуло 650 спортсменів, але 580 були із США. Це відбулося, оскільки з Європи дістатися через океан на той час було дуже складно через технічні причини.</a:t>
            </a:r>
          </a:p>
          <a:p>
            <a:r>
              <a:rPr lang="uk-UA" sz="2800" b="1" smtClean="0"/>
              <a:t>Ігри 1900 р. у Франції та ігри 1904 р. у Америці поєднувалися із Всесвітніми ярмарками.</a:t>
            </a:r>
            <a:br>
              <a:rPr lang="uk-UA" sz="2800" b="1" smtClean="0"/>
            </a:br>
            <a:endParaRPr lang="uk-UA" sz="2800" b="1" smtClean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211960" y="260648"/>
            <a:ext cx="4464496" cy="2952328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211960" y="3429000"/>
            <a:ext cx="4464496" cy="33123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Объект 2"/>
          <p:cNvSpPr>
            <a:spLocks noGrp="1"/>
          </p:cNvSpPr>
          <p:nvPr>
            <p:ph sz="half" idx="4294967295"/>
          </p:nvPr>
        </p:nvSpPr>
        <p:spPr>
          <a:xfrm>
            <a:off x="188913" y="188913"/>
            <a:ext cx="4038600" cy="4406900"/>
          </a:xfrm>
        </p:spPr>
        <p:txBody>
          <a:bodyPr/>
          <a:lstStyle/>
          <a:p>
            <a:r>
              <a:rPr lang="uk-UA" b="1" smtClean="0"/>
              <a:t>У 1906 році були проведені позачергові Олімпійські ігри в Афінах. Вони не були визнані Міжнародним олімпійським комітетом офіційними і не отримали порядкового номеру.</a:t>
            </a:r>
          </a:p>
          <a:p>
            <a:endParaRPr lang="uk-UA" smtClean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788024" y="260648"/>
            <a:ext cx="3960812" cy="295275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211960" y="3501008"/>
            <a:ext cx="4572000" cy="3048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95536" y="4149080"/>
            <a:ext cx="3384376" cy="230425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4294967295"/>
          </p:nvPr>
        </p:nvSpPr>
        <p:spPr>
          <a:xfrm>
            <a:off x="-3175" y="-100013"/>
            <a:ext cx="4038600" cy="6121401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b="1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b="1" dirty="0"/>
              <a:t>Літні Олімпійські ігри 1912 проводилися у Стокгольмі, Швеція. Саме тоді було вперше використано фотофініші та електронні годинники. Також в Стокгольмі був проведений перший конкурс мистецтв. Представлені на конкурсі витвори архітектури, живопису</a:t>
            </a:r>
            <a:r>
              <a:rPr lang="uk-UA" b="1"/>
              <a:t>, </a:t>
            </a:r>
            <a:r>
              <a:rPr lang="uk-UA" b="1" smtClean="0"/>
              <a:t>скульптури, </a:t>
            </a:r>
            <a:r>
              <a:rPr lang="uk-UA" b="1" dirty="0"/>
              <a:t>музики та літератури були присвячені олімпійському руху.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b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339620" y="3861048"/>
            <a:ext cx="4104456" cy="28083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6391848" y="157388"/>
            <a:ext cx="2575932" cy="35200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923928" y="157388"/>
            <a:ext cx="2179960" cy="352004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4294967295"/>
          </p:nvPr>
        </p:nvSpPr>
        <p:spPr>
          <a:xfrm>
            <a:off x="250825" y="260350"/>
            <a:ext cx="4038600" cy="577691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b="1" dirty="0" smtClean="0"/>
              <a:t>У </a:t>
            </a:r>
            <a:r>
              <a:rPr lang="uk-UA" b="1" dirty="0"/>
              <a:t>період між двома світовими війнами літні Олімпійські ігри проводилися в Антверпені (Бельгія, 1920); Парижі (Франція, 1924); Амстердамі (Голландія, </a:t>
            </a:r>
            <a:r>
              <a:rPr lang="uk-UA" b="1" dirty="0" smtClean="0"/>
              <a:t>1928</a:t>
            </a:r>
            <a:r>
              <a:rPr lang="uk-UA" b="1" dirty="0"/>
              <a:t>). </a:t>
            </a:r>
            <a:endParaRPr lang="uk-UA" b="1" dirty="0" smtClean="0"/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b="1" dirty="0" smtClean="0"/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uk-UA" dirty="0"/>
          </a:p>
        </p:txBody>
      </p:sp>
      <p:sp>
        <p:nvSpPr>
          <p:cNvPr id="4" name="Объект 3"/>
          <p:cNvSpPr>
            <a:spLocks noGrp="1"/>
          </p:cNvSpPr>
          <p:nvPr>
            <p:ph sz="half" idx="4294967295"/>
          </p:nvPr>
        </p:nvSpPr>
        <p:spPr>
          <a:xfrm>
            <a:off x="4140200" y="2997200"/>
            <a:ext cx="4464050" cy="3600450"/>
          </a:xfrm>
        </p:spPr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b="1" dirty="0"/>
              <a:t>До початку І світової війни було проведено п</a:t>
            </a:r>
            <a:r>
              <a:rPr lang="en-US" b="1" dirty="0"/>
              <a:t>`</a:t>
            </a:r>
            <a:r>
              <a:rPr lang="uk-UA" b="1" dirty="0"/>
              <a:t>ять олімпійських турнірів. Після 5 Олімпіади в Швеції 6 літні Олімпійські ігри було призначено на 1916 р. в Берліні. Проте війна перешкодила олімпійському руху чекати довелося аж до 1924 р., коли у Франції відбулася 8 літня Олімпіада та І зимові Олімпійські ігри.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1259632" y="4077072"/>
            <a:ext cx="1800200" cy="231968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716016" y="402581"/>
            <a:ext cx="3228975" cy="22098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check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Объект 2"/>
          <p:cNvSpPr>
            <a:spLocks noGrp="1"/>
          </p:cNvSpPr>
          <p:nvPr>
            <p:ph sz="half" idx="4294967295"/>
          </p:nvPr>
        </p:nvSpPr>
        <p:spPr>
          <a:xfrm>
            <a:off x="0" y="115888"/>
            <a:ext cx="4038600" cy="6408737"/>
          </a:xfrm>
        </p:spPr>
        <p:txBody>
          <a:bodyPr/>
          <a:lstStyle/>
          <a:p>
            <a:r>
              <a:rPr lang="uk-UA" sz="3600" b="1" smtClean="0"/>
              <a:t>Розвиток спорту й олімпійського руху сприяв подальшому самовдосконаленню людини і зміцненню контактів між країнами і народами.</a:t>
            </a:r>
          </a:p>
          <a:p>
            <a:endParaRPr lang="uk-UA" sz="3600" b="1" smtClean="0"/>
          </a:p>
          <a:p>
            <a:endParaRPr lang="uk-UA" sz="3600" b="1" smtClean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572000" y="764704"/>
            <a:ext cx="3657525" cy="5268458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665163" y="548680"/>
            <a:ext cx="3384376" cy="170192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283968" y="332656"/>
            <a:ext cx="4191000" cy="241554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083054" y="3158665"/>
            <a:ext cx="2171451" cy="34563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6588224" y="3158665"/>
            <a:ext cx="2232248" cy="345638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755576" y="2636911"/>
            <a:ext cx="2592288" cy="397813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683568" y="489501"/>
            <a:ext cx="2088232" cy="302543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5796136" y="1340768"/>
            <a:ext cx="3048000" cy="475252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683568" y="3827007"/>
            <a:ext cx="4320480" cy="27940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131840" y="480703"/>
            <a:ext cx="2198972" cy="303423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736600" y="3200400"/>
            <a:ext cx="7696200" cy="1295400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uk-UA" smtClean="0"/>
              <a:t>Дякую за увагу!</a:t>
            </a:r>
            <a:endParaRPr lang="uk-UA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4294967295"/>
          </p:nvPr>
        </p:nvSpPr>
        <p:spPr>
          <a:xfrm>
            <a:off x="0" y="260350"/>
            <a:ext cx="4284663" cy="6408738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З періодом кінця 19 - початку 20 ст. </a:t>
            </a:r>
            <a:r>
              <a:rPr lang="uk-UA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пов</a:t>
            </a:r>
            <a:r>
              <a:rPr lang="en-US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`</a:t>
            </a:r>
            <a:r>
              <a:rPr lang="uk-UA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язане</a:t>
            </a:r>
            <a:r>
              <a:rPr lang="uk-UA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відродження Олімпійських ігор. </a:t>
            </a:r>
            <a:r>
              <a:rPr lang="uk-UA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Рівно 119 років тому у столиці Греції Афінах відбулися перші Олімпійські ігри сучасності. На початку 19 ст. спорт у Європі одержав загальне визнання, тому виникло прагнення організувати місце, де спортсмени з різних країн світу могли б показувати високі результати. Олімпійські ігри нашого часу народилися в 1896 році.</a:t>
            </a:r>
            <a:endParaRPr lang="uk-UA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355976" y="980728"/>
            <a:ext cx="4259262" cy="4259262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4294967295"/>
          </p:nvPr>
        </p:nvSpPr>
        <p:spPr>
          <a:xfrm>
            <a:off x="323850" y="476250"/>
            <a:ext cx="4464050" cy="4406900"/>
          </a:xfrm>
        </p:spPr>
        <p:txBody>
          <a:bodyPr rtlCol="0">
            <a:noAutofit/>
          </a:bodyPr>
          <a:lstStyle/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uk-UA" sz="2000" b="1" dirty="0"/>
              <a:t>Велику роль у їх відродженні зіграв французький педагог і громадський діяч П</a:t>
            </a:r>
            <a:r>
              <a:rPr lang="en-US" sz="2000" b="1" dirty="0"/>
              <a:t>`</a:t>
            </a:r>
            <a:r>
              <a:rPr lang="uk-UA" sz="2000" b="1" dirty="0" err="1"/>
              <a:t>єр</a:t>
            </a:r>
            <a:r>
              <a:rPr lang="uk-UA" sz="2000" b="1" dirty="0"/>
              <a:t> де </a:t>
            </a:r>
            <a:r>
              <a:rPr lang="uk-UA" sz="2000" b="1" dirty="0" err="1"/>
              <a:t>Кубертен</a:t>
            </a:r>
            <a:r>
              <a:rPr lang="uk-UA" sz="2000" b="1" dirty="0"/>
              <a:t>.  Його заклик «Потрібно зробити спорт інтернаціональним, потрібно відродити Олімпійські ігри!» знайшов належний відгук у багатьох країнах</a:t>
            </a:r>
            <a:r>
              <a:rPr lang="uk-UA" sz="2000" b="1" dirty="0" smtClean="0"/>
              <a:t>.</a:t>
            </a:r>
            <a:endParaRPr lang="uk-UA" sz="2000" b="1" i="1" dirty="0" smtClean="0">
              <a:solidFill>
                <a:schemeClr val="bg2">
                  <a:lumMod val="2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uk-UA" sz="2000" b="1" i="1" dirty="0" smtClean="0">
                <a:solidFill>
                  <a:schemeClr val="bg2">
                    <a:lumMod val="25000"/>
                  </a:schemeClr>
                </a:solidFill>
              </a:rPr>
              <a:t>Барон П</a:t>
            </a:r>
            <a:r>
              <a:rPr lang="en-US" sz="2000" b="1" i="1" dirty="0" smtClean="0">
                <a:solidFill>
                  <a:schemeClr val="bg2">
                    <a:lumMod val="25000"/>
                  </a:schemeClr>
                </a:solidFill>
              </a:rPr>
              <a:t>`</a:t>
            </a:r>
            <a:r>
              <a:rPr lang="uk-UA" sz="2000" b="1" i="1" dirty="0" err="1" smtClean="0">
                <a:solidFill>
                  <a:schemeClr val="bg2">
                    <a:lumMod val="25000"/>
                  </a:schemeClr>
                </a:solidFill>
              </a:rPr>
              <a:t>єр</a:t>
            </a:r>
            <a:r>
              <a:rPr lang="uk-UA" sz="2000" b="1" i="1" dirty="0" smtClean="0">
                <a:solidFill>
                  <a:schemeClr val="bg2">
                    <a:lumMod val="25000"/>
                  </a:schemeClr>
                </a:solidFill>
              </a:rPr>
              <a:t> де </a:t>
            </a:r>
            <a:r>
              <a:rPr lang="uk-UA" sz="2000" b="1" i="1" dirty="0" err="1" smtClean="0">
                <a:solidFill>
                  <a:schemeClr val="bg2">
                    <a:lumMod val="25000"/>
                  </a:schemeClr>
                </a:solidFill>
              </a:rPr>
              <a:t>Кубертен</a:t>
            </a:r>
            <a:r>
              <a:rPr lang="uk-UA" sz="2000" b="1" i="1" dirty="0" smtClean="0">
                <a:solidFill>
                  <a:schemeClr val="bg2">
                    <a:lumMod val="25000"/>
                  </a:schemeClr>
                </a:solidFill>
              </a:rPr>
              <a:t> (1863-1937) – ініціатор відродження Олімпійських ігор, видатний діяч міжнародного руху, другий президент Міжнародного олімпійського </a:t>
            </a:r>
            <a:r>
              <a:rPr lang="uk-UA" sz="2000" b="1" dirty="0" smtClean="0">
                <a:solidFill>
                  <a:schemeClr val="bg2">
                    <a:lumMod val="25000"/>
                  </a:schemeClr>
                </a:solidFill>
              </a:rPr>
              <a:t>комітету(МОК</a:t>
            </a:r>
            <a:r>
              <a:rPr lang="uk-UA" sz="2000" b="1" i="1" dirty="0" smtClean="0">
                <a:solidFill>
                  <a:schemeClr val="bg2">
                    <a:lumMod val="25000"/>
                  </a:schemeClr>
                </a:solidFill>
              </a:rPr>
              <a:t>).</a:t>
            </a:r>
            <a:r>
              <a:rPr lang="uk-UA" sz="2000" b="1" dirty="0"/>
              <a:t> </a:t>
            </a:r>
            <a:r>
              <a:rPr lang="uk-UA" sz="2000" b="1" dirty="0" smtClean="0"/>
              <a:t>На відродження  Олімпіади витратив весь свій статок і помер у злиднях.</a:t>
            </a:r>
            <a:endParaRPr lang="uk-UA" sz="20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5148064" y="764704"/>
            <a:ext cx="3529012" cy="4537075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4294967295"/>
          </p:nvPr>
        </p:nvSpPr>
        <p:spPr>
          <a:xfrm>
            <a:off x="0" y="115888"/>
            <a:ext cx="4464050" cy="65532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uk-UA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На установчому конгресі, скликаному 16 червня 1894 в </a:t>
            </a:r>
            <a:r>
              <a:rPr lang="uk-UA" sz="1800" b="1" dirty="0" err="1">
                <a:solidFill>
                  <a:schemeClr val="tx1">
                    <a:lumMod val="85000"/>
                    <a:lumOff val="15000"/>
                  </a:schemeClr>
                </a:solidFill>
              </a:rPr>
              <a:t>Сорбонському</a:t>
            </a:r>
            <a:r>
              <a:rPr lang="uk-UA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університеті, крім французів і греків, були представлені також англійці, американці, шведи, іспанці, італійці, бельгійці, угорці і росіяни. Делегати одноголосно присягнули на вірність принципу аматорства, а потім 23 червня 1894р. створили</a:t>
            </a:r>
            <a:r>
              <a:rPr lang="uk-UA" sz="1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uk-UA" sz="1800" b="1" dirty="0">
                <a:solidFill>
                  <a:srgbClr val="C00000"/>
                </a:solidFill>
              </a:rPr>
              <a:t>Міжнародний Олімпійський Комітет (МОК</a:t>
            </a:r>
            <a:r>
              <a:rPr lang="uk-UA" sz="1800" b="1" dirty="0" smtClean="0">
                <a:solidFill>
                  <a:srgbClr val="C00000"/>
                </a:solidFill>
              </a:rPr>
              <a:t>)</a:t>
            </a:r>
            <a:r>
              <a:rPr lang="uk-UA" sz="18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, </a:t>
            </a:r>
            <a:r>
              <a:rPr lang="uk-UA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структура і дії якого визначаються </a:t>
            </a:r>
            <a:r>
              <a:rPr lang="uk-UA" sz="1800" b="1" dirty="0" smtClean="0">
                <a:solidFill>
                  <a:srgbClr val="C00000"/>
                </a:solidFill>
              </a:rPr>
              <a:t>Олімпійською Хартією</a:t>
            </a:r>
            <a:r>
              <a:rPr lang="uk-UA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. Було </a:t>
            </a:r>
            <a:r>
              <a:rPr lang="uk-UA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вирішено, починаючи з 1896 року «в інтересах підтримки і розвитку фізичного виховання і сприяння дружнього спілкування народів у цій області раз на чотири роки проводити за зразком еллінських олімпіад великі ігри, на які будуть запрошуватися всі цивілізовані народи».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uk-UA" sz="16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427984" y="1412776"/>
            <a:ext cx="4320480" cy="3455988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95288" y="620713"/>
            <a:ext cx="8261350" cy="1039812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Олімпійський рух має свої емблему і прапор, затверджені МОК за пропозицією 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</a:t>
            </a:r>
            <a:r>
              <a:rPr lang="en-US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`</a:t>
            </a:r>
            <a:r>
              <a:rPr lang="uk-UA" sz="24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єра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де </a:t>
            </a:r>
            <a:r>
              <a:rPr lang="uk-UA" sz="2400" b="1" dirty="0" err="1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Кубертена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2400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1913.</a:t>
            </a:r>
            <a:r>
              <a:rPr lang="uk-UA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2400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uk-UA" sz="2400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7410" name="Объект 7"/>
          <p:cNvSpPr>
            <a:spLocks noGrp="1"/>
          </p:cNvSpPr>
          <p:nvPr>
            <p:ph sz="half" idx="1"/>
          </p:nvPr>
        </p:nvSpPr>
        <p:spPr>
          <a:xfrm>
            <a:off x="425450" y="1719263"/>
            <a:ext cx="4038600" cy="4406900"/>
          </a:xfrm>
        </p:spPr>
        <p:txBody>
          <a:bodyPr/>
          <a:lstStyle/>
          <a:p>
            <a:r>
              <a:rPr lang="uk-UA" sz="1600" b="1" smtClean="0"/>
              <a:t>Емблема – олімпійські кільця.</a:t>
            </a:r>
          </a:p>
          <a:p>
            <a:r>
              <a:rPr lang="uk-UA" sz="1600" b="1" smtClean="0"/>
              <a:t>Девіз – «Швидше, Вище, Сильніше».</a:t>
            </a:r>
          </a:p>
          <a:p>
            <a:r>
              <a:rPr lang="uk-UA" sz="1600" b="1" smtClean="0"/>
              <a:t>Прапор – біле полотнище з олімпійськими кільцями, з 1920 р. піднімається на всіх іграх.</a:t>
            </a:r>
          </a:p>
          <a:p>
            <a:r>
              <a:rPr lang="uk-UA" sz="1600" b="1" smtClean="0"/>
              <a:t>Символ Олімпійських ігор – п</a:t>
            </a:r>
            <a:r>
              <a:rPr lang="en-US" sz="1600" b="1" smtClean="0"/>
              <a:t>`</a:t>
            </a:r>
            <a:r>
              <a:rPr lang="uk-UA" sz="1600" b="1" smtClean="0"/>
              <a:t>ять кілець, що скріпляють, символізуючи об</a:t>
            </a:r>
            <a:r>
              <a:rPr lang="en-US" sz="1600" b="1" smtClean="0"/>
              <a:t>`</a:t>
            </a:r>
            <a:r>
              <a:rPr lang="uk-UA" sz="1600" b="1" smtClean="0"/>
              <a:t>єднання п</a:t>
            </a:r>
            <a:r>
              <a:rPr lang="en-US" sz="1600" b="1" smtClean="0"/>
              <a:t>`</a:t>
            </a:r>
            <a:r>
              <a:rPr lang="uk-UA" sz="1600" b="1" smtClean="0"/>
              <a:t>яти континентів в олімпійському русі, так звані олімпійські кільця. Колір кілець у верхньому ряді – блакитний для Європи, чорний для Африки, червоний для Америки, в нижньому ряду – жовтий для Азії, зелений для Австралії.</a:t>
            </a:r>
          </a:p>
        </p:txBody>
      </p:sp>
      <p:pic>
        <p:nvPicPr>
          <p:cNvPr id="10" name="Объект 9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499992" y="1988840"/>
            <a:ext cx="4392488" cy="3312368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blinds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Объект 2"/>
          <p:cNvSpPr>
            <a:spLocks noGrp="1"/>
          </p:cNvSpPr>
          <p:nvPr>
            <p:ph sz="half" idx="4294967295"/>
          </p:nvPr>
        </p:nvSpPr>
        <p:spPr>
          <a:xfrm>
            <a:off x="179388" y="25400"/>
            <a:ext cx="4038600" cy="5632450"/>
          </a:xfrm>
        </p:spPr>
        <p:txBody>
          <a:bodyPr/>
          <a:lstStyle/>
          <a:p>
            <a:r>
              <a:rPr lang="uk-UA" b="1" smtClean="0"/>
              <a:t>На першій сучасній Олімпіаді, яка була проведена в Греції, виступали лише 245 спортсменів із 14 країн світу. Атлети змагалися у 9 видах спорту: греко-римській боротьбі, велосипедному спорті, гімнастиці, легкій і важкій атлетиці, плаванні, стрільбі, тенісі, фехтуванні та марафонському бігу. Серед учасників не було жодної жінки.</a:t>
            </a:r>
          </a:p>
        </p:txBody>
      </p:sp>
      <p:pic>
        <p:nvPicPr>
          <p:cNvPr id="7" name="Объект 6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509794" y="332655"/>
            <a:ext cx="4133295" cy="2847975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499992" y="3513313"/>
            <a:ext cx="4152900" cy="28479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23528" y="518597"/>
            <a:ext cx="4034931" cy="280831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716016" y="495266"/>
            <a:ext cx="4113992" cy="282134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323528" y="3645024"/>
            <a:ext cx="4061013" cy="279801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716016" y="3645024"/>
            <a:ext cx="4113992" cy="279801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Объект 2"/>
          <p:cNvSpPr>
            <a:spLocks noGrp="1"/>
          </p:cNvSpPr>
          <p:nvPr>
            <p:ph sz="half" idx="4294967295"/>
          </p:nvPr>
        </p:nvSpPr>
        <p:spPr>
          <a:xfrm>
            <a:off x="179388" y="0"/>
            <a:ext cx="4038600" cy="5832475"/>
          </a:xfrm>
        </p:spPr>
        <p:txBody>
          <a:bodyPr/>
          <a:lstStyle/>
          <a:p>
            <a:pPr marL="114300" indent="0">
              <a:buFont typeface="Arial" charset="0"/>
              <a:buNone/>
            </a:pPr>
            <a:r>
              <a:rPr lang="uk-UA" sz="2000" b="1" smtClean="0"/>
              <a:t>Олімпійські ігри 1900 р., які були проведені в Франції, вирізнялися поганою організацією й не викликали належного інтересу серед уболівальників, чия кількість була навіть меншою, ніж самих спортсменів. Ігри в Парижі не мали стадіону, але саме тоді уперше до участі на Олімпіаді були допущені жінки.</a:t>
            </a:r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2051720" y="3717032"/>
            <a:ext cx="2519933" cy="2880320"/>
          </a:xfr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/>
            </a:extLst>
          </a:blip>
          <a:stretch>
            <a:fillRect/>
          </a:stretch>
        </p:blipFill>
        <p:spPr>
          <a:xfrm>
            <a:off x="4806790" y="247233"/>
            <a:ext cx="4114800" cy="592836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281</TotalTime>
  <Words>603</Words>
  <Application>Microsoft Office PowerPoint</Application>
  <PresentationFormat>Экран (4:3)</PresentationFormat>
  <Paragraphs>21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7</vt:i4>
      </vt:variant>
      <vt:variant>
        <vt:lpstr>Заголовки слайдов</vt:lpstr>
      </vt:variant>
      <vt:variant>
        <vt:i4>17</vt:i4>
      </vt:variant>
    </vt:vector>
  </HeadingPairs>
  <TitlesOfParts>
    <vt:vector size="29" baseType="lpstr">
      <vt:lpstr>Century Gothic</vt:lpstr>
      <vt:lpstr>Arial</vt:lpstr>
      <vt:lpstr>Book Antiqua</vt:lpstr>
      <vt:lpstr>Calibri</vt:lpstr>
      <vt:lpstr>Wingdings</vt:lpstr>
      <vt:lpstr>Аптека</vt:lpstr>
      <vt:lpstr>Аптека</vt:lpstr>
      <vt:lpstr>Аптека</vt:lpstr>
      <vt:lpstr>Аптека</vt:lpstr>
      <vt:lpstr>Аптека</vt:lpstr>
      <vt:lpstr>Аптека</vt:lpstr>
      <vt:lpstr>Аптека</vt:lpstr>
      <vt:lpstr>Слайд 1</vt:lpstr>
      <vt:lpstr>Слайд 2</vt:lpstr>
      <vt:lpstr>Слайд 3</vt:lpstr>
      <vt:lpstr>Слайд 4</vt:lpstr>
      <vt:lpstr>ОЛІМПІЙСЬКИЙ РУХ МАЄ СВОЇ ЕМБЛЕМУ І ПРАПОР, ЗАТВЕРДЖЕНІ МОК ЗА ПРОПОЗИЦІЄЮ П`ЄРА ДЕ КУБЕРТЕНА В 1913. 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ДЯКУЮ ЗА УВАГУ!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Олімпійський рух НА ПОЧАТКУ 20 СТОЛІТТЯ</dc:title>
  <dc:creator>adm</dc:creator>
  <cp:lastModifiedBy>User</cp:lastModifiedBy>
  <cp:revision>29</cp:revision>
  <dcterms:created xsi:type="dcterms:W3CDTF">2015-05-11T12:23:18Z</dcterms:created>
  <dcterms:modified xsi:type="dcterms:W3CDTF">2021-09-04T07:39:14Z</dcterms:modified>
</cp:coreProperties>
</file>