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5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9/28/21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9/28/21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9/28/21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9/28/21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9/28/21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9/28/21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hyperlink" Target="https://slovnyk.ua/index.php?swrd=%D0%A1%D0%98%D0%9C%D0%A3%D0%9B%D0%90%D0%9A%D0%A0%D0%A3%D0%9C" TargetMode="Externa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1447800"/>
            <a:ext cx="9921754" cy="3329581"/>
          </a:xfrm>
        </p:spPr>
        <p:txBody>
          <a:bodyPr/>
          <a:lstStyle/>
          <a:p>
            <a:pPr algn="ctr"/>
            <a:r>
              <a:rPr lang="ru-RU" dirty="0"/>
              <a:t>Неомарксистський </a:t>
            </a:r>
            <a:r>
              <a:rPr lang="uk-UA" dirty="0"/>
              <a:t> постмодернізм</a:t>
            </a:r>
            <a:endParaRPr lang="ru-RU" dirty="0"/>
          </a:p>
        </p:txBody>
      </p:sp>
    </p:spTree>
    <p:extLst>
      <p:ext uri="{BB962C8B-B14F-4D97-AF65-F5344CB8AC3E}">
        <p14:creationId xmlns:p14="http://schemas.microsoft.com/office/powerpoint/2010/main" val="1551479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864322" y="813954"/>
            <a:ext cx="4396338" cy="576262"/>
          </a:xfrm>
        </p:spPr>
        <p:txBody>
          <a:bodyPr/>
          <a:lstStyle/>
          <a:p>
            <a:r>
              <a:rPr lang="uk-UA" dirty="0"/>
              <a:t>Відсутність глибини, поверховість</a:t>
            </a:r>
          </a:p>
        </p:txBody>
      </p:sp>
      <p:sp>
        <p:nvSpPr>
          <p:cNvPr id="4" name="Объект 3"/>
          <p:cNvSpPr>
            <a:spLocks noGrp="1"/>
          </p:cNvSpPr>
          <p:nvPr>
            <p:ph sz="half" idx="2"/>
          </p:nvPr>
        </p:nvSpPr>
        <p:spPr>
          <a:xfrm>
            <a:off x="864322" y="2254828"/>
            <a:ext cx="4396339" cy="3741738"/>
          </a:xfrm>
        </p:spPr>
        <p:txBody>
          <a:bodyPr>
            <a:normAutofit fontScale="92500" lnSpcReduction="10000"/>
          </a:bodyPr>
          <a:lstStyle/>
          <a:p>
            <a:pPr algn="just"/>
            <a:r>
              <a:rPr lang="uk-UA" dirty="0"/>
              <a:t>Культурні проекти задовольняються поверхневими образами і не цікавляться глибинним сенсом, тобто обмежуються </a:t>
            </a:r>
            <a:r>
              <a:rPr lang="uk-UA" dirty="0" err="1"/>
              <a:t>сімулакрамі</a:t>
            </a:r>
            <a:r>
              <a:rPr lang="uk-UA" dirty="0"/>
              <a:t>, коли, наприклад, в живопису неможливо відрізнити оригінал від копії. </a:t>
            </a:r>
            <a:r>
              <a:rPr lang="uk-UA" dirty="0" err="1"/>
              <a:t>Сімулакр</a:t>
            </a:r>
            <a:r>
              <a:rPr lang="uk-UA" dirty="0"/>
              <a:t> - це копія копії, коли, скажімо, копіюється картина, яка в свою чергу була написана з фотографії. </a:t>
            </a:r>
            <a:r>
              <a:rPr lang="uk-UA" dirty="0" err="1"/>
              <a:t>Джемесон</a:t>
            </a:r>
            <a:r>
              <a:rPr lang="uk-UA" dirty="0"/>
              <a:t> описує </a:t>
            </a:r>
            <a:r>
              <a:rPr lang="uk-UA" dirty="0" err="1"/>
              <a:t>сімулакр</a:t>
            </a:r>
            <a:r>
              <a:rPr lang="uk-UA" dirty="0"/>
              <a:t> як ідентичну копію з оригіналу, який ніколи не існував. </a:t>
            </a:r>
            <a:r>
              <a:rPr lang="uk-UA" dirty="0" err="1"/>
              <a:t>Сімулакр</a:t>
            </a:r>
            <a:r>
              <a:rPr lang="uk-UA" dirty="0"/>
              <a:t>, за визначенням, поверховим, ні про яку глибині не може бути й мови.</a:t>
            </a:r>
          </a:p>
        </p:txBody>
      </p:sp>
      <p:sp>
        <p:nvSpPr>
          <p:cNvPr id="5" name="Текст 4"/>
          <p:cNvSpPr>
            <a:spLocks noGrp="1"/>
          </p:cNvSpPr>
          <p:nvPr>
            <p:ph type="body" sz="quarter" idx="3"/>
          </p:nvPr>
        </p:nvSpPr>
        <p:spPr>
          <a:xfrm>
            <a:off x="5810359" y="813954"/>
            <a:ext cx="4396339" cy="576262"/>
          </a:xfrm>
        </p:spPr>
        <p:txBody>
          <a:bodyPr/>
          <a:lstStyle/>
          <a:p>
            <a:r>
              <a:rPr lang="uk-UA" dirty="0"/>
              <a:t>Втрата емоцій</a:t>
            </a:r>
          </a:p>
        </p:txBody>
      </p:sp>
      <p:sp>
        <p:nvSpPr>
          <p:cNvPr id="6" name="Объект 5"/>
          <p:cNvSpPr>
            <a:spLocks noGrp="1"/>
          </p:cNvSpPr>
          <p:nvPr>
            <p:ph sz="quarter" idx="4"/>
          </p:nvPr>
        </p:nvSpPr>
        <p:spPr>
          <a:xfrm>
            <a:off x="5685668" y="2254828"/>
            <a:ext cx="4396339" cy="3741738"/>
          </a:xfrm>
        </p:spPr>
        <p:txBody>
          <a:bodyPr>
            <a:normAutofit fontScale="85000" lnSpcReduction="10000"/>
          </a:bodyPr>
          <a:lstStyle/>
          <a:p>
            <a:pPr algn="just"/>
            <a:r>
              <a:rPr lang="uk-UA" dirty="0"/>
              <a:t>Втрата емоцій. </a:t>
            </a:r>
            <a:r>
              <a:rPr lang="uk-UA" dirty="0" err="1"/>
              <a:t>Джемесон</a:t>
            </a:r>
            <a:r>
              <a:rPr lang="uk-UA" dirty="0"/>
              <a:t> порівнює дві картини - близький до фотографії портрет </a:t>
            </a:r>
            <a:r>
              <a:rPr lang="uk-UA" dirty="0" err="1"/>
              <a:t>Мерилін</a:t>
            </a:r>
            <a:r>
              <a:rPr lang="uk-UA" dirty="0"/>
              <a:t> Монро (</a:t>
            </a:r>
            <a:r>
              <a:rPr lang="uk-UA" dirty="0" err="1"/>
              <a:t>Уорхол</a:t>
            </a:r>
            <a:r>
              <a:rPr lang="uk-UA" dirty="0"/>
              <a:t>) і класичну картину в традиціях Модерну - «Крик» (</a:t>
            </a:r>
            <a:r>
              <a:rPr lang="uk-UA" dirty="0" err="1"/>
              <a:t>Манч</a:t>
            </a:r>
            <a:r>
              <a:rPr lang="uk-UA" dirty="0"/>
              <a:t>). Портрет </a:t>
            </a:r>
            <a:r>
              <a:rPr lang="uk-UA" dirty="0" err="1"/>
              <a:t>Мерилін</a:t>
            </a:r>
            <a:r>
              <a:rPr lang="uk-UA" dirty="0"/>
              <a:t> Монро поверховим, в ньому немає місця щирого почуття. </a:t>
            </a:r>
          </a:p>
          <a:p>
            <a:pPr algn="just"/>
            <a:r>
              <a:rPr lang="uk-UA" dirty="0"/>
              <a:t>«Крик» - сюрреалістична картина, що показує людини в момент найбільшого горя. Це </a:t>
            </a:r>
            <a:r>
              <a:rPr lang="uk-UA" dirty="0" err="1"/>
              <a:t>емоційно</a:t>
            </a:r>
            <a:r>
              <a:rPr lang="uk-UA" dirty="0"/>
              <a:t> насичене твір, типове для минає в минуле світу Модерну. У постмодерністському світі відчуження змінилося фрагментацією. Наслідком фрагментації стала безособовість. Тим більше дивно, що у багатьох це викликає ейфорію.</a:t>
            </a:r>
          </a:p>
        </p:txBody>
      </p:sp>
    </p:spTree>
    <p:extLst>
      <p:ext uri="{BB962C8B-B14F-4D97-AF65-F5344CB8AC3E}">
        <p14:creationId xmlns:p14="http://schemas.microsoft.com/office/powerpoint/2010/main" val="3161598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38054" y="305572"/>
            <a:ext cx="5356659" cy="702348"/>
          </a:xfrm>
        </p:spPr>
        <p:txBody>
          <a:bodyPr/>
          <a:lstStyle/>
          <a:p>
            <a:r>
              <a:rPr lang="uk-UA" dirty="0"/>
              <a:t>Втрата історичності</a:t>
            </a:r>
          </a:p>
        </p:txBody>
      </p:sp>
      <p:sp>
        <p:nvSpPr>
          <p:cNvPr id="3" name="Текст 2"/>
          <p:cNvSpPr>
            <a:spLocks noGrp="1"/>
          </p:cNvSpPr>
          <p:nvPr>
            <p:ph type="body" idx="1"/>
          </p:nvPr>
        </p:nvSpPr>
        <p:spPr>
          <a:xfrm>
            <a:off x="446808" y="1143001"/>
            <a:ext cx="9840191" cy="5361708"/>
          </a:xfrm>
        </p:spPr>
        <p:txBody>
          <a:bodyPr>
            <a:normAutofit fontScale="92500" lnSpcReduction="10000"/>
          </a:bodyPr>
          <a:lstStyle/>
          <a:p>
            <a:pPr algn="just"/>
            <a:r>
              <a:rPr lang="uk-UA" dirty="0">
                <a:solidFill>
                  <a:schemeClr val="tx1"/>
                </a:solidFill>
              </a:rPr>
              <a:t>	Ми не можемо пізнати минуле. Все, чим ми маємо в своєму розпорядженні - це тексти, що розповідають про минуле. У зв'язку з цим </a:t>
            </a:r>
            <a:r>
              <a:rPr lang="uk-UA" dirty="0" err="1">
                <a:solidFill>
                  <a:schemeClr val="tx1"/>
                </a:solidFill>
              </a:rPr>
              <a:t>Джеймісон</a:t>
            </a:r>
            <a:r>
              <a:rPr lang="uk-UA" dirty="0">
                <a:solidFill>
                  <a:schemeClr val="tx1"/>
                </a:solidFill>
              </a:rPr>
              <a:t> вводить термін «попурі», виключно важливий для постмодерністського мислення. Оскільки історики не можуть уявити істину про минуле або навіть з'єднати в зв'язковому оповіданні події минулого, вони задовольняються створенням «попурі» - сукупності ідей ,, вкрай суперечливих і заплутаних. Більш того, сьогодні взагалі немає чіткого уявлення про історичний розвиток течії часу. Минуле й сьогодення тісно переплетені. Історія не дає нам істинної картини минулого, а тільки знайомить нас зі своїми ідеями і стереотипами щодо минулого. Як приклад можна привести будь-який фільм на історичну тему (наприклад, «Регтайм»). Там присутні атрибути якийсь епохи. У разі «</a:t>
            </a:r>
            <a:r>
              <a:rPr lang="uk-UA" dirty="0" err="1">
                <a:solidFill>
                  <a:schemeClr val="tx1"/>
                </a:solidFill>
              </a:rPr>
              <a:t>Регтайма</a:t>
            </a:r>
            <a:r>
              <a:rPr lang="uk-UA" dirty="0">
                <a:solidFill>
                  <a:schemeClr val="tx1"/>
                </a:solidFill>
              </a:rPr>
              <a:t>», це старовинні автомобілі, стилізовані під 20-і роки будівлі, туалети по моді тих часів. Однак герої діють і говорять цілком відповідно до сучасного менталітетом, а багато речей на екрані потрапили туди явно з іншої епохи. Це і є ні що інше, як втрата історичності. Тим часом, втрата відчуття часу, нездатність розрізняти минуле, сьогодення і майбутнє на індивідуальному рівні вважається ознакою шизофренії. Для постмодерністського індивіда події завжди фрагментарні і переривчасті.</a:t>
            </a:r>
          </a:p>
        </p:txBody>
      </p:sp>
    </p:spTree>
    <p:extLst>
      <p:ext uri="{BB962C8B-B14F-4D97-AF65-F5344CB8AC3E}">
        <p14:creationId xmlns:p14="http://schemas.microsoft.com/office/powerpoint/2010/main" val="91231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01232" y="332509"/>
            <a:ext cx="3933104" cy="724925"/>
          </a:xfrm>
        </p:spPr>
        <p:txBody>
          <a:bodyPr/>
          <a:lstStyle/>
          <a:p>
            <a:r>
              <a:rPr lang="uk-UA" dirty="0"/>
              <a:t>Нові Технології</a:t>
            </a:r>
            <a:endParaRPr lang="ru-RU" dirty="0"/>
          </a:p>
        </p:txBody>
      </p:sp>
      <p:sp>
        <p:nvSpPr>
          <p:cNvPr id="3" name="Текст 2"/>
          <p:cNvSpPr>
            <a:spLocks noGrp="1"/>
          </p:cNvSpPr>
          <p:nvPr>
            <p:ph type="body" idx="1"/>
          </p:nvPr>
        </p:nvSpPr>
        <p:spPr>
          <a:xfrm>
            <a:off x="1040655" y="1556199"/>
            <a:ext cx="8825658" cy="860400"/>
          </a:xfrm>
        </p:spPr>
        <p:txBody>
          <a:bodyPr>
            <a:noAutofit/>
          </a:bodyPr>
          <a:lstStyle/>
          <a:p>
            <a:pPr algn="just"/>
            <a:r>
              <a:rPr lang="uk-UA" sz="2800" dirty="0">
                <a:solidFill>
                  <a:schemeClr val="tx1"/>
                </a:solidFill>
              </a:rPr>
              <a:t>	Нові технології, які асоціюються з постмодерністським суспільством. На зміну продуктивним технологіям (наприклад, конвеєр зі зборки автомобілів) прийшла репродуктивна технологія (комп'ютери, телевізори і </a:t>
            </a:r>
            <a:r>
              <a:rPr lang="uk-UA" sz="2800" dirty="0" err="1">
                <a:solidFill>
                  <a:schemeClr val="tx1"/>
                </a:solidFill>
              </a:rPr>
              <a:t>т.д</a:t>
            </a:r>
            <a:r>
              <a:rPr lang="uk-UA" sz="2800" dirty="0">
                <a:solidFill>
                  <a:schemeClr val="tx1"/>
                </a:solidFill>
              </a:rPr>
              <a:t>.). Телевізор, наприклад, нічого не створює, крім поверхневих чином, комп'ютер - віртуальної реальності. Навряд чи подібна техніка викликала б захоплення в епоху промислової революції.</a:t>
            </a:r>
          </a:p>
        </p:txBody>
      </p:sp>
    </p:spTree>
    <p:extLst>
      <p:ext uri="{BB962C8B-B14F-4D97-AF65-F5344CB8AC3E}">
        <p14:creationId xmlns:p14="http://schemas.microsoft.com/office/powerpoint/2010/main" val="3852790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27" y="290945"/>
            <a:ext cx="10401300" cy="5891645"/>
          </a:xfrm>
        </p:spPr>
        <p:txBody>
          <a:bodyPr/>
          <a:lstStyle/>
          <a:p>
            <a:pPr algn="just"/>
            <a:r>
              <a:rPr lang="uk-UA" sz="2000" dirty="0"/>
              <a:t>	Таким чином, </a:t>
            </a:r>
            <a:r>
              <a:rPr lang="uk-UA" sz="2000" dirty="0" err="1"/>
              <a:t>Джеймісон</a:t>
            </a:r>
            <a:r>
              <a:rPr lang="uk-UA" sz="2000" dirty="0"/>
              <a:t> створює образ постмодерну, в якому люди не в змозі зрозуміти мультинаціональну капіталістичну систему або вибух культури, в умовах якого вони живуть. Парадигму цього світу і місце в ньому людини </a:t>
            </a:r>
            <a:r>
              <a:rPr lang="uk-UA" sz="2000" dirty="0" err="1"/>
              <a:t>Джеймісон</a:t>
            </a:r>
            <a:r>
              <a:rPr lang="uk-UA" sz="2000" dirty="0"/>
              <a:t> пояснює на прикладі готелю «</a:t>
            </a:r>
            <a:r>
              <a:rPr lang="uk-UA" sz="2000" dirty="0" err="1"/>
              <a:t>Бонавентура</a:t>
            </a:r>
            <a:r>
              <a:rPr lang="uk-UA" sz="2000" dirty="0"/>
              <a:t>» в Лос-</a:t>
            </a:r>
            <a:r>
              <a:rPr lang="uk-UA" sz="2000" dirty="0" err="1"/>
              <a:t>Анджелесі</a:t>
            </a:r>
            <a:r>
              <a:rPr lang="uk-UA" sz="2000" dirty="0"/>
              <a:t>. Цей готель був побудований архітектором-постмодерністом Джоном </a:t>
            </a:r>
            <a:r>
              <a:rPr lang="uk-UA" sz="2000" dirty="0" err="1"/>
              <a:t>Портмен</a:t>
            </a:r>
            <a:r>
              <a:rPr lang="uk-UA" sz="2000" dirty="0"/>
              <a:t>. Постоялець не може зорієнтуватися в холі готелю. Справа в тому, що в готелі «</a:t>
            </a:r>
            <a:r>
              <a:rPr lang="uk-UA" sz="2000" dirty="0" err="1"/>
              <a:t>Бонавентура</a:t>
            </a:r>
            <a:r>
              <a:rPr lang="uk-UA" sz="2000" dirty="0"/>
              <a:t>» хол оточений чотирма абсолютно ідентичними вежами, в яких знаходяться кімнати. Оскільки всі чотири сторони холу абсолютно ідентичні, постоялець не в змозі зорієнтуватися, в який бік йти. </a:t>
            </a:r>
            <a:r>
              <a:rPr lang="uk-UA" sz="2000" dirty="0" err="1"/>
              <a:t>Джеймісон</a:t>
            </a:r>
            <a:r>
              <a:rPr lang="uk-UA" sz="2000" dirty="0"/>
              <a:t> називає це «</a:t>
            </a:r>
            <a:r>
              <a:rPr lang="uk-UA" sz="2000" dirty="0" err="1"/>
              <a:t>гіперпросторовим</a:t>
            </a:r>
            <a:r>
              <a:rPr lang="uk-UA" sz="2000" dirty="0"/>
              <a:t>» місцем, в якому уявлення про простір, типові для Модерну, виявляються абсолютно марними. Пізніше адміністрація готелю змушена була ввести колірні коди і таблички із зазначенням напрямків. Однак у відповідності з початковим проектом готель був побудований таким чином, що зорієнтуватися в холі готелю людина була не в змозі. </a:t>
            </a:r>
            <a:r>
              <a:rPr lang="uk-UA" sz="2000" dirty="0" err="1"/>
              <a:t>Джеймісон</a:t>
            </a:r>
            <a:r>
              <a:rPr lang="uk-UA" sz="2000" dirty="0"/>
              <a:t> використовував цей приклад для того, щоб показати нашу нездатність орієнтуватися в середовищі, яку створюють мультикультурний капіталізм і культурний вибух, властивий «пізнього капіталізму».</a:t>
            </a:r>
            <a:br>
              <a:rPr lang="uk-UA" sz="2000" dirty="0"/>
            </a:br>
            <a:endParaRPr lang="uk-UA" sz="2000" dirty="0"/>
          </a:p>
        </p:txBody>
      </p:sp>
    </p:spTree>
    <p:extLst>
      <p:ext uri="{BB962C8B-B14F-4D97-AF65-F5344CB8AC3E}">
        <p14:creationId xmlns:p14="http://schemas.microsoft.com/office/powerpoint/2010/main" val="685241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79718" y="0"/>
            <a:ext cx="2852449" cy="816647"/>
          </a:xfrm>
        </p:spPr>
        <p:txBody>
          <a:bodyPr/>
          <a:lstStyle/>
          <a:p>
            <a:r>
              <a:rPr lang="uk-UA" dirty="0"/>
              <a:t>Висновок</a:t>
            </a:r>
            <a:endParaRPr lang="ru-RU" dirty="0"/>
          </a:p>
        </p:txBody>
      </p:sp>
      <p:sp>
        <p:nvSpPr>
          <p:cNvPr id="3" name="Текст 2"/>
          <p:cNvSpPr>
            <a:spLocks noGrp="1"/>
          </p:cNvSpPr>
          <p:nvPr>
            <p:ph type="body" idx="1"/>
          </p:nvPr>
        </p:nvSpPr>
        <p:spPr>
          <a:xfrm>
            <a:off x="791273" y="997528"/>
            <a:ext cx="9641200" cy="5611090"/>
          </a:xfrm>
        </p:spPr>
        <p:txBody>
          <a:bodyPr>
            <a:normAutofit fontScale="92500" lnSpcReduction="10000"/>
          </a:bodyPr>
          <a:lstStyle/>
          <a:p>
            <a:pPr algn="just"/>
            <a:r>
              <a:rPr lang="uk-UA" dirty="0">
                <a:solidFill>
                  <a:schemeClr val="tx1"/>
                </a:solidFill>
              </a:rPr>
              <a:t>	</a:t>
            </a:r>
            <a:r>
              <a:rPr lang="uk-UA" dirty="0" err="1">
                <a:solidFill>
                  <a:schemeClr val="tx1"/>
                </a:solidFill>
              </a:rPr>
              <a:t>Джеймісон</a:t>
            </a:r>
            <a:r>
              <a:rPr lang="uk-UA" dirty="0">
                <a:solidFill>
                  <a:schemeClr val="tx1"/>
                </a:solidFill>
              </a:rPr>
              <a:t> - марксист, тому, на відміну від інших постмодерністів, він все ж спробував сформулювати хоча б часткове вирішення проблеми постмодерністського суспільства. На його думку, для цього необхідні пізнавальні карти, за допомогою яких можна зорієнтуватися. Однак карти минулого навряд чи зможуть тут допомогти. </a:t>
            </a:r>
          </a:p>
          <a:p>
            <a:pPr algn="just"/>
            <a:r>
              <a:rPr lang="uk-UA" dirty="0">
                <a:solidFill>
                  <a:schemeClr val="tx1"/>
                </a:solidFill>
              </a:rPr>
              <a:t>	Під пізнавальними картами </a:t>
            </a:r>
            <a:r>
              <a:rPr lang="uk-UA" dirty="0" err="1">
                <a:solidFill>
                  <a:schemeClr val="tx1"/>
                </a:solidFill>
              </a:rPr>
              <a:t>Джеймісон</a:t>
            </a:r>
            <a:r>
              <a:rPr lang="uk-UA" dirty="0">
                <a:solidFill>
                  <a:schemeClr val="tx1"/>
                </a:solidFill>
              </a:rPr>
              <a:t> розуміє класову свідомість - чисто марксистський термін. Однак мова йде про новий тип класової свідомості. </a:t>
            </a:r>
            <a:r>
              <a:rPr lang="uk-UA" dirty="0" err="1">
                <a:solidFill>
                  <a:schemeClr val="tx1"/>
                </a:solidFill>
              </a:rPr>
              <a:t>Джеймісон</a:t>
            </a:r>
            <a:r>
              <a:rPr lang="uk-UA" dirty="0">
                <a:solidFill>
                  <a:schemeClr val="tx1"/>
                </a:solidFill>
              </a:rPr>
              <a:t> вважає, що ми пішли зі світу, що розглядається в тимчасових координатах, тому без карти нам не обійтися. Нинішній світ визначається </a:t>
            </a:r>
            <a:r>
              <a:rPr lang="uk-UA" dirty="0" err="1">
                <a:solidFill>
                  <a:schemeClr val="tx1"/>
                </a:solidFill>
              </a:rPr>
              <a:t>просторов</a:t>
            </a:r>
            <a:r>
              <a:rPr lang="uk-UA" dirty="0">
                <a:solidFill>
                  <a:schemeClr val="tx1"/>
                </a:solidFill>
              </a:rPr>
              <a:t>. Сильною стороною праць </a:t>
            </a:r>
            <a:r>
              <a:rPr lang="uk-UA">
                <a:solidFill>
                  <a:schemeClr val="tx1"/>
                </a:solidFill>
              </a:rPr>
              <a:t>Джеймісона </a:t>
            </a:r>
            <a:r>
              <a:rPr lang="uk-UA" dirty="0">
                <a:solidFill>
                  <a:schemeClr val="tx1"/>
                </a:solidFill>
              </a:rPr>
              <a:t>є його спроба синтезувати марксистську політичну теорію і постмодернізм. Однак його позиція, що, втім, цілком природно, викликала однакову роздратування і у марксистів, і постмодерністів. Марксисти критикували його за надмірно сильний акцент на культурі, постмодерністи - за прийняття тотальності. Але така доля всякого, хто намагається об'єднати різні позиції, багато в чому суперечать один одному. В цьому і відображається весь постмодернізм і вся діалектична подвійність, іронічно.</a:t>
            </a:r>
          </a:p>
        </p:txBody>
      </p:sp>
    </p:spTree>
    <p:extLst>
      <p:ext uri="{BB962C8B-B14F-4D97-AF65-F5344CB8AC3E}">
        <p14:creationId xmlns:p14="http://schemas.microsoft.com/office/powerpoint/2010/main" val="29671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036" y="161773"/>
            <a:ext cx="10172699" cy="1400530"/>
          </a:xfrm>
        </p:spPr>
        <p:txBody>
          <a:bodyPr/>
          <a:lstStyle/>
          <a:p>
            <a:r>
              <a:rPr lang="uk-UA" dirty="0"/>
              <a:t>Основними складовими сучасної неомарксистської теорії виступають:</a:t>
            </a:r>
            <a:endParaRPr lang="ru-RU" dirty="0"/>
          </a:p>
        </p:txBody>
      </p:sp>
      <p:sp>
        <p:nvSpPr>
          <p:cNvPr id="3" name="Текст 2"/>
          <p:cNvSpPr>
            <a:spLocks noGrp="1"/>
          </p:cNvSpPr>
          <p:nvPr>
            <p:ph type="body" idx="1"/>
          </p:nvPr>
        </p:nvSpPr>
        <p:spPr>
          <a:xfrm>
            <a:off x="1103312" y="2226469"/>
            <a:ext cx="4396338" cy="576262"/>
          </a:xfrm>
        </p:spPr>
        <p:txBody>
          <a:bodyPr/>
          <a:lstStyle/>
          <a:p>
            <a:r>
              <a:rPr lang="uk-UA" dirty="0"/>
              <a:t>Ортодоксальний марксизм і соціал.-демократизм</a:t>
            </a:r>
            <a:endParaRPr lang="ru-RU" dirty="0"/>
          </a:p>
        </p:txBody>
      </p:sp>
      <p:sp>
        <p:nvSpPr>
          <p:cNvPr id="4" name="Объект 3"/>
          <p:cNvSpPr>
            <a:spLocks noGrp="1"/>
          </p:cNvSpPr>
          <p:nvPr>
            <p:ph sz="half" idx="2"/>
          </p:nvPr>
        </p:nvSpPr>
        <p:spPr>
          <a:xfrm>
            <a:off x="1103311" y="2802731"/>
            <a:ext cx="4396339" cy="3741738"/>
          </a:xfrm>
        </p:spPr>
        <p:txBody>
          <a:bodyPr/>
          <a:lstStyle/>
          <a:p>
            <a:pPr>
              <a:buFont typeface="Arial" panose="020B0604020202020204" pitchFamily="34" charset="0"/>
              <a:buChar char="•"/>
            </a:pPr>
            <a:r>
              <a:rPr lang="uk-UA" dirty="0"/>
              <a:t>Політична теорія соціалістичних </a:t>
            </a:r>
            <a:r>
              <a:rPr lang="uk-UA" dirty="0" err="1"/>
              <a:t>вчень</a:t>
            </a:r>
            <a:r>
              <a:rPr lang="uk-UA" dirty="0"/>
              <a:t>, котра була сформульована і розвинута  К. Марксом, Ф. Енгельсом та рядом інших  послідовників соціалістичної ідеї.</a:t>
            </a:r>
          </a:p>
          <a:p>
            <a:pPr>
              <a:buFont typeface="Arial" panose="020B0604020202020204" pitchFamily="34" charset="0"/>
              <a:buChar char="•"/>
            </a:pPr>
            <a:r>
              <a:rPr lang="uk-UA" dirty="0"/>
              <a:t>Соціал.-демократичне нашарування під впливом соціалістів-реформаторів, прихильників  відмови від політичної революції ( К. Каутський, Е. Бернштейн, тощо.)</a:t>
            </a:r>
          </a:p>
          <a:p>
            <a:pPr>
              <a:buFont typeface="Arial" panose="020B0604020202020204" pitchFamily="34" charset="0"/>
              <a:buChar char="•"/>
            </a:pPr>
            <a:endParaRPr lang="ru-RU" dirty="0"/>
          </a:p>
        </p:txBody>
      </p:sp>
      <p:sp>
        <p:nvSpPr>
          <p:cNvPr id="5" name="Текст 4"/>
          <p:cNvSpPr>
            <a:spLocks noGrp="1"/>
          </p:cNvSpPr>
          <p:nvPr>
            <p:ph type="body" sz="quarter" idx="3"/>
          </p:nvPr>
        </p:nvSpPr>
        <p:spPr>
          <a:xfrm>
            <a:off x="5654495" y="2226469"/>
            <a:ext cx="4396339" cy="576262"/>
          </a:xfrm>
        </p:spPr>
        <p:txBody>
          <a:bodyPr/>
          <a:lstStyle/>
          <a:p>
            <a:r>
              <a:rPr lang="uk-UA" dirty="0"/>
              <a:t>Постмодернізм </a:t>
            </a:r>
            <a:endParaRPr lang="ru-RU" dirty="0"/>
          </a:p>
        </p:txBody>
      </p:sp>
      <p:sp>
        <p:nvSpPr>
          <p:cNvPr id="6" name="Объект 5"/>
          <p:cNvSpPr>
            <a:spLocks noGrp="1"/>
          </p:cNvSpPr>
          <p:nvPr>
            <p:ph sz="quarter" idx="4"/>
          </p:nvPr>
        </p:nvSpPr>
        <p:spPr>
          <a:xfrm>
            <a:off x="5654495" y="2802731"/>
            <a:ext cx="4396339" cy="3741738"/>
          </a:xfrm>
        </p:spPr>
        <p:txBody>
          <a:bodyPr/>
          <a:lstStyle/>
          <a:p>
            <a:pPr>
              <a:buFont typeface="Arial" panose="020B0604020202020204" pitchFamily="34" charset="0"/>
              <a:buChar char="•"/>
            </a:pPr>
            <a:r>
              <a:rPr lang="uk-UA" dirty="0"/>
              <a:t>Культурний і методичний внесок загальної постмодернової течії.</a:t>
            </a:r>
          </a:p>
          <a:p>
            <a:pPr>
              <a:buFont typeface="Arial" panose="020B0604020202020204" pitchFamily="34" charset="0"/>
              <a:buChar char="•"/>
            </a:pPr>
            <a:r>
              <a:rPr lang="uk-UA" dirty="0"/>
              <a:t>Відмова від класової боротьби, заміна її на боротьбу за права меншин.</a:t>
            </a:r>
          </a:p>
          <a:p>
            <a:pPr>
              <a:buFont typeface="Arial" panose="020B0604020202020204" pitchFamily="34" charset="0"/>
              <a:buChar char="•"/>
            </a:pPr>
            <a:r>
              <a:rPr lang="uk-UA" dirty="0"/>
              <a:t>Перехід від економічного фактору, як базису всього суспільства, до культурного.</a:t>
            </a:r>
          </a:p>
          <a:p>
            <a:pPr>
              <a:buFont typeface="Arial" panose="020B0604020202020204" pitchFamily="34" charset="0"/>
              <a:buChar char="•"/>
            </a:pPr>
            <a:r>
              <a:rPr lang="uk-UA" dirty="0"/>
              <a:t>Остаточний перехід до інституційних форм боротьби.</a:t>
            </a:r>
          </a:p>
          <a:p>
            <a:endParaRPr lang="ru-RU" dirty="0"/>
          </a:p>
        </p:txBody>
      </p:sp>
    </p:spTree>
    <p:extLst>
      <p:ext uri="{BB962C8B-B14F-4D97-AF65-F5344CB8AC3E}">
        <p14:creationId xmlns:p14="http://schemas.microsoft.com/office/powerpoint/2010/main" val="154080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9872" y="353290"/>
            <a:ext cx="3401064" cy="464128"/>
          </a:xfrm>
        </p:spPr>
        <p:txBody>
          <a:bodyPr/>
          <a:lstStyle/>
          <a:p>
            <a:r>
              <a:rPr lang="uk-UA" dirty="0"/>
              <a:t>Постмодернізм</a:t>
            </a:r>
            <a:endParaRPr lang="ru-RU" dirty="0"/>
          </a:p>
        </p:txBody>
      </p:sp>
      <p:sp>
        <p:nvSpPr>
          <p:cNvPr id="4" name="Текст 3"/>
          <p:cNvSpPr>
            <a:spLocks noGrp="1"/>
          </p:cNvSpPr>
          <p:nvPr>
            <p:ph type="body" sz="half" idx="2"/>
          </p:nvPr>
        </p:nvSpPr>
        <p:spPr>
          <a:xfrm>
            <a:off x="0" y="817418"/>
            <a:ext cx="4800600" cy="4994564"/>
          </a:xfrm>
        </p:spPr>
        <p:txBody>
          <a:bodyPr>
            <a:noAutofit/>
          </a:bodyPr>
          <a:lstStyle/>
          <a:p>
            <a:pPr algn="just"/>
            <a:r>
              <a:rPr lang="uk-UA" sz="1800" dirty="0"/>
              <a:t>	Світоглядно-мистецький напрям, що виник та існує за епохи постмодерну. Відлік його існування зазвичай ведеться від 1960-70 років, коли він виникає в США та Західній Європі. Передумовами появи постмодернізму стало розчарування в ідеалах модернізму: безповоротності прогресу, вирішення наукою й технікою глобальних проблем людства, цілісності світу, існуванні загальнолюдських цінностей. Для постмодернізму характерні розмиття меж мистецьких жанрів і напрямів, усунення відокремленості масової культури від елітарної, автора від глядача (читача), проголошення відносності істини та цінностей, недовіра до авторитетів, </a:t>
            </a:r>
            <a:r>
              <a:rPr lang="uk-UA" sz="1800" dirty="0" err="1"/>
              <a:t>деконструкція</a:t>
            </a:r>
            <a:r>
              <a:rPr lang="uk-UA" sz="1800" dirty="0"/>
              <a:t>, гра та іронія</a:t>
            </a:r>
            <a:r>
              <a:rPr lang="ru-RU" sz="1800" dirty="0"/>
              <a:t>.</a:t>
            </a:r>
          </a:p>
        </p:txBody>
      </p:sp>
      <p:pic>
        <p:nvPicPr>
          <p:cNvPr id="1026" name="Picture 2" descr="Постмодернизм. Как всё начиналось: invirostov — LiveJournal"/>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19698" y="1427019"/>
            <a:ext cx="7003617" cy="4669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024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1673" y="0"/>
            <a:ext cx="5092906" cy="1574808"/>
          </a:xfrm>
        </p:spPr>
        <p:txBody>
          <a:bodyPr>
            <a:normAutofit fontScale="90000"/>
          </a:bodyPr>
          <a:lstStyle/>
          <a:p>
            <a:r>
              <a:rPr lang="uk-UA" dirty="0"/>
              <a:t>Тобто, для політичного постмодернізму слід віднести такі принципи:</a:t>
            </a:r>
            <a:endParaRPr lang="ru-RU" dirty="0"/>
          </a:p>
        </p:txBody>
      </p:sp>
      <p:sp>
        <p:nvSpPr>
          <p:cNvPr id="4" name="Текст 3"/>
          <p:cNvSpPr>
            <a:spLocks noGrp="1"/>
          </p:cNvSpPr>
          <p:nvPr>
            <p:ph type="body" sz="half" idx="2"/>
          </p:nvPr>
        </p:nvSpPr>
        <p:spPr>
          <a:xfrm>
            <a:off x="602674" y="1574808"/>
            <a:ext cx="5431906" cy="1371600"/>
          </a:xfrm>
        </p:spPr>
        <p:txBody>
          <a:bodyPr>
            <a:noAutofit/>
          </a:bodyPr>
          <a:lstStyle/>
          <a:p>
            <a:pPr marL="285750" indent="-285750">
              <a:buFont typeface="Arial" panose="020B0604020202020204" pitchFamily="34" charset="0"/>
              <a:buChar char="•"/>
            </a:pPr>
            <a:r>
              <a:rPr lang="uk-UA" sz="1800" dirty="0"/>
              <a:t>Фактична відмова віх загальних теорій, фактів, котрі можуть лише трактуватися науковцем, але не можуть бути приведені як об'єктивні показники.</a:t>
            </a:r>
          </a:p>
          <a:p>
            <a:pPr marL="285750" indent="-285750">
              <a:buFont typeface="Arial" panose="020B0604020202020204" pitchFamily="34" charset="0"/>
              <a:buChar char="•"/>
            </a:pPr>
            <a:r>
              <a:rPr lang="uk-UA" sz="1800" dirty="0"/>
              <a:t>Відмова історії в можливості виведення об'єктивних закономірностей, визначення ходу історичного процесу, його причин та наслідків.</a:t>
            </a:r>
          </a:p>
          <a:p>
            <a:pPr marL="285750" indent="-285750">
              <a:buFont typeface="Arial" panose="020B0604020202020204" pitchFamily="34" charset="0"/>
              <a:buChar char="•"/>
            </a:pPr>
            <a:r>
              <a:rPr lang="uk-UA" sz="1800" dirty="0"/>
              <a:t>Усяка конкретна істина приводить до подавлення певних груп іншими домінуючими групами, тому така істина повинна бути задавлена плюралістичними думками.</a:t>
            </a:r>
          </a:p>
          <a:p>
            <a:pPr marL="285750" indent="-285750">
              <a:buFont typeface="Arial" panose="020B0604020202020204" pitchFamily="34" charset="0"/>
              <a:buChar char="•"/>
            </a:pPr>
            <a:r>
              <a:rPr lang="uk-UA" sz="1800" dirty="0"/>
              <a:t>Відсутність реальних і принципових дій, ідеологій, курсу, замість них панує їхня пародія, фанера за котрою скривається тимчасова зацікавленість певних обличь.</a:t>
            </a:r>
          </a:p>
        </p:txBody>
      </p:sp>
      <p:pic>
        <p:nvPicPr>
          <p:cNvPr id="1028" name="Picture 4" descr="Польский плюрализм, или Как историческая память уживается с поддержкой  бандеровщины • новости ИА «ВК Пресс» Краснода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3084" y="1683327"/>
            <a:ext cx="5576722" cy="3793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250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7526" y="-110837"/>
            <a:ext cx="3401064" cy="1447800"/>
          </a:xfrm>
        </p:spPr>
        <p:txBody>
          <a:bodyPr/>
          <a:lstStyle/>
          <a:p>
            <a:r>
              <a:rPr lang="uk-UA" dirty="0"/>
              <a:t>Фредрік </a:t>
            </a:r>
            <a:r>
              <a:rPr lang="uk-UA" dirty="0" err="1"/>
              <a:t>Джеймісон</a:t>
            </a:r>
            <a:r>
              <a:rPr lang="uk-UA" dirty="0"/>
              <a:t> (</a:t>
            </a:r>
            <a:r>
              <a:rPr lang="ru-RU" dirty="0" err="1"/>
              <a:t>народився</a:t>
            </a:r>
            <a:r>
              <a:rPr lang="ru-RU" dirty="0"/>
              <a:t> 14 </a:t>
            </a:r>
            <a:r>
              <a:rPr lang="ru-RU" dirty="0" err="1"/>
              <a:t>квітня</a:t>
            </a:r>
            <a:r>
              <a:rPr lang="ru-RU" dirty="0"/>
              <a:t> 1934 року)</a:t>
            </a:r>
          </a:p>
        </p:txBody>
      </p:sp>
      <p:sp>
        <p:nvSpPr>
          <p:cNvPr id="4" name="Текст 3"/>
          <p:cNvSpPr>
            <a:spLocks noGrp="1"/>
          </p:cNvSpPr>
          <p:nvPr>
            <p:ph type="body" sz="half" idx="2"/>
          </p:nvPr>
        </p:nvSpPr>
        <p:spPr>
          <a:xfrm>
            <a:off x="1" y="1431288"/>
            <a:ext cx="5699015" cy="4866410"/>
          </a:xfrm>
        </p:spPr>
        <p:txBody>
          <a:bodyPr>
            <a:noAutofit/>
          </a:bodyPr>
          <a:lstStyle/>
          <a:p>
            <a:pPr algn="just"/>
            <a:r>
              <a:rPr lang="uk-UA" sz="2000" dirty="0"/>
              <a:t>	Тепер розглянемо моменти постмодернової течії саме в лоні неомарксизму. Одним із головних теоретиків постмодерну виступає Фредрік </a:t>
            </a:r>
            <a:r>
              <a:rPr lang="uk-UA" sz="2000" dirty="0" err="1"/>
              <a:t>Джеймісон</a:t>
            </a:r>
            <a:r>
              <a:rPr lang="uk-UA" sz="2000" dirty="0"/>
              <a:t>, в своїй праці «Постмодернізм або культурна логіка пізнього капіталізму» він висуває думку про те, що сьогодні капіталізм переживає свою пізню, або останню стадію, коли світ вже прийняв нову культурну парадигму постмодерну, але старі форми економічного господарювання і примусу ще панують. На відмінну від інших постмодерністів, не марксистів,  він не відмовляє теорії Маркса в об'єктивності, а навпаки говорить про те, що саме через її призму можна всеціло розглянути постмодернізм.</a:t>
            </a:r>
            <a:endParaRPr lang="ru-RU" sz="2000" dirty="0"/>
          </a:p>
        </p:txBody>
      </p:sp>
      <p:pic>
        <p:nvPicPr>
          <p:cNvPr id="2050" name="Picture 2" descr="Фредрик Джеймисон. Политическое бессознательное — SPECTATE — Вебзин о  современном искусстве. Эссе, подкасты, рецензии на выставки, переводы  важных текстов об искусств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5270" y="1794162"/>
            <a:ext cx="5668639" cy="4140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828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a:t>Джеймісон</a:t>
            </a:r>
            <a:r>
              <a:rPr lang="uk-UA" dirty="0"/>
              <a:t> виділив три стадії розвитку капіталізму </a:t>
            </a:r>
            <a:endParaRPr lang="ru-RU" dirty="0"/>
          </a:p>
        </p:txBody>
      </p:sp>
      <p:sp>
        <p:nvSpPr>
          <p:cNvPr id="3" name="Текст 2"/>
          <p:cNvSpPr>
            <a:spLocks noGrp="1"/>
          </p:cNvSpPr>
          <p:nvPr>
            <p:ph type="body" idx="1"/>
          </p:nvPr>
        </p:nvSpPr>
        <p:spPr/>
        <p:txBody>
          <a:bodyPr/>
          <a:lstStyle/>
          <a:p>
            <a:r>
              <a:rPr lang="uk-UA" dirty="0"/>
              <a:t>Ринковий капіталізм</a:t>
            </a:r>
            <a:endParaRPr lang="ru-RU" dirty="0"/>
          </a:p>
        </p:txBody>
      </p:sp>
      <p:sp>
        <p:nvSpPr>
          <p:cNvPr id="4" name="Текст 3"/>
          <p:cNvSpPr>
            <a:spLocks noGrp="1"/>
          </p:cNvSpPr>
          <p:nvPr>
            <p:ph type="body" sz="half" idx="15"/>
          </p:nvPr>
        </p:nvSpPr>
        <p:spPr/>
        <p:txBody>
          <a:bodyPr>
            <a:normAutofit/>
          </a:bodyPr>
          <a:lstStyle/>
          <a:p>
            <a:r>
              <a:rPr lang="uk-UA" sz="1800" dirty="0"/>
              <a:t>Стадія зародження національних ринків, ринкових відносин, в цю епоху панує вільний ринок з вільною конкуренцією окремих капіталістів. Аналіз цієї стадії був проведений К. Марксом в «Капіталі». </a:t>
            </a:r>
            <a:endParaRPr lang="ru-RU" sz="1800" dirty="0"/>
          </a:p>
        </p:txBody>
      </p:sp>
      <p:sp>
        <p:nvSpPr>
          <p:cNvPr id="5" name="Текст 4"/>
          <p:cNvSpPr>
            <a:spLocks noGrp="1"/>
          </p:cNvSpPr>
          <p:nvPr>
            <p:ph type="body" sz="quarter" idx="3"/>
          </p:nvPr>
        </p:nvSpPr>
        <p:spPr>
          <a:xfrm>
            <a:off x="3884136" y="1870566"/>
            <a:ext cx="2936241" cy="576262"/>
          </a:xfrm>
        </p:spPr>
        <p:txBody>
          <a:bodyPr/>
          <a:lstStyle/>
          <a:p>
            <a:r>
              <a:rPr lang="uk-UA" dirty="0"/>
              <a:t>Імперіалізм</a:t>
            </a:r>
            <a:endParaRPr lang="ru-RU" dirty="0"/>
          </a:p>
        </p:txBody>
      </p:sp>
      <p:sp>
        <p:nvSpPr>
          <p:cNvPr id="6" name="Текст 5"/>
          <p:cNvSpPr>
            <a:spLocks noGrp="1"/>
          </p:cNvSpPr>
          <p:nvPr>
            <p:ph type="body" sz="half" idx="16"/>
          </p:nvPr>
        </p:nvSpPr>
        <p:spPr>
          <a:xfrm>
            <a:off x="3771900" y="2557462"/>
            <a:ext cx="3158836" cy="3698876"/>
          </a:xfrm>
        </p:spPr>
        <p:txBody>
          <a:bodyPr>
            <a:noAutofit/>
          </a:bodyPr>
          <a:lstStyle/>
          <a:p>
            <a:r>
              <a:rPr lang="uk-UA" sz="1600" dirty="0"/>
              <a:t>В ході ринкових відносин відбувається укрупнення капіталу, що приводить до постійного об'єднання індивідуальних капіталістів в різні економічні групи, як то картелі, синдикати, трести, в залежності від умов економіки. Результат – економічна монополія,  і політичний імперіалізм, коли економіка максимально глобалізована, а всі ринки вже переділені. Аналіз цієї стадії був проведений В. Леніним в «Імперіалізм, як вища стадія капіталізму». </a:t>
            </a:r>
            <a:endParaRPr lang="ru-RU" sz="1600" dirty="0"/>
          </a:p>
        </p:txBody>
      </p:sp>
      <p:sp>
        <p:nvSpPr>
          <p:cNvPr id="7" name="Текст 6"/>
          <p:cNvSpPr>
            <a:spLocks noGrp="1"/>
          </p:cNvSpPr>
          <p:nvPr>
            <p:ph type="body" sz="quarter" idx="13"/>
          </p:nvPr>
        </p:nvSpPr>
        <p:spPr>
          <a:xfrm>
            <a:off x="7235059" y="1981200"/>
            <a:ext cx="2932113" cy="576262"/>
          </a:xfrm>
        </p:spPr>
        <p:txBody>
          <a:bodyPr/>
          <a:lstStyle/>
          <a:p>
            <a:r>
              <a:rPr lang="uk-UA" dirty="0"/>
              <a:t>Пізній капіталізм </a:t>
            </a:r>
            <a:endParaRPr lang="ru-RU" dirty="0"/>
          </a:p>
        </p:txBody>
      </p:sp>
      <p:sp>
        <p:nvSpPr>
          <p:cNvPr id="8" name="Текст 7"/>
          <p:cNvSpPr>
            <a:spLocks noGrp="1"/>
          </p:cNvSpPr>
          <p:nvPr>
            <p:ph type="body" sz="half" idx="17"/>
          </p:nvPr>
        </p:nvSpPr>
        <p:spPr>
          <a:xfrm>
            <a:off x="7124700" y="2667000"/>
            <a:ext cx="4232564" cy="3589338"/>
          </a:xfrm>
        </p:spPr>
        <p:txBody>
          <a:bodyPr>
            <a:noAutofit/>
          </a:bodyPr>
          <a:lstStyle/>
          <a:p>
            <a:r>
              <a:rPr lang="uk-UA" sz="1600" dirty="0"/>
              <a:t>Пов'язаний з потужною експансією капіталу в райони, в яких не було товарних відносин. Ця експансія є «найчистішою» форму капіталу, яка коли-небудь з'являлася. Марксизм, на думку </a:t>
            </a:r>
            <a:r>
              <a:rPr lang="uk-UA" sz="1600" dirty="0" err="1"/>
              <a:t>Джеймісона</a:t>
            </a:r>
            <a:r>
              <a:rPr lang="uk-UA" sz="1600" dirty="0"/>
              <a:t>, не розуміє нового історичного змісту капіталізму, який передбачає не модифікацію марксистської теорії, а її розширення. Ключем до розуміння «пізнього капіталізму», по </a:t>
            </a:r>
            <a:r>
              <a:rPr lang="uk-UA" sz="1600" dirty="0" err="1"/>
              <a:t>Джеймісону</a:t>
            </a:r>
            <a:r>
              <a:rPr lang="uk-UA" sz="1600" dirty="0"/>
              <a:t>, є його мультинаціональний характер (вихід за межі західної традиції) і той факт, що він колосально розширив кількість і різноманітність товарів та послуг на ринку (суспільство споживання).</a:t>
            </a:r>
          </a:p>
        </p:txBody>
      </p:sp>
    </p:spTree>
    <p:extLst>
      <p:ext uri="{BB962C8B-B14F-4D97-AF65-F5344CB8AC3E}">
        <p14:creationId xmlns:p14="http://schemas.microsoft.com/office/powerpoint/2010/main" val="4180236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773" y="232062"/>
            <a:ext cx="10141527" cy="6397338"/>
          </a:xfrm>
        </p:spPr>
        <p:txBody>
          <a:bodyPr/>
          <a:lstStyle/>
          <a:p>
            <a:r>
              <a:rPr lang="uk-UA" sz="3600" dirty="0"/>
              <a:t>	Зміни в економічній структурі призвели до культурних змін. </a:t>
            </a:r>
            <a:r>
              <a:rPr lang="uk-UA" sz="3600" dirty="0" err="1"/>
              <a:t>Джеймісон</a:t>
            </a:r>
            <a:r>
              <a:rPr lang="uk-UA" sz="3600" dirty="0"/>
              <a:t> бачить наступні закономірності: </a:t>
            </a:r>
            <a:br>
              <a:rPr lang="uk-UA" sz="3600" dirty="0"/>
            </a:br>
            <a:r>
              <a:rPr lang="uk-UA" sz="3600" dirty="0"/>
              <a:t>♦ реалістична культура відповідає ринковому капіталізму; </a:t>
            </a:r>
            <a:br>
              <a:rPr lang="uk-UA" sz="3600" dirty="0"/>
            </a:br>
            <a:r>
              <a:rPr lang="uk-UA" sz="3600" dirty="0"/>
              <a:t>♦ культура Модерну відповідає монополістичного капіталізму (імперіалізму); </a:t>
            </a:r>
            <a:br>
              <a:rPr lang="uk-UA" sz="3600" dirty="0"/>
            </a:br>
            <a:r>
              <a:rPr lang="uk-UA" sz="3600" dirty="0"/>
              <a:t>♦ постмодерністська культура відповідає мультинаціональному («пізньому») капіталізму.</a:t>
            </a:r>
          </a:p>
        </p:txBody>
      </p:sp>
    </p:spTree>
    <p:extLst>
      <p:ext uri="{BB962C8B-B14F-4D97-AF65-F5344CB8AC3E}">
        <p14:creationId xmlns:p14="http://schemas.microsoft.com/office/powerpoint/2010/main" val="368939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72736" y="1859973"/>
            <a:ext cx="10390909" cy="4187536"/>
          </a:xfrm>
        </p:spPr>
        <p:txBody>
          <a:bodyPr>
            <a:noAutofit/>
          </a:bodyPr>
          <a:lstStyle/>
          <a:p>
            <a:pPr algn="just"/>
            <a:r>
              <a:rPr lang="uk-UA" sz="2400" dirty="0"/>
              <a:t>	Капіталізм еволюціонував від стадії монополістичного капіталізму (імперіалізму), коли культура все ж в якійсь мірі ще залишалася автономною, до справжнього вибуху культури на </a:t>
            </a:r>
            <a:r>
              <a:rPr lang="uk-UA" sz="2400" dirty="0" err="1"/>
              <a:t>Мультінаціональній</a:t>
            </a:r>
            <a:r>
              <a:rPr lang="uk-UA" sz="2400" dirty="0"/>
              <a:t> стадії. Відбулась потужна експансія культури, вона поширилася на всю сферу соціального життя - від економічних цінностей і державної влади і аж до структури людської психіки, яка також набула «культурний» характер. Реальність під впливом цих процесів зводиться до якогось «образу» реальності, перетворюється в псевдо-</a:t>
            </a:r>
            <a:r>
              <a:rPr lang="uk-UA" sz="2400" dirty="0" err="1"/>
              <a:t>подіі</a:t>
            </a:r>
            <a:r>
              <a:rPr lang="uk-UA" sz="2400" dirty="0"/>
              <a:t>, тобто стає </a:t>
            </a:r>
            <a:r>
              <a:rPr lang="ru-RU" sz="2400" dirty="0"/>
              <a:t>симулякрами. </a:t>
            </a:r>
            <a:r>
              <a:rPr lang="uk-UA" sz="2400" dirty="0"/>
              <a:t>Симулякр –</a:t>
            </a:r>
            <a:r>
              <a:rPr lang="ru-RU" sz="2400" dirty="0"/>
              <a:t> </a:t>
            </a:r>
            <a:r>
              <a:rPr lang="uk-UA" sz="2400" dirty="0"/>
              <a:t>від латинського слова, що означає «прикидатися». Або інакше, підробка, вигадка. У той час як подоба будується на схожості копії і оригіналу або ідеї речі, </a:t>
            </a:r>
            <a:r>
              <a:rPr lang="uk-UA" sz="2400" dirty="0" err="1"/>
              <a:t>симулакрум</a:t>
            </a:r>
            <a:r>
              <a:rPr lang="uk-UA" sz="2400" dirty="0"/>
              <a:t> будується на невідповідності, на відмінності.</a:t>
            </a:r>
            <a:endParaRPr lang="uk-UA" sz="2400" dirty="0">
              <a:hlinkClick r:id="rId2"/>
            </a:endParaRPr>
          </a:p>
          <a:p>
            <a:pPr algn="just"/>
            <a:endParaRPr lang="uk-UA" sz="2400" dirty="0"/>
          </a:p>
        </p:txBody>
      </p:sp>
    </p:spTree>
    <p:extLst>
      <p:ext uri="{BB962C8B-B14F-4D97-AF65-F5344CB8AC3E}">
        <p14:creationId xmlns:p14="http://schemas.microsoft.com/office/powerpoint/2010/main" val="914504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800" dirty="0"/>
              <a:t>	</a:t>
            </a:r>
            <a:r>
              <a:rPr lang="uk-UA" sz="2800" dirty="0" err="1"/>
              <a:t>Джеймісон</a:t>
            </a:r>
            <a:r>
              <a:rPr lang="uk-UA" sz="2800" dirty="0"/>
              <a:t> описує це як «панування культури». Постмодернізм, таким чином, може бути описаний як силове поле, на яке впливають різні культурні імпульси. Або інакше, постмодернізм як «нова систематична культурна норма» складається з групи гетерогенних елементів. Термін «панування культури» означає, що, хоча постмодерністська культура і переважає, одночасно з нею діють і багато інших імпульсів і течій. </a:t>
            </a:r>
            <a:br>
              <a:rPr lang="uk-UA" sz="2800" dirty="0"/>
            </a:br>
            <a:r>
              <a:rPr lang="uk-UA" sz="2800" dirty="0"/>
              <a:t>	Постмодерністське суспільство, з точки зору </a:t>
            </a:r>
            <a:r>
              <a:rPr lang="uk-UA" sz="2800" dirty="0" err="1"/>
              <a:t>Джеймісона</a:t>
            </a:r>
            <a:r>
              <a:rPr lang="uk-UA" sz="2800" dirty="0"/>
              <a:t>, характеризується чотирма основними рисами:</a:t>
            </a:r>
          </a:p>
        </p:txBody>
      </p:sp>
    </p:spTree>
    <p:extLst>
      <p:ext uri="{BB962C8B-B14F-4D97-AF65-F5344CB8AC3E}">
        <p14:creationId xmlns:p14="http://schemas.microsoft.com/office/powerpoint/2010/main" val="4194498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1056</TotalTime>
  <Words>1710</Words>
  <Application>Microsoft Macintosh PowerPoint</Application>
  <PresentationFormat>Широкоэкранный</PresentationFormat>
  <Paragraphs>42</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Century Gothic</vt:lpstr>
      <vt:lpstr>Wingdings 3</vt:lpstr>
      <vt:lpstr>Ион</vt:lpstr>
      <vt:lpstr>Неомарксистський  постмодернізм</vt:lpstr>
      <vt:lpstr>Основними складовими сучасної неомарксистської теорії виступають:</vt:lpstr>
      <vt:lpstr>Постмодернізм</vt:lpstr>
      <vt:lpstr>Тобто, для політичного постмодернізму слід віднести такі принципи:</vt:lpstr>
      <vt:lpstr>Фредрік Джеймісон (народився 14 квітня 1934 року)</vt:lpstr>
      <vt:lpstr>Джеймісон виділив три стадії розвитку капіталізму </vt:lpstr>
      <vt:lpstr> Зміни в економічній структурі призвели до культурних змін. Джеймісон бачить наступні закономірності:  ♦ реалістична культура відповідає ринковому капіталізму;  ♦ культура Модерну відповідає монополістичного капіталізму (імперіалізму);  ♦ постмодерністська культура відповідає мультинаціональному («пізньому») капіталізму.</vt:lpstr>
      <vt:lpstr>Презентация PowerPoint</vt:lpstr>
      <vt:lpstr> Джеймісон описує це як «панування культури». Постмодернізм, таким чином, може бути описаний як силове поле, на яке впливають різні культурні імпульси. Або інакше, постмодернізм як «нова систематична культурна норма» складається з групи гетерогенних елементів. Термін «панування культури» означає, що, хоча постмодерністська культура і переважає, одночасно з нею діють і багато інших імпульсів і течій.   Постмодерністське суспільство, з точки зору Джеймісона, характеризується чотирма основними рисами:</vt:lpstr>
      <vt:lpstr>Презентация PowerPoint</vt:lpstr>
      <vt:lpstr>Втрата історичності</vt:lpstr>
      <vt:lpstr>Нові Технології</vt:lpstr>
      <vt:lpstr> Таким чином, Джеймісон створює образ постмодерну, в якому люди не в змозі зрозуміти мультинаціональну капіталістичну систему або вибух культури, в умовах якого вони живуть. Парадигму цього світу і місце в ньому людини Джеймісон пояснює на прикладі готелю «Бонавентура» в Лос-Анджелесі. Цей готель був побудований архітектором-постмодерністом Джоном Портмен. Постоялець не може зорієнтуватися в холі готелю. Справа в тому, що в готелі «Бонавентура» хол оточений чотирма абсолютно ідентичними вежами, в яких знаходяться кімнати. Оскільки всі чотири сторони холу абсолютно ідентичні, постоялець не в змозі зорієнтуватися, в який бік йти. Джеймісон називає це «гіперпросторовим» місцем, в якому уявлення про простір, типові для Модерну, виявляються абсолютно марними. Пізніше адміністрація готелю змушена була ввести колірні коди і таблички із зазначенням напрямків. Однак у відповідності з початковим проектом готель був побудований таким чином, що зорієнтуватися в холі готелю людина була не в змозі. Джеймісон використовував цей приклад для того, щоб показати нашу нездатність орієнтуватися в середовищі, яку створюють мультикультурний капіталізм і культурний вибух, властивий «пізнього капіталізму». </vt:lpstr>
      <vt:lpstr>Висновок</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Юрген Хабермас</dc:title>
  <dc:creator>Пользователь Windows</dc:creator>
  <cp:lastModifiedBy>Microsoft Office User</cp:lastModifiedBy>
  <cp:revision>24</cp:revision>
  <dcterms:created xsi:type="dcterms:W3CDTF">2020-12-28T03:34:02Z</dcterms:created>
  <dcterms:modified xsi:type="dcterms:W3CDTF">2021-09-27T23:55:44Z</dcterms:modified>
</cp:coreProperties>
</file>