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63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3970"/>
    <a:srgbClr val="293F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2"/>
  </p:normalViewPr>
  <p:slideViewPr>
    <p:cSldViewPr snapToGrid="0">
      <p:cViewPr varScale="1">
        <p:scale>
          <a:sx n="86" d="100"/>
          <a:sy n="86" d="100"/>
        </p:scale>
        <p:origin x="11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09/30/2024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8113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09/30/2024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390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09/30/2024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261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09/30/2024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621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09/30/2024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246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09/30/2024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327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09/30/2024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636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09/30/2024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12591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09/30/2024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122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09/30/2024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953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09/30/2024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0377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EF7A1-CE54-F243-BDA0-C4F8592DFF0E}" type="datetimeFigureOut">
              <a:rPr lang="ru-UA" smtClean="0"/>
              <a:t>09/30/2024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427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9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FF045-5EA2-C613-C31B-B51114836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287" y="354330"/>
            <a:ext cx="8842160" cy="4306447"/>
          </a:xfrm>
        </p:spPr>
        <p:txBody>
          <a:bodyPr anchor="t">
            <a:noAutofit/>
          </a:bodyPr>
          <a:lstStyle/>
          <a:p>
            <a:pPr algn="l"/>
            <a:r>
              <a:rPr lang="ru-RU" sz="4800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Тема 4. Організація освітнього процесу в умовах інклюзивної освіти</a:t>
            </a:r>
            <a:endParaRPr lang="ru-UA" sz="48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4DB895-1833-BFDF-DFA1-8CADC9BAA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938" y="5360670"/>
            <a:ext cx="6858000" cy="6540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Д</a:t>
            </a:r>
            <a:r>
              <a:rPr lang="ru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оповідач</a:t>
            </a: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: Леся Залановська, доцент кафедри психології, к. психол. наук</a:t>
            </a:r>
            <a:endParaRPr lang="ru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785FB4-9A5A-BBE1-20C2-15AC9FBB5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995" y="5360670"/>
            <a:ext cx="96056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60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B955D6-EF77-1CE6-D44F-CD5FE7A29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15" y="221942"/>
            <a:ext cx="8549197" cy="644518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	</a:t>
            </a:r>
            <a:endParaRPr lang="ru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45A465-021C-4BAE-9486-E0F8F9145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78" y="366622"/>
            <a:ext cx="7112643" cy="612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86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B955D6-EF77-1CE6-D44F-CD5FE7A29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15" y="221942"/>
            <a:ext cx="8549197" cy="644518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	</a:t>
            </a:r>
            <a:endParaRPr lang="ru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108C7D-BC90-40F1-8C5F-FC5DE96A8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615" y="231475"/>
            <a:ext cx="7054770" cy="639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53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B955D6-EF77-1CE6-D44F-CD5FE7A29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15" y="221942"/>
            <a:ext cx="8549197" cy="644518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	</a:t>
            </a:r>
            <a:endParaRPr lang="ru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144997-0C68-46C1-84CB-02AE5CE3F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68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B955D6-EF77-1CE6-D44F-CD5FE7A29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15" y="221942"/>
            <a:ext cx="8549197" cy="644518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	</a:t>
            </a:r>
            <a:endParaRPr lang="ru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D793E6-21A6-4D81-BABA-33ACBF71A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7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67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B955D6-EF77-1CE6-D44F-CD5FE7A29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15" y="221942"/>
            <a:ext cx="8549197" cy="644518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	</a:t>
            </a:r>
            <a:endParaRPr lang="ru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968726-B817-4EF8-971B-DB716F093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13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B955D6-EF77-1CE6-D44F-CD5FE7A29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488272"/>
            <a:ext cx="8797771" cy="600460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	Сучасні цифрові інструменти та технології в інклюзивній освіті відіграють важливу роль у забезпеченні доступу до якісного навчання для дітей з особливими освітніми потребами (ООП). Деякі з найбільш ефективних інструментів і технологій включають:</a:t>
            </a:r>
          </a:p>
          <a:p>
            <a:pPr marL="514350" indent="-514350" algn="just">
              <a:buAutoNum type="arabicPeriod"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Навчальні додатки:"</a:t>
            </a:r>
            <a:r>
              <a:rPr lang="en-US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ClassDojo" – 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цей додаток допомагає створити позитивне навчальне середовище та підтримувати зв'язок між учнями, вчителями та батьками.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"</a:t>
            </a:r>
            <a:r>
              <a:rPr lang="en-US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Speech Blubs" – 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додаток для розвитку мовлення, особливо корисний для дітей з мовленнєвими порушеннями.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"</a:t>
            </a:r>
            <a:r>
              <a:rPr lang="en-US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Proloquo2Go" – 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комунікаційний додаток, призначений для дітей з порушеннями мовлення. Він використовує піктограми для спілкування.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"</a:t>
            </a:r>
            <a:r>
              <a:rPr lang="en-US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Seeing AI" – 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додаток від </a:t>
            </a:r>
            <a:r>
              <a:rPr lang="en-US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Microsoft, 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який перетворює зображення та текст на аудіо, що є корисним для дітей з вадами зору.</a:t>
            </a:r>
            <a:endParaRPr lang="ru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44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B955D6-EF77-1CE6-D44F-CD5FE7A29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488272"/>
            <a:ext cx="8797771" cy="60046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2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. Пристосування для дітей з ООП: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Адаптивні клавіатури та миші допомагають дітям з фізичними обмеженнями легко взаємодіяти з комп'ютерами.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Інтерактивні дошки сприяють інтерактивному навчанню, допомагаючи дітям з різними видами порушень (наприклад, порушення слуху або зору) сприймати інформацію через різні канали.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Таблети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з адаптивними додатками – дозволяють створювати індивідуальні програми навчання для дітей з різними потребами.</a:t>
            </a:r>
            <a:endParaRPr lang="ru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04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B955D6-EF77-1CE6-D44F-CD5FE7A29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177553"/>
            <a:ext cx="8797771" cy="647182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	</a:t>
            </a: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Формування інклюзивного середовища в школі включає як фізичну, так і соціальну адаптацію: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Фізична адаптація: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Архітектурна доступність: Пандуси, ліфти, адаптовані санітарні кімнати та спеціальні місця в класах для учнів з обмеженими можливостями.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Спеціалізоване обладнання: Це можуть бути тактильні підлоги для дітей з порушенням зору або слухові системи для учнів з вадами слуху.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Соціальна адаптація: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Програми соціальної інтеграції: Важливо створювати можливості для спільної взаємодії дітей з ООП та їхніх однолітків через групові завдання та спільні </a:t>
            </a:r>
            <a:r>
              <a:rPr lang="uk-UA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проєкти</a:t>
            </a: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Психолого-педагогічна підтримка: Соціальні педагоги та шкільні психологи повинні надавати постійну підтримку дітям з ООП для полегшення їх соціальної адаптації.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Тренінги для вчителів та учнів: Це допомагає зрозуміти та прийняти особливості дітей з ООП, формуючи толерантне середовище.</a:t>
            </a:r>
          </a:p>
          <a:p>
            <a:pPr marL="0" indent="0" algn="just">
              <a:buNone/>
            </a:pPr>
            <a:endParaRPr lang="uk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Ці технології та методи допомагають створити ефективне інклюзивне середовище, яке підтримує всебічний розвиток і навчання дітей з особливими освітніми потребами​</a:t>
            </a:r>
          </a:p>
        </p:txBody>
      </p:sp>
    </p:spTree>
    <p:extLst>
      <p:ext uri="{BB962C8B-B14F-4D97-AF65-F5344CB8AC3E}">
        <p14:creationId xmlns:p14="http://schemas.microsoft.com/office/powerpoint/2010/main" val="3902998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85F4A-FFF9-8F00-C2F1-390081DB5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23" y="216698"/>
            <a:ext cx="4091552" cy="671069"/>
          </a:xfrm>
        </p:spPr>
        <p:txBody>
          <a:bodyPr>
            <a:normAutofit fontScale="90000"/>
          </a:bodyPr>
          <a:lstStyle/>
          <a:p>
            <a:r>
              <a:rPr lang="uk-UA" sz="2500" b="1" dirty="0">
                <a:solidFill>
                  <a:srgbClr val="03397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Завдання до практичного заняття:</a:t>
            </a:r>
            <a:endParaRPr lang="ru-UA" sz="2500" b="1" dirty="0">
              <a:solidFill>
                <a:srgbClr val="033970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9D3A70-CE02-5820-930C-1C88535F4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994" y="825623"/>
            <a:ext cx="4091552" cy="6032377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uk-UA" sz="1200" dirty="0">
                <a:solidFill>
                  <a:srgbClr val="03397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Що таке індивідуальна програма розвитку дитини з ООП і які основні етапи її розробки?</a:t>
            </a:r>
          </a:p>
          <a:p>
            <a:pPr marL="457200" indent="-457200" algn="just">
              <a:buAutoNum type="arabicPeriod"/>
            </a:pPr>
            <a:r>
              <a:rPr lang="uk-UA" sz="1200" dirty="0">
                <a:solidFill>
                  <a:srgbClr val="03397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Які основні компоненти ІПР і як вони впливають на освітню траєкторію дитини з особливими потребами? Як відбувається оцінка потреб дитини для розробки індивідуальної програми розвитку?</a:t>
            </a:r>
          </a:p>
          <a:p>
            <a:pPr marL="457200" indent="-457200" algn="just">
              <a:buAutoNum type="arabicPeriod"/>
            </a:pPr>
            <a:r>
              <a:rPr lang="uk-UA" sz="1200" dirty="0">
                <a:solidFill>
                  <a:srgbClr val="03397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Хто відповідальний за створення ІПР, і як забезпечується співпраця між педагогами, батьками та іншими фахівцями?</a:t>
            </a:r>
          </a:p>
          <a:p>
            <a:pPr marL="457200" indent="-457200" algn="just">
              <a:buAutoNum type="arabicPeriod"/>
            </a:pPr>
            <a:r>
              <a:rPr lang="uk-UA" sz="1200" dirty="0">
                <a:solidFill>
                  <a:srgbClr val="03397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Адаптація та модифікація навчальних матеріалів і методів викладання: Які методи адаптації навчальних матеріалів використовуються для учнів з різними типами порушень (наприклад, зорові, слухові, когнітивні)?</a:t>
            </a:r>
          </a:p>
          <a:p>
            <a:pPr marL="457200" indent="-457200" algn="just">
              <a:buAutoNum type="arabicPeriod"/>
            </a:pPr>
            <a:r>
              <a:rPr lang="uk-UA" sz="1200" dirty="0">
                <a:solidFill>
                  <a:srgbClr val="03397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У чому полягає різниця між адаптацією та модифікацією навчальних матеріалів? Наведіть приклади для кожної. Які стратегії можуть бути ефективними для викладання математики або читання дітям з ООП?</a:t>
            </a:r>
          </a:p>
          <a:p>
            <a:pPr marL="457200" indent="-457200" algn="just">
              <a:buAutoNum type="arabicPeriod"/>
            </a:pPr>
            <a:r>
              <a:rPr lang="uk-UA" sz="1200" dirty="0">
                <a:solidFill>
                  <a:srgbClr val="03397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Формування інклюзивного середовища в школі: Які елементи фізичної адаптації шкільного середовища необхідні для дітей з обмеженими фізичними можливостями? Які форми соціальної адаптації можна впровадити, щоб забезпечити інтеграцію дітей з ООП у шкільний колектив? Як вчителі та учні можуть сприяти створенню толерантного та приймаючого середовища в </a:t>
            </a:r>
            <a:r>
              <a:rPr lang="uk-UA" sz="1200" err="1">
                <a:solidFill>
                  <a:srgbClr val="03397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класі</a:t>
            </a:r>
            <a:r>
              <a:rPr lang="uk-UA" sz="1200">
                <a:solidFill>
                  <a:srgbClr val="03397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? Які </a:t>
            </a:r>
            <a:r>
              <a:rPr lang="uk-UA" sz="1200" dirty="0">
                <a:solidFill>
                  <a:srgbClr val="03397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основні кроки потрібно зробити для організації ефективної взаємодії між учнями з ООП та їх однолітками в інклюзивних класах?</a:t>
            </a:r>
          </a:p>
        </p:txBody>
      </p:sp>
    </p:spTree>
    <p:extLst>
      <p:ext uri="{BB962C8B-B14F-4D97-AF65-F5344CB8AC3E}">
        <p14:creationId xmlns:p14="http://schemas.microsoft.com/office/powerpoint/2010/main" val="3658915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Питання які розглядаються на лекції:</a:t>
            </a: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63" y="1690689"/>
            <a:ext cx="8700117" cy="4486274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Індивідуальна програма розвитку дитини з ООП. </a:t>
            </a:r>
          </a:p>
          <a:p>
            <a:pPr marL="514350" indent="-514350" algn="just">
              <a:buAutoNum type="arabicPeriod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Адаптація та модифікація навчальних матеріалів та методів викладання для дітей з ООП. </a:t>
            </a:r>
          </a:p>
          <a:p>
            <a:pPr marL="514350" indent="-514350" algn="just">
              <a:buAutoNum type="arabicPeriod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Сучасні цифрові інструменти та технології в інклюзивній освіті: навчальні додатки, пристосування для дітей з ООП. </a:t>
            </a:r>
          </a:p>
          <a:p>
            <a:pPr marL="514350" indent="-514350" algn="just">
              <a:buAutoNum type="arabicPeriod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Формування інклюзивного середовища в школі: фізична та соціальна адаптація.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05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B955D6-EF77-1CE6-D44F-CD5FE7A29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97" y="1207363"/>
            <a:ext cx="8282866" cy="480282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Одного разу я розмовляла з мамою, син якої навчається в одній із шкіл. Хлопчик має значні порушення розвитку й тому не може засвоювати матеріал шкільної програми на такому самому рівні, як більшість його однолітків. </a:t>
            </a:r>
          </a:p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Педагогиня поцікавилась у мами, що вона думає про очікування від навчання свого сина. </a:t>
            </a:r>
          </a:p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«По-перше, – відповіла вона, – не навчайте мого хлопчика багато всього різного. По-друге, – продовжила вона, – не марнуйте його часу даремно. І на останок додала: «Якщо мій син зможе засвоїти менше, ніж інші діти, тоді, прошу, навчити його найважливішого з того, що він мусить знати, щоби достойно жити у громаді».</a:t>
            </a:r>
          </a:p>
        </p:txBody>
      </p:sp>
    </p:spTree>
    <p:extLst>
      <p:ext uri="{BB962C8B-B14F-4D97-AF65-F5344CB8AC3E}">
        <p14:creationId xmlns:p14="http://schemas.microsoft.com/office/powerpoint/2010/main" val="4108293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1C70D1-F12F-161C-244D-6400AD854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84" y="346230"/>
            <a:ext cx="8637973" cy="1074197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uk-UA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Індивідуальна програма розвитку дитини з ООП 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B955D6-EF77-1CE6-D44F-CD5FE7A29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10" y="1633491"/>
            <a:ext cx="8806646" cy="47495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	ДЛЯ КОГО СКЛАДАЄТЬСЯ ІНДИВІДУАЛЬНА ПРОГРАМА РОЗВИТКУ?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	</a:t>
            </a: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Індивідуальна програма розвитку (ІПР) розробляється для учнів, у яких виникають труднощі при засвоєнні змісту навчальноїпрограми загальноосвітніх навчальних закладів.  Найчастіше такі труднощі пов’язані з особливостями психофізичного розвитку дитини. Індивідуальне планування забезпечує навчання таких учнів з урахуванням їхніх можливостей і потреб і дає можливість проводити системну оцінку досягнень у всіх сферах розвитку дитини.</a:t>
            </a:r>
          </a:p>
          <a:p>
            <a:pPr marL="0" indent="0" algn="just">
              <a:buNone/>
            </a:pPr>
            <a:endParaRPr lang="ru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05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B955D6-EF77-1CE6-D44F-CD5FE7A29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488272"/>
            <a:ext cx="8797771" cy="600460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	</a:t>
            </a:r>
            <a:r>
              <a:rPr lang="uk-UA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Метою </a:t>
            </a: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складання індивідуальної програми розвитку є вироблення командою фахівців спільного бачення ефективності організації навчально-виховного процесу дитини з особливими освітніми потребами в умовах загальноосвітнього простору.</a:t>
            </a:r>
          </a:p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	</a:t>
            </a:r>
          </a:p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	Індивідуальна програма розвитку (ІПР) – це документ, який відображає процес планування, загального розвитку, досягнень у тих сферах життєдіяльності учня, в яких він потребує додаткової підтримки.</a:t>
            </a:r>
          </a:p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	ІПР розробляється командою фахівців (групою індивідуального супроводу дитини), у склад якої входять учитель, асистент учителя, представник адміністрації, спеціальніпедагоги й обов’язково батьки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.</a:t>
            </a:r>
            <a:endParaRPr lang="ru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536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B955D6-EF77-1CE6-D44F-CD5FE7A29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15" y="221942"/>
            <a:ext cx="8549197" cy="644518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	</a:t>
            </a:r>
            <a:endParaRPr lang="ru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6E067A-35BB-4DCD-B007-67E9DB691463}"/>
              </a:ext>
            </a:extLst>
          </p:cNvPr>
          <p:cNvSpPr txBox="1"/>
          <p:nvPr/>
        </p:nvSpPr>
        <p:spPr>
          <a:xfrm>
            <a:off x="124288" y="221942"/>
            <a:ext cx="8895423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chemeClr val="bg1"/>
                </a:solidFill>
              </a:rPr>
              <a:t>ІНДИВІДУАЛЬНА ПРОГРАМА РОЗВИТКУ МІСТИТЬ ТАКІ РОЗДІЛИ: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bg1"/>
                </a:solidFill>
              </a:rPr>
              <a:t>Загальна інформація про дитину: ім’я та прізвище, вік, телефони батьків, адреса, проблема розвитку (інформація про особливі освітні потреби), дата зарахування дитини у школу та строк, на  якийскладається програма.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200" dirty="0">
                <a:solidFill>
                  <a:schemeClr val="bg1"/>
                </a:solidFill>
              </a:rPr>
              <a:t>Наявний рівень знань і вмінь. Група фахівців вивчає можливості та потребидитини, фіксує результати вивчення: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200" dirty="0">
                <a:solidFill>
                  <a:schemeClr val="bg1"/>
                </a:solidFill>
              </a:rPr>
              <a:t> її вміння, сильні якості та труднощі, стиль навчання, у чому їй потрібна допомога;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200" dirty="0">
                <a:solidFill>
                  <a:schemeClr val="bg1"/>
                </a:solidFill>
              </a:rPr>
              <a:t>інформація про вплив порушень розвитку дитини на її здатність до навчання (відомості, надані психолого-медико-педагогічною консультацією).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200" dirty="0">
                <a:solidFill>
                  <a:schemeClr val="bg1"/>
                </a:solidFill>
              </a:rPr>
              <a:t>Спеціальні та додаткові освітні послуги. В індивідуальній програмі розвитку фіксується розклад занять з відповідними фахівцями (логопедом, фізіотерапевтом, психологом та іншими спеціалістами), указуються кількість і тривалість таких занять з дитиною.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200" dirty="0">
                <a:solidFill>
                  <a:schemeClr val="bg1"/>
                </a:solidFill>
              </a:rPr>
              <a:t>Адаптація/модифікація. </a:t>
            </a:r>
          </a:p>
        </p:txBody>
      </p:sp>
    </p:spTree>
    <p:extLst>
      <p:ext uri="{BB962C8B-B14F-4D97-AF65-F5344CB8AC3E}">
        <p14:creationId xmlns:p14="http://schemas.microsoft.com/office/powerpoint/2010/main" val="334484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B955D6-EF77-1CE6-D44F-CD5FE7A29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15" y="221942"/>
            <a:ext cx="8549197" cy="644518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	</a:t>
            </a:r>
            <a:endParaRPr lang="ru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AD78CD-8DEB-4718-A384-0EBB3AC05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78" y="314864"/>
            <a:ext cx="7112643" cy="622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93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B955D6-EF77-1CE6-D44F-CD5FE7A29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15" y="221942"/>
            <a:ext cx="8549197" cy="644518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	</a:t>
            </a:r>
            <a:endParaRPr lang="ru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2CF9EE-77FA-45A5-8D3C-37D6CA3C7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792" y="303362"/>
            <a:ext cx="6302415" cy="62512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BF3E8C-BED7-41B3-9908-E82490B44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792" y="303362"/>
            <a:ext cx="6302415" cy="625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45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B955D6-EF77-1CE6-D44F-CD5FE7A29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15" y="221942"/>
            <a:ext cx="8549197" cy="644518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	</a:t>
            </a:r>
            <a:endParaRPr lang="ru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45A465-021C-4BAE-9486-E0F8F9145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78" y="366622"/>
            <a:ext cx="7112643" cy="612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543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463</TotalTime>
  <Words>1042</Words>
  <Application>Microsoft Office PowerPoint</Application>
  <PresentationFormat>Экран (4:3)</PresentationFormat>
  <Paragraphs>59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Gotham Pro</vt:lpstr>
      <vt:lpstr>Wingdings</vt:lpstr>
      <vt:lpstr>Тема Office</vt:lpstr>
      <vt:lpstr>Тема 4. Організація освітнього процесу в умовах інклюзивної освіти</vt:lpstr>
      <vt:lpstr>Питання які розглядаються на лекції:</vt:lpstr>
      <vt:lpstr>Презентация PowerPoint</vt:lpstr>
      <vt:lpstr>  Індивідуальна програма розвитку дитини з ООП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Завдання до практичного заняття: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 презентації</dc:title>
  <dc:creator>Microsoft Office User</dc:creator>
  <cp:lastModifiedBy>Леся</cp:lastModifiedBy>
  <cp:revision>10</cp:revision>
  <dcterms:created xsi:type="dcterms:W3CDTF">2023-12-13T16:18:17Z</dcterms:created>
  <dcterms:modified xsi:type="dcterms:W3CDTF">2024-09-30T11:17:03Z</dcterms:modified>
</cp:coreProperties>
</file>