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3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5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8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3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737B-EA6F-44AA-853F-2A5A3FCE898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C9D0-4443-47C9-A3F2-1F89F97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МЕХАНИЧЕСКИЕ СВОЙСТВА МАТЕРИАЛОВ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0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111675"/>
              </p:ext>
            </p:extLst>
          </p:nvPr>
        </p:nvGraphicFramePr>
        <p:xfrm>
          <a:off x="608076" y="0"/>
          <a:ext cx="10931652" cy="6843060"/>
        </p:xfrm>
        <a:graphic>
          <a:graphicData uri="http://schemas.openxmlformats.org/drawingml/2006/table">
            <a:tbl>
              <a:tblPr/>
              <a:tblGrid>
                <a:gridCol w="10931652">
                  <a:extLst>
                    <a:ext uri="{9D8B030D-6E8A-4147-A177-3AD203B41FA5}">
                      <a16:colId xmlns:a16="http://schemas.microsoft.com/office/drawing/2014/main" val="3531712521"/>
                    </a:ext>
                  </a:extLst>
                </a:gridCol>
              </a:tblGrid>
              <a:tr h="5645023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dirty="0" smtClean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МЕХАНИЧЕСКИЕ </a:t>
                      </a:r>
                      <a:r>
                        <a:rPr lang="ru-RU" sz="1600" b="1" u="none" strike="noStrike" dirty="0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</a:rPr>
                        <a:t>СВОЙСТВА МАТЕРИАЛОВ</a:t>
                      </a:r>
                    </a:p>
                    <a:p>
                      <a:pPr algn="ctr"/>
                      <a:r>
                        <a:rPr lang="ru-RU" sz="1600" b="1" dirty="0">
                          <a:effectLst/>
                          <a:latin typeface="Verdana" panose="020B0604030504040204" pitchFamily="34" charset="0"/>
                        </a:rPr>
                        <a:t>Критерии выбора материала</a:t>
                      </a:r>
                      <a:endParaRPr lang="ru-RU" sz="1600" dirty="0"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ru-RU" sz="1600" b="1" i="1" dirty="0">
                          <a:effectLst/>
                          <a:latin typeface="Verdana" panose="020B0604030504040204" pitchFamily="34" charset="0"/>
                        </a:rPr>
                        <a:t>Свойства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 – это количественная или качественная характеристика материала, определяющая его общность или различие с другими материалами</a:t>
                      </a:r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Выделяют 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три основные группы свойств: эксплуатационные, технологические и стоимостные, которые лежат в основе выбора материала и  определяют техническую и экономическую  целесообразность его применения. Первостепенное значение имеют эксплуатационные свойства</a:t>
                      </a:r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600" b="1" i="1" dirty="0" smtClean="0">
                          <a:effectLst/>
                          <a:latin typeface="Verdana" panose="020B0604030504040204" pitchFamily="34" charset="0"/>
                        </a:rPr>
                        <a:t>Эксплуатационными</a:t>
                      </a:r>
                      <a:r>
                        <a:rPr lang="ru-RU" sz="1600" i="1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 называют свойства материала, которые определяют работоспособность деталей машин, приборов и инструментов, их силовые, скоростные, стоимостные и другие технико-эксплуатационные показатели.</a:t>
                      </a:r>
                      <a:br>
                        <a:rPr lang="ru-RU" sz="1600" dirty="0"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Работоспособность подавляющего большинства деталей машин и изделий обеспечивает уровень механических свойств, которые характеризуют поведение материала под действием внешней нагрузки. Так как условия </a:t>
                      </a:r>
                      <a:r>
                        <a:rPr lang="ru-RU" sz="1600" dirty="0" err="1">
                          <a:effectLst/>
                          <a:latin typeface="Verdana" panose="020B0604030504040204" pitchFamily="34" charset="0"/>
                        </a:rPr>
                        <a:t>нагружения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 деталей машин разнообразны, то механические свойства включают большую группу показателей</a:t>
                      </a:r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зависимости от изменения во времени нагрузки подразделяют на статические и динамические. Статическое </a:t>
                      </a:r>
                      <a:r>
                        <a:rPr lang="ru-RU" sz="1600" dirty="0" err="1">
                          <a:effectLst/>
                          <a:latin typeface="Verdana" panose="020B0604030504040204" pitchFamily="34" charset="0"/>
                        </a:rPr>
                        <a:t>нагружение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 характеризуется малой скоростью изменения своей величины, а динамические нагрузки изменяются во времени с большими скоростями, например, при ударном </a:t>
                      </a:r>
                      <a:r>
                        <a:rPr lang="ru-RU" sz="1600" dirty="0" err="1">
                          <a:effectLst/>
                          <a:latin typeface="Verdana" panose="020B0604030504040204" pitchFamily="34" charset="0"/>
                        </a:rPr>
                        <a:t>нагружении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. Кроме того, нагрузки подразделяют на растягивающие, сжимающие, изгибающие, скручивающие и срезывающие. Изменение нагрузки может иметь периодически повторяющийся характер, вследствие чего их называют повторно- переменными или циклическими. В условиях эксплуатации машин воздействие перечисленных нагрузок может проявляться в различных сочетаниях</a:t>
                      </a:r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600" dirty="0" smtClean="0">
                          <a:effectLst/>
                          <a:latin typeface="Verdana" panose="020B0604030504040204" pitchFamily="34" charset="0"/>
                        </a:rPr>
                        <a:t>Под 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воздействием внешних нагрузок, а также структурно-фазовых превращений в материале конструкций возникают внутренние силы, которые могут быть выражены через  внешние нагрузки. Внутренние силы, приходящиеся на единицу площади поперечного сечения тела, называют </a:t>
                      </a:r>
                      <a:r>
                        <a:rPr lang="ru-RU" sz="1600" i="1" dirty="0">
                          <a:effectLst/>
                          <a:latin typeface="Verdana" panose="020B0604030504040204" pitchFamily="34" charset="0"/>
                        </a:rPr>
                        <a:t>напряжениями</a:t>
                      </a:r>
                      <a:r>
                        <a:rPr lang="ru-RU" sz="1600" dirty="0">
                          <a:effectLst/>
                          <a:latin typeface="Verdana" panose="020B0604030504040204" pitchFamily="34" charset="0"/>
                        </a:rPr>
                        <a:t>. Введение понятия напряжений позволяет проводить расчеты на прочность конструкций и их элементов.</a:t>
                      </a:r>
                    </a:p>
                  </a:txBody>
                  <a:tcPr marL="7770" marR="7770" marT="7770" marB="7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68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9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104" y="374904"/>
            <a:ext cx="11109960" cy="6281928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600" dirty="0"/>
              <a:t>В простейшем случае осевого растяжения цилиндрического стержня напряжение </a:t>
            </a:r>
            <a:r>
              <a:rPr lang="ru-RU" sz="1600" b="1" dirty="0"/>
              <a:t>σ </a:t>
            </a:r>
            <a:r>
              <a:rPr lang="ru-RU" sz="1600" dirty="0" err="1"/>
              <a:t>опеределяют</a:t>
            </a:r>
            <a:r>
              <a:rPr lang="ru-RU" sz="1600" dirty="0"/>
              <a:t> как отношение растягивающее силы Р к начальной площади поперечного сечения </a:t>
            </a:r>
            <a:r>
              <a:rPr lang="ru-RU" sz="1600" dirty="0" err="1"/>
              <a:t>F</a:t>
            </a:r>
            <a:r>
              <a:rPr lang="ru-RU" sz="1600" baseline="-25000" dirty="0" err="1"/>
              <a:t>o</a:t>
            </a:r>
            <a:r>
              <a:rPr lang="ru-RU" sz="1600" dirty="0"/>
              <a:t>, т.е.</a:t>
            </a:r>
          </a:p>
          <a:p>
            <a:pPr marL="0" indent="0" algn="ctr">
              <a:buNone/>
            </a:pPr>
            <a:r>
              <a:rPr lang="ru-RU" sz="1600" b="1" dirty="0"/>
              <a:t>σ = </a:t>
            </a:r>
            <a:r>
              <a:rPr lang="ru-RU" sz="1600" b="1" dirty="0" smtClean="0"/>
              <a:t>P/</a:t>
            </a:r>
            <a:r>
              <a:rPr lang="ru-RU" sz="1600" b="1" dirty="0" err="1" smtClean="0"/>
              <a:t>F</a:t>
            </a:r>
            <a:r>
              <a:rPr lang="ru-RU" sz="1600" b="1" baseline="-25000" dirty="0" err="1" smtClean="0"/>
              <a:t>o</a:t>
            </a:r>
            <a:endParaRPr lang="ru-RU" sz="1600" baseline="-25000" dirty="0"/>
          </a:p>
          <a:p>
            <a:pPr marL="0" indent="447675" algn="just">
              <a:buNone/>
            </a:pPr>
            <a:r>
              <a:rPr lang="ru-RU" sz="1600" dirty="0" smtClean="0"/>
              <a:t>Действие </a:t>
            </a:r>
            <a:r>
              <a:rPr lang="ru-RU" sz="1600" dirty="0"/>
              <a:t>внешних сил приводит к деформации тела, т.е. к изменению его размером и формы. Деформация, исчезающая после разгрузки, называется </a:t>
            </a:r>
            <a:r>
              <a:rPr lang="ru-RU" sz="1600" b="1" dirty="0"/>
              <a:t>упругой</a:t>
            </a:r>
            <a:r>
              <a:rPr lang="ru-RU" sz="1600" dirty="0"/>
              <a:t>, а остающаяся в теле – </a:t>
            </a:r>
            <a:r>
              <a:rPr lang="ru-RU" sz="1600" b="1" dirty="0" smtClean="0"/>
              <a:t>пластической (остаточной</a:t>
            </a:r>
            <a:r>
              <a:rPr lang="ru-RU" sz="1600" dirty="0" smtClean="0"/>
              <a:t>).</a:t>
            </a:r>
          </a:p>
          <a:p>
            <a:pPr marL="0" indent="447675" algn="just">
              <a:buNone/>
            </a:pPr>
            <a:r>
              <a:rPr lang="ru-RU" sz="1600" dirty="0" smtClean="0"/>
              <a:t>Работоспособность </a:t>
            </a:r>
            <a:r>
              <a:rPr lang="ru-RU" sz="1600" dirty="0"/>
              <a:t>отдельной группы деталей машин зависит не только от механических свойств, но и от сопротивления воздействию химически активной рабочей среды, если такое воздействие становится значительным, то определяющим становятся физико-химические свойства материала – жаростойкость и коррозионная стойкость</a:t>
            </a:r>
            <a:r>
              <a:rPr lang="ru-RU" sz="1600" dirty="0" smtClean="0"/>
              <a:t>.</a:t>
            </a:r>
          </a:p>
          <a:p>
            <a:pPr marL="0" indent="447675" algn="just">
              <a:buNone/>
            </a:pPr>
            <a:r>
              <a:rPr lang="ru-RU" sz="1600" b="1" i="1" dirty="0" smtClean="0"/>
              <a:t>Жаростойкость</a:t>
            </a:r>
            <a:r>
              <a:rPr lang="ru-RU" sz="1600" i="1" dirty="0"/>
              <a:t> </a:t>
            </a:r>
            <a:r>
              <a:rPr lang="ru-RU" sz="1600" dirty="0"/>
              <a:t>характеризует способность материала противостоять химической коррозии в атмосфере сухих газов при высокой температуре. У металлов нагрев сопровождается образованием на поверхности оксидного слоя (окалины</a:t>
            </a:r>
            <a:r>
              <a:rPr lang="ru-RU" sz="1600" dirty="0" smtClean="0"/>
              <a:t>).</a:t>
            </a:r>
          </a:p>
          <a:p>
            <a:pPr marL="0" indent="447675" algn="just">
              <a:buNone/>
            </a:pPr>
            <a:r>
              <a:rPr lang="ru-RU" sz="1600" b="1" i="1" dirty="0" smtClean="0"/>
              <a:t>Коррозионная </a:t>
            </a:r>
            <a:r>
              <a:rPr lang="ru-RU" sz="1600" b="1" i="1" dirty="0"/>
              <a:t>стойкость</a:t>
            </a:r>
            <a:r>
              <a:rPr lang="ru-RU" sz="1600" dirty="0"/>
              <a:t> – это способность металла противостоять электрохимический коррозии, которая развивается при наличие жидкой среды на поверхности металла и ее электрохимической неоднородности.</a:t>
            </a:r>
            <a:br>
              <a:rPr lang="ru-RU" sz="1600" dirty="0"/>
            </a:br>
            <a:r>
              <a:rPr lang="ru-RU" sz="1600" dirty="0"/>
              <a:t>Для некоторых деталей машин, важные значение имеют физические свойства, характеризующие поведение материалов в магнитных, электрических и тепловых полях, а также под воздействием потоков высокой энергии или радиации. Их принято подразделять на магнитные, электрические, теплофизические и радиационные</a:t>
            </a:r>
            <a:r>
              <a:rPr lang="ru-RU" sz="1600" dirty="0" smtClean="0"/>
              <a:t>.</a:t>
            </a:r>
          </a:p>
          <a:p>
            <a:pPr marL="0" indent="447675" algn="just">
              <a:buNone/>
            </a:pPr>
            <a:r>
              <a:rPr lang="ru-RU" sz="1600" dirty="0" smtClean="0"/>
              <a:t>Способность </a:t>
            </a:r>
            <a:r>
              <a:rPr lang="ru-RU" sz="1600" dirty="0"/>
              <a:t>материала подвергаться различным методам горячей и холодной обработки определяют по </a:t>
            </a:r>
            <a:r>
              <a:rPr lang="ru-RU" sz="1600" b="1" i="1" dirty="0"/>
              <a:t>технологическим свойствам</a:t>
            </a:r>
            <a:r>
              <a:rPr lang="ru-RU" sz="1600" b="1" dirty="0"/>
              <a:t>. </a:t>
            </a:r>
            <a:r>
              <a:rPr lang="ru-RU" sz="1600" dirty="0"/>
              <a:t>К ним относят литейные свойства, </a:t>
            </a:r>
            <a:r>
              <a:rPr lang="ru-RU" sz="1600" dirty="0" err="1"/>
              <a:t>деформируемость</a:t>
            </a:r>
            <a:r>
              <a:rPr lang="ru-RU" sz="1600" dirty="0"/>
              <a:t>, свариваемость и обрабатываемость  режущим инструментом. Технологические свойства позволяют производить формоизменяющую обработку и получать заготовки и детали машин</a:t>
            </a:r>
            <a:r>
              <a:rPr lang="ru-RU" sz="1600" dirty="0" smtClean="0"/>
              <a:t>.</a:t>
            </a:r>
          </a:p>
          <a:p>
            <a:pPr marL="0" indent="447675" algn="just">
              <a:buNone/>
            </a:pPr>
            <a:r>
              <a:rPr lang="ru-RU" sz="1600" dirty="0" smtClean="0"/>
              <a:t>К </a:t>
            </a:r>
            <a:r>
              <a:rPr lang="ru-RU" sz="1600" dirty="0"/>
              <a:t>последней группе основных свойств относится стоимость материала, которая оценивает экономичность его использования. Ее количественным показателем является – оптовая цена – стоимость единицы массы материалы в виде слитков, профилей, порошка, штучных и сварных заготовок, по которым завод-изготовитель реализует свою продукцию машиностроительным и приборостроительным </a:t>
            </a:r>
            <a:r>
              <a:rPr lang="ru-RU" sz="1600" dirty="0" smtClean="0"/>
              <a:t>предприятиям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7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1030712" cy="63550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Механические свойства, определяемые при статических нагрузках</a:t>
            </a:r>
            <a:endParaRPr lang="ru-RU" dirty="0"/>
          </a:p>
          <a:p>
            <a:pPr marL="0" indent="447675" algn="just">
              <a:buNone/>
            </a:pPr>
            <a:r>
              <a:rPr lang="ru-RU" dirty="0"/>
              <a:t>Механические свойства характеризуют сопротивление материала деформации, разрушению или особенность его поведения в процессе разрушения. Эта группа свойств включает показатели прочности, жесткости (упругости), пластичности, твердости и вязкости. Основную группу таких показателей  составляют стандартные характеристики механических свойств, которые определяют в лабораторных условиях на образцах стандартных размеров.  Полученные при таких испытаниях показатели механических свойств оценивают поведение материалов под внешней нагрузкой без учета конструкции детали и условий эксплуатации</a:t>
            </a:r>
            <a:r>
              <a:rPr lang="ru-RU" dirty="0" smtClean="0"/>
              <a:t>.</a:t>
            </a:r>
          </a:p>
          <a:p>
            <a:pPr marL="0" indent="447675" algn="just">
              <a:buNone/>
            </a:pPr>
            <a:r>
              <a:rPr lang="ru-RU" dirty="0" smtClean="0"/>
              <a:t>По </a:t>
            </a:r>
            <a:r>
              <a:rPr lang="ru-RU" dirty="0"/>
              <a:t>способу приложения нагрузок различают статические испытания на растяжение, сжатие, изгиб, кручение, сдвиг или срез. Наиболее распространены испытания на растяжения (ГОСТ 1497-84), которые дают возможность определить несколько важных показателей механических свойств.</a:t>
            </a:r>
          </a:p>
          <a:p>
            <a:pPr marL="0" indent="447675" algn="just">
              <a:buNone/>
            </a:pPr>
            <a:r>
              <a:rPr lang="ru-RU" i="1" dirty="0"/>
              <a:t>Испытание на растяжение</a:t>
            </a:r>
            <a:r>
              <a:rPr lang="ru-RU" dirty="0"/>
              <a:t>. При растяжении стандартных образцов с площадью поперечного сечения </a:t>
            </a:r>
            <a:r>
              <a:rPr lang="ru-RU" dirty="0" err="1"/>
              <a:t>F</a:t>
            </a:r>
            <a:r>
              <a:rPr lang="ru-RU" baseline="-25000" dirty="0" err="1"/>
              <a:t>o</a:t>
            </a:r>
            <a:r>
              <a:rPr lang="ru-RU" dirty="0"/>
              <a:t>  и рабочей (расчетной) длиной </a:t>
            </a:r>
            <a:r>
              <a:rPr lang="ru-RU" dirty="0" err="1"/>
              <a:t>l</a:t>
            </a:r>
            <a:r>
              <a:rPr lang="ru-RU" baseline="-25000" dirty="0" err="1"/>
              <a:t>o</a:t>
            </a:r>
            <a:r>
              <a:rPr lang="ru-RU" dirty="0"/>
              <a:t> строят диаграмму растяжения в координатах: нагрузка – удлинение образца (</a:t>
            </a:r>
            <a:r>
              <a:rPr lang="ru-RU" dirty="0" err="1"/>
              <a:t>рис.1</a:t>
            </a:r>
            <a:r>
              <a:rPr lang="ru-RU" dirty="0"/>
              <a:t>). На диаграмме выделяют три участка: упругой деформации до нагрузки </a:t>
            </a:r>
            <a:r>
              <a:rPr lang="ru-RU" dirty="0" err="1"/>
              <a:t>Р</a:t>
            </a:r>
            <a:r>
              <a:rPr lang="ru-RU" baseline="-25000" dirty="0" err="1"/>
              <a:t>упр</a:t>
            </a:r>
            <a:r>
              <a:rPr lang="ru-RU" dirty="0"/>
              <a:t>.; равномерной пластической деформации от </a:t>
            </a:r>
            <a:r>
              <a:rPr lang="ru-RU" dirty="0" err="1"/>
              <a:t>Р</a:t>
            </a:r>
            <a:r>
              <a:rPr lang="ru-RU" baseline="-25000" dirty="0" err="1"/>
              <a:t>упр</a:t>
            </a:r>
            <a:r>
              <a:rPr lang="ru-RU" dirty="0"/>
              <a:t>. до </a:t>
            </a:r>
            <a:r>
              <a:rPr lang="ru-RU" dirty="0" err="1"/>
              <a:t>Р</a:t>
            </a:r>
            <a:r>
              <a:rPr lang="ru-RU" baseline="-25000" dirty="0" err="1"/>
              <a:t>max</a:t>
            </a:r>
            <a:r>
              <a:rPr lang="ru-RU" dirty="0"/>
              <a:t>  и сосредоточенной пластической деформации от </a:t>
            </a:r>
            <a:r>
              <a:rPr lang="ru-RU" dirty="0" err="1"/>
              <a:t>Р</a:t>
            </a:r>
            <a:r>
              <a:rPr lang="ru-RU" baseline="-25000" dirty="0" err="1"/>
              <a:t>max</a:t>
            </a:r>
            <a:r>
              <a:rPr lang="ru-RU" dirty="0"/>
              <a:t>  до </a:t>
            </a:r>
            <a:r>
              <a:rPr lang="ru-RU" dirty="0" err="1"/>
              <a:t>Р</a:t>
            </a:r>
            <a:r>
              <a:rPr lang="ru-RU" baseline="-25000" dirty="0" err="1"/>
              <a:t>к</a:t>
            </a:r>
            <a:r>
              <a:rPr lang="ru-RU" dirty="0"/>
              <a:t>.  Прямолинейной участок сохраняется до нагрузки,  соответствующей пределу пропорциональности </a:t>
            </a:r>
            <a:r>
              <a:rPr lang="ru-RU" dirty="0" err="1"/>
              <a:t>Р</a:t>
            </a:r>
            <a:r>
              <a:rPr lang="ru-RU" baseline="-25000" dirty="0" err="1"/>
              <a:t>пц</a:t>
            </a:r>
            <a:r>
              <a:rPr lang="ru-RU" dirty="0"/>
              <a:t>. Тангенс угла наклона прямолинейного участка характеризует модуль упругости первого рода Е.</a:t>
            </a:r>
          </a:p>
          <a:p>
            <a:pPr marL="0" indent="447675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5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0" y="207556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Рис. 1.</a:t>
            </a:r>
            <a:r>
              <a:rPr lang="ru-RU" dirty="0"/>
              <a:t> Диаграмма растяжения пластичного металла (а) и диаграммы</a:t>
            </a:r>
            <a:br>
              <a:rPr lang="ru-RU" dirty="0"/>
            </a:br>
            <a:r>
              <a:rPr lang="ru-RU" dirty="0"/>
              <a:t>условных напряжений пластичного (б) и хрупкого (в) металлов.</a:t>
            </a:r>
            <a:br>
              <a:rPr lang="ru-RU" dirty="0"/>
            </a:br>
            <a:r>
              <a:rPr lang="ru-RU" dirty="0"/>
              <a:t>Диаграмма истинных напряжений (штриховая линия) дана для сравнения.</a:t>
            </a:r>
          </a:p>
          <a:p>
            <a:pPr marL="0" indent="0" algn="just">
              <a:buNone/>
            </a:pPr>
            <a:r>
              <a:rPr lang="ru-RU" dirty="0"/>
              <a:t>Пластическая деформация выше  </a:t>
            </a:r>
            <a:r>
              <a:rPr lang="ru-RU" dirty="0" err="1"/>
              <a:t>Р</a:t>
            </a:r>
            <a:r>
              <a:rPr lang="ru-RU" baseline="-25000" dirty="0" err="1"/>
              <a:t>упр</a:t>
            </a:r>
            <a:r>
              <a:rPr lang="ru-RU" baseline="-25000" dirty="0"/>
              <a:t>. </a:t>
            </a:r>
            <a:r>
              <a:rPr lang="ru-RU" dirty="0"/>
              <a:t>идет при возрастающей нагрузке, так как металл в процессе деформирования упрочняется. Упрочнение материала при деформации называется наклепом.</a:t>
            </a:r>
          </a:p>
          <a:p>
            <a:pPr marL="0" indent="0" algn="just">
              <a:buNone/>
            </a:pPr>
            <a:r>
              <a:rPr lang="ru-RU" dirty="0"/>
              <a:t>Наклеп металла увеличивается до момента разрыва образца, хотя растягивающая нагрузка при этом уменьшается от </a:t>
            </a:r>
            <a:r>
              <a:rPr lang="ru-RU" dirty="0" err="1"/>
              <a:t>Р</a:t>
            </a:r>
            <a:r>
              <a:rPr lang="ru-RU" baseline="-25000" dirty="0" err="1"/>
              <a:t>max</a:t>
            </a:r>
            <a:r>
              <a:rPr lang="ru-RU" dirty="0"/>
              <a:t>  до </a:t>
            </a:r>
            <a:r>
              <a:rPr lang="ru-RU" dirty="0" err="1"/>
              <a:t>Р</a:t>
            </a:r>
            <a:r>
              <a:rPr lang="ru-RU" baseline="-25000" dirty="0" err="1"/>
              <a:t>к</a:t>
            </a:r>
            <a:r>
              <a:rPr lang="ru-RU" baseline="-25000" dirty="0"/>
              <a:t> </a:t>
            </a:r>
            <a:r>
              <a:rPr lang="ru-RU" dirty="0"/>
              <a:t>(</a:t>
            </a:r>
            <a:r>
              <a:rPr lang="ru-RU" dirty="0" err="1"/>
              <a:t>рис.1</a:t>
            </a:r>
            <a:r>
              <a:rPr lang="ru-RU" dirty="0"/>
              <a:t>, а). Это объясняется появлением в образце местного утонения-шейки, в котором в основном сосредотачивается пластическая деформация. Несмотря на уменьшение нагрузки, растягивающие напряжения в шейке повышается до тех пор, пока образец не разрушится.</a:t>
            </a:r>
            <a:br>
              <a:rPr lang="ru-RU" dirty="0"/>
            </a:br>
            <a:r>
              <a:rPr lang="ru-RU" dirty="0"/>
              <a:t>При растяжении образец удлиняется, а его поперечное сечение непрерывно уменьшается. Истинное напряжение определяются делением действующей в определенный момент нагрузки на площадь, которую образец имеет в этот момент (</a:t>
            </a:r>
            <a:r>
              <a:rPr lang="ru-RU" dirty="0" err="1"/>
              <a:t>рис.1,б</a:t>
            </a:r>
            <a:r>
              <a:rPr lang="ru-RU" dirty="0"/>
              <a:t>). Эти напряжения в повседневной практике не определяют, а пользуются условиями напряжениями, считая, что поперечное сечение </a:t>
            </a:r>
            <a:r>
              <a:rPr lang="ru-RU" dirty="0" err="1"/>
              <a:t>F</a:t>
            </a:r>
            <a:r>
              <a:rPr lang="ru-RU" baseline="-25000" dirty="0" err="1"/>
              <a:t>o</a:t>
            </a:r>
            <a:r>
              <a:rPr lang="ru-RU" dirty="0"/>
              <a:t> образца остается неизменным.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205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418" y="189611"/>
            <a:ext cx="42576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2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744" y="197992"/>
            <a:ext cx="10939272" cy="64131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Напряжения </a:t>
            </a:r>
            <a:r>
              <a:rPr lang="ru-RU" b="1" dirty="0" err="1"/>
              <a:t>σ</a:t>
            </a:r>
            <a:r>
              <a:rPr lang="ru-RU" b="1" baseline="-25000" dirty="0" err="1"/>
              <a:t>упр</a:t>
            </a:r>
            <a:r>
              <a:rPr lang="ru-RU" b="1" baseline="-25000" dirty="0"/>
              <a:t>., </a:t>
            </a:r>
            <a:r>
              <a:rPr lang="ru-RU" b="1" dirty="0" err="1"/>
              <a:t>σ</a:t>
            </a:r>
            <a:r>
              <a:rPr lang="ru-RU" b="1" baseline="-25000" dirty="0" err="1"/>
              <a:t>т</a:t>
            </a:r>
            <a:r>
              <a:rPr lang="ru-RU" b="1" baseline="-25000" dirty="0"/>
              <a:t>, </a:t>
            </a:r>
            <a:r>
              <a:rPr lang="ru-RU" b="1" dirty="0" err="1"/>
              <a:t>σ</a:t>
            </a:r>
            <a:r>
              <a:rPr lang="ru-RU" b="1" baseline="-25000" dirty="0" err="1"/>
              <a:t>в</a:t>
            </a:r>
            <a:r>
              <a:rPr lang="ru-RU" dirty="0"/>
              <a:t> -  стандартные характеристики прочности. Каждая получается делением соответствующей нагрузки </a:t>
            </a:r>
            <a:r>
              <a:rPr lang="ru-RU" dirty="0" err="1"/>
              <a:t>Р</a:t>
            </a:r>
            <a:r>
              <a:rPr lang="ru-RU" baseline="-25000" dirty="0" err="1"/>
              <a:t>упр</a:t>
            </a:r>
            <a:r>
              <a:rPr lang="ru-RU" dirty="0"/>
              <a:t>. </a:t>
            </a:r>
            <a:r>
              <a:rPr lang="ru-RU" dirty="0" err="1"/>
              <a:t>Р</a:t>
            </a:r>
            <a:r>
              <a:rPr lang="ru-RU" baseline="-25000" dirty="0" err="1"/>
              <a:t>т</a:t>
            </a:r>
            <a:r>
              <a:rPr lang="ru-RU" dirty="0"/>
              <a:t>  и </a:t>
            </a:r>
            <a:r>
              <a:rPr lang="ru-RU" dirty="0" err="1"/>
              <a:t>Р</a:t>
            </a:r>
            <a:r>
              <a:rPr lang="ru-RU" baseline="-25000" dirty="0" err="1"/>
              <a:t>max</a:t>
            </a:r>
            <a:r>
              <a:rPr lang="ru-RU" dirty="0"/>
              <a:t>  на начальную площадь поперечного сечения </a:t>
            </a:r>
            <a:r>
              <a:rPr lang="ru-RU" dirty="0" err="1"/>
              <a:t>F</a:t>
            </a:r>
            <a:r>
              <a:rPr lang="ru-RU" baseline="-25000" dirty="0" err="1"/>
              <a:t>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Пределом упругости </a:t>
            </a:r>
            <a:r>
              <a:rPr lang="ru-RU" b="1" dirty="0" err="1"/>
              <a:t>σ</a:t>
            </a:r>
            <a:r>
              <a:rPr lang="ru-RU" b="1" baseline="-25000" dirty="0" err="1"/>
              <a:t>упр</a:t>
            </a:r>
            <a:r>
              <a:rPr lang="ru-RU" baseline="-25000" dirty="0"/>
              <a:t>. </a:t>
            </a:r>
            <a:r>
              <a:rPr lang="ru-RU" dirty="0"/>
              <a:t>называют напряжение, при котором пластическая деформация достигает значений 0,005; 0,02 и 0,05%. Соответствующие пределы упругости обозначают </a:t>
            </a:r>
            <a:r>
              <a:rPr lang="ru-RU" dirty="0" err="1"/>
              <a:t>σ</a:t>
            </a:r>
            <a:r>
              <a:rPr lang="ru-RU" baseline="-25000" dirty="0" err="1"/>
              <a:t>0,005</a:t>
            </a:r>
            <a:r>
              <a:rPr lang="ru-RU" baseline="-25000" dirty="0"/>
              <a:t>, </a:t>
            </a:r>
            <a:r>
              <a:rPr lang="ru-RU" dirty="0" err="1"/>
              <a:t>σ</a:t>
            </a:r>
            <a:r>
              <a:rPr lang="ru-RU" baseline="-25000" dirty="0" err="1"/>
              <a:t>0,02</a:t>
            </a:r>
            <a:r>
              <a:rPr lang="ru-RU" baseline="-25000" dirty="0"/>
              <a:t>, </a:t>
            </a:r>
            <a:r>
              <a:rPr lang="ru-RU" dirty="0" err="1"/>
              <a:t>σ</a:t>
            </a:r>
            <a:r>
              <a:rPr lang="ru-RU" baseline="-25000" dirty="0" err="1"/>
              <a:t>0,05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/>
              <a:t>Условный предел текучести </a:t>
            </a:r>
            <a:r>
              <a:rPr lang="ru-RU" dirty="0"/>
              <a:t>– это напряжение,  которому соответствует пластическая деформация равная 0,2%; его обозначают </a:t>
            </a:r>
            <a:r>
              <a:rPr lang="ru-RU" dirty="0" err="1"/>
              <a:t>σ</a:t>
            </a:r>
            <a:r>
              <a:rPr lang="ru-RU" baseline="-25000" dirty="0" err="1"/>
              <a:t>0,2</a:t>
            </a:r>
            <a:r>
              <a:rPr lang="ru-RU" dirty="0"/>
              <a:t>. Физический предел текучести </a:t>
            </a:r>
            <a:r>
              <a:rPr lang="ru-RU" dirty="0" err="1"/>
              <a:t>σ</a:t>
            </a:r>
            <a:r>
              <a:rPr lang="ru-RU" baseline="-25000" dirty="0" err="1"/>
              <a:t>т</a:t>
            </a:r>
            <a:r>
              <a:rPr lang="ru-RU" dirty="0"/>
              <a:t>  определяют по диаграмме растяжения, когда на ней имеется площадка текучести. Однако, при  испытаниях на растяжение у большинства сплавов нет площадки текучести на диаграммах. Выбранная пластическая деформация 0,2% достаточно точно характеризует переход от упругих деформаций к пластическим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Временное </a:t>
            </a:r>
            <a:r>
              <a:rPr lang="ru-RU" b="1" dirty="0"/>
              <a:t>сопротивление </a:t>
            </a:r>
            <a:r>
              <a:rPr lang="ru-RU" dirty="0"/>
              <a:t>характеризует максимальную несущую способность материала, его прочность, предшествующую разрушению:</a:t>
            </a:r>
          </a:p>
          <a:p>
            <a:pPr marL="0" indent="0" algn="ctr">
              <a:buNone/>
            </a:pPr>
            <a:r>
              <a:rPr lang="ru-RU" b="1" dirty="0" err="1"/>
              <a:t>σ</a:t>
            </a:r>
            <a:r>
              <a:rPr lang="ru-RU" b="1" baseline="-25000" dirty="0" err="1"/>
              <a:t>в</a:t>
            </a:r>
            <a:r>
              <a:rPr lang="ru-RU" b="1" baseline="-25000" dirty="0"/>
              <a:t> </a:t>
            </a:r>
            <a:r>
              <a:rPr lang="ru-RU" b="1" dirty="0"/>
              <a:t> = </a:t>
            </a:r>
            <a:r>
              <a:rPr lang="ru-RU" b="1" dirty="0" err="1"/>
              <a:t>Р</a:t>
            </a:r>
            <a:r>
              <a:rPr lang="ru-RU" b="1" baseline="-25000" dirty="0" err="1"/>
              <a:t>max</a:t>
            </a:r>
            <a:r>
              <a:rPr lang="ru-RU" b="1" baseline="-25000" dirty="0"/>
              <a:t> / </a:t>
            </a:r>
            <a:r>
              <a:rPr lang="ru-RU" b="1" dirty="0" err="1"/>
              <a:t>F</a:t>
            </a:r>
            <a:r>
              <a:rPr lang="ru-RU" b="1" baseline="-25000" dirty="0" err="1"/>
              <a:t>o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 </a:t>
            </a:r>
            <a:r>
              <a:rPr lang="ru-RU" b="1" dirty="0" smtClean="0"/>
              <a:t>Пластичность </a:t>
            </a:r>
            <a:r>
              <a:rPr lang="ru-RU" dirty="0"/>
              <a:t>характеризуется </a:t>
            </a:r>
            <a:r>
              <a:rPr lang="ru-RU" b="1" dirty="0"/>
              <a:t>относительным удлинением δ </a:t>
            </a:r>
            <a:r>
              <a:rPr lang="ru-RU" dirty="0"/>
              <a:t>и </a:t>
            </a:r>
            <a:r>
              <a:rPr lang="ru-RU" b="1" dirty="0"/>
              <a:t>относительным сужением ψ: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где </a:t>
            </a:r>
            <a:r>
              <a:rPr lang="ru-RU" dirty="0" err="1"/>
              <a:t>l</a:t>
            </a:r>
            <a:r>
              <a:rPr lang="ru-RU" baseline="-25000" dirty="0" err="1"/>
              <a:t>k</a:t>
            </a:r>
            <a:r>
              <a:rPr lang="ru-RU" dirty="0"/>
              <a:t>-конечная длина образца; </a:t>
            </a:r>
            <a:r>
              <a:rPr lang="ru-RU" dirty="0" err="1"/>
              <a:t>l</a:t>
            </a:r>
            <a:r>
              <a:rPr lang="ru-RU" baseline="-25000" dirty="0" err="1"/>
              <a:t>о</a:t>
            </a:r>
            <a:r>
              <a:rPr lang="ru-RU" dirty="0"/>
              <a:t> и </a:t>
            </a:r>
            <a:r>
              <a:rPr lang="ru-RU" dirty="0" err="1"/>
              <a:t>F</a:t>
            </a:r>
            <a:r>
              <a:rPr lang="ru-RU" baseline="-25000" dirty="0" err="1"/>
              <a:t>o</a:t>
            </a:r>
            <a:r>
              <a:rPr lang="ru-RU" dirty="0"/>
              <a:t> – начальная длина и площадь поперечного сечения образца; </a:t>
            </a:r>
            <a:r>
              <a:rPr lang="ru-RU" dirty="0" err="1"/>
              <a:t>F</a:t>
            </a:r>
            <a:r>
              <a:rPr lang="ru-RU" baseline="-25000" dirty="0" err="1"/>
              <a:t>к</a:t>
            </a:r>
            <a:r>
              <a:rPr lang="ru-RU" dirty="0"/>
              <a:t> – площадь поперечного сечения в месте разрыва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Для </a:t>
            </a:r>
            <a:r>
              <a:rPr lang="ru-RU" dirty="0" err="1"/>
              <a:t>малопластичных</a:t>
            </a:r>
            <a:r>
              <a:rPr lang="ru-RU" dirty="0"/>
              <a:t> материалов испытания на растяжение (рис. </a:t>
            </a:r>
            <a:r>
              <a:rPr lang="ru-RU" dirty="0" err="1"/>
              <a:t>1,в</a:t>
            </a:r>
            <a:r>
              <a:rPr lang="ru-RU" dirty="0"/>
              <a:t>) вызывают значительные затруднения. Такие материалы, как правило, подвергают испытаниям на изгиб.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3076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00" y="4337873"/>
            <a:ext cx="2447296" cy="79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64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490600"/>
            <a:ext cx="10747248" cy="5974207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b="1" i="1" dirty="0"/>
              <a:t>Испытание на изгиб</a:t>
            </a:r>
            <a:r>
              <a:rPr lang="ru-RU" b="1" dirty="0"/>
              <a:t>. </a:t>
            </a:r>
            <a:r>
              <a:rPr lang="ru-RU" dirty="0"/>
              <a:t>При  испытании на изгиб в образце возникают как растягивающие, так и сжимающие напряжения. На изгиб испытывают чугуны, инструментальные стали, стали после поверхностного упрочнения и керамику. Определяемыми характеристиками служат предел прочности и стрела прогиба.</a:t>
            </a:r>
          </a:p>
          <a:p>
            <a:pPr marL="0" indent="447675" algn="just">
              <a:buNone/>
            </a:pPr>
            <a:r>
              <a:rPr lang="ru-RU" b="1" dirty="0"/>
              <a:t>Предел прочности при изгибе </a:t>
            </a:r>
            <a:r>
              <a:rPr lang="ru-RU" dirty="0"/>
              <a:t>вычисляют по формуле:</a:t>
            </a:r>
          </a:p>
          <a:p>
            <a:pPr marL="0" indent="0" algn="ctr">
              <a:buNone/>
            </a:pPr>
            <a:r>
              <a:rPr lang="ru-RU" dirty="0" err="1"/>
              <a:t>σ</a:t>
            </a:r>
            <a:r>
              <a:rPr lang="ru-RU" baseline="-25000" dirty="0" err="1"/>
              <a:t>и</a:t>
            </a:r>
            <a:r>
              <a:rPr lang="ru-RU" dirty="0"/>
              <a:t> = M / W,</a:t>
            </a:r>
          </a:p>
          <a:p>
            <a:pPr marL="0" indent="447675" algn="just">
              <a:buNone/>
            </a:pPr>
            <a:r>
              <a:rPr lang="ru-RU" dirty="0"/>
              <a:t>где М – наибольший изгибающий момент; W – момент сопротивления сечения, для образа круглого сечения</a:t>
            </a:r>
            <a:br>
              <a:rPr lang="ru-RU" dirty="0"/>
            </a:br>
            <a:endParaRPr lang="ru-RU" dirty="0"/>
          </a:p>
          <a:p>
            <a:pPr marL="0" indent="0" algn="ctr">
              <a:buNone/>
            </a:pPr>
            <a:r>
              <a:rPr lang="ru-RU" b="1" dirty="0"/>
              <a:t>W = π</a:t>
            </a:r>
            <a:r>
              <a:rPr lang="ru-RU" b="1" dirty="0" err="1"/>
              <a:t>d</a:t>
            </a:r>
            <a:r>
              <a:rPr lang="ru-RU" b="1" baseline="30000" dirty="0" err="1"/>
              <a:t>3</a:t>
            </a:r>
            <a:r>
              <a:rPr lang="ru-RU" b="1" baseline="30000" dirty="0"/>
              <a:t> </a:t>
            </a:r>
            <a:r>
              <a:rPr lang="ru-RU" b="1" dirty="0"/>
              <a:t>/ 32</a:t>
            </a:r>
          </a:p>
          <a:p>
            <a:pPr marL="0" indent="447675" algn="just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(где d – диаметр образца), а для образцов прямоугольного сечения W = </a:t>
            </a:r>
            <a:r>
              <a:rPr lang="ru-RU" dirty="0" err="1"/>
              <a:t>bh</a:t>
            </a:r>
            <a:r>
              <a:rPr lang="ru-RU" baseline="30000" dirty="0" err="1"/>
              <a:t>2</a:t>
            </a:r>
            <a:r>
              <a:rPr lang="ru-RU" dirty="0"/>
              <a:t>/6 , где b, h – ширина и высота образца).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5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608" y="128016"/>
            <a:ext cx="10829544" cy="6391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i="1" dirty="0" smtClean="0"/>
              <a:t>Испытания </a:t>
            </a:r>
            <a:r>
              <a:rPr lang="ru-RU" sz="1600" b="1" i="1" dirty="0"/>
              <a:t>на твердость</a:t>
            </a:r>
            <a:r>
              <a:rPr lang="ru-RU" sz="1600" b="1" dirty="0"/>
              <a:t>. </a:t>
            </a:r>
            <a:r>
              <a:rPr lang="ru-RU" sz="1600" dirty="0"/>
              <a:t>Под твердостью понимается способность материала сопротивляться внедрению в его поверхность твердого тела – </a:t>
            </a:r>
            <a:r>
              <a:rPr lang="ru-RU" sz="1600" dirty="0" err="1"/>
              <a:t>индентора</a:t>
            </a:r>
            <a:r>
              <a:rPr lang="ru-RU" sz="1600" dirty="0"/>
              <a:t>. В качестве </a:t>
            </a:r>
            <a:r>
              <a:rPr lang="ru-RU" sz="1600" dirty="0" err="1"/>
              <a:t>индентора</a:t>
            </a:r>
            <a:r>
              <a:rPr lang="ru-RU" sz="1600" dirty="0"/>
              <a:t> используют закаленный стальной шарик или алмазный наконечник в виде конуса или пирамиды. При вдавливании поверхностные слои материала испытывают значительную пластическую деформацию. После снятия нагрузки на поверхности остается отпечаток. Особенность происходящей пластической деформации состоит в том, что вблизи наконечника возникает сложное напряженное состояние, близкое к всестороннему неравномерному сжатию. По этой причине пластическую деформацию испытывают не только пластические, но и хрупкие материалы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Таким </a:t>
            </a:r>
            <a:r>
              <a:rPr lang="ru-RU" sz="1600" dirty="0"/>
              <a:t>образом, твердость характеризует сопротивление материала пластической деформации. Такое же сопротивление оценивает и временное сопротивление , при определении которого возникает сосредоточенная деформация в области шейки. Поэтому для целого ряда материалов численные значения твердости и временного сопротивления пропорциональны. На практике широко применяют четыре метода измерения твердости: </a:t>
            </a:r>
            <a:r>
              <a:rPr lang="ru-RU" sz="1600" b="1" dirty="0"/>
              <a:t>твердость по Бринеллю, твердость по </a:t>
            </a:r>
            <a:r>
              <a:rPr lang="ru-RU" sz="1600" b="1" dirty="0" err="1"/>
              <a:t>Виккерсу</a:t>
            </a:r>
            <a:r>
              <a:rPr lang="ru-RU" sz="1600" b="1" dirty="0"/>
              <a:t>, твердость по </a:t>
            </a:r>
            <a:r>
              <a:rPr lang="ru-RU" sz="1600" b="1" dirty="0" err="1"/>
              <a:t>Роквеллу</a:t>
            </a:r>
            <a:r>
              <a:rPr lang="ru-RU" sz="1600" b="1" dirty="0"/>
              <a:t> и </a:t>
            </a:r>
            <a:r>
              <a:rPr lang="ru-RU" sz="1600" b="1" dirty="0" err="1"/>
              <a:t>микротвердость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определении твердости по Бринеллю (ГОСТ 9012-59) в поверхность образца вдавливают закаленный шарик диаметром 10; 5 или 2,5 мм при действии нагрузки от </a:t>
            </a:r>
            <a:r>
              <a:rPr lang="ru-RU" sz="1600" dirty="0" err="1"/>
              <a:t>5000Н</a:t>
            </a:r>
            <a:r>
              <a:rPr lang="ru-RU" sz="1600" dirty="0"/>
              <a:t> до </a:t>
            </a:r>
            <a:r>
              <a:rPr lang="ru-RU" sz="1600" dirty="0" err="1"/>
              <a:t>30000Н</a:t>
            </a:r>
            <a:r>
              <a:rPr lang="ru-RU" sz="1600" dirty="0"/>
              <a:t>. После снятия нагрузки на поверхности образуется отпечаток в виде сферической лунки диаметром d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измерении твердости по Бринеллю используют заранее составленные таблицы, указывающие число твердости НВ В зависимости от диаметра отпечатка и выбранной нагрузки, чем меньше диаметр отпечатка, тем выше твердость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Способ </a:t>
            </a:r>
            <a:r>
              <a:rPr lang="ru-RU" sz="1600" dirty="0"/>
              <a:t>измерения по Бринеллю используют для сталей с твердостью </a:t>
            </a:r>
            <a:r>
              <a:rPr lang="ru-RU" sz="1600" u="sng" dirty="0"/>
              <a:t>&lt;</a:t>
            </a:r>
            <a:r>
              <a:rPr lang="ru-RU" sz="1600" dirty="0"/>
              <a:t>450 НВ, цветных металлов с твердостью </a:t>
            </a:r>
            <a:r>
              <a:rPr lang="ru-RU" sz="1600" u="sng" dirty="0"/>
              <a:t>&lt;</a:t>
            </a:r>
            <a:r>
              <a:rPr lang="ru-RU" sz="1600" dirty="0"/>
              <a:t>200 НВ. Для них установлена корреляционная связь между временным сопротивлением ( в МПа) и числом твердости НВ</a:t>
            </a:r>
            <a:r>
              <a:rPr lang="ru-RU" sz="1600" dirty="0" smtClean="0"/>
              <a:t>:</a:t>
            </a:r>
          </a:p>
          <a:p>
            <a:pPr marL="0" indent="0" algn="just">
              <a:buNone/>
            </a:pPr>
            <a:r>
              <a:rPr lang="ru-RU" sz="1600" dirty="0" err="1" smtClean="0"/>
              <a:t>σ</a:t>
            </a:r>
            <a:r>
              <a:rPr lang="ru-RU" sz="1600" baseline="-25000" dirty="0" err="1" smtClean="0"/>
              <a:t>в</a:t>
            </a:r>
            <a:r>
              <a:rPr lang="ru-RU" sz="1600" dirty="0"/>
              <a:t> » 3,4 НВ – для горячекатаных углеродистых сталей</a:t>
            </a:r>
            <a:r>
              <a:rPr lang="ru-RU" sz="1600" dirty="0" smtClean="0"/>
              <a:t>;</a:t>
            </a:r>
          </a:p>
          <a:p>
            <a:pPr marL="0" indent="0" algn="just">
              <a:buNone/>
            </a:pPr>
            <a:r>
              <a:rPr lang="ru-RU" sz="1600" dirty="0" err="1" smtClean="0"/>
              <a:t>σ</a:t>
            </a:r>
            <a:r>
              <a:rPr lang="ru-RU" sz="1600" baseline="-25000" dirty="0" err="1" smtClean="0"/>
              <a:t>в</a:t>
            </a:r>
            <a:r>
              <a:rPr lang="ru-RU" sz="1600" dirty="0"/>
              <a:t> » 4,5 НВ – для медных сплавов</a:t>
            </a:r>
            <a:r>
              <a:rPr lang="ru-RU" sz="1600" dirty="0" smtClean="0"/>
              <a:t>;</a:t>
            </a:r>
          </a:p>
          <a:p>
            <a:pPr marL="0" indent="0" algn="just">
              <a:buNone/>
            </a:pPr>
            <a:r>
              <a:rPr lang="ru-RU" sz="1600" dirty="0" err="1" smtClean="0"/>
              <a:t>σ</a:t>
            </a:r>
            <a:r>
              <a:rPr lang="ru-RU" sz="1600" baseline="-25000" dirty="0" err="1" smtClean="0"/>
              <a:t>в</a:t>
            </a:r>
            <a:r>
              <a:rPr lang="ru-RU" sz="1600" dirty="0"/>
              <a:t> » 3,5 НВ – для алюминиевых сплавов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При</a:t>
            </a:r>
            <a:r>
              <a:rPr lang="ru-RU" sz="1600" dirty="0"/>
              <a:t>  стандартном методе измерения по </a:t>
            </a:r>
            <a:r>
              <a:rPr lang="ru-RU" sz="1600" dirty="0" err="1"/>
              <a:t>Виккерсу</a:t>
            </a:r>
            <a:r>
              <a:rPr lang="ru-RU" sz="1600" dirty="0"/>
              <a:t> (ГОСТ 2999-75) в поверхность образца вдавливают  четырехгранную алмазную пирамиду с углом при вершине 139°. Отпечаток получается в виде квадрата, диагональ которого измеряют после снятия нагрузки. Число твердости </a:t>
            </a:r>
            <a:r>
              <a:rPr lang="ru-RU" sz="1600" dirty="0" err="1"/>
              <a:t>НV</a:t>
            </a:r>
            <a:r>
              <a:rPr lang="ru-RU" sz="1600" dirty="0"/>
              <a:t> определяют с помощью специальных таблиц по значению диагонали отпечатка при выбранной нагрузке.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84972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311</Words>
  <Application>Microsoft Office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nazarkirichenko08@gmail.com</dc:creator>
  <cp:lastModifiedBy>nazarkirichenko08@gmail.com</cp:lastModifiedBy>
  <cp:revision>3</cp:revision>
  <dcterms:created xsi:type="dcterms:W3CDTF">2020-11-01T17:53:03Z</dcterms:created>
  <dcterms:modified xsi:type="dcterms:W3CDTF">2020-11-01T18:04:15Z</dcterms:modified>
</cp:coreProperties>
</file>