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67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7441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833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75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084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37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33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25974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6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5959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95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99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4737B-EA6F-44AA-853F-2A5A3FCE8988}" type="datetimeFigureOut">
              <a:rPr lang="en-US" smtClean="0"/>
              <a:t>11/4/2025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9C9D0-4443-47C9-A3F2-1F89F979D9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897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/>
              <a:t>МЕХАНІЧНІ</a:t>
            </a:r>
            <a:r>
              <a:rPr lang="ru-RU" b="1" dirty="0"/>
              <a:t> </a:t>
            </a:r>
            <a:r>
              <a:rPr lang="ru-RU" b="1" dirty="0" err="1"/>
              <a:t>ВЛАСТИВОСТІ</a:t>
            </a:r>
            <a:r>
              <a:rPr lang="ru-RU" b="1" dirty="0"/>
              <a:t> </a:t>
            </a:r>
            <a:r>
              <a:rPr lang="ru-RU" b="1" dirty="0" err="1"/>
              <a:t>МАТЕРІАЛІВ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301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8079226"/>
              </p:ext>
            </p:extLst>
          </p:nvPr>
        </p:nvGraphicFramePr>
        <p:xfrm>
          <a:off x="608076" y="0"/>
          <a:ext cx="11373392" cy="6730738"/>
        </p:xfrm>
        <a:graphic>
          <a:graphicData uri="http://schemas.openxmlformats.org/drawingml/2006/table">
            <a:tbl>
              <a:tblPr/>
              <a:tblGrid>
                <a:gridCol w="11373392">
                  <a:extLst>
                    <a:ext uri="{9D8B030D-6E8A-4147-A177-3AD203B41FA5}">
                      <a16:colId xmlns:a16="http://schemas.microsoft.com/office/drawing/2014/main" val="3531712521"/>
                    </a:ext>
                  </a:extLst>
                </a:gridCol>
              </a:tblGrid>
              <a:tr h="6730738">
                <a:tc>
                  <a:txBody>
                    <a:bodyPr/>
                    <a:lstStyle/>
                    <a:p>
                      <a:pPr algn="ctr"/>
                      <a:r>
                        <a:rPr lang="ru-RU" sz="1800" b="1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МЕХАНІЧНІ</a:t>
                      </a:r>
                      <a:r>
                        <a:rPr lang="ru-RU" sz="1800" b="1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1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ВЛАСТИВОСТІ</a:t>
                      </a:r>
                      <a:r>
                        <a:rPr lang="ru-RU" sz="1800" b="1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1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МАТЕРІАЛІВ</a:t>
                      </a:r>
                      <a:endParaRPr lang="ru-RU" sz="1800" b="1" u="none" strike="noStrike" dirty="0" smtClean="0">
                        <a:solidFill>
                          <a:srgbClr val="333333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ctr"/>
                      <a:r>
                        <a:rPr lang="ru-RU" sz="1800" b="1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Критерії</a:t>
                      </a:r>
                      <a:r>
                        <a:rPr lang="ru-RU" sz="1800" b="1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1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вибору</a:t>
                      </a:r>
                      <a:r>
                        <a:rPr lang="ru-RU" sz="1800" b="1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1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матеріалу</a:t>
                      </a:r>
                      <a:endParaRPr lang="ru-RU" sz="1800" b="1" u="none" strike="noStrike" dirty="0" smtClean="0">
                        <a:solidFill>
                          <a:srgbClr val="333333"/>
                        </a:solidFill>
                        <a:effectLst/>
                        <a:latin typeface="Tahoma" panose="020B0604030504040204" pitchFamily="34" charset="0"/>
                      </a:endParaRPr>
                    </a:p>
                    <a:p>
                      <a:pPr algn="just"/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Властивості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-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це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кількісна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або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якісна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характеристика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що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визначає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його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спільність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або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відмінність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з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іншими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матеріалами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Виділяють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три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основні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групи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властивостей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: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експлуатаційні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технологічні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вартісні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які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лежать в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основі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вибору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визначають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технічну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економічну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доцільність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його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застосування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Першорядне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значення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експлуатаційні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характеристики.</a:t>
                      </a:r>
                    </a:p>
                    <a:p>
                      <a:pPr algn="just"/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Експлуатаційними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називають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властивості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які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визначають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працездатність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деталей машин,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приладів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інструментів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їх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силові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швидкісні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вартісні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інші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техніко-експлуатаційні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показники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</a:t>
                      </a:r>
                      <a:b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</a:b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Працездатність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переважної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більшості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деталей машин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виробів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забезпечує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рівень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механічних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властивостей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що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характеризують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поведінку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під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дією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зовнішнього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Так як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умови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деталей машин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різноманітні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то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механічні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властивості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включають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велику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групу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показників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Залежно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від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зміни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у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часі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поділяють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на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статичні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динамічні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Статичне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характеризується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малою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швидкістю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зміни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своєї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величини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динамічні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змінюються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у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часі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з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більшими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швидкостями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наприклад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при ударному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Крім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того,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поділяють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на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розтягують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стискаючі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згинальні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скручують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і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зрізують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Зміна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може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характер,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що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періодично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повторюється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внаслідок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чого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їх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називають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повторно-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змінними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або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циклічними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В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умовах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експлуатації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машин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вплив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перерахованих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може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виявлятися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у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різних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поєднаннях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</a:t>
                      </a:r>
                    </a:p>
                    <a:p>
                      <a:pPr algn="just"/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Під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впливом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зовнішніх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також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структурно-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фазових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перетворень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у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матеріалі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конструкцій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виникають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внутрішні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сили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які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можуть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бути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виражені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через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зовнішні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навантаження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Внутрішні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сили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що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припадають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на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одиницю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площі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поперечного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перерізу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тіла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,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називають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напругами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Введення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поняття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напруг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дозволяє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проводити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розрахунки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на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міцність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конструкцій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та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їх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 </a:t>
                      </a:r>
                      <a:r>
                        <a:rPr lang="ru-RU" sz="1800" b="0" u="none" strike="noStrike" dirty="0" err="1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елементів</a:t>
                      </a:r>
                      <a:r>
                        <a:rPr lang="ru-RU" sz="1800" b="0" u="none" strike="noStrike" dirty="0" smtClean="0">
                          <a:solidFill>
                            <a:srgbClr val="333333"/>
                          </a:solidFill>
                          <a:effectLst/>
                          <a:latin typeface="Tahoma" panose="020B0604030504040204" pitchFamily="34" charset="0"/>
                        </a:rPr>
                        <a:t>.</a:t>
                      </a:r>
                      <a:endParaRPr lang="ru-RU" sz="1800" b="0" dirty="0">
                        <a:effectLst/>
                        <a:latin typeface="Verdana" panose="020B0604030504040204" pitchFamily="34" charset="0"/>
                      </a:endParaRPr>
                    </a:p>
                  </a:txBody>
                  <a:tcPr marL="7770" marR="7770" marT="7770" marB="777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7680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798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5861" y="101526"/>
            <a:ext cx="11109960" cy="6756473"/>
          </a:xfrm>
        </p:spPr>
        <p:txBody>
          <a:bodyPr>
            <a:noAutofit/>
          </a:bodyPr>
          <a:lstStyle/>
          <a:p>
            <a:pPr marL="0" indent="447675" algn="just">
              <a:buNone/>
            </a:pPr>
            <a:r>
              <a:rPr lang="ru-RU" sz="1800" dirty="0"/>
              <a:t>У </a:t>
            </a:r>
            <a:r>
              <a:rPr lang="ru-RU" sz="1800" dirty="0" err="1"/>
              <a:t>найпростішому</a:t>
            </a:r>
            <a:r>
              <a:rPr lang="ru-RU" sz="1800" dirty="0"/>
              <a:t> </a:t>
            </a:r>
            <a:r>
              <a:rPr lang="ru-RU" sz="1800" dirty="0" err="1"/>
              <a:t>випадку</a:t>
            </a:r>
            <a:r>
              <a:rPr lang="ru-RU" sz="1800" dirty="0"/>
              <a:t> </a:t>
            </a:r>
            <a:r>
              <a:rPr lang="ru-RU" sz="1800" dirty="0" err="1"/>
              <a:t>осьового</a:t>
            </a:r>
            <a:r>
              <a:rPr lang="ru-RU" sz="1800" dirty="0"/>
              <a:t> </a:t>
            </a:r>
            <a:r>
              <a:rPr lang="ru-RU" sz="1800" dirty="0" err="1"/>
              <a:t>розтягування</a:t>
            </a:r>
            <a:r>
              <a:rPr lang="ru-RU" sz="1800" dirty="0"/>
              <a:t> </a:t>
            </a:r>
            <a:r>
              <a:rPr lang="ru-RU" sz="1800" dirty="0" err="1"/>
              <a:t>циліндричного</a:t>
            </a:r>
            <a:r>
              <a:rPr lang="ru-RU" sz="1800" dirty="0"/>
              <a:t> </a:t>
            </a:r>
            <a:r>
              <a:rPr lang="ru-RU" sz="1800" dirty="0" err="1"/>
              <a:t>стрижня</a:t>
            </a:r>
            <a:r>
              <a:rPr lang="ru-RU" sz="1800" dirty="0"/>
              <a:t> </a:t>
            </a:r>
            <a:r>
              <a:rPr lang="ru-RU" sz="1800" dirty="0" err="1"/>
              <a:t>напругу</a:t>
            </a:r>
            <a:r>
              <a:rPr lang="ru-RU" sz="1800" dirty="0"/>
              <a:t> </a:t>
            </a:r>
            <a:r>
              <a:rPr lang="ru-RU" sz="1800" dirty="0" err="1"/>
              <a:t>опереділяють</a:t>
            </a:r>
            <a:r>
              <a:rPr lang="ru-RU" sz="1800" dirty="0"/>
              <a:t> як </a:t>
            </a:r>
            <a:r>
              <a:rPr lang="ru-RU" sz="1800" dirty="0" err="1"/>
              <a:t>відношення</a:t>
            </a:r>
            <a:r>
              <a:rPr lang="ru-RU" sz="1800" dirty="0"/>
              <a:t> </a:t>
            </a:r>
            <a:r>
              <a:rPr lang="ru-RU" sz="1800" dirty="0" err="1"/>
              <a:t>розтягує</a:t>
            </a:r>
            <a:r>
              <a:rPr lang="ru-RU" sz="1800" dirty="0"/>
              <a:t> </a:t>
            </a:r>
            <a:r>
              <a:rPr lang="ru-RU" sz="1800" dirty="0" err="1"/>
              <a:t>сили</a:t>
            </a:r>
            <a:r>
              <a:rPr lang="ru-RU" sz="1800" dirty="0"/>
              <a:t> Р до </a:t>
            </a:r>
            <a:r>
              <a:rPr lang="ru-RU" sz="1800" dirty="0" err="1"/>
              <a:t>початкової</a:t>
            </a:r>
            <a:r>
              <a:rPr lang="ru-RU" sz="1800" dirty="0"/>
              <a:t> </a:t>
            </a:r>
            <a:r>
              <a:rPr lang="ru-RU" sz="1800" dirty="0" err="1"/>
              <a:t>площі</a:t>
            </a:r>
            <a:r>
              <a:rPr lang="ru-RU" sz="1800" dirty="0"/>
              <a:t> поперечного </a:t>
            </a:r>
            <a:r>
              <a:rPr lang="ru-RU" sz="1800" dirty="0" err="1"/>
              <a:t>перерізу</a:t>
            </a:r>
            <a:r>
              <a:rPr lang="ru-RU" sz="1800" dirty="0"/>
              <a:t> </a:t>
            </a:r>
            <a:r>
              <a:rPr lang="en-US" sz="1800" dirty="0" err="1"/>
              <a:t>Fo</a:t>
            </a:r>
            <a:r>
              <a:rPr lang="en-US" sz="1800" dirty="0"/>
              <a:t>, </a:t>
            </a:r>
            <a:r>
              <a:rPr lang="ru-RU" sz="1800" dirty="0" err="1"/>
              <a:t>тобто</a:t>
            </a:r>
            <a:r>
              <a:rPr lang="ru-RU" sz="1800" dirty="0"/>
              <a:t>.</a:t>
            </a:r>
          </a:p>
          <a:p>
            <a:pPr marL="0" indent="447675" algn="ctr">
              <a:buNone/>
            </a:pPr>
            <a:r>
              <a:rPr lang="el-GR" sz="1800" dirty="0"/>
              <a:t>σ = </a:t>
            </a:r>
            <a:r>
              <a:rPr lang="en-US" sz="1800" dirty="0"/>
              <a:t>P/</a:t>
            </a:r>
            <a:r>
              <a:rPr lang="en-US" sz="1800" dirty="0" err="1"/>
              <a:t>Fo</a:t>
            </a:r>
            <a:endParaRPr lang="en-US" sz="1800" dirty="0"/>
          </a:p>
          <a:p>
            <a:pPr marL="0" indent="447675" algn="just">
              <a:buNone/>
            </a:pPr>
            <a:r>
              <a:rPr lang="ru-RU" sz="1800" dirty="0" err="1"/>
              <a:t>Дія</a:t>
            </a:r>
            <a:r>
              <a:rPr lang="ru-RU" sz="1800" dirty="0"/>
              <a:t> </a:t>
            </a:r>
            <a:r>
              <a:rPr lang="ru-RU" sz="1800" dirty="0" err="1"/>
              <a:t>зовнішніх</a:t>
            </a:r>
            <a:r>
              <a:rPr lang="ru-RU" sz="1800" dirty="0"/>
              <a:t> сил </a:t>
            </a:r>
            <a:r>
              <a:rPr lang="ru-RU" sz="1800" dirty="0" err="1"/>
              <a:t>призводить</a:t>
            </a:r>
            <a:r>
              <a:rPr lang="ru-RU" sz="1800" dirty="0"/>
              <a:t> до </a:t>
            </a:r>
            <a:r>
              <a:rPr lang="ru-RU" sz="1800" dirty="0" err="1"/>
              <a:t>деформації</a:t>
            </a:r>
            <a:r>
              <a:rPr lang="ru-RU" sz="1800" dirty="0"/>
              <a:t> </a:t>
            </a:r>
            <a:r>
              <a:rPr lang="ru-RU" sz="1800" dirty="0" err="1"/>
              <a:t>тіла</a:t>
            </a:r>
            <a:r>
              <a:rPr lang="ru-RU" sz="1800" dirty="0"/>
              <a:t>, </a:t>
            </a:r>
            <a:r>
              <a:rPr lang="ru-RU" sz="1800" dirty="0" err="1"/>
              <a:t>тобто</a:t>
            </a:r>
            <a:r>
              <a:rPr lang="ru-RU" sz="1800" dirty="0"/>
              <a:t>. до </a:t>
            </a:r>
            <a:r>
              <a:rPr lang="ru-RU" sz="1800" dirty="0" err="1"/>
              <a:t>зміни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розміром</a:t>
            </a:r>
            <a:r>
              <a:rPr lang="ru-RU" sz="1800" dirty="0"/>
              <a:t> та </a:t>
            </a:r>
            <a:r>
              <a:rPr lang="ru-RU" sz="1800" dirty="0" err="1"/>
              <a:t>форми</a:t>
            </a:r>
            <a:r>
              <a:rPr lang="ru-RU" sz="1800" dirty="0"/>
              <a:t>. </a:t>
            </a:r>
            <a:r>
              <a:rPr lang="ru-RU" sz="1800" dirty="0" err="1"/>
              <a:t>Деформація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зникає</a:t>
            </a:r>
            <a:r>
              <a:rPr lang="ru-RU" sz="1800" dirty="0"/>
              <a:t> </a:t>
            </a:r>
            <a:r>
              <a:rPr lang="ru-RU" sz="1800" dirty="0" err="1"/>
              <a:t>після</a:t>
            </a:r>
            <a:r>
              <a:rPr lang="ru-RU" sz="1800" dirty="0"/>
              <a:t> </a:t>
            </a:r>
            <a:r>
              <a:rPr lang="ru-RU" sz="1800" dirty="0" err="1"/>
              <a:t>розвантаження</a:t>
            </a:r>
            <a:r>
              <a:rPr lang="ru-RU" sz="1800" dirty="0"/>
              <a:t>, </a:t>
            </a:r>
            <a:r>
              <a:rPr lang="ru-RU" sz="1800" dirty="0" err="1"/>
              <a:t>називається</a:t>
            </a:r>
            <a:r>
              <a:rPr lang="ru-RU" sz="1800" dirty="0"/>
              <a:t> </a:t>
            </a:r>
            <a:r>
              <a:rPr lang="ru-RU" sz="1800" dirty="0" err="1"/>
              <a:t>пружною</a:t>
            </a:r>
            <a:r>
              <a:rPr lang="ru-RU" sz="1800" dirty="0"/>
              <a:t>, а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залишається</a:t>
            </a:r>
            <a:r>
              <a:rPr lang="ru-RU" sz="1800" dirty="0"/>
              <a:t> в </a:t>
            </a:r>
            <a:r>
              <a:rPr lang="ru-RU" sz="1800" dirty="0" err="1"/>
              <a:t>тілі</a:t>
            </a:r>
            <a:r>
              <a:rPr lang="ru-RU" sz="1800" dirty="0"/>
              <a:t> – пластичною (</a:t>
            </a:r>
            <a:r>
              <a:rPr lang="ru-RU" sz="1800" dirty="0" err="1"/>
              <a:t>залишковою</a:t>
            </a:r>
            <a:r>
              <a:rPr lang="ru-RU" sz="1800" dirty="0"/>
              <a:t>).</a:t>
            </a:r>
          </a:p>
          <a:p>
            <a:pPr marL="0" indent="447675" algn="just">
              <a:buNone/>
            </a:pPr>
            <a:r>
              <a:rPr lang="ru-RU" sz="1800" dirty="0" err="1"/>
              <a:t>Працездатність</a:t>
            </a:r>
            <a:r>
              <a:rPr lang="ru-RU" sz="1800" dirty="0"/>
              <a:t> </a:t>
            </a:r>
            <a:r>
              <a:rPr lang="ru-RU" sz="1800" dirty="0" err="1"/>
              <a:t>окремої</a:t>
            </a:r>
            <a:r>
              <a:rPr lang="ru-RU" sz="1800" dirty="0"/>
              <a:t> </a:t>
            </a:r>
            <a:r>
              <a:rPr lang="ru-RU" sz="1800" dirty="0" err="1"/>
              <a:t>групи</a:t>
            </a:r>
            <a:r>
              <a:rPr lang="ru-RU" sz="1800" dirty="0"/>
              <a:t> деталей машин </a:t>
            </a:r>
            <a:r>
              <a:rPr lang="ru-RU" sz="1800" dirty="0" err="1"/>
              <a:t>залежить</a:t>
            </a:r>
            <a:r>
              <a:rPr lang="ru-RU" sz="1800" dirty="0"/>
              <a:t> не </a:t>
            </a:r>
            <a:r>
              <a:rPr lang="ru-RU" sz="1800" dirty="0" err="1"/>
              <a:t>тільки</a:t>
            </a:r>
            <a:r>
              <a:rPr lang="ru-RU" sz="1800" dirty="0"/>
              <a:t> </a:t>
            </a:r>
            <a:r>
              <a:rPr lang="ru-RU" sz="1800" dirty="0" err="1"/>
              <a:t>від</a:t>
            </a:r>
            <a:r>
              <a:rPr lang="ru-RU" sz="1800" dirty="0"/>
              <a:t> </a:t>
            </a:r>
            <a:r>
              <a:rPr lang="ru-RU" sz="1800" dirty="0" err="1"/>
              <a:t>механічних</a:t>
            </a:r>
            <a:r>
              <a:rPr lang="ru-RU" sz="1800" dirty="0"/>
              <a:t> </a:t>
            </a:r>
            <a:r>
              <a:rPr lang="ru-RU" sz="1800" dirty="0" err="1"/>
              <a:t>властивостей</a:t>
            </a:r>
            <a:r>
              <a:rPr lang="ru-RU" sz="1800" dirty="0"/>
              <a:t>, а й </a:t>
            </a:r>
            <a:r>
              <a:rPr lang="ru-RU" sz="1800" dirty="0" err="1"/>
              <a:t>від</a:t>
            </a:r>
            <a:r>
              <a:rPr lang="ru-RU" sz="1800" dirty="0"/>
              <a:t> опору </a:t>
            </a:r>
            <a:r>
              <a:rPr lang="ru-RU" sz="1800" dirty="0" err="1"/>
              <a:t>впливу</a:t>
            </a:r>
            <a:r>
              <a:rPr lang="ru-RU" sz="1800" dirty="0"/>
              <a:t> </a:t>
            </a:r>
            <a:r>
              <a:rPr lang="ru-RU" sz="1800" dirty="0" err="1"/>
              <a:t>хімічно</a:t>
            </a:r>
            <a:r>
              <a:rPr lang="ru-RU" sz="1800" dirty="0"/>
              <a:t> активного </a:t>
            </a:r>
            <a:r>
              <a:rPr lang="ru-RU" sz="1800" dirty="0" err="1"/>
              <a:t>робочого</a:t>
            </a:r>
            <a:r>
              <a:rPr lang="ru-RU" sz="1800" dirty="0"/>
              <a:t> </a:t>
            </a:r>
            <a:r>
              <a:rPr lang="ru-RU" sz="1800" dirty="0" err="1"/>
              <a:t>середовища</a:t>
            </a:r>
            <a:r>
              <a:rPr lang="ru-RU" sz="1800" dirty="0"/>
              <a:t>, </a:t>
            </a:r>
            <a:r>
              <a:rPr lang="ru-RU" sz="1800" dirty="0" err="1"/>
              <a:t>якщо</a:t>
            </a:r>
            <a:r>
              <a:rPr lang="ru-RU" sz="1800" dirty="0"/>
              <a:t> </a:t>
            </a:r>
            <a:r>
              <a:rPr lang="ru-RU" sz="1800" dirty="0" err="1"/>
              <a:t>такий</a:t>
            </a:r>
            <a:r>
              <a:rPr lang="ru-RU" sz="1800" dirty="0"/>
              <a:t> </a:t>
            </a:r>
            <a:r>
              <a:rPr lang="ru-RU" sz="1800" dirty="0" err="1"/>
              <a:t>вплив</a:t>
            </a:r>
            <a:r>
              <a:rPr lang="ru-RU" sz="1800" dirty="0"/>
              <a:t> </a:t>
            </a:r>
            <a:r>
              <a:rPr lang="ru-RU" sz="1800" dirty="0" err="1"/>
              <a:t>стає</a:t>
            </a:r>
            <a:r>
              <a:rPr lang="ru-RU" sz="1800" dirty="0"/>
              <a:t> </a:t>
            </a:r>
            <a:r>
              <a:rPr lang="ru-RU" sz="1800" dirty="0" err="1"/>
              <a:t>значним</a:t>
            </a:r>
            <a:r>
              <a:rPr lang="ru-RU" sz="1800" dirty="0"/>
              <a:t>, то </a:t>
            </a:r>
            <a:r>
              <a:rPr lang="ru-RU" sz="1800" dirty="0" err="1"/>
              <a:t>визначальним</a:t>
            </a:r>
            <a:r>
              <a:rPr lang="ru-RU" sz="1800" dirty="0"/>
              <a:t> </a:t>
            </a:r>
            <a:r>
              <a:rPr lang="ru-RU" sz="1800" dirty="0" err="1"/>
              <a:t>стають</a:t>
            </a:r>
            <a:r>
              <a:rPr lang="ru-RU" sz="1800" dirty="0"/>
              <a:t> </a:t>
            </a:r>
            <a:r>
              <a:rPr lang="ru-RU" sz="1800" dirty="0" err="1"/>
              <a:t>фізико-хімічні</a:t>
            </a:r>
            <a:r>
              <a:rPr lang="ru-RU" sz="1800" dirty="0"/>
              <a:t> </a:t>
            </a:r>
            <a:r>
              <a:rPr lang="ru-RU" sz="1800" dirty="0" err="1"/>
              <a:t>властивості</a:t>
            </a:r>
            <a:r>
              <a:rPr lang="ru-RU" sz="1800" dirty="0"/>
              <a:t> </a:t>
            </a:r>
            <a:r>
              <a:rPr lang="ru-RU" sz="1800" dirty="0" err="1"/>
              <a:t>матеріалу</a:t>
            </a:r>
            <a:r>
              <a:rPr lang="ru-RU" sz="1800" dirty="0"/>
              <a:t> – </a:t>
            </a:r>
            <a:r>
              <a:rPr lang="ru-RU" sz="1800" dirty="0" err="1"/>
              <a:t>жаростійкість</a:t>
            </a:r>
            <a:r>
              <a:rPr lang="ru-RU" sz="1800" dirty="0"/>
              <a:t> та </a:t>
            </a:r>
            <a:r>
              <a:rPr lang="ru-RU" sz="1800" dirty="0" err="1"/>
              <a:t>корозійна</a:t>
            </a:r>
            <a:r>
              <a:rPr lang="ru-RU" sz="1800" dirty="0"/>
              <a:t> </a:t>
            </a:r>
            <a:r>
              <a:rPr lang="ru-RU" sz="1800" dirty="0" err="1"/>
              <a:t>стійкість</a:t>
            </a:r>
            <a:r>
              <a:rPr lang="ru-RU" sz="1800" dirty="0"/>
              <a:t>.</a:t>
            </a:r>
          </a:p>
          <a:p>
            <a:pPr marL="0" indent="447675" algn="just">
              <a:buNone/>
            </a:pPr>
            <a:r>
              <a:rPr lang="ru-RU" sz="1800" dirty="0" err="1"/>
              <a:t>Жаростійкість</a:t>
            </a:r>
            <a:r>
              <a:rPr lang="ru-RU" sz="1800" dirty="0"/>
              <a:t> </a:t>
            </a:r>
            <a:r>
              <a:rPr lang="ru-RU" sz="1800" dirty="0" err="1"/>
              <a:t>характеризує</a:t>
            </a:r>
            <a:r>
              <a:rPr lang="ru-RU" sz="1800" dirty="0"/>
              <a:t> </a:t>
            </a:r>
            <a:r>
              <a:rPr lang="ru-RU" sz="1800" dirty="0" err="1"/>
              <a:t>здатність</a:t>
            </a:r>
            <a:r>
              <a:rPr lang="ru-RU" sz="1800" dirty="0"/>
              <a:t> </a:t>
            </a:r>
            <a:r>
              <a:rPr lang="ru-RU" sz="1800" dirty="0" err="1"/>
              <a:t>матеріалу</a:t>
            </a:r>
            <a:r>
              <a:rPr lang="ru-RU" sz="1800" dirty="0"/>
              <a:t> </a:t>
            </a:r>
            <a:r>
              <a:rPr lang="ru-RU" sz="1800" dirty="0" err="1"/>
              <a:t>протистояти</a:t>
            </a:r>
            <a:r>
              <a:rPr lang="ru-RU" sz="1800" dirty="0"/>
              <a:t> </a:t>
            </a:r>
            <a:r>
              <a:rPr lang="ru-RU" sz="1800" dirty="0" err="1"/>
              <a:t>хімічній</a:t>
            </a:r>
            <a:r>
              <a:rPr lang="ru-RU" sz="1800" dirty="0"/>
              <a:t> </a:t>
            </a:r>
            <a:r>
              <a:rPr lang="ru-RU" sz="1800" dirty="0" err="1"/>
              <a:t>корозії</a:t>
            </a:r>
            <a:r>
              <a:rPr lang="ru-RU" sz="1800" dirty="0"/>
              <a:t> в </a:t>
            </a:r>
            <a:r>
              <a:rPr lang="ru-RU" sz="1800" dirty="0" err="1"/>
              <a:t>атмосфері</a:t>
            </a:r>
            <a:r>
              <a:rPr lang="ru-RU" sz="1800" dirty="0"/>
              <a:t> сухих </a:t>
            </a:r>
            <a:r>
              <a:rPr lang="ru-RU" sz="1800" dirty="0" err="1"/>
              <a:t>газів</a:t>
            </a:r>
            <a:r>
              <a:rPr lang="ru-RU" sz="1800" dirty="0"/>
              <a:t> за </a:t>
            </a:r>
            <a:r>
              <a:rPr lang="ru-RU" sz="1800" dirty="0" err="1"/>
              <a:t>високої</a:t>
            </a:r>
            <a:r>
              <a:rPr lang="ru-RU" sz="1800" dirty="0"/>
              <a:t> </a:t>
            </a:r>
            <a:r>
              <a:rPr lang="ru-RU" sz="1800" dirty="0" err="1"/>
              <a:t>температури</a:t>
            </a:r>
            <a:r>
              <a:rPr lang="ru-RU" sz="1800" dirty="0"/>
              <a:t>. У </a:t>
            </a:r>
            <a:r>
              <a:rPr lang="ru-RU" sz="1800" dirty="0" err="1"/>
              <a:t>металів</a:t>
            </a:r>
            <a:r>
              <a:rPr lang="ru-RU" sz="1800" dirty="0"/>
              <a:t> </a:t>
            </a:r>
            <a:r>
              <a:rPr lang="ru-RU" sz="1800" dirty="0" err="1"/>
              <a:t>нагрівання</a:t>
            </a:r>
            <a:r>
              <a:rPr lang="ru-RU" sz="1800" dirty="0"/>
              <a:t> </a:t>
            </a:r>
            <a:r>
              <a:rPr lang="ru-RU" sz="1800" dirty="0" err="1"/>
              <a:t>супроводжується</a:t>
            </a:r>
            <a:r>
              <a:rPr lang="ru-RU" sz="1800" dirty="0"/>
              <a:t> </a:t>
            </a:r>
            <a:r>
              <a:rPr lang="ru-RU" sz="1800" dirty="0" err="1"/>
              <a:t>утворенням</a:t>
            </a:r>
            <a:r>
              <a:rPr lang="ru-RU" sz="1800" dirty="0"/>
              <a:t> на </a:t>
            </a:r>
            <a:r>
              <a:rPr lang="ru-RU" sz="1800" dirty="0" err="1"/>
              <a:t>поверхні</a:t>
            </a:r>
            <a:r>
              <a:rPr lang="ru-RU" sz="1800" dirty="0"/>
              <a:t> оксидного шару (</a:t>
            </a:r>
            <a:r>
              <a:rPr lang="ru-RU" sz="1800" dirty="0" err="1"/>
              <a:t>окалини</a:t>
            </a:r>
            <a:r>
              <a:rPr lang="ru-RU" sz="1800" dirty="0"/>
              <a:t>).</a:t>
            </a:r>
          </a:p>
          <a:p>
            <a:pPr marL="0" indent="447675" algn="just">
              <a:buNone/>
            </a:pPr>
            <a:r>
              <a:rPr lang="ru-RU" sz="1800" dirty="0" err="1"/>
              <a:t>Корозійна</a:t>
            </a:r>
            <a:r>
              <a:rPr lang="ru-RU" sz="1800" dirty="0"/>
              <a:t> </a:t>
            </a:r>
            <a:r>
              <a:rPr lang="ru-RU" sz="1800" dirty="0" err="1"/>
              <a:t>стійкість</a:t>
            </a:r>
            <a:r>
              <a:rPr lang="ru-RU" sz="1800" dirty="0"/>
              <a:t> – </a:t>
            </a:r>
            <a:r>
              <a:rPr lang="ru-RU" sz="1800" dirty="0" err="1"/>
              <a:t>це</a:t>
            </a:r>
            <a:r>
              <a:rPr lang="ru-RU" sz="1800" dirty="0"/>
              <a:t> </a:t>
            </a:r>
            <a:r>
              <a:rPr lang="ru-RU" sz="1800" dirty="0" err="1"/>
              <a:t>здатність</a:t>
            </a:r>
            <a:r>
              <a:rPr lang="ru-RU" sz="1800" dirty="0"/>
              <a:t> </a:t>
            </a:r>
            <a:r>
              <a:rPr lang="ru-RU" sz="1800" dirty="0" err="1"/>
              <a:t>металу</a:t>
            </a:r>
            <a:r>
              <a:rPr lang="ru-RU" sz="1800" dirty="0"/>
              <a:t> </a:t>
            </a:r>
            <a:r>
              <a:rPr lang="ru-RU" sz="1800" dirty="0" err="1"/>
              <a:t>протистояти</a:t>
            </a:r>
            <a:r>
              <a:rPr lang="ru-RU" sz="1800" dirty="0"/>
              <a:t> </a:t>
            </a:r>
            <a:r>
              <a:rPr lang="ru-RU" sz="1800" dirty="0" err="1"/>
              <a:t>електрохімічній</a:t>
            </a:r>
            <a:r>
              <a:rPr lang="ru-RU" sz="1800" dirty="0"/>
              <a:t> </a:t>
            </a:r>
            <a:r>
              <a:rPr lang="ru-RU" sz="1800" dirty="0" err="1"/>
              <a:t>корозії</a:t>
            </a:r>
            <a:r>
              <a:rPr lang="ru-RU" sz="1800" dirty="0"/>
              <a:t>, яка </a:t>
            </a:r>
            <a:r>
              <a:rPr lang="ru-RU" sz="1800" dirty="0" err="1"/>
              <a:t>розвивається</a:t>
            </a:r>
            <a:r>
              <a:rPr lang="ru-RU" sz="1800" dirty="0"/>
              <a:t> за </a:t>
            </a:r>
            <a:r>
              <a:rPr lang="ru-RU" sz="1800" dirty="0" err="1"/>
              <a:t>наявності</a:t>
            </a:r>
            <a:r>
              <a:rPr lang="ru-RU" sz="1800" dirty="0"/>
              <a:t> </a:t>
            </a:r>
            <a:r>
              <a:rPr lang="ru-RU" sz="1800" dirty="0" err="1"/>
              <a:t>рідкого</a:t>
            </a:r>
            <a:r>
              <a:rPr lang="ru-RU" sz="1800" dirty="0"/>
              <a:t> </a:t>
            </a:r>
            <a:r>
              <a:rPr lang="ru-RU" sz="1800" dirty="0" err="1"/>
              <a:t>середовища</a:t>
            </a:r>
            <a:r>
              <a:rPr lang="ru-RU" sz="1800" dirty="0"/>
              <a:t> на </a:t>
            </a:r>
            <a:r>
              <a:rPr lang="ru-RU" sz="1800" dirty="0" err="1"/>
              <a:t>поверхні</a:t>
            </a:r>
            <a:r>
              <a:rPr lang="ru-RU" sz="1800" dirty="0"/>
              <a:t> </a:t>
            </a:r>
            <a:r>
              <a:rPr lang="ru-RU" sz="1800" dirty="0" err="1"/>
              <a:t>металу</a:t>
            </a:r>
            <a:r>
              <a:rPr lang="ru-RU" sz="1800" dirty="0"/>
              <a:t> та </a:t>
            </a:r>
            <a:r>
              <a:rPr lang="ru-RU" sz="1800" dirty="0" err="1"/>
              <a:t>її</a:t>
            </a:r>
            <a:r>
              <a:rPr lang="ru-RU" sz="1800" dirty="0"/>
              <a:t> </a:t>
            </a:r>
            <a:r>
              <a:rPr lang="ru-RU" sz="1800" dirty="0" err="1"/>
              <a:t>електрохімічної</a:t>
            </a:r>
            <a:r>
              <a:rPr lang="ru-RU" sz="1800" dirty="0"/>
              <a:t> </a:t>
            </a:r>
            <a:r>
              <a:rPr lang="ru-RU" sz="1800" dirty="0" err="1"/>
              <a:t>неоднорідності</a:t>
            </a:r>
            <a:r>
              <a:rPr lang="ru-RU" sz="1800" dirty="0"/>
              <a:t>.</a:t>
            </a:r>
            <a:br>
              <a:rPr lang="ru-RU" sz="1800" dirty="0"/>
            </a:br>
            <a:r>
              <a:rPr lang="ru-RU" sz="1800" dirty="0"/>
              <a:t>Для </a:t>
            </a:r>
            <a:r>
              <a:rPr lang="ru-RU" sz="1800" dirty="0" err="1"/>
              <a:t>деяких</a:t>
            </a:r>
            <a:r>
              <a:rPr lang="ru-RU" sz="1800" dirty="0"/>
              <a:t> деталей машин </a:t>
            </a:r>
            <a:r>
              <a:rPr lang="ru-RU" sz="1800" dirty="0" err="1"/>
              <a:t>важливе</a:t>
            </a:r>
            <a:r>
              <a:rPr lang="ru-RU" sz="1800" dirty="0"/>
              <a:t> </a:t>
            </a:r>
            <a:r>
              <a:rPr lang="ru-RU" sz="1800" dirty="0" err="1"/>
              <a:t>значення</a:t>
            </a:r>
            <a:r>
              <a:rPr lang="ru-RU" sz="1800" dirty="0"/>
              <a:t> </a:t>
            </a:r>
            <a:r>
              <a:rPr lang="ru-RU" sz="1800" dirty="0" err="1"/>
              <a:t>мають</a:t>
            </a:r>
            <a:r>
              <a:rPr lang="ru-RU" sz="1800" dirty="0"/>
              <a:t> </a:t>
            </a:r>
            <a:r>
              <a:rPr lang="ru-RU" sz="1800" dirty="0" err="1"/>
              <a:t>фізичні</a:t>
            </a:r>
            <a:r>
              <a:rPr lang="ru-RU" sz="1800" dirty="0"/>
              <a:t> </a:t>
            </a:r>
            <a:r>
              <a:rPr lang="ru-RU" sz="1800" dirty="0" err="1"/>
              <a:t>властивості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характеризують</a:t>
            </a:r>
            <a:r>
              <a:rPr lang="ru-RU" sz="1800" dirty="0"/>
              <a:t> </a:t>
            </a:r>
            <a:r>
              <a:rPr lang="ru-RU" sz="1800" dirty="0" err="1"/>
              <a:t>поведінку</a:t>
            </a:r>
            <a:r>
              <a:rPr lang="ru-RU" sz="1800" dirty="0"/>
              <a:t> </a:t>
            </a:r>
            <a:r>
              <a:rPr lang="ru-RU" sz="1800" dirty="0" err="1"/>
              <a:t>матеріалів</a:t>
            </a:r>
            <a:r>
              <a:rPr lang="ru-RU" sz="1800" dirty="0"/>
              <a:t> у </a:t>
            </a:r>
            <a:r>
              <a:rPr lang="ru-RU" sz="1800" dirty="0" err="1"/>
              <a:t>магнітних</a:t>
            </a:r>
            <a:r>
              <a:rPr lang="ru-RU" sz="1800" dirty="0"/>
              <a:t>, </a:t>
            </a:r>
            <a:r>
              <a:rPr lang="ru-RU" sz="1800" dirty="0" err="1"/>
              <a:t>електричних</a:t>
            </a:r>
            <a:r>
              <a:rPr lang="ru-RU" sz="1800" dirty="0"/>
              <a:t> та </a:t>
            </a:r>
            <a:r>
              <a:rPr lang="ru-RU" sz="1800" dirty="0" err="1"/>
              <a:t>теплових</a:t>
            </a:r>
            <a:r>
              <a:rPr lang="ru-RU" sz="1800" dirty="0"/>
              <a:t> полях, а </a:t>
            </a:r>
            <a:r>
              <a:rPr lang="ru-RU" sz="1800" dirty="0" err="1"/>
              <a:t>також</a:t>
            </a:r>
            <a:r>
              <a:rPr lang="ru-RU" sz="1800" dirty="0"/>
              <a:t> </a:t>
            </a:r>
            <a:r>
              <a:rPr lang="ru-RU" sz="1800" dirty="0" err="1"/>
              <a:t>під</a:t>
            </a:r>
            <a:r>
              <a:rPr lang="ru-RU" sz="1800" dirty="0"/>
              <a:t> </a:t>
            </a:r>
            <a:r>
              <a:rPr lang="ru-RU" sz="1800" dirty="0" err="1"/>
              <a:t>впливом</a:t>
            </a:r>
            <a:r>
              <a:rPr lang="ru-RU" sz="1800" dirty="0"/>
              <a:t> </a:t>
            </a:r>
            <a:r>
              <a:rPr lang="ru-RU" sz="1800" dirty="0" err="1"/>
              <a:t>потоків</a:t>
            </a:r>
            <a:r>
              <a:rPr lang="ru-RU" sz="1800" dirty="0"/>
              <a:t> </a:t>
            </a:r>
            <a:r>
              <a:rPr lang="ru-RU" sz="1800" dirty="0" err="1"/>
              <a:t>високої</a:t>
            </a:r>
            <a:r>
              <a:rPr lang="ru-RU" sz="1800" dirty="0"/>
              <a:t> </a:t>
            </a:r>
            <a:r>
              <a:rPr lang="ru-RU" sz="1800" dirty="0" err="1"/>
              <a:t>енергії</a:t>
            </a:r>
            <a:r>
              <a:rPr lang="ru-RU" sz="1800" dirty="0"/>
              <a:t> </a:t>
            </a:r>
            <a:r>
              <a:rPr lang="ru-RU" sz="1800" dirty="0" err="1"/>
              <a:t>або</a:t>
            </a:r>
            <a:r>
              <a:rPr lang="ru-RU" sz="1800" dirty="0"/>
              <a:t> </a:t>
            </a:r>
            <a:r>
              <a:rPr lang="ru-RU" sz="1800" dirty="0" err="1"/>
              <a:t>радіації</a:t>
            </a:r>
            <a:r>
              <a:rPr lang="ru-RU" sz="1800" dirty="0"/>
              <a:t>. </a:t>
            </a:r>
            <a:r>
              <a:rPr lang="ru-RU" sz="1800" dirty="0" err="1"/>
              <a:t>Їх</a:t>
            </a:r>
            <a:r>
              <a:rPr lang="ru-RU" sz="1800" dirty="0"/>
              <a:t> </a:t>
            </a:r>
            <a:r>
              <a:rPr lang="ru-RU" sz="1800" dirty="0" err="1"/>
              <a:t>прийнято</a:t>
            </a:r>
            <a:r>
              <a:rPr lang="ru-RU" sz="1800" dirty="0"/>
              <a:t> </a:t>
            </a:r>
            <a:r>
              <a:rPr lang="ru-RU" sz="1800" dirty="0" err="1"/>
              <a:t>поділяти</a:t>
            </a:r>
            <a:r>
              <a:rPr lang="ru-RU" sz="1800" dirty="0"/>
              <a:t> на </a:t>
            </a:r>
            <a:r>
              <a:rPr lang="ru-RU" sz="1800" dirty="0" err="1"/>
              <a:t>магнітні</a:t>
            </a:r>
            <a:r>
              <a:rPr lang="ru-RU" sz="1800" dirty="0"/>
              <a:t>, </a:t>
            </a:r>
            <a:r>
              <a:rPr lang="ru-RU" sz="1800" dirty="0" err="1"/>
              <a:t>електричні</a:t>
            </a:r>
            <a:r>
              <a:rPr lang="ru-RU" sz="1800" dirty="0"/>
              <a:t>, </a:t>
            </a:r>
            <a:r>
              <a:rPr lang="ru-RU" sz="1800" dirty="0" err="1"/>
              <a:t>теплофізичні</a:t>
            </a:r>
            <a:r>
              <a:rPr lang="ru-RU" sz="1800" dirty="0"/>
              <a:t> та </a:t>
            </a:r>
            <a:r>
              <a:rPr lang="ru-RU" sz="1800" dirty="0" err="1"/>
              <a:t>радіаційні</a:t>
            </a:r>
            <a:r>
              <a:rPr lang="ru-RU" sz="1800" dirty="0"/>
              <a:t>.</a:t>
            </a:r>
          </a:p>
          <a:p>
            <a:pPr marL="0" indent="447675" algn="just">
              <a:buNone/>
            </a:pPr>
            <a:r>
              <a:rPr lang="ru-RU" sz="1800" dirty="0" err="1"/>
              <a:t>Здатність</a:t>
            </a:r>
            <a:r>
              <a:rPr lang="ru-RU" sz="1800" dirty="0"/>
              <a:t> </a:t>
            </a:r>
            <a:r>
              <a:rPr lang="ru-RU" sz="1800" dirty="0" err="1"/>
              <a:t>матеріалу</a:t>
            </a:r>
            <a:r>
              <a:rPr lang="ru-RU" sz="1800" dirty="0"/>
              <a:t> </a:t>
            </a:r>
            <a:r>
              <a:rPr lang="ru-RU" sz="1800" dirty="0" err="1"/>
              <a:t>піддаватися</a:t>
            </a:r>
            <a:r>
              <a:rPr lang="ru-RU" sz="1800" dirty="0"/>
              <a:t> </a:t>
            </a:r>
            <a:r>
              <a:rPr lang="ru-RU" sz="1800" dirty="0" err="1"/>
              <a:t>різним</a:t>
            </a:r>
            <a:r>
              <a:rPr lang="ru-RU" sz="1800" dirty="0"/>
              <a:t> методам </a:t>
            </a:r>
            <a:r>
              <a:rPr lang="ru-RU" sz="1800" dirty="0" err="1"/>
              <a:t>гарячої</a:t>
            </a:r>
            <a:r>
              <a:rPr lang="ru-RU" sz="1800" dirty="0"/>
              <a:t> та </a:t>
            </a:r>
            <a:r>
              <a:rPr lang="ru-RU" sz="1800" dirty="0" err="1"/>
              <a:t>холодної</a:t>
            </a:r>
            <a:r>
              <a:rPr lang="ru-RU" sz="1800" dirty="0"/>
              <a:t> </a:t>
            </a:r>
            <a:r>
              <a:rPr lang="ru-RU" sz="1800" dirty="0" err="1"/>
              <a:t>обробки</a:t>
            </a:r>
            <a:r>
              <a:rPr lang="ru-RU" sz="1800" dirty="0"/>
              <a:t> </a:t>
            </a:r>
            <a:r>
              <a:rPr lang="ru-RU" sz="1800" dirty="0" err="1"/>
              <a:t>визначають</a:t>
            </a:r>
            <a:r>
              <a:rPr lang="ru-RU" sz="1800" dirty="0"/>
              <a:t> за </a:t>
            </a:r>
            <a:r>
              <a:rPr lang="ru-RU" sz="1800" dirty="0" err="1"/>
              <a:t>технологічними</a:t>
            </a:r>
            <a:r>
              <a:rPr lang="ru-RU" sz="1800" dirty="0"/>
              <a:t> </a:t>
            </a:r>
            <a:r>
              <a:rPr lang="ru-RU" sz="1800" dirty="0" err="1"/>
              <a:t>властивостями</a:t>
            </a:r>
            <a:r>
              <a:rPr lang="ru-RU" sz="1800" dirty="0"/>
              <a:t>. До них </a:t>
            </a:r>
            <a:r>
              <a:rPr lang="ru-RU" sz="1800" dirty="0" err="1"/>
              <a:t>відносять</a:t>
            </a:r>
            <a:r>
              <a:rPr lang="ru-RU" sz="1800" dirty="0"/>
              <a:t> </a:t>
            </a:r>
            <a:r>
              <a:rPr lang="ru-RU" sz="1800" dirty="0" err="1"/>
              <a:t>ливарні</a:t>
            </a:r>
            <a:r>
              <a:rPr lang="ru-RU" sz="1800" dirty="0"/>
              <a:t> </a:t>
            </a:r>
            <a:r>
              <a:rPr lang="ru-RU" sz="1800" dirty="0" err="1"/>
              <a:t>властивості</a:t>
            </a:r>
            <a:r>
              <a:rPr lang="ru-RU" sz="1800" dirty="0"/>
              <a:t>, </a:t>
            </a:r>
            <a:r>
              <a:rPr lang="ru-RU" sz="1800" dirty="0" err="1"/>
              <a:t>деформованість</a:t>
            </a:r>
            <a:r>
              <a:rPr lang="ru-RU" sz="1800" dirty="0"/>
              <a:t>, </a:t>
            </a:r>
            <a:r>
              <a:rPr lang="ru-RU" sz="1800" dirty="0" err="1"/>
              <a:t>зварюваність</a:t>
            </a:r>
            <a:r>
              <a:rPr lang="ru-RU" sz="1800" dirty="0"/>
              <a:t> і </a:t>
            </a:r>
            <a:r>
              <a:rPr lang="ru-RU" sz="1800" dirty="0" err="1"/>
              <a:t>оброблюваність</a:t>
            </a:r>
            <a:r>
              <a:rPr lang="ru-RU" sz="1800" dirty="0"/>
              <a:t> </a:t>
            </a:r>
            <a:r>
              <a:rPr lang="ru-RU" sz="1800" dirty="0" err="1"/>
              <a:t>ріжучим</a:t>
            </a:r>
            <a:r>
              <a:rPr lang="ru-RU" sz="1800" dirty="0"/>
              <a:t> </a:t>
            </a:r>
            <a:r>
              <a:rPr lang="ru-RU" sz="1800" dirty="0" err="1"/>
              <a:t>інструментом</a:t>
            </a:r>
            <a:r>
              <a:rPr lang="ru-RU" sz="1800" dirty="0"/>
              <a:t>. </a:t>
            </a:r>
            <a:r>
              <a:rPr lang="ru-RU" sz="1800" dirty="0" err="1"/>
              <a:t>Технологічні</a:t>
            </a:r>
            <a:r>
              <a:rPr lang="ru-RU" sz="1800" dirty="0"/>
              <a:t> </a:t>
            </a:r>
            <a:r>
              <a:rPr lang="ru-RU" sz="1800" dirty="0" err="1"/>
              <a:t>властивості</a:t>
            </a:r>
            <a:r>
              <a:rPr lang="ru-RU" sz="1800" dirty="0"/>
              <a:t> </a:t>
            </a:r>
            <a:r>
              <a:rPr lang="ru-RU" sz="1800" dirty="0" err="1"/>
              <a:t>дозволяють</a:t>
            </a:r>
            <a:r>
              <a:rPr lang="ru-RU" sz="1800" dirty="0"/>
              <a:t> </a:t>
            </a:r>
            <a:r>
              <a:rPr lang="ru-RU" sz="1800" dirty="0" err="1"/>
              <a:t>проводити</a:t>
            </a:r>
            <a:r>
              <a:rPr lang="ru-RU" sz="1800" dirty="0"/>
              <a:t> </a:t>
            </a:r>
            <a:r>
              <a:rPr lang="ru-RU" sz="1800" dirty="0" err="1"/>
              <a:t>формозмінювальну</a:t>
            </a:r>
            <a:r>
              <a:rPr lang="ru-RU" sz="1800" dirty="0"/>
              <a:t> </a:t>
            </a:r>
            <a:r>
              <a:rPr lang="ru-RU" sz="1800" dirty="0" err="1"/>
              <a:t>обробку</a:t>
            </a:r>
            <a:r>
              <a:rPr lang="ru-RU" sz="1800" dirty="0"/>
              <a:t> та </a:t>
            </a:r>
            <a:r>
              <a:rPr lang="ru-RU" sz="1800" dirty="0" err="1"/>
              <a:t>отримувати</a:t>
            </a:r>
            <a:r>
              <a:rPr lang="ru-RU" sz="1800" dirty="0"/>
              <a:t> заготовки та </a:t>
            </a:r>
            <a:r>
              <a:rPr lang="ru-RU" sz="1800" dirty="0" err="1"/>
              <a:t>деталі</a:t>
            </a:r>
            <a:r>
              <a:rPr lang="ru-RU" sz="1800" dirty="0"/>
              <a:t> машин.</a:t>
            </a:r>
          </a:p>
          <a:p>
            <a:pPr marL="0" indent="447675" algn="just">
              <a:buNone/>
            </a:pPr>
            <a:r>
              <a:rPr lang="ru-RU" sz="1800" dirty="0"/>
              <a:t>До </a:t>
            </a:r>
            <a:r>
              <a:rPr lang="ru-RU" sz="1800" dirty="0" err="1"/>
              <a:t>останньої</a:t>
            </a:r>
            <a:r>
              <a:rPr lang="ru-RU" sz="1800" dirty="0"/>
              <a:t> </a:t>
            </a:r>
            <a:r>
              <a:rPr lang="ru-RU" sz="1800" dirty="0" err="1"/>
              <a:t>групи</a:t>
            </a:r>
            <a:r>
              <a:rPr lang="ru-RU" sz="1800" dirty="0"/>
              <a:t> </a:t>
            </a:r>
            <a:r>
              <a:rPr lang="ru-RU" sz="1800" dirty="0" err="1"/>
              <a:t>основних</a:t>
            </a:r>
            <a:r>
              <a:rPr lang="ru-RU" sz="1800" dirty="0"/>
              <a:t> </a:t>
            </a:r>
            <a:r>
              <a:rPr lang="ru-RU" sz="1800" dirty="0" err="1"/>
              <a:t>властивостей</a:t>
            </a:r>
            <a:r>
              <a:rPr lang="ru-RU" sz="1800" dirty="0"/>
              <a:t> </a:t>
            </a:r>
            <a:r>
              <a:rPr lang="ru-RU" sz="1800" dirty="0" err="1"/>
              <a:t>відноситься</a:t>
            </a:r>
            <a:r>
              <a:rPr lang="ru-RU" sz="1800" dirty="0"/>
              <a:t> </a:t>
            </a:r>
            <a:r>
              <a:rPr lang="ru-RU" sz="1800" dirty="0" err="1"/>
              <a:t>вартість</a:t>
            </a:r>
            <a:r>
              <a:rPr lang="ru-RU" sz="1800" dirty="0"/>
              <a:t> </a:t>
            </a:r>
            <a:r>
              <a:rPr lang="ru-RU" sz="1800" dirty="0" err="1"/>
              <a:t>матеріалу</a:t>
            </a:r>
            <a:r>
              <a:rPr lang="ru-RU" sz="1800" dirty="0"/>
              <a:t>, </a:t>
            </a:r>
            <a:r>
              <a:rPr lang="ru-RU" sz="1800" dirty="0" err="1"/>
              <a:t>що</a:t>
            </a:r>
            <a:r>
              <a:rPr lang="ru-RU" sz="1800" dirty="0"/>
              <a:t> </a:t>
            </a:r>
            <a:r>
              <a:rPr lang="ru-RU" sz="1800" dirty="0" err="1"/>
              <a:t>оцінює</a:t>
            </a:r>
            <a:r>
              <a:rPr lang="ru-RU" sz="1800" dirty="0"/>
              <a:t> </a:t>
            </a:r>
            <a:r>
              <a:rPr lang="ru-RU" sz="1800" dirty="0" err="1"/>
              <a:t>економічність</a:t>
            </a:r>
            <a:r>
              <a:rPr lang="ru-RU" sz="1800" dirty="0"/>
              <a:t> </a:t>
            </a:r>
            <a:r>
              <a:rPr lang="ru-RU" sz="1800" dirty="0" err="1"/>
              <a:t>його</a:t>
            </a:r>
            <a:r>
              <a:rPr lang="ru-RU" sz="1800" dirty="0"/>
              <a:t> </a:t>
            </a:r>
            <a:r>
              <a:rPr lang="ru-RU" sz="1800" dirty="0" err="1"/>
              <a:t>використання</a:t>
            </a:r>
            <a:r>
              <a:rPr lang="ru-RU" sz="1800" dirty="0"/>
              <a:t>. </a:t>
            </a:r>
            <a:r>
              <a:rPr lang="ru-RU" sz="1800" dirty="0" err="1"/>
              <a:t>Її</a:t>
            </a:r>
            <a:r>
              <a:rPr lang="ru-RU" sz="1800" dirty="0"/>
              <a:t> </a:t>
            </a:r>
            <a:r>
              <a:rPr lang="ru-RU" sz="1800" dirty="0" err="1"/>
              <a:t>кількісним</a:t>
            </a:r>
            <a:r>
              <a:rPr lang="ru-RU" sz="1800" dirty="0"/>
              <a:t> </a:t>
            </a:r>
            <a:r>
              <a:rPr lang="ru-RU" sz="1800" dirty="0" err="1"/>
              <a:t>показником</a:t>
            </a:r>
            <a:r>
              <a:rPr lang="ru-RU" sz="1800" dirty="0"/>
              <a:t> є ​​– </a:t>
            </a:r>
            <a:r>
              <a:rPr lang="ru-RU" sz="1800" dirty="0" err="1"/>
              <a:t>оптова</a:t>
            </a:r>
            <a:r>
              <a:rPr lang="ru-RU" sz="1800" dirty="0"/>
              <a:t> </a:t>
            </a:r>
            <a:r>
              <a:rPr lang="ru-RU" sz="1800" dirty="0" err="1"/>
              <a:t>ціна</a:t>
            </a:r>
            <a:r>
              <a:rPr lang="ru-RU" sz="1800" dirty="0"/>
              <a:t> – </a:t>
            </a:r>
            <a:r>
              <a:rPr lang="ru-RU" sz="1800" dirty="0" err="1"/>
              <a:t>вартість</a:t>
            </a:r>
            <a:r>
              <a:rPr lang="ru-RU" sz="1800" dirty="0"/>
              <a:t> </a:t>
            </a:r>
            <a:r>
              <a:rPr lang="ru-RU" sz="1800" dirty="0" err="1"/>
              <a:t>одиниці</a:t>
            </a:r>
            <a:r>
              <a:rPr lang="ru-RU" sz="1800" dirty="0"/>
              <a:t> </a:t>
            </a:r>
            <a:r>
              <a:rPr lang="ru-RU" sz="1800" dirty="0" err="1"/>
              <a:t>маси</a:t>
            </a:r>
            <a:r>
              <a:rPr lang="ru-RU" sz="1800" dirty="0"/>
              <a:t> </a:t>
            </a:r>
            <a:r>
              <a:rPr lang="ru-RU" sz="1800" dirty="0" err="1"/>
              <a:t>матеріали</a:t>
            </a:r>
            <a:r>
              <a:rPr lang="ru-RU" sz="1800" dirty="0"/>
              <a:t> у </a:t>
            </a:r>
            <a:r>
              <a:rPr lang="ru-RU" sz="1800" dirty="0" err="1"/>
              <a:t>вигляді</a:t>
            </a:r>
            <a:r>
              <a:rPr lang="ru-RU" sz="1800" dirty="0"/>
              <a:t> </a:t>
            </a:r>
            <a:r>
              <a:rPr lang="ru-RU" sz="1800" dirty="0" err="1"/>
              <a:t>злитків</a:t>
            </a:r>
            <a:r>
              <a:rPr lang="ru-RU" sz="1800" dirty="0"/>
              <a:t>, </a:t>
            </a:r>
            <a:r>
              <a:rPr lang="ru-RU" sz="1800" dirty="0" err="1"/>
              <a:t>профілів</a:t>
            </a:r>
            <a:r>
              <a:rPr lang="ru-RU" sz="1800" dirty="0"/>
              <a:t>, порошку, </a:t>
            </a:r>
            <a:r>
              <a:rPr lang="ru-RU" sz="1800" dirty="0" err="1"/>
              <a:t>штучних</a:t>
            </a:r>
            <a:r>
              <a:rPr lang="ru-RU" sz="1800" dirty="0"/>
              <a:t> та </a:t>
            </a:r>
            <a:r>
              <a:rPr lang="ru-RU" sz="1800" dirty="0" err="1"/>
              <a:t>зварних</a:t>
            </a:r>
            <a:r>
              <a:rPr lang="ru-RU" sz="1800" dirty="0"/>
              <a:t> заготовок, за </a:t>
            </a:r>
            <a:r>
              <a:rPr lang="ru-RU" sz="1800" dirty="0" err="1"/>
              <a:t>якими</a:t>
            </a:r>
            <a:r>
              <a:rPr lang="ru-RU" sz="1800" dirty="0"/>
              <a:t> завод-</a:t>
            </a:r>
            <a:r>
              <a:rPr lang="ru-RU" sz="1800" dirty="0" err="1"/>
              <a:t>виробник</a:t>
            </a:r>
            <a:r>
              <a:rPr lang="ru-RU" sz="1800" dirty="0"/>
              <a:t> </a:t>
            </a:r>
            <a:r>
              <a:rPr lang="ru-RU" sz="1800" dirty="0" err="1"/>
              <a:t>реалізує</a:t>
            </a:r>
            <a:r>
              <a:rPr lang="ru-RU" sz="1800" dirty="0"/>
              <a:t> свою </a:t>
            </a:r>
            <a:r>
              <a:rPr lang="ru-RU" sz="1800" dirty="0" err="1"/>
              <a:t>продукцію</a:t>
            </a:r>
            <a:r>
              <a:rPr lang="ru-RU" sz="1800" dirty="0"/>
              <a:t> </a:t>
            </a:r>
            <a:r>
              <a:rPr lang="ru-RU" sz="1800" dirty="0" err="1"/>
              <a:t>машинобудівним</a:t>
            </a:r>
            <a:r>
              <a:rPr lang="ru-RU" sz="1800" dirty="0"/>
              <a:t> та </a:t>
            </a:r>
            <a:r>
              <a:rPr lang="ru-RU" sz="1800" dirty="0" err="1"/>
              <a:t>приладобудівним</a:t>
            </a:r>
            <a:r>
              <a:rPr lang="ru-RU" sz="1800" dirty="0"/>
              <a:t> </a:t>
            </a:r>
            <a:r>
              <a:rPr lang="ru-RU" sz="1800" dirty="0" err="1"/>
              <a:t>підприємствам</a:t>
            </a:r>
            <a:r>
              <a:rPr lang="ru-RU" sz="1800" dirty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42787240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310896"/>
            <a:ext cx="11030712" cy="6355080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b="1" dirty="0" err="1"/>
              <a:t>Механічні</a:t>
            </a:r>
            <a:r>
              <a:rPr lang="ru-RU" b="1" dirty="0"/>
              <a:t> </a:t>
            </a:r>
            <a:r>
              <a:rPr lang="ru-RU" b="1" dirty="0" err="1"/>
              <a:t>властивості</a:t>
            </a:r>
            <a:r>
              <a:rPr lang="ru-RU" b="1" dirty="0"/>
              <a:t>, </a:t>
            </a:r>
            <a:r>
              <a:rPr lang="ru-RU" b="1" dirty="0" err="1"/>
              <a:t>які</a:t>
            </a:r>
            <a:r>
              <a:rPr lang="ru-RU" b="1" dirty="0"/>
              <a:t> </a:t>
            </a:r>
            <a:r>
              <a:rPr lang="ru-RU" b="1" dirty="0" err="1"/>
              <a:t>визначаються</a:t>
            </a:r>
            <a:r>
              <a:rPr lang="ru-RU" b="1" dirty="0"/>
              <a:t> при </a:t>
            </a:r>
            <a:r>
              <a:rPr lang="ru-RU" b="1" dirty="0" err="1"/>
              <a:t>статичних</a:t>
            </a:r>
            <a:r>
              <a:rPr lang="ru-RU" b="1" dirty="0"/>
              <a:t> </a:t>
            </a:r>
            <a:r>
              <a:rPr lang="ru-RU" b="1" dirty="0" err="1"/>
              <a:t>навантаженнях</a:t>
            </a: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Механічні</a:t>
            </a:r>
            <a:r>
              <a:rPr lang="ru-RU" dirty="0"/>
              <a:t> </a:t>
            </a:r>
            <a:r>
              <a:rPr lang="ru-RU" dirty="0" err="1"/>
              <a:t>властивості</a:t>
            </a:r>
            <a:r>
              <a:rPr lang="ru-RU" dirty="0"/>
              <a:t> </a:t>
            </a:r>
            <a:r>
              <a:rPr lang="ru-RU" dirty="0" err="1"/>
              <a:t>характеризують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, </a:t>
            </a:r>
            <a:r>
              <a:rPr lang="ru-RU" dirty="0" err="1"/>
              <a:t>руйнування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особливість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поведінки</a:t>
            </a:r>
            <a:r>
              <a:rPr lang="ru-RU" dirty="0"/>
              <a:t>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руйнування</a:t>
            </a:r>
            <a:r>
              <a:rPr lang="ru-RU" dirty="0"/>
              <a:t>. </a:t>
            </a:r>
            <a:r>
              <a:rPr lang="ru-RU" dirty="0" err="1"/>
              <a:t>Ця</a:t>
            </a:r>
            <a:r>
              <a:rPr lang="ru-RU" dirty="0"/>
              <a:t> </a:t>
            </a:r>
            <a:r>
              <a:rPr lang="ru-RU" dirty="0" err="1"/>
              <a:t>група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включає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міцності</a:t>
            </a:r>
            <a:r>
              <a:rPr lang="ru-RU" dirty="0"/>
              <a:t>, </a:t>
            </a:r>
            <a:r>
              <a:rPr lang="ru-RU" dirty="0" err="1"/>
              <a:t>жорсткості</a:t>
            </a:r>
            <a:r>
              <a:rPr lang="ru-RU" dirty="0"/>
              <a:t> (</a:t>
            </a:r>
            <a:r>
              <a:rPr lang="ru-RU" dirty="0" err="1"/>
              <a:t>пружності</a:t>
            </a:r>
            <a:r>
              <a:rPr lang="ru-RU" dirty="0"/>
              <a:t>), </a:t>
            </a:r>
            <a:r>
              <a:rPr lang="ru-RU" dirty="0" err="1"/>
              <a:t>пластичності</a:t>
            </a:r>
            <a:r>
              <a:rPr lang="ru-RU" dirty="0"/>
              <a:t>, </a:t>
            </a:r>
            <a:r>
              <a:rPr lang="ru-RU" dirty="0" err="1"/>
              <a:t>твердості</a:t>
            </a:r>
            <a:r>
              <a:rPr lang="ru-RU" dirty="0"/>
              <a:t> та </a:t>
            </a:r>
            <a:r>
              <a:rPr lang="ru-RU" dirty="0" err="1"/>
              <a:t>в'язкості</a:t>
            </a:r>
            <a:r>
              <a:rPr lang="ru-RU" dirty="0"/>
              <a:t>. </a:t>
            </a:r>
            <a:r>
              <a:rPr lang="ru-RU" dirty="0" err="1"/>
              <a:t>Основну</a:t>
            </a:r>
            <a:r>
              <a:rPr lang="ru-RU" dirty="0"/>
              <a:t> </a:t>
            </a:r>
            <a:r>
              <a:rPr lang="ru-RU" dirty="0" err="1"/>
              <a:t>групу</a:t>
            </a:r>
            <a:r>
              <a:rPr lang="ru-RU" dirty="0"/>
              <a:t> таких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складають</a:t>
            </a:r>
            <a:r>
              <a:rPr lang="ru-RU" dirty="0"/>
              <a:t> </a:t>
            </a:r>
            <a:r>
              <a:rPr lang="ru-RU" dirty="0" err="1"/>
              <a:t>стандартні</a:t>
            </a:r>
            <a:r>
              <a:rPr lang="ru-RU" dirty="0"/>
              <a:t> характеристики </a:t>
            </a:r>
            <a:r>
              <a:rPr lang="ru-RU" dirty="0" err="1"/>
              <a:t>механічних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визначають</a:t>
            </a:r>
            <a:r>
              <a:rPr lang="ru-RU" dirty="0"/>
              <a:t> у </a:t>
            </a:r>
            <a:r>
              <a:rPr lang="ru-RU" dirty="0" err="1"/>
              <a:t>лабораторних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 на </a:t>
            </a:r>
            <a:r>
              <a:rPr lang="ru-RU" dirty="0" err="1"/>
              <a:t>зразках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розмірів</a:t>
            </a:r>
            <a:r>
              <a:rPr lang="ru-RU" dirty="0"/>
              <a:t>. </a:t>
            </a:r>
            <a:r>
              <a:rPr lang="ru-RU" dirty="0" err="1"/>
              <a:t>Отримані</a:t>
            </a:r>
            <a:r>
              <a:rPr lang="ru-RU" dirty="0"/>
              <a:t> за таких </a:t>
            </a:r>
            <a:r>
              <a:rPr lang="ru-RU" dirty="0" err="1"/>
              <a:t>випробувань</a:t>
            </a:r>
            <a:r>
              <a:rPr lang="ru-RU" dirty="0"/>
              <a:t> </a:t>
            </a:r>
            <a:r>
              <a:rPr lang="ru-RU" dirty="0" err="1"/>
              <a:t>показники</a:t>
            </a:r>
            <a:r>
              <a:rPr lang="ru-RU" dirty="0"/>
              <a:t> </a:t>
            </a:r>
            <a:r>
              <a:rPr lang="ru-RU" dirty="0" err="1"/>
              <a:t>механічних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 </a:t>
            </a:r>
            <a:r>
              <a:rPr lang="ru-RU" dirty="0" err="1"/>
              <a:t>оцінюють</a:t>
            </a:r>
            <a:r>
              <a:rPr lang="ru-RU" dirty="0"/>
              <a:t> </a:t>
            </a:r>
            <a:r>
              <a:rPr lang="ru-RU" dirty="0" err="1"/>
              <a:t>поведінку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зовнішнім</a:t>
            </a:r>
            <a:r>
              <a:rPr lang="ru-RU" dirty="0"/>
              <a:t> </a:t>
            </a:r>
            <a:r>
              <a:rPr lang="ru-RU" dirty="0" err="1"/>
              <a:t>навантаженням</a:t>
            </a:r>
            <a:r>
              <a:rPr lang="ru-RU" dirty="0"/>
              <a:t> без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деталі</a:t>
            </a:r>
            <a:r>
              <a:rPr lang="ru-RU" dirty="0"/>
              <a:t> та умов </a:t>
            </a:r>
            <a:r>
              <a:rPr lang="ru-RU" dirty="0" err="1"/>
              <a:t>експлуатації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За способом </a:t>
            </a:r>
            <a:r>
              <a:rPr lang="ru-RU" dirty="0" err="1"/>
              <a:t>застосування</a:t>
            </a:r>
            <a:r>
              <a:rPr lang="ru-RU" dirty="0"/>
              <a:t> </a:t>
            </a:r>
            <a:r>
              <a:rPr lang="ru-RU" dirty="0" err="1"/>
              <a:t>навантажень</a:t>
            </a:r>
            <a:r>
              <a:rPr lang="ru-RU" dirty="0"/>
              <a:t> </a:t>
            </a:r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статичні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на </a:t>
            </a:r>
            <a:r>
              <a:rPr lang="ru-RU" dirty="0" err="1"/>
              <a:t>розтяг</a:t>
            </a:r>
            <a:r>
              <a:rPr lang="ru-RU" dirty="0"/>
              <a:t>, </a:t>
            </a:r>
            <a:r>
              <a:rPr lang="ru-RU" dirty="0" err="1"/>
              <a:t>стиск</a:t>
            </a:r>
            <a:r>
              <a:rPr lang="ru-RU" dirty="0"/>
              <a:t>, </a:t>
            </a:r>
            <a:r>
              <a:rPr lang="ru-RU" dirty="0" err="1"/>
              <a:t>згин</a:t>
            </a:r>
            <a:r>
              <a:rPr lang="ru-RU" dirty="0"/>
              <a:t>, </a:t>
            </a:r>
            <a:r>
              <a:rPr lang="ru-RU" dirty="0" err="1"/>
              <a:t>кручення</a:t>
            </a:r>
            <a:r>
              <a:rPr lang="ru-RU" dirty="0"/>
              <a:t>, </a:t>
            </a:r>
            <a:r>
              <a:rPr lang="ru-RU" dirty="0" err="1"/>
              <a:t>зсув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зріз</a:t>
            </a:r>
            <a:r>
              <a:rPr lang="ru-RU" dirty="0"/>
              <a:t>.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поширеними</a:t>
            </a:r>
            <a:r>
              <a:rPr lang="ru-RU" dirty="0"/>
              <a:t> є </a:t>
            </a:r>
            <a:r>
              <a:rPr lang="ru-RU" dirty="0" err="1"/>
              <a:t>випробування</a:t>
            </a:r>
            <a:r>
              <a:rPr lang="ru-RU" dirty="0"/>
              <a:t> на </a:t>
            </a:r>
            <a:r>
              <a:rPr lang="ru-RU" dirty="0" err="1"/>
              <a:t>розтягування</a:t>
            </a:r>
            <a:r>
              <a:rPr lang="ru-RU" dirty="0"/>
              <a:t> (ГОСТ 1497-84),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дають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важливих</a:t>
            </a:r>
            <a:r>
              <a:rPr lang="ru-RU" dirty="0"/>
              <a:t> </a:t>
            </a:r>
            <a:r>
              <a:rPr lang="ru-RU" dirty="0" err="1"/>
              <a:t>показників</a:t>
            </a:r>
            <a:r>
              <a:rPr lang="ru-RU" dirty="0"/>
              <a:t> </a:t>
            </a:r>
            <a:r>
              <a:rPr lang="ru-RU" dirty="0" err="1"/>
              <a:t>механічних</a:t>
            </a:r>
            <a:r>
              <a:rPr lang="ru-RU" dirty="0"/>
              <a:t> </a:t>
            </a:r>
            <a:r>
              <a:rPr lang="ru-RU" dirty="0" err="1"/>
              <a:t>властивостей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Випробування</a:t>
            </a:r>
            <a:r>
              <a:rPr lang="ru-RU" dirty="0"/>
              <a:t> </a:t>
            </a:r>
            <a:r>
              <a:rPr lang="ru-RU" dirty="0" err="1"/>
              <a:t>розтягування</a:t>
            </a:r>
            <a:r>
              <a:rPr lang="ru-RU" dirty="0"/>
              <a:t>. При </a:t>
            </a:r>
            <a:r>
              <a:rPr lang="ru-RU" dirty="0" err="1"/>
              <a:t>розтягуванні</a:t>
            </a:r>
            <a:r>
              <a:rPr lang="ru-RU" dirty="0"/>
              <a:t> </a:t>
            </a:r>
            <a:r>
              <a:rPr lang="ru-RU" dirty="0" err="1"/>
              <a:t>стандартних</a:t>
            </a:r>
            <a:r>
              <a:rPr lang="ru-RU" dirty="0"/>
              <a:t> </a:t>
            </a:r>
            <a:r>
              <a:rPr lang="ru-RU" dirty="0" err="1"/>
              <a:t>зразків</a:t>
            </a:r>
            <a:r>
              <a:rPr lang="ru-RU" dirty="0"/>
              <a:t> з </a:t>
            </a:r>
            <a:r>
              <a:rPr lang="ru-RU" dirty="0" err="1"/>
              <a:t>площею</a:t>
            </a:r>
            <a:r>
              <a:rPr lang="ru-RU" dirty="0"/>
              <a:t> поперечного </a:t>
            </a:r>
            <a:r>
              <a:rPr lang="ru-RU" dirty="0" err="1"/>
              <a:t>перерізу</a:t>
            </a:r>
            <a:r>
              <a:rPr lang="ru-RU" dirty="0"/>
              <a:t> </a:t>
            </a:r>
            <a:r>
              <a:rPr lang="en-US" dirty="0" err="1"/>
              <a:t>Fo</a:t>
            </a:r>
            <a:r>
              <a:rPr lang="en-US" dirty="0"/>
              <a:t> </a:t>
            </a:r>
            <a:r>
              <a:rPr lang="ru-RU" dirty="0"/>
              <a:t>і </a:t>
            </a:r>
            <a:r>
              <a:rPr lang="ru-RU" dirty="0" err="1"/>
              <a:t>робочою</a:t>
            </a:r>
            <a:r>
              <a:rPr lang="ru-RU" dirty="0"/>
              <a:t> (</a:t>
            </a:r>
            <a:r>
              <a:rPr lang="ru-RU" dirty="0" err="1"/>
              <a:t>розрахунковою</a:t>
            </a:r>
            <a:r>
              <a:rPr lang="ru-RU" dirty="0"/>
              <a:t>) </a:t>
            </a:r>
            <a:r>
              <a:rPr lang="ru-RU" dirty="0" err="1"/>
              <a:t>довжиною</a:t>
            </a:r>
            <a:r>
              <a:rPr lang="ru-RU" dirty="0"/>
              <a:t> </a:t>
            </a:r>
            <a:r>
              <a:rPr lang="en-US" dirty="0"/>
              <a:t>lo </a:t>
            </a:r>
            <a:r>
              <a:rPr lang="ru-RU" dirty="0" err="1"/>
              <a:t>будують</a:t>
            </a:r>
            <a:r>
              <a:rPr lang="ru-RU" dirty="0"/>
              <a:t> </a:t>
            </a:r>
            <a:r>
              <a:rPr lang="ru-RU" dirty="0" err="1"/>
              <a:t>діаграму</a:t>
            </a:r>
            <a:r>
              <a:rPr lang="ru-RU" dirty="0"/>
              <a:t> </a:t>
            </a:r>
            <a:r>
              <a:rPr lang="ru-RU" dirty="0" err="1"/>
              <a:t>розтягування</a:t>
            </a:r>
            <a:r>
              <a:rPr lang="ru-RU" dirty="0"/>
              <a:t> в координатах: </a:t>
            </a:r>
            <a:r>
              <a:rPr lang="ru-RU" dirty="0" err="1"/>
              <a:t>навантаження</a:t>
            </a:r>
            <a:r>
              <a:rPr lang="ru-RU" dirty="0"/>
              <a:t> - </a:t>
            </a:r>
            <a:r>
              <a:rPr lang="ru-RU" dirty="0" err="1"/>
              <a:t>подовження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 (</a:t>
            </a:r>
            <a:r>
              <a:rPr lang="ru-RU" dirty="0" err="1"/>
              <a:t>рис.1</a:t>
            </a:r>
            <a:r>
              <a:rPr lang="ru-RU" dirty="0"/>
              <a:t>). На </a:t>
            </a:r>
            <a:r>
              <a:rPr lang="ru-RU" dirty="0" err="1"/>
              <a:t>діаграмі</a:t>
            </a:r>
            <a:r>
              <a:rPr lang="ru-RU" dirty="0"/>
              <a:t> </a:t>
            </a:r>
            <a:r>
              <a:rPr lang="ru-RU" dirty="0" err="1"/>
              <a:t>виділяють</a:t>
            </a:r>
            <a:r>
              <a:rPr lang="ru-RU" dirty="0"/>
              <a:t> три </a:t>
            </a:r>
            <a:r>
              <a:rPr lang="ru-RU" dirty="0" err="1"/>
              <a:t>ділянки</a:t>
            </a:r>
            <a:r>
              <a:rPr lang="ru-RU" dirty="0"/>
              <a:t>: </a:t>
            </a:r>
            <a:r>
              <a:rPr lang="ru-RU" dirty="0" err="1"/>
              <a:t>пружної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 до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Рупр</a:t>
            </a:r>
            <a:r>
              <a:rPr lang="ru-RU" dirty="0"/>
              <a:t>.; </a:t>
            </a:r>
            <a:r>
              <a:rPr lang="ru-RU" dirty="0" err="1"/>
              <a:t>рівномірної</a:t>
            </a:r>
            <a:r>
              <a:rPr lang="ru-RU" dirty="0"/>
              <a:t> </a:t>
            </a:r>
            <a:r>
              <a:rPr lang="ru-RU" dirty="0" err="1"/>
              <a:t>пластичної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РУПР.до</a:t>
            </a:r>
            <a:r>
              <a:rPr lang="ru-RU" dirty="0"/>
              <a:t> Р</a:t>
            </a:r>
            <a:r>
              <a:rPr lang="en-US" dirty="0"/>
              <a:t>max </a:t>
            </a:r>
            <a:r>
              <a:rPr lang="ru-RU" dirty="0"/>
              <a:t>і </a:t>
            </a:r>
            <a:r>
              <a:rPr lang="ru-RU" dirty="0" err="1"/>
              <a:t>зосередженої</a:t>
            </a:r>
            <a:r>
              <a:rPr lang="ru-RU" dirty="0"/>
              <a:t> </a:t>
            </a:r>
            <a:r>
              <a:rPr lang="ru-RU" dirty="0" err="1"/>
              <a:t>пластичної</a:t>
            </a:r>
            <a:r>
              <a:rPr lang="ru-RU" dirty="0"/>
              <a:t> </a:t>
            </a:r>
            <a:r>
              <a:rPr lang="ru-RU" dirty="0" err="1"/>
              <a:t>деформації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Р</a:t>
            </a:r>
            <a:r>
              <a:rPr lang="en-US" dirty="0"/>
              <a:t>max </a:t>
            </a:r>
            <a:r>
              <a:rPr lang="ru-RU" dirty="0"/>
              <a:t>до </a:t>
            </a:r>
            <a:r>
              <a:rPr lang="ru-RU" dirty="0" err="1"/>
              <a:t>Рк.Прямолінійна</a:t>
            </a:r>
            <a:r>
              <a:rPr lang="ru-RU" dirty="0"/>
              <a:t> </a:t>
            </a:r>
            <a:r>
              <a:rPr lang="ru-RU" dirty="0" err="1"/>
              <a:t>ділянка</a:t>
            </a:r>
            <a:r>
              <a:rPr lang="ru-RU" dirty="0"/>
              <a:t> </a:t>
            </a:r>
            <a:r>
              <a:rPr lang="ru-RU" dirty="0" err="1"/>
              <a:t>зберігається</a:t>
            </a:r>
            <a:r>
              <a:rPr lang="ru-RU" dirty="0"/>
              <a:t> до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пропорційності</a:t>
            </a:r>
            <a:r>
              <a:rPr lang="ru-RU" dirty="0"/>
              <a:t> </a:t>
            </a:r>
            <a:r>
              <a:rPr lang="ru-RU" dirty="0" err="1"/>
              <a:t>Рпц</a:t>
            </a:r>
            <a:r>
              <a:rPr lang="ru-RU" dirty="0"/>
              <a:t>. Тангенс кута </a:t>
            </a:r>
            <a:r>
              <a:rPr lang="ru-RU" dirty="0" err="1"/>
              <a:t>нахилу</a:t>
            </a:r>
            <a:r>
              <a:rPr lang="ru-RU" dirty="0"/>
              <a:t> </a:t>
            </a:r>
            <a:r>
              <a:rPr lang="ru-RU" dirty="0" err="1"/>
              <a:t>прямолінійної</a:t>
            </a:r>
            <a:r>
              <a:rPr lang="ru-RU" dirty="0"/>
              <a:t> </a:t>
            </a:r>
            <a:r>
              <a:rPr lang="ru-RU" dirty="0" err="1"/>
              <a:t>ділянки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модуль </a:t>
            </a:r>
            <a:r>
              <a:rPr lang="ru-RU" dirty="0" err="1"/>
              <a:t>пружності</a:t>
            </a:r>
            <a:r>
              <a:rPr lang="ru-RU" dirty="0"/>
              <a:t> </a:t>
            </a:r>
            <a:r>
              <a:rPr lang="ru-RU" dirty="0" err="1"/>
              <a:t>першого</a:t>
            </a:r>
            <a:r>
              <a:rPr lang="ru-RU" dirty="0"/>
              <a:t> роду Е.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2523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92480" y="2075561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b="1" dirty="0" smtClean="0"/>
              <a:t>Рис. </a:t>
            </a:r>
            <a:r>
              <a:rPr lang="ru-RU" b="1" dirty="0"/>
              <a:t>1. </a:t>
            </a:r>
            <a:r>
              <a:rPr lang="ru-RU" b="1" dirty="0" err="1"/>
              <a:t>Діаграма</a:t>
            </a:r>
            <a:r>
              <a:rPr lang="ru-RU" b="1" dirty="0"/>
              <a:t> </a:t>
            </a:r>
            <a:r>
              <a:rPr lang="ru-RU" b="1" dirty="0" err="1"/>
              <a:t>розтягування</a:t>
            </a:r>
            <a:r>
              <a:rPr lang="ru-RU" b="1" dirty="0"/>
              <a:t> пластичного </a:t>
            </a:r>
            <a:r>
              <a:rPr lang="ru-RU" b="1" dirty="0" err="1"/>
              <a:t>металу</a:t>
            </a:r>
            <a:r>
              <a:rPr lang="ru-RU" b="1" dirty="0"/>
              <a:t> (а) та </a:t>
            </a:r>
            <a:r>
              <a:rPr lang="ru-RU" b="1" dirty="0" err="1"/>
              <a:t>діаграми</a:t>
            </a:r>
            <a:r>
              <a:rPr lang="ru-RU" b="1" dirty="0"/>
              <a:t> </a:t>
            </a:r>
            <a:r>
              <a:rPr lang="ru-RU" b="1" dirty="0" err="1"/>
              <a:t>умовних</a:t>
            </a:r>
            <a:r>
              <a:rPr lang="ru-RU" b="1" dirty="0"/>
              <a:t> </a:t>
            </a:r>
            <a:r>
              <a:rPr lang="ru-RU" b="1" dirty="0" err="1"/>
              <a:t>напруг</a:t>
            </a:r>
            <a:r>
              <a:rPr lang="ru-RU" b="1" dirty="0"/>
              <a:t> пластичного (б) та </a:t>
            </a:r>
            <a:r>
              <a:rPr lang="ru-RU" b="1" dirty="0" err="1"/>
              <a:t>крихкого</a:t>
            </a:r>
            <a:r>
              <a:rPr lang="ru-RU" b="1" dirty="0"/>
              <a:t> (в) </a:t>
            </a:r>
            <a:r>
              <a:rPr lang="ru-RU" b="1" dirty="0" err="1"/>
              <a:t>металів</a:t>
            </a:r>
            <a:r>
              <a:rPr lang="ru-RU" b="1" dirty="0"/>
              <a:t>.</a:t>
            </a:r>
            <a:br>
              <a:rPr lang="ru-RU" b="1" dirty="0"/>
            </a:br>
            <a:r>
              <a:rPr lang="ru-RU" b="1" dirty="0" err="1"/>
              <a:t>Діаграма</a:t>
            </a:r>
            <a:r>
              <a:rPr lang="ru-RU" b="1" dirty="0"/>
              <a:t> </a:t>
            </a:r>
            <a:r>
              <a:rPr lang="ru-RU" b="1" dirty="0" err="1"/>
              <a:t>істинної</a:t>
            </a:r>
            <a:r>
              <a:rPr lang="ru-RU" b="1" dirty="0"/>
              <a:t> </a:t>
            </a:r>
            <a:r>
              <a:rPr lang="ru-RU" b="1" dirty="0" err="1"/>
              <a:t>напруги</a:t>
            </a:r>
            <a:r>
              <a:rPr lang="ru-RU" b="1" dirty="0"/>
              <a:t> (</a:t>
            </a:r>
            <a:r>
              <a:rPr lang="ru-RU" b="1" dirty="0" err="1"/>
              <a:t>штрихова</a:t>
            </a:r>
            <a:r>
              <a:rPr lang="ru-RU" b="1" dirty="0"/>
              <a:t> </a:t>
            </a:r>
            <a:r>
              <a:rPr lang="ru-RU" b="1" dirty="0" err="1"/>
              <a:t>лінія</a:t>
            </a:r>
            <a:r>
              <a:rPr lang="ru-RU" b="1" dirty="0"/>
              <a:t>) дана для </a:t>
            </a:r>
            <a:r>
              <a:rPr lang="ru-RU" b="1" dirty="0" err="1"/>
              <a:t>порівняння</a:t>
            </a:r>
            <a:r>
              <a:rPr lang="ru-RU" b="1" dirty="0"/>
              <a:t>.</a:t>
            </a:r>
          </a:p>
          <a:p>
            <a:pPr marL="0" indent="0" algn="just">
              <a:buNone/>
            </a:pPr>
            <a:r>
              <a:rPr lang="ru-RU" dirty="0"/>
              <a:t>Пластична </a:t>
            </a:r>
            <a:r>
              <a:rPr lang="ru-RU" dirty="0" err="1"/>
              <a:t>деформація</a:t>
            </a:r>
            <a:r>
              <a:rPr lang="ru-RU" dirty="0"/>
              <a:t>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Руп.йде</a:t>
            </a:r>
            <a:r>
              <a:rPr lang="ru-RU" dirty="0"/>
              <a:t> при </a:t>
            </a:r>
            <a:r>
              <a:rPr lang="ru-RU" dirty="0" err="1"/>
              <a:t>зростаючому</a:t>
            </a:r>
            <a:r>
              <a:rPr lang="ru-RU" dirty="0"/>
              <a:t> </a:t>
            </a:r>
            <a:r>
              <a:rPr lang="ru-RU" dirty="0" err="1"/>
              <a:t>навантаженні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метал у </a:t>
            </a:r>
            <a:r>
              <a:rPr lang="ru-RU" dirty="0" err="1"/>
              <a:t>процесі</a:t>
            </a:r>
            <a:r>
              <a:rPr lang="ru-RU" dirty="0"/>
              <a:t> </a:t>
            </a:r>
            <a:r>
              <a:rPr lang="ru-RU" dirty="0" err="1"/>
              <a:t>деформування</a:t>
            </a:r>
            <a:r>
              <a:rPr lang="ru-RU" dirty="0"/>
              <a:t> </a:t>
            </a:r>
            <a:r>
              <a:rPr lang="ru-RU" dirty="0" err="1"/>
              <a:t>зміцнюється</a:t>
            </a:r>
            <a:r>
              <a:rPr lang="ru-RU" dirty="0"/>
              <a:t>. </a:t>
            </a:r>
            <a:r>
              <a:rPr lang="ru-RU" dirty="0" err="1"/>
              <a:t>Зміцнення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 при </a:t>
            </a:r>
            <a:r>
              <a:rPr lang="ru-RU" dirty="0" err="1"/>
              <a:t>деформації</a:t>
            </a:r>
            <a:r>
              <a:rPr lang="ru-RU" dirty="0"/>
              <a:t> </a:t>
            </a:r>
            <a:r>
              <a:rPr lang="ru-RU" dirty="0" err="1"/>
              <a:t>називається</a:t>
            </a:r>
            <a:r>
              <a:rPr lang="ru-RU" dirty="0"/>
              <a:t> наклепом.</a:t>
            </a:r>
          </a:p>
          <a:p>
            <a:pPr marL="0" indent="0" algn="just">
              <a:buNone/>
            </a:pPr>
            <a:r>
              <a:rPr lang="ru-RU" dirty="0"/>
              <a:t>Наклеп </a:t>
            </a:r>
            <a:r>
              <a:rPr lang="ru-RU" dirty="0" err="1"/>
              <a:t>металу</a:t>
            </a:r>
            <a:r>
              <a:rPr lang="ru-RU" dirty="0"/>
              <a:t> </a:t>
            </a:r>
            <a:r>
              <a:rPr lang="ru-RU" dirty="0" err="1"/>
              <a:t>збільшується</a:t>
            </a:r>
            <a:r>
              <a:rPr lang="ru-RU" dirty="0"/>
              <a:t> до моменту </a:t>
            </a:r>
            <a:r>
              <a:rPr lang="ru-RU" dirty="0" err="1"/>
              <a:t>розриву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розтягує</a:t>
            </a:r>
            <a:r>
              <a:rPr lang="ru-RU" dirty="0"/>
              <a:t>, при </a:t>
            </a:r>
            <a:r>
              <a:rPr lang="ru-RU" dirty="0" err="1"/>
              <a:t>цьому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Р</a:t>
            </a:r>
            <a:r>
              <a:rPr lang="en-US" dirty="0"/>
              <a:t>max  </a:t>
            </a:r>
            <a:r>
              <a:rPr lang="ru-RU" dirty="0"/>
              <a:t>до </a:t>
            </a:r>
            <a:r>
              <a:rPr lang="ru-RU" dirty="0" err="1"/>
              <a:t>Рк</a:t>
            </a:r>
            <a:r>
              <a:rPr lang="ru-RU" dirty="0"/>
              <a:t> (</a:t>
            </a:r>
            <a:r>
              <a:rPr lang="ru-RU" dirty="0" err="1"/>
              <a:t>рис.1</a:t>
            </a:r>
            <a:r>
              <a:rPr lang="ru-RU" dirty="0"/>
              <a:t>, а). </a:t>
            </a:r>
            <a:r>
              <a:rPr lang="ru-RU" dirty="0" err="1"/>
              <a:t>Це</a:t>
            </a:r>
            <a:r>
              <a:rPr lang="ru-RU" dirty="0"/>
              <a:t> з </a:t>
            </a:r>
            <a:r>
              <a:rPr lang="ru-RU" dirty="0" err="1"/>
              <a:t>появою</a:t>
            </a:r>
            <a:r>
              <a:rPr lang="ru-RU" dirty="0"/>
              <a:t> у </a:t>
            </a:r>
            <a:r>
              <a:rPr lang="ru-RU" dirty="0" err="1"/>
              <a:t>зразку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утонения-шейки, у </a:t>
            </a:r>
            <a:r>
              <a:rPr lang="ru-RU" dirty="0" err="1"/>
              <a:t>якому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зосереджується</a:t>
            </a:r>
            <a:r>
              <a:rPr lang="ru-RU" dirty="0"/>
              <a:t> пластична </a:t>
            </a:r>
            <a:r>
              <a:rPr lang="ru-RU" dirty="0" err="1"/>
              <a:t>деформація</a:t>
            </a:r>
            <a:r>
              <a:rPr lang="ru-RU" dirty="0"/>
              <a:t>. </a:t>
            </a:r>
            <a:r>
              <a:rPr lang="ru-RU" dirty="0" err="1"/>
              <a:t>Незважаючи</a:t>
            </a:r>
            <a:r>
              <a:rPr lang="ru-RU" dirty="0"/>
              <a:t> на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, </a:t>
            </a:r>
            <a:r>
              <a:rPr lang="ru-RU" dirty="0" err="1"/>
              <a:t>напруга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розтягує</a:t>
            </a:r>
            <a:r>
              <a:rPr lang="ru-RU" dirty="0"/>
              <a:t>, в </a:t>
            </a:r>
            <a:r>
              <a:rPr lang="ru-RU" dirty="0" err="1"/>
              <a:t>шийці</a:t>
            </a:r>
            <a:r>
              <a:rPr lang="ru-RU" dirty="0"/>
              <a:t> </a:t>
            </a:r>
            <a:r>
              <a:rPr lang="ru-RU" dirty="0" err="1"/>
              <a:t>підвищується</a:t>
            </a:r>
            <a:r>
              <a:rPr lang="ru-RU" dirty="0"/>
              <a:t> до тих </a:t>
            </a:r>
            <a:r>
              <a:rPr lang="ru-RU" dirty="0" err="1"/>
              <a:t>пір</a:t>
            </a:r>
            <a:r>
              <a:rPr lang="ru-RU" dirty="0"/>
              <a:t>, </a:t>
            </a:r>
            <a:r>
              <a:rPr lang="ru-RU" dirty="0" err="1"/>
              <a:t>поки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не </a:t>
            </a:r>
            <a:r>
              <a:rPr lang="ru-RU" dirty="0" err="1"/>
              <a:t>зруйнується</a:t>
            </a:r>
            <a:r>
              <a:rPr lang="ru-RU" dirty="0"/>
              <a:t>.</a:t>
            </a:r>
            <a:br>
              <a:rPr lang="ru-RU" dirty="0"/>
            </a:br>
            <a:r>
              <a:rPr lang="ru-RU" dirty="0"/>
              <a:t>При </a:t>
            </a:r>
            <a:r>
              <a:rPr lang="ru-RU" dirty="0" err="1"/>
              <a:t>розтягуванні</a:t>
            </a:r>
            <a:r>
              <a:rPr lang="ru-RU" dirty="0"/>
              <a:t>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подовжується</a:t>
            </a:r>
            <a:r>
              <a:rPr lang="ru-RU" dirty="0"/>
              <a:t>, яке </a:t>
            </a:r>
            <a:r>
              <a:rPr lang="ru-RU" dirty="0" err="1"/>
              <a:t>поперечний</a:t>
            </a:r>
            <a:r>
              <a:rPr lang="ru-RU" dirty="0"/>
              <a:t> </a:t>
            </a:r>
            <a:r>
              <a:rPr lang="ru-RU" dirty="0" err="1"/>
              <a:t>переріз</a:t>
            </a:r>
            <a:r>
              <a:rPr lang="ru-RU" dirty="0"/>
              <a:t> </a:t>
            </a:r>
            <a:r>
              <a:rPr lang="ru-RU" dirty="0" err="1"/>
              <a:t>безперервно</a:t>
            </a:r>
            <a:r>
              <a:rPr lang="ru-RU" dirty="0"/>
              <a:t> </a:t>
            </a:r>
            <a:r>
              <a:rPr lang="ru-RU" dirty="0" err="1"/>
              <a:t>зменшується</a:t>
            </a:r>
            <a:r>
              <a:rPr lang="ru-RU" dirty="0"/>
              <a:t>. </a:t>
            </a:r>
            <a:r>
              <a:rPr lang="ru-RU" dirty="0" err="1"/>
              <a:t>Справжнє</a:t>
            </a:r>
            <a:r>
              <a:rPr lang="ru-RU" dirty="0"/>
              <a:t> </a:t>
            </a:r>
            <a:r>
              <a:rPr lang="ru-RU" dirty="0" err="1"/>
              <a:t>напруга</a:t>
            </a:r>
            <a:r>
              <a:rPr lang="ru-RU" dirty="0"/>
              <a:t> </a:t>
            </a:r>
            <a:r>
              <a:rPr lang="ru-RU" dirty="0" err="1"/>
              <a:t>визначаються</a:t>
            </a:r>
            <a:r>
              <a:rPr lang="ru-RU" dirty="0"/>
              <a:t> </a:t>
            </a:r>
            <a:r>
              <a:rPr lang="ru-RU" dirty="0" err="1"/>
              <a:t>розподілом</a:t>
            </a:r>
            <a:r>
              <a:rPr lang="ru-RU" dirty="0"/>
              <a:t> </a:t>
            </a:r>
            <a:r>
              <a:rPr lang="ru-RU" dirty="0" err="1"/>
              <a:t>чинної</a:t>
            </a:r>
            <a:r>
              <a:rPr lang="ru-RU" dirty="0"/>
              <a:t> у </a:t>
            </a:r>
            <a:r>
              <a:rPr lang="ru-RU" dirty="0" err="1"/>
              <a:t>певний</a:t>
            </a:r>
            <a:r>
              <a:rPr lang="ru-RU" dirty="0"/>
              <a:t> момент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, яку </a:t>
            </a:r>
            <a:r>
              <a:rPr lang="ru-RU" dirty="0" err="1"/>
              <a:t>зразок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у </a:t>
            </a:r>
            <a:r>
              <a:rPr lang="ru-RU" dirty="0" err="1"/>
              <a:t>цей</a:t>
            </a:r>
            <a:r>
              <a:rPr lang="ru-RU" dirty="0"/>
              <a:t> момент (</a:t>
            </a:r>
            <a:r>
              <a:rPr lang="ru-RU" dirty="0" err="1"/>
              <a:t>рис.1,б</a:t>
            </a:r>
            <a:r>
              <a:rPr lang="ru-RU" dirty="0"/>
              <a:t>).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 у </a:t>
            </a:r>
            <a:r>
              <a:rPr lang="ru-RU" dirty="0" err="1"/>
              <a:t>повсякденній</a:t>
            </a:r>
            <a:r>
              <a:rPr lang="ru-RU" dirty="0"/>
              <a:t> </a:t>
            </a:r>
            <a:r>
              <a:rPr lang="ru-RU" dirty="0" err="1"/>
              <a:t>практиці</a:t>
            </a:r>
            <a:r>
              <a:rPr lang="ru-RU" dirty="0"/>
              <a:t> не </a:t>
            </a:r>
            <a:r>
              <a:rPr lang="ru-RU" dirty="0" err="1"/>
              <a:t>визначають</a:t>
            </a:r>
            <a:r>
              <a:rPr lang="ru-RU" dirty="0"/>
              <a:t>, а </a:t>
            </a:r>
            <a:r>
              <a:rPr lang="ru-RU" dirty="0" err="1"/>
              <a:t>користуються</a:t>
            </a:r>
            <a:r>
              <a:rPr lang="ru-RU" dirty="0"/>
              <a:t> </a:t>
            </a:r>
            <a:r>
              <a:rPr lang="ru-RU" dirty="0" err="1"/>
              <a:t>умовами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, </a:t>
            </a:r>
            <a:r>
              <a:rPr lang="ru-RU" dirty="0" err="1"/>
              <a:t>вважаючи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поперечний</a:t>
            </a:r>
            <a:r>
              <a:rPr lang="ru-RU" dirty="0"/>
              <a:t> </a:t>
            </a:r>
            <a:r>
              <a:rPr lang="ru-RU" dirty="0" err="1"/>
              <a:t>переріз</a:t>
            </a:r>
            <a:r>
              <a:rPr lang="ru-RU" dirty="0"/>
              <a:t> </a:t>
            </a:r>
            <a:r>
              <a:rPr lang="en-US" dirty="0" err="1"/>
              <a:t>Fo</a:t>
            </a:r>
            <a:r>
              <a:rPr lang="en-US" dirty="0"/>
              <a:t> </a:t>
            </a:r>
            <a:r>
              <a:rPr lang="ru-RU" dirty="0" err="1"/>
              <a:t>зразка</a:t>
            </a:r>
            <a:r>
              <a:rPr lang="ru-RU" dirty="0"/>
              <a:t> </a:t>
            </a:r>
            <a:r>
              <a:rPr lang="ru-RU" dirty="0" err="1"/>
              <a:t>залишається</a:t>
            </a:r>
            <a:r>
              <a:rPr lang="ru-RU" dirty="0"/>
              <a:t> </a:t>
            </a:r>
            <a:r>
              <a:rPr lang="ru-RU" dirty="0" err="1"/>
              <a:t>незмінним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2050" name="Picture 2" descr="1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9418" y="189611"/>
            <a:ext cx="42576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1725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8744" y="197992"/>
            <a:ext cx="10939272" cy="641312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ru-RU" dirty="0" err="1"/>
              <a:t>Напруги</a:t>
            </a:r>
            <a:r>
              <a:rPr lang="ru-RU" dirty="0"/>
              <a:t> </a:t>
            </a:r>
            <a:r>
              <a:rPr lang="el-GR" dirty="0"/>
              <a:t>σ</a:t>
            </a:r>
            <a:r>
              <a:rPr lang="ru-RU" dirty="0"/>
              <a:t>упр., </a:t>
            </a:r>
            <a:r>
              <a:rPr lang="el-GR" dirty="0"/>
              <a:t>σ</a:t>
            </a:r>
            <a:r>
              <a:rPr lang="ru-RU" dirty="0"/>
              <a:t>т, </a:t>
            </a:r>
            <a:r>
              <a:rPr lang="el-GR" dirty="0"/>
              <a:t>σ</a:t>
            </a:r>
            <a:r>
              <a:rPr lang="ru-RU" dirty="0"/>
              <a:t>в -  </a:t>
            </a:r>
            <a:r>
              <a:rPr lang="ru-RU" dirty="0" err="1"/>
              <a:t>стандартні</a:t>
            </a:r>
            <a:r>
              <a:rPr lang="ru-RU" dirty="0"/>
              <a:t> характеристики </a:t>
            </a:r>
            <a:r>
              <a:rPr lang="ru-RU" dirty="0" err="1"/>
              <a:t>міцності</a:t>
            </a:r>
            <a:r>
              <a:rPr lang="ru-RU" dirty="0"/>
              <a:t>. </a:t>
            </a:r>
            <a:r>
              <a:rPr lang="ru-RU" dirty="0" err="1"/>
              <a:t>Кожна</a:t>
            </a:r>
            <a:r>
              <a:rPr lang="ru-RU" dirty="0"/>
              <a:t> </a:t>
            </a:r>
            <a:r>
              <a:rPr lang="ru-RU" dirty="0" err="1"/>
              <a:t>виходить</a:t>
            </a:r>
            <a:r>
              <a:rPr lang="ru-RU" dirty="0"/>
              <a:t> </a:t>
            </a:r>
            <a:r>
              <a:rPr lang="ru-RU" dirty="0" err="1"/>
              <a:t>розподілом</a:t>
            </a:r>
            <a:r>
              <a:rPr lang="ru-RU" dirty="0"/>
              <a:t> </a:t>
            </a:r>
            <a:r>
              <a:rPr lang="ru-RU" dirty="0" err="1"/>
              <a:t>відповідного</a:t>
            </a:r>
            <a:r>
              <a:rPr lang="ru-RU" dirty="0"/>
              <a:t> </a:t>
            </a:r>
            <a:r>
              <a:rPr lang="ru-RU" dirty="0" err="1"/>
              <a:t>навантаження</a:t>
            </a:r>
            <a:r>
              <a:rPr lang="ru-RU" dirty="0"/>
              <a:t> </a:t>
            </a:r>
            <a:r>
              <a:rPr lang="ru-RU" dirty="0" err="1"/>
              <a:t>Рупр</a:t>
            </a:r>
            <a:r>
              <a:rPr lang="ru-RU" dirty="0"/>
              <a:t>. </a:t>
            </a:r>
            <a:r>
              <a:rPr lang="ru-RU" dirty="0" err="1"/>
              <a:t>Рт</a:t>
            </a:r>
            <a:r>
              <a:rPr lang="ru-RU" dirty="0"/>
              <a:t> і Р</a:t>
            </a:r>
            <a:r>
              <a:rPr lang="en-US" dirty="0"/>
              <a:t>max </a:t>
            </a:r>
            <a:r>
              <a:rPr lang="ru-RU" dirty="0"/>
              <a:t>на </a:t>
            </a:r>
            <a:r>
              <a:rPr lang="ru-RU" dirty="0" err="1"/>
              <a:t>початкову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 поперечного </a:t>
            </a:r>
            <a:r>
              <a:rPr lang="ru-RU" dirty="0" err="1"/>
              <a:t>перерізу</a:t>
            </a:r>
            <a:r>
              <a:rPr lang="ru-RU" dirty="0"/>
              <a:t> </a:t>
            </a:r>
            <a:r>
              <a:rPr lang="en-US" dirty="0"/>
              <a:t>F</a:t>
            </a:r>
            <a:r>
              <a:rPr lang="ru-RU" dirty="0"/>
              <a:t>о.</a:t>
            </a:r>
          </a:p>
          <a:p>
            <a:pPr marL="0" indent="0" algn="just">
              <a:buNone/>
            </a:pPr>
            <a:r>
              <a:rPr lang="ru-RU" dirty="0" err="1"/>
              <a:t>Межею</a:t>
            </a:r>
            <a:r>
              <a:rPr lang="ru-RU" dirty="0"/>
              <a:t> </a:t>
            </a:r>
            <a:r>
              <a:rPr lang="ru-RU" dirty="0" err="1"/>
              <a:t>пружності</a:t>
            </a:r>
            <a:r>
              <a:rPr lang="ru-RU" dirty="0"/>
              <a:t> </a:t>
            </a:r>
            <a:r>
              <a:rPr lang="el-GR" dirty="0"/>
              <a:t>σ</a:t>
            </a:r>
            <a:r>
              <a:rPr lang="ru-RU" dirty="0" err="1"/>
              <a:t>упр.називають</a:t>
            </a:r>
            <a:r>
              <a:rPr lang="ru-RU" dirty="0"/>
              <a:t> </a:t>
            </a:r>
            <a:r>
              <a:rPr lang="ru-RU" dirty="0" err="1"/>
              <a:t>напругу</a:t>
            </a:r>
            <a:r>
              <a:rPr lang="ru-RU" dirty="0"/>
              <a:t>, у </a:t>
            </a:r>
            <a:r>
              <a:rPr lang="ru-RU" dirty="0" err="1"/>
              <a:t>якому</a:t>
            </a:r>
            <a:r>
              <a:rPr lang="ru-RU" dirty="0"/>
              <a:t> пластична </a:t>
            </a:r>
            <a:r>
              <a:rPr lang="ru-RU" dirty="0" err="1"/>
              <a:t>деформація</a:t>
            </a:r>
            <a:r>
              <a:rPr lang="ru-RU" dirty="0"/>
              <a:t> </a:t>
            </a:r>
            <a:r>
              <a:rPr lang="ru-RU" dirty="0" err="1"/>
              <a:t>досягає</a:t>
            </a:r>
            <a:r>
              <a:rPr lang="ru-RU" dirty="0"/>
              <a:t> </a:t>
            </a:r>
            <a:r>
              <a:rPr lang="ru-RU" dirty="0" err="1"/>
              <a:t>значень</a:t>
            </a:r>
            <a:r>
              <a:rPr lang="ru-RU" dirty="0"/>
              <a:t> 0,005; 0,02 та 0,05%. </a:t>
            </a:r>
            <a:r>
              <a:rPr lang="ru-RU" dirty="0" err="1"/>
              <a:t>Відповідні</a:t>
            </a:r>
            <a:r>
              <a:rPr lang="ru-RU" dirty="0"/>
              <a:t> </a:t>
            </a:r>
            <a:r>
              <a:rPr lang="ru-RU" dirty="0" err="1"/>
              <a:t>межі</a:t>
            </a:r>
            <a:r>
              <a:rPr lang="ru-RU" dirty="0"/>
              <a:t> </a:t>
            </a:r>
            <a:r>
              <a:rPr lang="ru-RU" dirty="0" err="1"/>
              <a:t>пружності</a:t>
            </a:r>
            <a:r>
              <a:rPr lang="ru-RU" dirty="0"/>
              <a:t> </a:t>
            </a:r>
            <a:r>
              <a:rPr lang="ru-RU" dirty="0" err="1"/>
              <a:t>позначають</a:t>
            </a:r>
            <a:r>
              <a:rPr lang="ru-RU" dirty="0"/>
              <a:t> 0,005, 0,02, 0,05.</a:t>
            </a:r>
          </a:p>
          <a:p>
            <a:pPr marL="0" indent="0" algn="just">
              <a:buNone/>
            </a:pPr>
            <a:r>
              <a:rPr lang="ru-RU" dirty="0" err="1"/>
              <a:t>Умовна</a:t>
            </a:r>
            <a:r>
              <a:rPr lang="ru-RU" dirty="0"/>
              <a:t> межа </a:t>
            </a:r>
            <a:r>
              <a:rPr lang="ru-RU" dirty="0" err="1"/>
              <a:t>плинності</a:t>
            </a:r>
            <a:r>
              <a:rPr lang="ru-RU" dirty="0"/>
              <a:t> –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напруга</a:t>
            </a:r>
            <a:r>
              <a:rPr lang="ru-RU" dirty="0"/>
              <a:t>, </a:t>
            </a:r>
            <a:r>
              <a:rPr lang="ru-RU" dirty="0" err="1"/>
              <a:t>якій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пластична </a:t>
            </a:r>
            <a:r>
              <a:rPr lang="ru-RU" dirty="0" err="1"/>
              <a:t>деформація</a:t>
            </a:r>
            <a:r>
              <a:rPr lang="ru-RU" dirty="0"/>
              <a:t> </a:t>
            </a:r>
            <a:r>
              <a:rPr lang="ru-RU" dirty="0" err="1"/>
              <a:t>дорівнює</a:t>
            </a:r>
            <a:r>
              <a:rPr lang="ru-RU" dirty="0"/>
              <a:t> 0,2%;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позначають</a:t>
            </a:r>
            <a:r>
              <a:rPr lang="ru-RU" dirty="0"/>
              <a:t> </a:t>
            </a:r>
            <a:r>
              <a:rPr lang="el-GR" dirty="0"/>
              <a:t>σ0,2.</a:t>
            </a:r>
            <a:r>
              <a:rPr lang="ru-RU" dirty="0" err="1"/>
              <a:t>Фізичну</a:t>
            </a:r>
            <a:r>
              <a:rPr lang="ru-RU" dirty="0"/>
              <a:t> межу </a:t>
            </a:r>
            <a:r>
              <a:rPr lang="ru-RU" dirty="0" err="1"/>
              <a:t>плинності</a:t>
            </a:r>
            <a:r>
              <a:rPr lang="ru-RU" dirty="0"/>
              <a:t> ¦</a:t>
            </a:r>
            <a:r>
              <a:rPr lang="el-GR" dirty="0"/>
              <a:t>σ</a:t>
            </a:r>
            <a:r>
              <a:rPr lang="ru-RU" dirty="0"/>
              <a:t>т  </a:t>
            </a:r>
            <a:r>
              <a:rPr lang="ru-RU" dirty="0" err="1"/>
              <a:t>визначають</a:t>
            </a:r>
            <a:r>
              <a:rPr lang="ru-RU" dirty="0"/>
              <a:t> за </a:t>
            </a:r>
            <a:r>
              <a:rPr lang="ru-RU" dirty="0" err="1"/>
              <a:t>діаграмою</a:t>
            </a:r>
            <a:r>
              <a:rPr lang="ru-RU" dirty="0"/>
              <a:t> </a:t>
            </a:r>
            <a:r>
              <a:rPr lang="ru-RU" dirty="0" err="1"/>
              <a:t>розтягування</a:t>
            </a:r>
            <a:r>
              <a:rPr lang="ru-RU" dirty="0"/>
              <a:t>, коли на </a:t>
            </a:r>
            <a:r>
              <a:rPr lang="ru-RU" dirty="0" err="1"/>
              <a:t>ній</a:t>
            </a:r>
            <a:r>
              <a:rPr lang="ru-RU" dirty="0"/>
              <a:t> є </a:t>
            </a:r>
            <a:r>
              <a:rPr lang="ru-RU" dirty="0" err="1"/>
              <a:t>майданчик</a:t>
            </a:r>
            <a:r>
              <a:rPr lang="ru-RU" dirty="0"/>
              <a:t> </a:t>
            </a:r>
            <a:r>
              <a:rPr lang="ru-RU" dirty="0" err="1"/>
              <a:t>плинності</a:t>
            </a:r>
            <a:r>
              <a:rPr lang="ru-RU" dirty="0"/>
              <a:t>. </a:t>
            </a:r>
            <a:r>
              <a:rPr lang="ru-RU" dirty="0" err="1"/>
              <a:t>Однак</a:t>
            </a:r>
            <a:r>
              <a:rPr lang="ru-RU" dirty="0"/>
              <a:t>, при </a:t>
            </a:r>
            <a:r>
              <a:rPr lang="ru-RU" dirty="0" err="1"/>
              <a:t>випробуваннях</a:t>
            </a:r>
            <a:r>
              <a:rPr lang="ru-RU" dirty="0"/>
              <a:t> на </a:t>
            </a:r>
            <a:r>
              <a:rPr lang="ru-RU" dirty="0" err="1"/>
              <a:t>розтягнення</a:t>
            </a:r>
            <a:r>
              <a:rPr lang="ru-RU" dirty="0"/>
              <a:t>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сплавів</a:t>
            </a:r>
            <a:r>
              <a:rPr lang="ru-RU" dirty="0"/>
              <a:t> </a:t>
            </a:r>
            <a:r>
              <a:rPr lang="ru-RU" dirty="0" err="1"/>
              <a:t>немає</a:t>
            </a:r>
            <a:r>
              <a:rPr lang="ru-RU" dirty="0"/>
              <a:t> </a:t>
            </a:r>
            <a:r>
              <a:rPr lang="ru-RU" dirty="0" err="1"/>
              <a:t>майданчика</a:t>
            </a:r>
            <a:r>
              <a:rPr lang="ru-RU" dirty="0"/>
              <a:t> </a:t>
            </a:r>
            <a:r>
              <a:rPr lang="ru-RU" dirty="0" err="1"/>
              <a:t>плинності</a:t>
            </a:r>
            <a:r>
              <a:rPr lang="ru-RU" dirty="0"/>
              <a:t> на </a:t>
            </a:r>
            <a:r>
              <a:rPr lang="ru-RU" dirty="0" err="1"/>
              <a:t>діаграмах</a:t>
            </a:r>
            <a:r>
              <a:rPr lang="ru-RU" dirty="0"/>
              <a:t>. </a:t>
            </a:r>
            <a:r>
              <a:rPr lang="ru-RU" dirty="0" err="1"/>
              <a:t>Обрана</a:t>
            </a:r>
            <a:r>
              <a:rPr lang="ru-RU" dirty="0"/>
              <a:t> пластична </a:t>
            </a:r>
            <a:r>
              <a:rPr lang="ru-RU" dirty="0" err="1"/>
              <a:t>деформація</a:t>
            </a:r>
            <a:r>
              <a:rPr lang="ru-RU" dirty="0"/>
              <a:t> 0,2% </a:t>
            </a:r>
            <a:r>
              <a:rPr lang="ru-RU" dirty="0" err="1"/>
              <a:t>досить</a:t>
            </a:r>
            <a:r>
              <a:rPr lang="ru-RU" dirty="0"/>
              <a:t> точно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перехід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пружних</a:t>
            </a:r>
            <a:r>
              <a:rPr lang="ru-RU" dirty="0"/>
              <a:t> </a:t>
            </a:r>
            <a:r>
              <a:rPr lang="ru-RU" dirty="0" err="1"/>
              <a:t>деформацій</a:t>
            </a:r>
            <a:r>
              <a:rPr lang="ru-RU" dirty="0"/>
              <a:t> до </a:t>
            </a:r>
            <a:r>
              <a:rPr lang="ru-RU" dirty="0" err="1"/>
              <a:t>пластичних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 err="1"/>
              <a:t>Тимчасовий</a:t>
            </a:r>
            <a:r>
              <a:rPr lang="ru-RU" dirty="0"/>
              <a:t> </a:t>
            </a:r>
            <a:r>
              <a:rPr lang="ru-RU" dirty="0" err="1"/>
              <a:t>опір</a:t>
            </a:r>
            <a:r>
              <a:rPr lang="ru-RU" dirty="0"/>
              <a:t> </a:t>
            </a:r>
            <a:r>
              <a:rPr lang="ru-RU" dirty="0" err="1"/>
              <a:t>характеризує</a:t>
            </a:r>
            <a:r>
              <a:rPr lang="ru-RU" dirty="0"/>
              <a:t> </a:t>
            </a:r>
            <a:r>
              <a:rPr lang="ru-RU" dirty="0" err="1"/>
              <a:t>максимальну</a:t>
            </a:r>
            <a:r>
              <a:rPr lang="ru-RU" dirty="0"/>
              <a:t> </a:t>
            </a:r>
            <a:r>
              <a:rPr lang="ru-RU" dirty="0" err="1"/>
              <a:t>несучу</a:t>
            </a:r>
            <a:r>
              <a:rPr lang="ru-RU" dirty="0"/>
              <a:t> </a:t>
            </a:r>
            <a:r>
              <a:rPr lang="ru-RU" dirty="0" err="1"/>
              <a:t>здатність</a:t>
            </a:r>
            <a:r>
              <a:rPr lang="ru-RU" dirty="0"/>
              <a:t> </a:t>
            </a:r>
            <a:r>
              <a:rPr lang="ru-RU" dirty="0" err="1"/>
              <a:t>матеріалу</a:t>
            </a:r>
            <a:r>
              <a:rPr lang="ru-RU" dirty="0"/>
              <a:t>,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міцність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передує</a:t>
            </a:r>
            <a:r>
              <a:rPr lang="ru-RU" dirty="0"/>
              <a:t> </a:t>
            </a:r>
            <a:r>
              <a:rPr lang="ru-RU" dirty="0" err="1"/>
              <a:t>руйнуванню</a:t>
            </a:r>
            <a:r>
              <a:rPr lang="ru-RU" dirty="0"/>
              <a:t>:</a:t>
            </a:r>
          </a:p>
          <a:p>
            <a:pPr marL="0" indent="0" algn="ctr">
              <a:buNone/>
            </a:pPr>
            <a:r>
              <a:rPr lang="el-GR" dirty="0"/>
              <a:t>σ</a:t>
            </a:r>
            <a:r>
              <a:rPr lang="ru-RU" dirty="0"/>
              <a:t>в  = Р</a:t>
            </a:r>
            <a:r>
              <a:rPr lang="en-US" dirty="0"/>
              <a:t>max / </a:t>
            </a:r>
            <a:r>
              <a:rPr lang="en-US" dirty="0" err="1"/>
              <a:t>Fo</a:t>
            </a:r>
            <a:endParaRPr lang="en-US" dirty="0"/>
          </a:p>
          <a:p>
            <a:pPr marL="0" indent="0" algn="just">
              <a:buNone/>
            </a:pPr>
            <a:r>
              <a:rPr lang="ru-RU" dirty="0" err="1"/>
              <a:t>Пластичність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відносним</a:t>
            </a:r>
            <a:r>
              <a:rPr lang="ru-RU" dirty="0"/>
              <a:t> </a:t>
            </a:r>
            <a:r>
              <a:rPr lang="ru-RU" dirty="0" err="1"/>
              <a:t>подовженням</a:t>
            </a:r>
            <a:r>
              <a:rPr lang="ru-RU" dirty="0"/>
              <a:t> і </a:t>
            </a:r>
            <a:r>
              <a:rPr lang="ru-RU" dirty="0" err="1"/>
              <a:t>відносним</a:t>
            </a:r>
            <a:r>
              <a:rPr lang="ru-RU" dirty="0"/>
              <a:t> </a:t>
            </a:r>
            <a:r>
              <a:rPr lang="ru-RU" dirty="0" err="1"/>
              <a:t>звуженням</a:t>
            </a:r>
            <a:r>
              <a:rPr lang="ru-RU" dirty="0"/>
              <a:t> </a:t>
            </a:r>
            <a:r>
              <a:rPr lang="el-GR" dirty="0"/>
              <a:t>ψ: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ru-RU" dirty="0"/>
              <a:t>де </a:t>
            </a:r>
            <a:r>
              <a:rPr lang="en-US" dirty="0" err="1"/>
              <a:t>lk</a:t>
            </a:r>
            <a:r>
              <a:rPr lang="en-US" dirty="0"/>
              <a:t>-</a:t>
            </a:r>
            <a:r>
              <a:rPr lang="ru-RU" dirty="0" err="1"/>
              <a:t>кінцева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; </a:t>
            </a:r>
            <a:r>
              <a:rPr lang="en-US" dirty="0"/>
              <a:t>l</a:t>
            </a:r>
            <a:r>
              <a:rPr lang="ru-RU" dirty="0"/>
              <a:t>о і </a:t>
            </a:r>
            <a:r>
              <a:rPr lang="en-US" dirty="0" err="1"/>
              <a:t>Fo</a:t>
            </a:r>
            <a:r>
              <a:rPr lang="en-US" dirty="0"/>
              <a:t> – </a:t>
            </a:r>
            <a:r>
              <a:rPr lang="ru-RU" dirty="0"/>
              <a:t>початкова </a:t>
            </a:r>
            <a:r>
              <a:rPr lang="ru-RU" dirty="0" err="1"/>
              <a:t>довжина</a:t>
            </a:r>
            <a:r>
              <a:rPr lang="ru-RU" dirty="0"/>
              <a:t> та </a:t>
            </a:r>
            <a:r>
              <a:rPr lang="ru-RU" dirty="0" err="1"/>
              <a:t>площа</a:t>
            </a:r>
            <a:r>
              <a:rPr lang="ru-RU" dirty="0"/>
              <a:t> поперечного </a:t>
            </a:r>
            <a:r>
              <a:rPr lang="ru-RU" dirty="0" err="1"/>
              <a:t>перерізу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; </a:t>
            </a:r>
            <a:r>
              <a:rPr lang="en-US" dirty="0"/>
              <a:t>F</a:t>
            </a:r>
            <a:r>
              <a:rPr lang="ru-RU" dirty="0"/>
              <a:t>к - </a:t>
            </a:r>
            <a:r>
              <a:rPr lang="ru-RU" dirty="0" err="1"/>
              <a:t>площа</a:t>
            </a:r>
            <a:r>
              <a:rPr lang="ru-RU" dirty="0"/>
              <a:t> поперечного </a:t>
            </a:r>
            <a:r>
              <a:rPr lang="ru-RU" dirty="0" err="1"/>
              <a:t>перерізу</a:t>
            </a:r>
            <a:r>
              <a:rPr lang="ru-RU" dirty="0"/>
              <a:t> в </a:t>
            </a:r>
            <a:r>
              <a:rPr lang="ru-RU" dirty="0" err="1"/>
              <a:t>місці</a:t>
            </a:r>
            <a:r>
              <a:rPr lang="ru-RU" dirty="0"/>
              <a:t> </a:t>
            </a:r>
            <a:r>
              <a:rPr lang="ru-RU" dirty="0" err="1"/>
              <a:t>розриву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dirty="0"/>
              <a:t>Для </a:t>
            </a:r>
            <a:r>
              <a:rPr lang="ru-RU" dirty="0" err="1"/>
              <a:t>малопластичних</a:t>
            </a:r>
            <a:r>
              <a:rPr lang="ru-RU" dirty="0"/>
              <a:t> </a:t>
            </a:r>
            <a:r>
              <a:rPr lang="ru-RU" dirty="0" err="1"/>
              <a:t>матеріалів</a:t>
            </a:r>
            <a:r>
              <a:rPr lang="ru-RU" dirty="0"/>
              <a:t> </a:t>
            </a:r>
            <a:r>
              <a:rPr lang="ru-RU" dirty="0" err="1"/>
              <a:t>випробування</a:t>
            </a:r>
            <a:r>
              <a:rPr lang="ru-RU" dirty="0"/>
              <a:t> на </a:t>
            </a:r>
            <a:r>
              <a:rPr lang="ru-RU" dirty="0" err="1"/>
              <a:t>розтягнення</a:t>
            </a:r>
            <a:r>
              <a:rPr lang="ru-RU" dirty="0"/>
              <a:t> (рис. 1, в) </a:t>
            </a:r>
            <a:r>
              <a:rPr lang="ru-RU" dirty="0" err="1"/>
              <a:t>викликають</a:t>
            </a:r>
            <a:r>
              <a:rPr lang="ru-RU" dirty="0"/>
              <a:t> </a:t>
            </a:r>
            <a:r>
              <a:rPr lang="ru-RU" dirty="0" err="1"/>
              <a:t>значні</a:t>
            </a:r>
            <a:r>
              <a:rPr lang="ru-RU" dirty="0"/>
              <a:t> </a:t>
            </a:r>
            <a:r>
              <a:rPr lang="ru-RU" dirty="0" err="1"/>
              <a:t>труднощі</a:t>
            </a:r>
            <a:r>
              <a:rPr lang="ru-RU" dirty="0"/>
              <a:t>.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, як правило, </a:t>
            </a:r>
            <a:r>
              <a:rPr lang="ru-RU" dirty="0" err="1"/>
              <a:t>випробовують</a:t>
            </a:r>
            <a:r>
              <a:rPr lang="ru-RU" dirty="0"/>
              <a:t> на </a:t>
            </a:r>
            <a:r>
              <a:rPr lang="ru-RU" dirty="0" err="1"/>
              <a:t>вигин</a:t>
            </a:r>
            <a:r>
              <a:rPr lang="ru-RU" dirty="0"/>
              <a:t>.</a:t>
            </a:r>
            <a:endParaRPr lang="en-US" dirty="0"/>
          </a:p>
        </p:txBody>
      </p:sp>
      <p:pic>
        <p:nvPicPr>
          <p:cNvPr id="3076" name="Picture 4" descr="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3000" y="4337873"/>
            <a:ext cx="2447296" cy="797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7649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5360" y="490600"/>
            <a:ext cx="10747248" cy="5974207"/>
          </a:xfrm>
        </p:spPr>
        <p:txBody>
          <a:bodyPr>
            <a:normAutofit lnSpcReduction="10000"/>
          </a:bodyPr>
          <a:lstStyle/>
          <a:p>
            <a:pPr marL="0" indent="447675" algn="just">
              <a:buNone/>
            </a:pPr>
            <a:r>
              <a:rPr lang="ru-RU" dirty="0" err="1"/>
              <a:t>Випробування</a:t>
            </a:r>
            <a:r>
              <a:rPr lang="ru-RU" dirty="0"/>
              <a:t> на </a:t>
            </a:r>
            <a:r>
              <a:rPr lang="ru-RU" dirty="0" err="1"/>
              <a:t>вигин</a:t>
            </a:r>
            <a:r>
              <a:rPr lang="ru-RU" dirty="0"/>
              <a:t>. При </a:t>
            </a:r>
            <a:r>
              <a:rPr lang="ru-RU" dirty="0" err="1"/>
              <a:t>випробуванні</a:t>
            </a:r>
            <a:r>
              <a:rPr lang="ru-RU" dirty="0"/>
              <a:t> на </a:t>
            </a:r>
            <a:r>
              <a:rPr lang="ru-RU" dirty="0" err="1"/>
              <a:t>вигин</a:t>
            </a:r>
            <a:r>
              <a:rPr lang="ru-RU" dirty="0"/>
              <a:t> у </a:t>
            </a:r>
            <a:r>
              <a:rPr lang="ru-RU" dirty="0" err="1"/>
              <a:t>зразку</a:t>
            </a:r>
            <a:r>
              <a:rPr lang="ru-RU" dirty="0"/>
              <a:t> </a:t>
            </a:r>
            <a:r>
              <a:rPr lang="ru-RU" dirty="0" err="1"/>
              <a:t>виникають</a:t>
            </a:r>
            <a:r>
              <a:rPr lang="ru-RU" dirty="0"/>
              <a:t> як </a:t>
            </a:r>
            <a:r>
              <a:rPr lang="ru-RU" dirty="0" err="1"/>
              <a:t>розтягувальні</a:t>
            </a:r>
            <a:r>
              <a:rPr lang="ru-RU" dirty="0"/>
              <a:t>, так і </a:t>
            </a:r>
            <a:r>
              <a:rPr lang="ru-RU" dirty="0" err="1"/>
              <a:t>стискаючі</a:t>
            </a:r>
            <a:r>
              <a:rPr lang="ru-RU" dirty="0"/>
              <a:t> </a:t>
            </a:r>
            <a:r>
              <a:rPr lang="ru-RU" dirty="0" err="1"/>
              <a:t>напруги</a:t>
            </a:r>
            <a:r>
              <a:rPr lang="ru-RU" dirty="0"/>
              <a:t>. На </a:t>
            </a:r>
            <a:r>
              <a:rPr lang="ru-RU" dirty="0" err="1"/>
              <a:t>вигин</a:t>
            </a:r>
            <a:r>
              <a:rPr lang="ru-RU" dirty="0"/>
              <a:t> </a:t>
            </a:r>
            <a:r>
              <a:rPr lang="ru-RU" dirty="0" err="1"/>
              <a:t>випробовують</a:t>
            </a:r>
            <a:r>
              <a:rPr lang="ru-RU" dirty="0"/>
              <a:t> </a:t>
            </a:r>
            <a:r>
              <a:rPr lang="ru-RU" dirty="0" err="1"/>
              <a:t>чавуни</a:t>
            </a:r>
            <a:r>
              <a:rPr lang="ru-RU" dirty="0"/>
              <a:t>, </a:t>
            </a:r>
            <a:r>
              <a:rPr lang="ru-RU" dirty="0" err="1"/>
              <a:t>інструментальні</a:t>
            </a:r>
            <a:r>
              <a:rPr lang="ru-RU" dirty="0"/>
              <a:t> </a:t>
            </a:r>
            <a:r>
              <a:rPr lang="ru-RU" dirty="0" err="1"/>
              <a:t>сталі</a:t>
            </a:r>
            <a:r>
              <a:rPr lang="ru-RU" dirty="0"/>
              <a:t>, </a:t>
            </a:r>
            <a:r>
              <a:rPr lang="ru-RU" dirty="0" err="1"/>
              <a:t>сталі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поверхневого</a:t>
            </a:r>
            <a:r>
              <a:rPr lang="ru-RU" dirty="0"/>
              <a:t> </a:t>
            </a:r>
            <a:r>
              <a:rPr lang="ru-RU" dirty="0" err="1"/>
              <a:t>зміцнення</a:t>
            </a:r>
            <a:r>
              <a:rPr lang="ru-RU" dirty="0"/>
              <a:t> та </a:t>
            </a:r>
            <a:r>
              <a:rPr lang="ru-RU" dirty="0" err="1"/>
              <a:t>кераміку</a:t>
            </a:r>
            <a:r>
              <a:rPr lang="ru-RU" dirty="0"/>
              <a:t>. </a:t>
            </a:r>
            <a:r>
              <a:rPr lang="ru-RU" dirty="0" err="1"/>
              <a:t>Визначуваними</a:t>
            </a:r>
            <a:r>
              <a:rPr lang="ru-RU" dirty="0"/>
              <a:t> характеристиками є межа </a:t>
            </a:r>
            <a:r>
              <a:rPr lang="ru-RU" dirty="0" err="1"/>
              <a:t>міцності</a:t>
            </a:r>
            <a:r>
              <a:rPr lang="ru-RU" dirty="0"/>
              <a:t> і </a:t>
            </a:r>
            <a:r>
              <a:rPr lang="ru-RU" dirty="0" err="1"/>
              <a:t>стріла</a:t>
            </a:r>
            <a:r>
              <a:rPr lang="ru-RU" dirty="0"/>
              <a:t> </a:t>
            </a:r>
            <a:r>
              <a:rPr lang="ru-RU" dirty="0" err="1"/>
              <a:t>прогину</a:t>
            </a:r>
            <a:r>
              <a:rPr lang="ru-RU" dirty="0"/>
              <a:t>.</a:t>
            </a:r>
          </a:p>
          <a:p>
            <a:pPr marL="0" indent="447675" algn="just">
              <a:buNone/>
            </a:pPr>
            <a:r>
              <a:rPr lang="ru-RU" dirty="0"/>
              <a:t>Межу </a:t>
            </a:r>
            <a:r>
              <a:rPr lang="ru-RU" dirty="0" err="1"/>
              <a:t>міцності</a:t>
            </a:r>
            <a:r>
              <a:rPr lang="ru-RU" dirty="0"/>
              <a:t> при </a:t>
            </a:r>
            <a:r>
              <a:rPr lang="ru-RU" dirty="0" err="1"/>
              <a:t>згинанні</a:t>
            </a:r>
            <a:r>
              <a:rPr lang="ru-RU" dirty="0"/>
              <a:t> </a:t>
            </a:r>
            <a:r>
              <a:rPr lang="ru-RU" dirty="0" err="1"/>
              <a:t>обчислюють</a:t>
            </a:r>
            <a:r>
              <a:rPr lang="ru-RU" dirty="0"/>
              <a:t> за формулою:</a:t>
            </a:r>
          </a:p>
          <a:p>
            <a:pPr marL="0" indent="447675" algn="ctr">
              <a:buNone/>
            </a:pPr>
            <a:r>
              <a:rPr lang="el-GR" dirty="0"/>
              <a:t>σ</a:t>
            </a:r>
            <a:r>
              <a:rPr lang="ru-RU" dirty="0"/>
              <a:t>і = </a:t>
            </a:r>
            <a:r>
              <a:rPr lang="en-US" dirty="0"/>
              <a:t>M / W,</a:t>
            </a:r>
          </a:p>
          <a:p>
            <a:pPr marL="0" indent="447675" algn="just">
              <a:buNone/>
            </a:pPr>
            <a:r>
              <a:rPr lang="ru-RU" dirty="0"/>
              <a:t>де М - </a:t>
            </a:r>
            <a:r>
              <a:rPr lang="ru-RU" dirty="0" err="1"/>
              <a:t>найбільший</a:t>
            </a:r>
            <a:r>
              <a:rPr lang="ru-RU" dirty="0"/>
              <a:t> </a:t>
            </a:r>
            <a:r>
              <a:rPr lang="ru-RU" dirty="0" err="1"/>
              <a:t>згинальний</a:t>
            </a:r>
            <a:r>
              <a:rPr lang="ru-RU" dirty="0"/>
              <a:t> момент; </a:t>
            </a:r>
            <a:r>
              <a:rPr lang="en-US" dirty="0"/>
              <a:t>W – </a:t>
            </a:r>
            <a:r>
              <a:rPr lang="ru-RU" dirty="0"/>
              <a:t>момент опору </a:t>
            </a:r>
            <a:r>
              <a:rPr lang="ru-RU" dirty="0" err="1"/>
              <a:t>перерізу</a:t>
            </a:r>
            <a:r>
              <a:rPr lang="ru-RU" dirty="0"/>
              <a:t>, для образу круглого </a:t>
            </a:r>
            <a:r>
              <a:rPr lang="ru-RU" dirty="0" err="1"/>
              <a:t>перерізу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  <a:p>
            <a:pPr marL="0" indent="447675" algn="ctr">
              <a:buNone/>
            </a:pPr>
            <a:r>
              <a:rPr lang="en-US" dirty="0"/>
              <a:t>W = </a:t>
            </a:r>
            <a:r>
              <a:rPr lang="el-GR" dirty="0"/>
              <a:t>π</a:t>
            </a:r>
            <a:r>
              <a:rPr lang="en-US" dirty="0" err="1"/>
              <a:t>d3</a:t>
            </a:r>
            <a:r>
              <a:rPr lang="en-US" dirty="0"/>
              <a:t> / 32</a:t>
            </a:r>
          </a:p>
          <a:p>
            <a:pPr marL="0" indent="447675" algn="just">
              <a:buNone/>
            </a:pPr>
            <a:r>
              <a:rPr lang="en-US" dirty="0"/>
              <a:t/>
            </a:r>
            <a:br>
              <a:rPr lang="en-US" dirty="0"/>
            </a:br>
            <a:r>
              <a:rPr lang="en-US" dirty="0"/>
              <a:t>(</a:t>
            </a:r>
            <a:r>
              <a:rPr lang="ru-RU" dirty="0"/>
              <a:t>де </a:t>
            </a:r>
            <a:r>
              <a:rPr lang="en-US" dirty="0"/>
              <a:t>d – </a:t>
            </a:r>
            <a:r>
              <a:rPr lang="ru-RU" dirty="0" err="1"/>
              <a:t>діаметр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), а для </a:t>
            </a:r>
            <a:r>
              <a:rPr lang="ru-RU" dirty="0" err="1"/>
              <a:t>зразків</a:t>
            </a:r>
            <a:r>
              <a:rPr lang="ru-RU" dirty="0"/>
              <a:t> </a:t>
            </a:r>
            <a:r>
              <a:rPr lang="ru-RU" dirty="0" err="1"/>
              <a:t>прямокутного</a:t>
            </a:r>
            <a:r>
              <a:rPr lang="ru-RU" dirty="0"/>
              <a:t> </a:t>
            </a:r>
            <a:r>
              <a:rPr lang="ru-RU" dirty="0" err="1"/>
              <a:t>перерізу</a:t>
            </a:r>
            <a:r>
              <a:rPr lang="ru-RU" dirty="0"/>
              <a:t> </a:t>
            </a:r>
            <a:r>
              <a:rPr lang="en-US" dirty="0"/>
              <a:t>W = </a:t>
            </a:r>
            <a:r>
              <a:rPr lang="en-US" dirty="0" err="1"/>
              <a:t>bh2</a:t>
            </a:r>
            <a:r>
              <a:rPr lang="en-US" dirty="0"/>
              <a:t>/6 , </a:t>
            </a:r>
            <a:r>
              <a:rPr lang="ru-RU" dirty="0"/>
              <a:t>де </a:t>
            </a:r>
            <a:r>
              <a:rPr lang="en-US" dirty="0"/>
              <a:t>b, h – </a:t>
            </a:r>
            <a:r>
              <a:rPr lang="ru-RU" dirty="0"/>
              <a:t>ширина і </a:t>
            </a:r>
            <a:r>
              <a:rPr lang="ru-RU" dirty="0" err="1"/>
              <a:t>висота</a:t>
            </a:r>
            <a:r>
              <a:rPr lang="ru-RU" dirty="0"/>
              <a:t> </a:t>
            </a:r>
            <a:r>
              <a:rPr lang="ru-RU" dirty="0" err="1"/>
              <a:t>зразка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325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3608" y="128016"/>
            <a:ext cx="10829544" cy="639165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 err="1"/>
              <a:t>Випробування</a:t>
            </a:r>
            <a:r>
              <a:rPr lang="ru-RU" sz="1600" b="1" i="1" dirty="0"/>
              <a:t> на </a:t>
            </a:r>
            <a:r>
              <a:rPr lang="ru-RU" sz="1600" b="1" i="1" dirty="0" err="1"/>
              <a:t>твердість</a:t>
            </a:r>
            <a:r>
              <a:rPr lang="ru-RU" sz="1600" b="1" i="1" dirty="0"/>
              <a:t>. </a:t>
            </a:r>
            <a:r>
              <a:rPr lang="ru-RU" sz="1600" b="1" i="1" dirty="0" err="1"/>
              <a:t>Під</a:t>
            </a:r>
            <a:r>
              <a:rPr lang="ru-RU" sz="1600" b="1" i="1" dirty="0"/>
              <a:t> </a:t>
            </a:r>
            <a:r>
              <a:rPr lang="ru-RU" sz="1600" b="1" i="1" dirty="0" err="1"/>
              <a:t>твердістю</a:t>
            </a:r>
            <a:r>
              <a:rPr lang="ru-RU" sz="1600" b="1" i="1" dirty="0"/>
              <a:t> </a:t>
            </a:r>
            <a:r>
              <a:rPr lang="ru-RU" sz="1600" b="1" i="1" dirty="0" err="1"/>
              <a:t>розуміється</a:t>
            </a:r>
            <a:r>
              <a:rPr lang="ru-RU" sz="1600" b="1" i="1" dirty="0"/>
              <a:t> </a:t>
            </a:r>
            <a:r>
              <a:rPr lang="ru-RU" sz="1600" b="1" i="1" dirty="0" err="1"/>
              <a:t>здатність</a:t>
            </a:r>
            <a:r>
              <a:rPr lang="ru-RU" sz="1600" b="1" i="1" dirty="0"/>
              <a:t> </a:t>
            </a:r>
            <a:r>
              <a:rPr lang="ru-RU" sz="1600" b="1" i="1" dirty="0" err="1"/>
              <a:t>матеріалу</a:t>
            </a:r>
            <a:r>
              <a:rPr lang="ru-RU" sz="1600" b="1" i="1" dirty="0"/>
              <a:t> </a:t>
            </a:r>
            <a:r>
              <a:rPr lang="ru-RU" sz="1600" b="1" i="1" dirty="0" err="1"/>
              <a:t>чинити</a:t>
            </a:r>
            <a:r>
              <a:rPr lang="ru-RU" sz="1600" b="1" i="1" dirty="0"/>
              <a:t> </a:t>
            </a:r>
            <a:r>
              <a:rPr lang="ru-RU" sz="1600" b="1" i="1" dirty="0" err="1"/>
              <a:t>опір</a:t>
            </a:r>
            <a:r>
              <a:rPr lang="ru-RU" sz="1600" b="1" i="1" dirty="0"/>
              <a:t> </a:t>
            </a:r>
            <a:r>
              <a:rPr lang="ru-RU" sz="1600" b="1" i="1" dirty="0" err="1"/>
              <a:t>запровадження</a:t>
            </a:r>
            <a:r>
              <a:rPr lang="ru-RU" sz="1600" b="1" i="1" dirty="0"/>
              <a:t> у </a:t>
            </a:r>
            <a:r>
              <a:rPr lang="ru-RU" sz="1600" b="1" i="1" dirty="0" err="1"/>
              <a:t>його</a:t>
            </a:r>
            <a:r>
              <a:rPr lang="ru-RU" sz="1600" b="1" i="1" dirty="0"/>
              <a:t> </a:t>
            </a:r>
            <a:r>
              <a:rPr lang="ru-RU" sz="1600" dirty="0" err="1"/>
              <a:t>поверхню</a:t>
            </a:r>
            <a:r>
              <a:rPr lang="ru-RU" sz="1600" dirty="0"/>
              <a:t> твердого </a:t>
            </a:r>
            <a:r>
              <a:rPr lang="ru-RU" sz="1600" dirty="0" err="1"/>
              <a:t>тіла</a:t>
            </a:r>
            <a:r>
              <a:rPr lang="ru-RU" sz="1600" dirty="0"/>
              <a:t> – </a:t>
            </a:r>
            <a:r>
              <a:rPr lang="ru-RU" sz="1600" dirty="0" err="1"/>
              <a:t>індентора</a:t>
            </a:r>
            <a:r>
              <a:rPr lang="ru-RU" sz="1600" dirty="0"/>
              <a:t>. Як </a:t>
            </a:r>
            <a:r>
              <a:rPr lang="ru-RU" sz="1600" dirty="0" err="1"/>
              <a:t>індентор</a:t>
            </a:r>
            <a:r>
              <a:rPr lang="ru-RU" sz="1600" dirty="0"/>
              <a:t> </a:t>
            </a:r>
            <a:r>
              <a:rPr lang="ru-RU" sz="1600" dirty="0" err="1"/>
              <a:t>використовують</a:t>
            </a:r>
            <a:r>
              <a:rPr lang="ru-RU" sz="1600" dirty="0"/>
              <a:t> </a:t>
            </a:r>
            <a:r>
              <a:rPr lang="ru-RU" sz="1600" dirty="0" err="1"/>
              <a:t>загартований</a:t>
            </a:r>
            <a:r>
              <a:rPr lang="ru-RU" sz="1600" dirty="0"/>
              <a:t> </a:t>
            </a:r>
            <a:r>
              <a:rPr lang="ru-RU" sz="1600" dirty="0" err="1"/>
              <a:t>сталеву</a:t>
            </a:r>
            <a:r>
              <a:rPr lang="ru-RU" sz="1600" dirty="0"/>
              <a:t> кульку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алмазний</a:t>
            </a:r>
            <a:r>
              <a:rPr lang="ru-RU" sz="1600" dirty="0"/>
              <a:t> наконечник у </a:t>
            </a:r>
            <a:r>
              <a:rPr lang="ru-RU" sz="1600" dirty="0" err="1"/>
              <a:t>вигляді</a:t>
            </a:r>
            <a:r>
              <a:rPr lang="ru-RU" sz="1600" dirty="0"/>
              <a:t> конуса </a:t>
            </a:r>
            <a:r>
              <a:rPr lang="ru-RU" sz="1600" dirty="0" err="1"/>
              <a:t>або</a:t>
            </a:r>
            <a:r>
              <a:rPr lang="ru-RU" sz="1600" dirty="0"/>
              <a:t> </a:t>
            </a:r>
            <a:r>
              <a:rPr lang="ru-RU" sz="1600" dirty="0" err="1"/>
              <a:t>піраміди</a:t>
            </a:r>
            <a:r>
              <a:rPr lang="ru-RU" sz="1600" dirty="0"/>
              <a:t>. При </a:t>
            </a:r>
            <a:r>
              <a:rPr lang="ru-RU" sz="1600" dirty="0" err="1"/>
              <a:t>вдавлюванні</a:t>
            </a:r>
            <a:r>
              <a:rPr lang="ru-RU" sz="1600" dirty="0"/>
              <a:t> </a:t>
            </a:r>
            <a:r>
              <a:rPr lang="ru-RU" sz="1600" dirty="0" err="1"/>
              <a:t>поверхневі</a:t>
            </a:r>
            <a:r>
              <a:rPr lang="ru-RU" sz="1600" dirty="0"/>
              <a:t> </a:t>
            </a:r>
            <a:r>
              <a:rPr lang="ru-RU" sz="1600" dirty="0" err="1"/>
              <a:t>шари</a:t>
            </a:r>
            <a:r>
              <a:rPr lang="ru-RU" sz="1600" dirty="0"/>
              <a:t> </a:t>
            </a:r>
            <a:r>
              <a:rPr lang="ru-RU" sz="1600" dirty="0" err="1"/>
              <a:t>матеріалу</a:t>
            </a:r>
            <a:r>
              <a:rPr lang="ru-RU" sz="1600" dirty="0"/>
              <a:t> </a:t>
            </a:r>
            <a:r>
              <a:rPr lang="ru-RU" sz="1600" dirty="0" err="1"/>
              <a:t>зазнають</a:t>
            </a:r>
            <a:r>
              <a:rPr lang="ru-RU" sz="1600" dirty="0"/>
              <a:t> </a:t>
            </a:r>
            <a:r>
              <a:rPr lang="ru-RU" sz="1600" dirty="0" err="1"/>
              <a:t>значної</a:t>
            </a:r>
            <a:r>
              <a:rPr lang="ru-RU" sz="1600" dirty="0"/>
              <a:t> </a:t>
            </a:r>
            <a:r>
              <a:rPr lang="ru-RU" sz="1600" dirty="0" err="1"/>
              <a:t>пластичної</a:t>
            </a:r>
            <a:r>
              <a:rPr lang="ru-RU" sz="1600" dirty="0"/>
              <a:t> </a:t>
            </a:r>
            <a:r>
              <a:rPr lang="ru-RU" sz="1600" dirty="0" err="1"/>
              <a:t>деформації</a:t>
            </a:r>
            <a:r>
              <a:rPr lang="ru-RU" sz="1600" dirty="0"/>
              <a:t>. </a:t>
            </a:r>
            <a:r>
              <a:rPr lang="ru-RU" sz="1600" dirty="0" err="1"/>
              <a:t>Після</a:t>
            </a:r>
            <a:r>
              <a:rPr lang="ru-RU" sz="1600" dirty="0"/>
              <a:t> </a:t>
            </a:r>
            <a:r>
              <a:rPr lang="ru-RU" sz="1600" dirty="0" err="1"/>
              <a:t>зняття</a:t>
            </a:r>
            <a:r>
              <a:rPr lang="ru-RU" sz="1600" dirty="0"/>
              <a:t> </a:t>
            </a:r>
            <a:r>
              <a:rPr lang="ru-RU" sz="1600" dirty="0" err="1"/>
              <a:t>навантаження</a:t>
            </a:r>
            <a:r>
              <a:rPr lang="ru-RU" sz="1600" dirty="0"/>
              <a:t> на </a:t>
            </a:r>
            <a:r>
              <a:rPr lang="ru-RU" sz="1600" dirty="0" err="1"/>
              <a:t>поверхні</a:t>
            </a:r>
            <a:r>
              <a:rPr lang="ru-RU" sz="1600" dirty="0"/>
              <a:t> </a:t>
            </a:r>
            <a:r>
              <a:rPr lang="ru-RU" sz="1600" dirty="0" err="1"/>
              <a:t>залишається</a:t>
            </a:r>
            <a:r>
              <a:rPr lang="ru-RU" sz="1600" dirty="0"/>
              <a:t> </a:t>
            </a:r>
            <a:r>
              <a:rPr lang="ru-RU" sz="1600" dirty="0" err="1"/>
              <a:t>відбиток</a:t>
            </a:r>
            <a:r>
              <a:rPr lang="ru-RU" sz="1600" dirty="0"/>
              <a:t>. </a:t>
            </a:r>
            <a:r>
              <a:rPr lang="ru-RU" sz="1600" dirty="0" err="1"/>
              <a:t>Особливість</a:t>
            </a:r>
            <a:r>
              <a:rPr lang="ru-RU" sz="1600" dirty="0"/>
              <a:t> </a:t>
            </a:r>
            <a:r>
              <a:rPr lang="ru-RU" sz="1600" dirty="0" err="1"/>
              <a:t>пластичної</a:t>
            </a:r>
            <a:r>
              <a:rPr lang="ru-RU" sz="1600" dirty="0"/>
              <a:t> </a:t>
            </a:r>
            <a:r>
              <a:rPr lang="ru-RU" sz="1600" dirty="0" err="1"/>
              <a:t>деформації</a:t>
            </a:r>
            <a:r>
              <a:rPr lang="ru-RU" sz="1600" dirty="0"/>
              <a:t> </a:t>
            </a:r>
            <a:r>
              <a:rPr lang="ru-RU" sz="1600" dirty="0" err="1"/>
              <a:t>полягає</a:t>
            </a:r>
            <a:r>
              <a:rPr lang="ru-RU" sz="1600" dirty="0"/>
              <a:t> в тому,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поблизу</a:t>
            </a:r>
            <a:r>
              <a:rPr lang="ru-RU" sz="1600" dirty="0"/>
              <a:t> наконечника </a:t>
            </a:r>
            <a:r>
              <a:rPr lang="ru-RU" sz="1600" dirty="0" err="1"/>
              <a:t>виникає</a:t>
            </a:r>
            <a:r>
              <a:rPr lang="ru-RU" sz="1600" dirty="0"/>
              <a:t> </a:t>
            </a:r>
            <a:r>
              <a:rPr lang="ru-RU" sz="1600" dirty="0" err="1"/>
              <a:t>складний</a:t>
            </a:r>
            <a:r>
              <a:rPr lang="ru-RU" sz="1600" dirty="0"/>
              <a:t> </a:t>
            </a:r>
            <a:r>
              <a:rPr lang="ru-RU" sz="1600" dirty="0" err="1"/>
              <a:t>напружений</a:t>
            </a:r>
            <a:r>
              <a:rPr lang="ru-RU" sz="1600" dirty="0"/>
              <a:t> стан, </a:t>
            </a:r>
            <a:r>
              <a:rPr lang="ru-RU" sz="1600" dirty="0" err="1"/>
              <a:t>близький</a:t>
            </a:r>
            <a:r>
              <a:rPr lang="ru-RU" sz="1600" dirty="0"/>
              <a:t> до </a:t>
            </a:r>
            <a:r>
              <a:rPr lang="ru-RU" sz="1600" dirty="0" err="1"/>
              <a:t>всебічного</a:t>
            </a:r>
            <a:r>
              <a:rPr lang="ru-RU" sz="1600" dirty="0"/>
              <a:t> </a:t>
            </a:r>
            <a:r>
              <a:rPr lang="ru-RU" sz="1600" dirty="0" err="1"/>
              <a:t>нерівномірного</a:t>
            </a:r>
            <a:r>
              <a:rPr lang="ru-RU" sz="1600" dirty="0"/>
              <a:t> </a:t>
            </a:r>
            <a:r>
              <a:rPr lang="ru-RU" sz="1600" dirty="0" err="1"/>
              <a:t>стиску</a:t>
            </a:r>
            <a:r>
              <a:rPr lang="ru-RU" sz="1600" dirty="0"/>
              <a:t>. З </a:t>
            </a:r>
            <a:r>
              <a:rPr lang="ru-RU" sz="1600" dirty="0" err="1"/>
              <a:t>цієї</a:t>
            </a:r>
            <a:r>
              <a:rPr lang="ru-RU" sz="1600" dirty="0"/>
              <a:t> причини </a:t>
            </a:r>
            <a:r>
              <a:rPr lang="ru-RU" sz="1600" dirty="0" err="1"/>
              <a:t>пластичну</a:t>
            </a:r>
            <a:r>
              <a:rPr lang="ru-RU" sz="1600" dirty="0"/>
              <a:t> </a:t>
            </a:r>
            <a:r>
              <a:rPr lang="ru-RU" sz="1600" dirty="0" err="1"/>
              <a:t>деформацію</a:t>
            </a:r>
            <a:r>
              <a:rPr lang="ru-RU" sz="1600" dirty="0"/>
              <a:t> </a:t>
            </a:r>
            <a:r>
              <a:rPr lang="ru-RU" sz="1600" dirty="0" err="1"/>
              <a:t>зазнають</a:t>
            </a:r>
            <a:r>
              <a:rPr lang="ru-RU" sz="1600" dirty="0"/>
              <a:t> не </a:t>
            </a:r>
            <a:r>
              <a:rPr lang="ru-RU" sz="1600" dirty="0" err="1"/>
              <a:t>лише</a:t>
            </a:r>
            <a:r>
              <a:rPr lang="ru-RU" sz="1600" dirty="0"/>
              <a:t> </a:t>
            </a:r>
            <a:r>
              <a:rPr lang="ru-RU" sz="1600" dirty="0" err="1"/>
              <a:t>пластичних</a:t>
            </a:r>
            <a:r>
              <a:rPr lang="ru-RU" sz="1600" dirty="0"/>
              <a:t>, а й </a:t>
            </a:r>
            <a:r>
              <a:rPr lang="ru-RU" sz="1600" dirty="0" err="1"/>
              <a:t>крихких</a:t>
            </a:r>
            <a:r>
              <a:rPr lang="ru-RU" sz="1600" dirty="0"/>
              <a:t> </a:t>
            </a:r>
            <a:r>
              <a:rPr lang="ru-RU" sz="1600" dirty="0" err="1"/>
              <a:t>матеріалів</a:t>
            </a:r>
            <a:r>
              <a:rPr lang="ru-RU" sz="1600" dirty="0"/>
              <a:t>.</a:t>
            </a:r>
          </a:p>
          <a:p>
            <a:pPr marL="0" indent="0" algn="just">
              <a:buNone/>
            </a:pPr>
            <a:r>
              <a:rPr lang="ru-RU" sz="1600" dirty="0" err="1"/>
              <a:t>Отже</a:t>
            </a:r>
            <a:r>
              <a:rPr lang="ru-RU" sz="1600" dirty="0"/>
              <a:t>, </a:t>
            </a:r>
            <a:r>
              <a:rPr lang="ru-RU" sz="1600" dirty="0" err="1"/>
              <a:t>твердість</a:t>
            </a:r>
            <a:r>
              <a:rPr lang="ru-RU" sz="1600" dirty="0"/>
              <a:t> </a:t>
            </a:r>
            <a:r>
              <a:rPr lang="ru-RU" sz="1600" dirty="0" err="1"/>
              <a:t>характеризує</a:t>
            </a:r>
            <a:r>
              <a:rPr lang="ru-RU" sz="1600" dirty="0"/>
              <a:t> </a:t>
            </a:r>
            <a:r>
              <a:rPr lang="ru-RU" sz="1600" dirty="0" err="1"/>
              <a:t>опір</a:t>
            </a:r>
            <a:r>
              <a:rPr lang="ru-RU" sz="1600" dirty="0"/>
              <a:t> </a:t>
            </a:r>
            <a:r>
              <a:rPr lang="ru-RU" sz="1600" dirty="0" err="1"/>
              <a:t>матеріалу</a:t>
            </a:r>
            <a:r>
              <a:rPr lang="ru-RU" sz="1600" dirty="0"/>
              <a:t> </a:t>
            </a:r>
            <a:r>
              <a:rPr lang="ru-RU" sz="1600" dirty="0" err="1"/>
              <a:t>пластичної</a:t>
            </a:r>
            <a:r>
              <a:rPr lang="ru-RU" sz="1600" dirty="0"/>
              <a:t> </a:t>
            </a:r>
            <a:r>
              <a:rPr lang="ru-RU" sz="1600" dirty="0" err="1"/>
              <a:t>деформації</a:t>
            </a:r>
            <a:r>
              <a:rPr lang="ru-RU" sz="1600" dirty="0"/>
              <a:t>. </a:t>
            </a:r>
            <a:r>
              <a:rPr lang="ru-RU" sz="1600" dirty="0" err="1"/>
              <a:t>Таке</a:t>
            </a:r>
            <a:r>
              <a:rPr lang="ru-RU" sz="1600" dirty="0"/>
              <a:t> ж </a:t>
            </a:r>
            <a:r>
              <a:rPr lang="ru-RU" sz="1600" dirty="0" err="1"/>
              <a:t>опір</a:t>
            </a:r>
            <a:r>
              <a:rPr lang="ru-RU" sz="1600" dirty="0"/>
              <a:t> </a:t>
            </a:r>
            <a:r>
              <a:rPr lang="ru-RU" sz="1600" dirty="0" err="1"/>
              <a:t>оцінює</a:t>
            </a:r>
            <a:r>
              <a:rPr lang="ru-RU" sz="1600" dirty="0"/>
              <a:t> і </a:t>
            </a:r>
            <a:r>
              <a:rPr lang="ru-RU" sz="1600" dirty="0" err="1"/>
              <a:t>тимчасове</a:t>
            </a:r>
            <a:r>
              <a:rPr lang="ru-RU" sz="1600" dirty="0"/>
              <a:t> </a:t>
            </a:r>
            <a:r>
              <a:rPr lang="ru-RU" sz="1600" dirty="0" err="1"/>
              <a:t>опір</a:t>
            </a:r>
            <a:r>
              <a:rPr lang="ru-RU" sz="1600" dirty="0"/>
              <a:t> , </a:t>
            </a:r>
            <a:r>
              <a:rPr lang="ru-RU" sz="1600" dirty="0" err="1"/>
              <a:t>щодо</a:t>
            </a:r>
            <a:r>
              <a:rPr lang="ru-RU" sz="1600" dirty="0"/>
              <a:t> </a:t>
            </a:r>
            <a:r>
              <a:rPr lang="ru-RU" sz="1600" dirty="0" err="1"/>
              <a:t>якого</a:t>
            </a:r>
            <a:r>
              <a:rPr lang="ru-RU" sz="1600" dirty="0"/>
              <a:t> </a:t>
            </a:r>
            <a:r>
              <a:rPr lang="ru-RU" sz="1600" dirty="0" err="1"/>
              <a:t>виникає</a:t>
            </a:r>
            <a:r>
              <a:rPr lang="ru-RU" sz="1600" dirty="0"/>
              <a:t> </a:t>
            </a:r>
            <a:r>
              <a:rPr lang="ru-RU" sz="1600" dirty="0" err="1"/>
              <a:t>зосереджена</a:t>
            </a:r>
            <a:r>
              <a:rPr lang="ru-RU" sz="1600" dirty="0"/>
              <a:t> </a:t>
            </a:r>
            <a:r>
              <a:rPr lang="ru-RU" sz="1600" dirty="0" err="1"/>
              <a:t>деформація</a:t>
            </a:r>
            <a:r>
              <a:rPr lang="ru-RU" sz="1600" dirty="0"/>
              <a:t> у </a:t>
            </a:r>
            <a:r>
              <a:rPr lang="ru-RU" sz="1600" dirty="0" err="1"/>
              <a:t>сфері</a:t>
            </a:r>
            <a:r>
              <a:rPr lang="ru-RU" sz="1600" dirty="0"/>
              <a:t> </a:t>
            </a:r>
            <a:r>
              <a:rPr lang="ru-RU" sz="1600" dirty="0" err="1"/>
              <a:t>шийки</a:t>
            </a:r>
            <a:r>
              <a:rPr lang="ru-RU" sz="1600" dirty="0"/>
              <a:t>. Тому для низки </a:t>
            </a:r>
            <a:r>
              <a:rPr lang="ru-RU" sz="1600" dirty="0" err="1"/>
              <a:t>матеріалів</a:t>
            </a:r>
            <a:r>
              <a:rPr lang="ru-RU" sz="1600" dirty="0"/>
              <a:t> </a:t>
            </a:r>
            <a:r>
              <a:rPr lang="ru-RU" sz="1600" dirty="0" err="1"/>
              <a:t>чисельні</a:t>
            </a:r>
            <a:r>
              <a:rPr lang="ru-RU" sz="1600" dirty="0"/>
              <a:t> </a:t>
            </a:r>
            <a:r>
              <a:rPr lang="ru-RU" sz="1600" dirty="0" err="1"/>
              <a:t>значення</a:t>
            </a:r>
            <a:r>
              <a:rPr lang="ru-RU" sz="1600" dirty="0"/>
              <a:t> </a:t>
            </a:r>
            <a:r>
              <a:rPr lang="ru-RU" sz="1600" dirty="0" err="1"/>
              <a:t>твердості</a:t>
            </a:r>
            <a:r>
              <a:rPr lang="ru-RU" sz="1600" dirty="0"/>
              <a:t> і </a:t>
            </a:r>
            <a:r>
              <a:rPr lang="ru-RU" sz="1600" dirty="0" err="1"/>
              <a:t>тимчасового</a:t>
            </a:r>
            <a:r>
              <a:rPr lang="ru-RU" sz="1600" dirty="0"/>
              <a:t> опору </a:t>
            </a:r>
            <a:r>
              <a:rPr lang="ru-RU" sz="1600" dirty="0" err="1"/>
              <a:t>пропорційні</a:t>
            </a:r>
            <a:r>
              <a:rPr lang="ru-RU" sz="1600" dirty="0"/>
              <a:t>. На </a:t>
            </a:r>
            <a:r>
              <a:rPr lang="ru-RU" sz="1600" dirty="0" err="1"/>
              <a:t>практиці</a:t>
            </a:r>
            <a:r>
              <a:rPr lang="ru-RU" sz="1600" dirty="0"/>
              <a:t> широко </a:t>
            </a:r>
            <a:r>
              <a:rPr lang="ru-RU" sz="1600" dirty="0" err="1"/>
              <a:t>застосовують</a:t>
            </a:r>
            <a:r>
              <a:rPr lang="ru-RU" sz="1600" dirty="0"/>
              <a:t> </a:t>
            </a:r>
            <a:r>
              <a:rPr lang="ru-RU" sz="1600" dirty="0" err="1"/>
              <a:t>чотири</a:t>
            </a:r>
            <a:r>
              <a:rPr lang="ru-RU" sz="1600" dirty="0"/>
              <a:t> </a:t>
            </a:r>
            <a:r>
              <a:rPr lang="ru-RU" sz="1600" dirty="0" err="1"/>
              <a:t>методи</a:t>
            </a:r>
            <a:r>
              <a:rPr lang="ru-RU" sz="1600" dirty="0"/>
              <a:t> </a:t>
            </a:r>
            <a:r>
              <a:rPr lang="ru-RU" sz="1600" dirty="0" err="1"/>
              <a:t>вимірювання</a:t>
            </a:r>
            <a:r>
              <a:rPr lang="ru-RU" sz="1600" dirty="0"/>
              <a:t> </a:t>
            </a:r>
            <a:r>
              <a:rPr lang="ru-RU" sz="1600" dirty="0" err="1"/>
              <a:t>твердості</a:t>
            </a:r>
            <a:r>
              <a:rPr lang="ru-RU" sz="1600" dirty="0"/>
              <a:t>: </a:t>
            </a:r>
            <a:r>
              <a:rPr lang="ru-RU" sz="1600" dirty="0" err="1"/>
              <a:t>твердість</a:t>
            </a:r>
            <a:r>
              <a:rPr lang="ru-RU" sz="1600" dirty="0"/>
              <a:t> за </a:t>
            </a:r>
            <a:r>
              <a:rPr lang="ru-RU" sz="1600" dirty="0" err="1"/>
              <a:t>Брінеллем</a:t>
            </a:r>
            <a:r>
              <a:rPr lang="ru-RU" sz="1600" dirty="0"/>
              <a:t>, </a:t>
            </a:r>
            <a:r>
              <a:rPr lang="ru-RU" sz="1600" dirty="0" err="1"/>
              <a:t>твердість</a:t>
            </a:r>
            <a:r>
              <a:rPr lang="ru-RU" sz="1600" dirty="0"/>
              <a:t> за </a:t>
            </a:r>
            <a:r>
              <a:rPr lang="ru-RU" sz="1600" dirty="0" err="1"/>
              <a:t>Віккерсом</a:t>
            </a:r>
            <a:r>
              <a:rPr lang="ru-RU" sz="1600" dirty="0"/>
              <a:t>, </a:t>
            </a:r>
            <a:r>
              <a:rPr lang="ru-RU" sz="1600" dirty="0" err="1"/>
              <a:t>твердість</a:t>
            </a:r>
            <a:r>
              <a:rPr lang="ru-RU" sz="1600" dirty="0"/>
              <a:t> за </a:t>
            </a:r>
            <a:r>
              <a:rPr lang="ru-RU" sz="1600" dirty="0" err="1"/>
              <a:t>Роквеллом</a:t>
            </a:r>
            <a:r>
              <a:rPr lang="ru-RU" sz="1600" dirty="0"/>
              <a:t> і </a:t>
            </a:r>
            <a:r>
              <a:rPr lang="ru-RU" sz="1600" dirty="0" err="1"/>
              <a:t>мікротвердість</a:t>
            </a:r>
            <a:r>
              <a:rPr lang="ru-RU" sz="1600" dirty="0"/>
              <a:t>.</a:t>
            </a:r>
          </a:p>
          <a:p>
            <a:pPr marL="0" indent="0" algn="just">
              <a:buNone/>
            </a:pPr>
            <a:r>
              <a:rPr lang="ru-RU" sz="1600" dirty="0"/>
              <a:t>При </a:t>
            </a:r>
            <a:r>
              <a:rPr lang="ru-RU" sz="1600" dirty="0" err="1"/>
              <a:t>визначенні</a:t>
            </a:r>
            <a:r>
              <a:rPr lang="ru-RU" sz="1600" dirty="0"/>
              <a:t> </a:t>
            </a:r>
            <a:r>
              <a:rPr lang="ru-RU" sz="1600" dirty="0" err="1"/>
              <a:t>твердості</a:t>
            </a:r>
            <a:r>
              <a:rPr lang="ru-RU" sz="1600" dirty="0"/>
              <a:t> </a:t>
            </a:r>
            <a:r>
              <a:rPr lang="ru-RU" sz="1600" dirty="0" err="1"/>
              <a:t>Брінеллю</a:t>
            </a:r>
            <a:r>
              <a:rPr lang="ru-RU" sz="1600" dirty="0"/>
              <a:t> (ГОСТ 9012-59) в </a:t>
            </a:r>
            <a:r>
              <a:rPr lang="ru-RU" sz="1600" dirty="0" err="1"/>
              <a:t>поверхню</a:t>
            </a:r>
            <a:r>
              <a:rPr lang="ru-RU" sz="1600" dirty="0"/>
              <a:t> </a:t>
            </a:r>
            <a:r>
              <a:rPr lang="ru-RU" sz="1600" dirty="0" err="1"/>
              <a:t>зразка</a:t>
            </a:r>
            <a:r>
              <a:rPr lang="ru-RU" sz="1600" dirty="0"/>
              <a:t> </a:t>
            </a:r>
            <a:r>
              <a:rPr lang="ru-RU" sz="1600" dirty="0" err="1"/>
              <a:t>вдавлюють</a:t>
            </a:r>
            <a:r>
              <a:rPr lang="ru-RU" sz="1600" dirty="0"/>
              <a:t> </a:t>
            </a:r>
            <a:r>
              <a:rPr lang="ru-RU" sz="1600" dirty="0" err="1"/>
              <a:t>загартований</a:t>
            </a:r>
            <a:r>
              <a:rPr lang="ru-RU" sz="1600" dirty="0"/>
              <a:t> кулька </a:t>
            </a:r>
            <a:r>
              <a:rPr lang="ru-RU" sz="1600" dirty="0" err="1"/>
              <a:t>діаметром</a:t>
            </a:r>
            <a:r>
              <a:rPr lang="ru-RU" sz="1600" dirty="0"/>
              <a:t> 10; 5 </a:t>
            </a:r>
            <a:r>
              <a:rPr lang="ru-RU" sz="1600" dirty="0" err="1"/>
              <a:t>або</a:t>
            </a:r>
            <a:r>
              <a:rPr lang="ru-RU" sz="1600" dirty="0"/>
              <a:t> 2,5 мм при </a:t>
            </a:r>
            <a:r>
              <a:rPr lang="ru-RU" sz="1600" dirty="0" err="1"/>
              <a:t>навантаженні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5000Н</a:t>
            </a:r>
            <a:r>
              <a:rPr lang="ru-RU" sz="1600" dirty="0"/>
              <a:t> до </a:t>
            </a:r>
            <a:r>
              <a:rPr lang="ru-RU" sz="1600" dirty="0" err="1"/>
              <a:t>30000Н</a:t>
            </a:r>
            <a:r>
              <a:rPr lang="ru-RU" sz="1600" dirty="0"/>
              <a:t>. </a:t>
            </a:r>
            <a:r>
              <a:rPr lang="ru-RU" sz="1600" dirty="0" err="1"/>
              <a:t>Після</a:t>
            </a:r>
            <a:r>
              <a:rPr lang="ru-RU" sz="1600" dirty="0"/>
              <a:t> </a:t>
            </a:r>
            <a:r>
              <a:rPr lang="ru-RU" sz="1600" dirty="0" err="1"/>
              <a:t>зняття</a:t>
            </a:r>
            <a:r>
              <a:rPr lang="ru-RU" sz="1600" dirty="0"/>
              <a:t> </a:t>
            </a:r>
            <a:r>
              <a:rPr lang="ru-RU" sz="1600" dirty="0" err="1"/>
              <a:t>навантаження</a:t>
            </a:r>
            <a:r>
              <a:rPr lang="ru-RU" sz="1600" dirty="0"/>
              <a:t> </a:t>
            </a:r>
            <a:r>
              <a:rPr lang="ru-RU" sz="1600" dirty="0" err="1"/>
              <a:t>поверхні</a:t>
            </a:r>
            <a:r>
              <a:rPr lang="ru-RU" sz="1600" dirty="0"/>
              <a:t> </a:t>
            </a:r>
            <a:r>
              <a:rPr lang="ru-RU" sz="1600" dirty="0" err="1"/>
              <a:t>утворюється</a:t>
            </a:r>
            <a:r>
              <a:rPr lang="ru-RU" sz="1600" dirty="0"/>
              <a:t> </a:t>
            </a:r>
            <a:r>
              <a:rPr lang="ru-RU" sz="1600" dirty="0" err="1"/>
              <a:t>відбиток</a:t>
            </a:r>
            <a:r>
              <a:rPr lang="ru-RU" sz="1600" dirty="0"/>
              <a:t> як </a:t>
            </a:r>
            <a:r>
              <a:rPr lang="ru-RU" sz="1600" dirty="0" err="1"/>
              <a:t>сферичної</a:t>
            </a:r>
            <a:r>
              <a:rPr lang="ru-RU" sz="1600" dirty="0"/>
              <a:t> лунки </a:t>
            </a:r>
            <a:r>
              <a:rPr lang="ru-RU" sz="1600" dirty="0" err="1"/>
              <a:t>діаметром</a:t>
            </a:r>
            <a:r>
              <a:rPr lang="ru-RU" sz="1600" dirty="0"/>
              <a:t> </a:t>
            </a:r>
            <a:r>
              <a:rPr lang="en-US" sz="1600" dirty="0"/>
              <a:t>d.</a:t>
            </a:r>
          </a:p>
          <a:p>
            <a:pPr marL="0" indent="0" algn="just">
              <a:buNone/>
            </a:pPr>
            <a:r>
              <a:rPr lang="ru-RU" sz="1600" dirty="0"/>
              <a:t>При </a:t>
            </a:r>
            <a:r>
              <a:rPr lang="ru-RU" sz="1600" dirty="0" err="1"/>
              <a:t>вимірюванні</a:t>
            </a:r>
            <a:r>
              <a:rPr lang="ru-RU" sz="1600" dirty="0"/>
              <a:t> </a:t>
            </a:r>
            <a:r>
              <a:rPr lang="ru-RU" sz="1600" dirty="0" err="1"/>
              <a:t>твердості</a:t>
            </a:r>
            <a:r>
              <a:rPr lang="ru-RU" sz="1600" dirty="0"/>
              <a:t> за </a:t>
            </a:r>
            <a:r>
              <a:rPr lang="ru-RU" sz="1600" dirty="0" err="1"/>
              <a:t>Брінеллем</a:t>
            </a:r>
            <a:r>
              <a:rPr lang="ru-RU" sz="1600" dirty="0"/>
              <a:t> </a:t>
            </a:r>
            <a:r>
              <a:rPr lang="ru-RU" sz="1600" dirty="0" err="1"/>
              <a:t>використовують</a:t>
            </a:r>
            <a:r>
              <a:rPr lang="ru-RU" sz="1600" dirty="0"/>
              <a:t> </a:t>
            </a:r>
            <a:r>
              <a:rPr lang="ru-RU" sz="1600" dirty="0" err="1"/>
              <a:t>заздалегідь</a:t>
            </a:r>
            <a:r>
              <a:rPr lang="ru-RU" sz="1600" dirty="0"/>
              <a:t> </a:t>
            </a:r>
            <a:r>
              <a:rPr lang="ru-RU" sz="1600" dirty="0" err="1"/>
              <a:t>складені</a:t>
            </a:r>
            <a:r>
              <a:rPr lang="ru-RU" sz="1600" dirty="0"/>
              <a:t> </a:t>
            </a:r>
            <a:r>
              <a:rPr lang="ru-RU" sz="1600" dirty="0" err="1"/>
              <a:t>таблиці</a:t>
            </a:r>
            <a:r>
              <a:rPr lang="ru-RU" sz="1600" dirty="0"/>
              <a:t>, </a:t>
            </a:r>
            <a:r>
              <a:rPr lang="ru-RU" sz="1600" dirty="0" err="1"/>
              <a:t>що</a:t>
            </a:r>
            <a:r>
              <a:rPr lang="ru-RU" sz="1600" dirty="0"/>
              <a:t> </a:t>
            </a:r>
            <a:r>
              <a:rPr lang="ru-RU" sz="1600" dirty="0" err="1"/>
              <a:t>вказують</a:t>
            </a:r>
            <a:r>
              <a:rPr lang="ru-RU" sz="1600" dirty="0"/>
              <a:t> число </a:t>
            </a:r>
            <a:r>
              <a:rPr lang="ru-RU" sz="1600" dirty="0" err="1"/>
              <a:t>твердості</a:t>
            </a:r>
            <a:r>
              <a:rPr lang="ru-RU" sz="1600" dirty="0"/>
              <a:t> НВ </a:t>
            </a:r>
            <a:r>
              <a:rPr lang="ru-RU" sz="1600" dirty="0" err="1"/>
              <a:t>Залежно</a:t>
            </a:r>
            <a:r>
              <a:rPr lang="ru-RU" sz="1600" dirty="0"/>
              <a:t> </a:t>
            </a:r>
            <a:r>
              <a:rPr lang="ru-RU" sz="1600" dirty="0" err="1"/>
              <a:t>від</a:t>
            </a:r>
            <a:r>
              <a:rPr lang="ru-RU" sz="1600" dirty="0"/>
              <a:t> </a:t>
            </a:r>
            <a:r>
              <a:rPr lang="ru-RU" sz="1600" dirty="0" err="1"/>
              <a:t>діаметра</a:t>
            </a:r>
            <a:r>
              <a:rPr lang="ru-RU" sz="1600" dirty="0"/>
              <a:t> </a:t>
            </a:r>
            <a:r>
              <a:rPr lang="ru-RU" sz="1600" dirty="0" err="1"/>
              <a:t>відбитка</a:t>
            </a:r>
            <a:r>
              <a:rPr lang="ru-RU" sz="1600" dirty="0"/>
              <a:t> та </a:t>
            </a:r>
            <a:r>
              <a:rPr lang="ru-RU" sz="1600" dirty="0" err="1"/>
              <a:t>вибраного</a:t>
            </a:r>
            <a:r>
              <a:rPr lang="ru-RU" sz="1600" dirty="0"/>
              <a:t> </a:t>
            </a:r>
            <a:r>
              <a:rPr lang="ru-RU" sz="1600" dirty="0" err="1"/>
              <a:t>навантаження</a:t>
            </a:r>
            <a:r>
              <a:rPr lang="ru-RU" sz="1600" dirty="0"/>
              <a:t>, </a:t>
            </a:r>
            <a:r>
              <a:rPr lang="ru-RU" sz="1600" dirty="0" err="1"/>
              <a:t>чим</a:t>
            </a:r>
            <a:r>
              <a:rPr lang="ru-RU" sz="1600" dirty="0"/>
              <a:t> </a:t>
            </a:r>
            <a:r>
              <a:rPr lang="ru-RU" sz="1600" dirty="0" err="1"/>
              <a:t>менше</a:t>
            </a:r>
            <a:r>
              <a:rPr lang="ru-RU" sz="1600" dirty="0"/>
              <a:t> </a:t>
            </a:r>
            <a:r>
              <a:rPr lang="ru-RU" sz="1600" dirty="0" err="1"/>
              <a:t>діаметр</a:t>
            </a:r>
            <a:r>
              <a:rPr lang="ru-RU" sz="1600" dirty="0"/>
              <a:t> </a:t>
            </a:r>
            <a:r>
              <a:rPr lang="ru-RU" sz="1600" dirty="0" err="1"/>
              <a:t>відбитка</a:t>
            </a:r>
            <a:r>
              <a:rPr lang="ru-RU" sz="1600" dirty="0"/>
              <a:t>, </a:t>
            </a:r>
            <a:r>
              <a:rPr lang="ru-RU" sz="1600" dirty="0" err="1"/>
              <a:t>тим</a:t>
            </a:r>
            <a:r>
              <a:rPr lang="ru-RU" sz="1600" dirty="0"/>
              <a:t> </a:t>
            </a:r>
            <a:r>
              <a:rPr lang="ru-RU" sz="1600" dirty="0" err="1"/>
              <a:t>вище</a:t>
            </a:r>
            <a:r>
              <a:rPr lang="ru-RU" sz="1600" dirty="0"/>
              <a:t> </a:t>
            </a:r>
            <a:r>
              <a:rPr lang="ru-RU" sz="1600" dirty="0" err="1"/>
              <a:t>твердість</a:t>
            </a:r>
            <a:r>
              <a:rPr lang="ru-RU" sz="1600" dirty="0"/>
              <a:t>.</a:t>
            </a:r>
          </a:p>
          <a:p>
            <a:pPr marL="0" indent="0" algn="just">
              <a:buNone/>
            </a:pPr>
            <a:r>
              <a:rPr lang="ru-RU" sz="1600" dirty="0" err="1"/>
              <a:t>Спосіб</a:t>
            </a:r>
            <a:r>
              <a:rPr lang="ru-RU" sz="1600" dirty="0"/>
              <a:t> </a:t>
            </a:r>
            <a:r>
              <a:rPr lang="ru-RU" sz="1600" dirty="0" err="1"/>
              <a:t>вимірювання</a:t>
            </a:r>
            <a:r>
              <a:rPr lang="ru-RU" sz="1600" dirty="0"/>
              <a:t> по </a:t>
            </a:r>
            <a:r>
              <a:rPr lang="ru-RU" sz="1600" dirty="0" err="1"/>
              <a:t>Брінеллю</a:t>
            </a:r>
            <a:r>
              <a:rPr lang="ru-RU" sz="1600" dirty="0"/>
              <a:t> </a:t>
            </a:r>
            <a:r>
              <a:rPr lang="ru-RU" sz="1600" dirty="0" err="1"/>
              <a:t>використовують</a:t>
            </a:r>
            <a:r>
              <a:rPr lang="ru-RU" sz="1600" dirty="0"/>
              <a:t> для сталей з </a:t>
            </a:r>
            <a:r>
              <a:rPr lang="ru-RU" sz="1600" dirty="0" err="1"/>
              <a:t>твердістю</a:t>
            </a:r>
            <a:r>
              <a:rPr lang="ru-RU" sz="1600" dirty="0"/>
              <a:t> &lt;450 НВ, </a:t>
            </a:r>
            <a:r>
              <a:rPr lang="ru-RU" sz="1600" dirty="0" err="1"/>
              <a:t>кольорових</a:t>
            </a:r>
            <a:r>
              <a:rPr lang="ru-RU" sz="1600" dirty="0"/>
              <a:t> </a:t>
            </a:r>
            <a:r>
              <a:rPr lang="ru-RU" sz="1600" dirty="0" err="1"/>
              <a:t>металів</a:t>
            </a:r>
            <a:r>
              <a:rPr lang="ru-RU" sz="1600" dirty="0"/>
              <a:t> з </a:t>
            </a:r>
            <a:r>
              <a:rPr lang="ru-RU" sz="1600" dirty="0" err="1"/>
              <a:t>твердістю</a:t>
            </a:r>
            <a:r>
              <a:rPr lang="ru-RU" sz="1600" dirty="0"/>
              <a:t> &lt;200 НВ. Для них </a:t>
            </a:r>
            <a:r>
              <a:rPr lang="ru-RU" sz="1600" dirty="0" err="1"/>
              <a:t>встановлений</a:t>
            </a:r>
            <a:r>
              <a:rPr lang="ru-RU" sz="1600" dirty="0"/>
              <a:t> </a:t>
            </a:r>
            <a:r>
              <a:rPr lang="ru-RU" sz="1600" dirty="0" err="1"/>
              <a:t>кореляційний</a:t>
            </a:r>
            <a:r>
              <a:rPr lang="ru-RU" sz="1600" dirty="0"/>
              <a:t> </a:t>
            </a:r>
            <a:r>
              <a:rPr lang="ru-RU" sz="1600" dirty="0" err="1"/>
              <a:t>зв'язок</a:t>
            </a:r>
            <a:r>
              <a:rPr lang="ru-RU" sz="1600" dirty="0"/>
              <a:t> </a:t>
            </a:r>
            <a:r>
              <a:rPr lang="ru-RU" sz="1600" dirty="0" err="1"/>
              <a:t>між</a:t>
            </a:r>
            <a:r>
              <a:rPr lang="ru-RU" sz="1600" dirty="0"/>
              <a:t> </a:t>
            </a:r>
            <a:r>
              <a:rPr lang="ru-RU" sz="1600" dirty="0" err="1"/>
              <a:t>тимчасовим</a:t>
            </a:r>
            <a:r>
              <a:rPr lang="ru-RU" sz="1600" dirty="0"/>
              <a:t> опором (МПа) і числом </a:t>
            </a:r>
            <a:r>
              <a:rPr lang="ru-RU" sz="1600" dirty="0" err="1"/>
              <a:t>твердості</a:t>
            </a:r>
            <a:r>
              <a:rPr lang="ru-RU" sz="1600" dirty="0"/>
              <a:t> НВ:</a:t>
            </a:r>
          </a:p>
          <a:p>
            <a:pPr marL="0" indent="0" algn="just">
              <a:buNone/>
            </a:pPr>
            <a:r>
              <a:rPr lang="el-GR" sz="1600" dirty="0"/>
              <a:t>σ</a:t>
            </a:r>
            <a:r>
              <a:rPr lang="ru-RU" sz="1600" dirty="0"/>
              <a:t>в » 3,4 НВ – для </a:t>
            </a:r>
            <a:r>
              <a:rPr lang="ru-RU" sz="1600" dirty="0" err="1"/>
              <a:t>гарячекатаних</a:t>
            </a:r>
            <a:r>
              <a:rPr lang="ru-RU" sz="1600" dirty="0"/>
              <a:t> </a:t>
            </a:r>
            <a:r>
              <a:rPr lang="ru-RU" sz="1600" dirty="0" err="1"/>
              <a:t>вуглецевих</a:t>
            </a:r>
            <a:r>
              <a:rPr lang="ru-RU" sz="1600" dirty="0"/>
              <a:t> сталей;</a:t>
            </a:r>
          </a:p>
          <a:p>
            <a:pPr marL="0" indent="0" algn="just">
              <a:buNone/>
            </a:pPr>
            <a:r>
              <a:rPr lang="el-GR" sz="1600" dirty="0"/>
              <a:t>σ</a:t>
            </a:r>
            <a:r>
              <a:rPr lang="ru-RU" sz="1600" dirty="0"/>
              <a:t>в » 4,5 НВ – для </a:t>
            </a:r>
            <a:r>
              <a:rPr lang="ru-RU" sz="1600" dirty="0" err="1"/>
              <a:t>мідних</a:t>
            </a:r>
            <a:r>
              <a:rPr lang="ru-RU" sz="1600" dirty="0"/>
              <a:t> </a:t>
            </a:r>
            <a:r>
              <a:rPr lang="ru-RU" sz="1600" dirty="0" err="1"/>
              <a:t>сплавів</a:t>
            </a:r>
            <a:r>
              <a:rPr lang="ru-RU" sz="1600" dirty="0"/>
              <a:t>;</a:t>
            </a:r>
          </a:p>
          <a:p>
            <a:pPr marL="0" indent="0" algn="just">
              <a:buNone/>
            </a:pPr>
            <a:r>
              <a:rPr lang="el-GR" sz="1600" dirty="0"/>
              <a:t>σ</a:t>
            </a:r>
            <a:r>
              <a:rPr lang="ru-RU" sz="1600" dirty="0"/>
              <a:t>в » 3,5 НВ – для </a:t>
            </a:r>
            <a:r>
              <a:rPr lang="ru-RU" sz="1600" dirty="0" err="1"/>
              <a:t>алюмінієвих</a:t>
            </a:r>
            <a:r>
              <a:rPr lang="ru-RU" sz="1600" dirty="0"/>
              <a:t> </a:t>
            </a:r>
            <a:r>
              <a:rPr lang="ru-RU" sz="1600" dirty="0" err="1"/>
              <a:t>сплавів</a:t>
            </a:r>
            <a:r>
              <a:rPr lang="ru-RU" sz="1600" dirty="0"/>
              <a:t>.</a:t>
            </a:r>
          </a:p>
          <a:p>
            <a:pPr marL="0" indent="0" algn="just">
              <a:buNone/>
            </a:pPr>
            <a:r>
              <a:rPr lang="ru-RU" sz="1600" dirty="0"/>
              <a:t>При стандартному </a:t>
            </a:r>
            <a:r>
              <a:rPr lang="ru-RU" sz="1600" dirty="0" err="1"/>
              <a:t>методі</a:t>
            </a:r>
            <a:r>
              <a:rPr lang="ru-RU" sz="1600" dirty="0"/>
              <a:t> </a:t>
            </a:r>
            <a:r>
              <a:rPr lang="ru-RU" sz="1600" dirty="0" err="1"/>
              <a:t>вимірювання</a:t>
            </a:r>
            <a:r>
              <a:rPr lang="ru-RU" sz="1600" dirty="0"/>
              <a:t> за </a:t>
            </a:r>
            <a:r>
              <a:rPr lang="ru-RU" sz="1600" dirty="0" err="1"/>
              <a:t>Віккерсом</a:t>
            </a:r>
            <a:r>
              <a:rPr lang="ru-RU" sz="1600" dirty="0"/>
              <a:t> (ГОСТ 2999-75) в </a:t>
            </a:r>
            <a:r>
              <a:rPr lang="ru-RU" sz="1600" dirty="0" err="1"/>
              <a:t>поверхню</a:t>
            </a:r>
            <a:r>
              <a:rPr lang="ru-RU" sz="1600" dirty="0"/>
              <a:t> </a:t>
            </a:r>
            <a:r>
              <a:rPr lang="ru-RU" sz="1600" dirty="0" err="1"/>
              <a:t>зразка</a:t>
            </a:r>
            <a:r>
              <a:rPr lang="ru-RU" sz="1600" dirty="0"/>
              <a:t> </a:t>
            </a:r>
            <a:r>
              <a:rPr lang="ru-RU" sz="1600" dirty="0" err="1"/>
              <a:t>вдавлюють</a:t>
            </a:r>
            <a:r>
              <a:rPr lang="ru-RU" sz="1600" dirty="0"/>
              <a:t> </a:t>
            </a:r>
            <a:r>
              <a:rPr lang="ru-RU" sz="1600" dirty="0" err="1"/>
              <a:t>чотиригранну</a:t>
            </a:r>
            <a:r>
              <a:rPr lang="ru-RU" sz="1600" dirty="0"/>
              <a:t> </a:t>
            </a:r>
            <a:r>
              <a:rPr lang="ru-RU" sz="1600" dirty="0" err="1"/>
              <a:t>алмазну</a:t>
            </a:r>
            <a:r>
              <a:rPr lang="ru-RU" sz="1600" dirty="0"/>
              <a:t> </a:t>
            </a:r>
            <a:r>
              <a:rPr lang="ru-RU" sz="1600" dirty="0" err="1"/>
              <a:t>піраміду</a:t>
            </a:r>
            <a:r>
              <a:rPr lang="ru-RU" sz="1600" dirty="0"/>
              <a:t> з кутом при </a:t>
            </a:r>
            <a:r>
              <a:rPr lang="ru-RU" sz="1600" dirty="0" err="1"/>
              <a:t>вершині</a:t>
            </a:r>
            <a:r>
              <a:rPr lang="ru-RU" sz="1600" dirty="0"/>
              <a:t> 139°. </a:t>
            </a:r>
            <a:r>
              <a:rPr lang="ru-RU" sz="1600" dirty="0" err="1"/>
              <a:t>Відбиток</a:t>
            </a:r>
            <a:r>
              <a:rPr lang="ru-RU" sz="1600" dirty="0"/>
              <a:t> </a:t>
            </a:r>
            <a:r>
              <a:rPr lang="ru-RU" sz="1600" dirty="0" err="1"/>
              <a:t>виходить</a:t>
            </a:r>
            <a:r>
              <a:rPr lang="ru-RU" sz="1600" dirty="0"/>
              <a:t> у </a:t>
            </a:r>
            <a:r>
              <a:rPr lang="ru-RU" sz="1600" dirty="0" err="1"/>
              <a:t>вигляді</a:t>
            </a:r>
            <a:r>
              <a:rPr lang="ru-RU" sz="1600" dirty="0"/>
              <a:t> квадрата, </a:t>
            </a:r>
            <a:r>
              <a:rPr lang="ru-RU" sz="1600" dirty="0" err="1"/>
              <a:t>діагональ</a:t>
            </a:r>
            <a:r>
              <a:rPr lang="ru-RU" sz="1600" dirty="0"/>
              <a:t> </a:t>
            </a:r>
            <a:r>
              <a:rPr lang="ru-RU" sz="1600" dirty="0" err="1"/>
              <a:t>якого</a:t>
            </a:r>
            <a:r>
              <a:rPr lang="ru-RU" sz="1600" dirty="0"/>
              <a:t> </a:t>
            </a:r>
            <a:r>
              <a:rPr lang="ru-RU" sz="1600" dirty="0" err="1"/>
              <a:t>вимірюють</a:t>
            </a:r>
            <a:r>
              <a:rPr lang="ru-RU" sz="1600" dirty="0"/>
              <a:t> </a:t>
            </a:r>
            <a:r>
              <a:rPr lang="ru-RU" sz="1600" dirty="0" err="1"/>
              <a:t>після</a:t>
            </a:r>
            <a:r>
              <a:rPr lang="ru-RU" sz="1600" dirty="0"/>
              <a:t> </a:t>
            </a:r>
            <a:r>
              <a:rPr lang="ru-RU" sz="1600" dirty="0" err="1"/>
              <a:t>зняття</a:t>
            </a:r>
            <a:r>
              <a:rPr lang="ru-RU" sz="1600" dirty="0"/>
              <a:t> </a:t>
            </a:r>
            <a:r>
              <a:rPr lang="ru-RU" sz="1600" dirty="0" err="1"/>
              <a:t>навантаження</a:t>
            </a:r>
            <a:r>
              <a:rPr lang="ru-RU" sz="1600" dirty="0"/>
              <a:t>. Число </a:t>
            </a:r>
            <a:r>
              <a:rPr lang="ru-RU" sz="1600" dirty="0" err="1"/>
              <a:t>твердості</a:t>
            </a:r>
            <a:r>
              <a:rPr lang="ru-RU" sz="1600" dirty="0"/>
              <a:t> Н</a:t>
            </a:r>
            <a:r>
              <a:rPr lang="en-US" sz="1600" dirty="0"/>
              <a:t>V </a:t>
            </a:r>
            <a:r>
              <a:rPr lang="ru-RU" sz="1600" dirty="0" err="1"/>
              <a:t>визначають</a:t>
            </a:r>
            <a:r>
              <a:rPr lang="ru-RU" sz="1600" dirty="0"/>
              <a:t> за </a:t>
            </a:r>
            <a:r>
              <a:rPr lang="ru-RU" sz="1600" dirty="0" err="1"/>
              <a:t>допомогою</a:t>
            </a:r>
            <a:r>
              <a:rPr lang="ru-RU" sz="1600" dirty="0"/>
              <a:t> </a:t>
            </a:r>
            <a:r>
              <a:rPr lang="ru-RU" sz="1600" dirty="0" err="1"/>
              <a:t>спеціальних</a:t>
            </a:r>
            <a:r>
              <a:rPr lang="ru-RU" sz="1600" dirty="0"/>
              <a:t> </a:t>
            </a:r>
            <a:r>
              <a:rPr lang="ru-RU" sz="1600" dirty="0" err="1"/>
              <a:t>таблиць</a:t>
            </a:r>
            <a:r>
              <a:rPr lang="ru-RU" sz="1600" dirty="0"/>
              <a:t> за </a:t>
            </a:r>
            <a:r>
              <a:rPr lang="ru-RU" sz="1600" dirty="0" err="1"/>
              <a:t>значенням</a:t>
            </a:r>
            <a:r>
              <a:rPr lang="ru-RU" sz="1600" dirty="0"/>
              <a:t> </a:t>
            </a:r>
            <a:r>
              <a:rPr lang="ru-RU" sz="1600" dirty="0" err="1"/>
              <a:t>діагоналі</a:t>
            </a:r>
            <a:r>
              <a:rPr lang="ru-RU" sz="1600" dirty="0"/>
              <a:t> </a:t>
            </a:r>
            <a:r>
              <a:rPr lang="ru-RU" sz="1600" dirty="0" err="1"/>
              <a:t>відбитка</a:t>
            </a:r>
            <a:r>
              <a:rPr lang="ru-RU" sz="1600" dirty="0"/>
              <a:t> при </a:t>
            </a:r>
            <a:r>
              <a:rPr lang="ru-RU" sz="1600" dirty="0" err="1"/>
              <a:t>вибраному</a:t>
            </a:r>
            <a:r>
              <a:rPr lang="ru-RU" sz="1600" dirty="0"/>
              <a:t> </a:t>
            </a:r>
            <a:r>
              <a:rPr lang="ru-RU" sz="1600" dirty="0" err="1"/>
              <a:t>навантаженні</a:t>
            </a:r>
            <a:r>
              <a:rPr lang="ru-RU" sz="1600" dirty="0"/>
              <a:t>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5084972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635</Words>
  <Application>Microsoft Office PowerPoint</Application>
  <PresentationFormat>Широкоэкранный</PresentationFormat>
  <Paragraphs>49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Tahoma</vt:lpstr>
      <vt:lpstr>Verdana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nazarkirichenko08@gmail.com</dc:creator>
  <cp:lastModifiedBy>nazarkirichenko08@gmail.com</cp:lastModifiedBy>
  <cp:revision>4</cp:revision>
  <dcterms:created xsi:type="dcterms:W3CDTF">2020-11-01T17:53:03Z</dcterms:created>
  <dcterms:modified xsi:type="dcterms:W3CDTF">2025-11-04T17:27:10Z</dcterms:modified>
</cp:coreProperties>
</file>