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49129B-0D83-4C3F-B5ED-AC4BC8188E14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1819600-9499-42E9-8FCC-32B4B53A9D5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800" dirty="0" smtClean="0"/>
              <a:t>Основи </a:t>
            </a:r>
            <a:r>
              <a:rPr lang="uk-UA" sz="2800" dirty="0" err="1" smtClean="0"/>
              <a:t>онтогенетики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ПЕРІОДИЗАЦІЯ ПОСТНАТАЛЬНОГО ОНТОГЕНЕЗУ У ЛЮДИНИ</a:t>
            </a:r>
          </a:p>
          <a:p>
            <a:r>
              <a:rPr lang="ru-RU" sz="1600" dirty="0" smtClean="0"/>
              <a:t>Людина </a:t>
            </a:r>
            <a:r>
              <a:rPr lang="ru-RU" sz="1600" dirty="0" err="1" smtClean="0"/>
              <a:t>відрізняється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, у тому </a:t>
            </a:r>
            <a:r>
              <a:rPr lang="ru-RU" sz="1600" dirty="0" err="1" smtClean="0"/>
              <a:t>числі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приматів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тривалішим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періодом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не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фізичний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фізіологічний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, 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особистості</a:t>
            </a:r>
            <a:r>
              <a:rPr lang="ru-RU" sz="1600" dirty="0" smtClean="0"/>
              <a:t> (</a:t>
            </a:r>
            <a:r>
              <a:rPr lang="ru-RU" sz="1600" dirty="0" err="1" smtClean="0"/>
              <a:t>соціальне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). </a:t>
            </a:r>
            <a:r>
              <a:rPr lang="ru-RU" sz="1600" dirty="0" err="1" smtClean="0"/>
              <a:t>Постнатальний</a:t>
            </a:r>
            <a:r>
              <a:rPr lang="ru-RU" sz="1600" dirty="0" smtClean="0"/>
              <a:t> онтогенез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наступні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періоди</a:t>
            </a:r>
            <a:r>
              <a:rPr lang="ru-RU" sz="1600" dirty="0" smtClean="0"/>
              <a:t>:-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новонародженого</a:t>
            </a:r>
            <a:r>
              <a:rPr lang="ru-RU" sz="1600" dirty="0" smtClean="0"/>
              <a:t> - 1-28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: </a:t>
            </a:r>
            <a:r>
              <a:rPr lang="ru-RU" sz="1600" dirty="0" err="1" smtClean="0"/>
              <a:t>складний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адаптації</a:t>
            </a:r>
            <a:r>
              <a:rPr lang="ru-RU" sz="1600" dirty="0" smtClean="0"/>
              <a:t> до абсолютно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умов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;- </a:t>
            </a:r>
            <a:r>
              <a:rPr lang="ru-RU" sz="1600" dirty="0" err="1" smtClean="0"/>
              <a:t>грудний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- 29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 - 11 </a:t>
            </a:r>
            <a:r>
              <a:rPr lang="ru-RU" sz="1600" dirty="0" err="1" smtClean="0"/>
              <a:t>місяців</a:t>
            </a:r>
            <a:r>
              <a:rPr lang="ru-RU" sz="1600" dirty="0" smtClean="0"/>
              <a:t>, 29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: </a:t>
            </a:r>
            <a:r>
              <a:rPr lang="ru-RU" sz="1600" dirty="0" err="1" smtClean="0"/>
              <a:t>дитина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вигодовується</a:t>
            </a:r>
            <a:r>
              <a:rPr lang="ru-RU" sz="1600" dirty="0" smtClean="0"/>
              <a:t> молоком </a:t>
            </a:r>
            <a:r>
              <a:rPr lang="ru-RU" sz="1600" dirty="0" err="1" smtClean="0"/>
              <a:t>матері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поживних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, солей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вітамінів,готові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антитіла</a:t>
            </a:r>
            <a:r>
              <a:rPr lang="ru-RU" sz="1600" dirty="0" smtClean="0"/>
              <a:t>;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інтенсивне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;-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раннього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 - 1-3 роки: </a:t>
            </a:r>
            <a:r>
              <a:rPr lang="ru-RU" sz="1600" dirty="0" err="1" smtClean="0"/>
              <a:t>дитина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вчиться</a:t>
            </a:r>
            <a:r>
              <a:rPr lang="ru-RU" sz="1600" dirty="0" smtClean="0"/>
              <a:t> нормально </a:t>
            </a:r>
            <a:r>
              <a:rPr lang="ru-RU" sz="1600" dirty="0" err="1" smtClean="0"/>
              <a:t>ходити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говорити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починає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пізнавати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навколишній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</a:t>
            </a:r>
            <a:r>
              <a:rPr lang="ru-RU" sz="1600" dirty="0" smtClean="0"/>
              <a:t>; </a:t>
            </a:r>
            <a:r>
              <a:rPr lang="ru-RU" sz="1600" dirty="0" err="1" smtClean="0"/>
              <a:t>інтенсивність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знижується</a:t>
            </a:r>
            <a:r>
              <a:rPr lang="ru-RU" sz="1600" dirty="0" smtClean="0"/>
              <a:t>;- перший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 - 4-6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дитину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цікавить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навколишнє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прагне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зрозуміти</a:t>
            </a:r>
            <a:r>
              <a:rPr lang="ru-RU" sz="1600" dirty="0" smtClean="0"/>
              <a:t>;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освоєння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навичок</a:t>
            </a:r>
            <a:r>
              <a:rPr lang="ru-RU" sz="1600" dirty="0" smtClean="0"/>
              <a:t>;- 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достатевого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, - </a:t>
            </a:r>
            <a:r>
              <a:rPr lang="ru-RU" sz="1600" dirty="0" err="1" smtClean="0"/>
              <a:t>дівчатка</a:t>
            </a:r>
            <a:r>
              <a:rPr lang="ru-RU" sz="1600" dirty="0" smtClean="0"/>
              <a:t> 7-11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, хлопчики 7-12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уповільнюється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посилюється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м'язової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;- </a:t>
            </a:r>
            <a:r>
              <a:rPr lang="ru-RU" sz="1600" dirty="0" err="1"/>
              <a:t>п</a:t>
            </a:r>
            <a:r>
              <a:rPr lang="ru-RU" sz="1600" dirty="0" err="1" smtClean="0"/>
              <a:t>ідлітковий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- </a:t>
            </a:r>
            <a:r>
              <a:rPr lang="ru-RU" sz="1600" dirty="0" err="1" smtClean="0"/>
              <a:t>дівчатка</a:t>
            </a:r>
            <a:r>
              <a:rPr lang="ru-RU" sz="1600" dirty="0" smtClean="0"/>
              <a:t> 12-15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, хлопчики 13-16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початок </a:t>
            </a:r>
            <a:r>
              <a:rPr lang="ru-RU" sz="1600" dirty="0" err="1" smtClean="0"/>
              <a:t>статевого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; </a:t>
            </a:r>
            <a:r>
              <a:rPr lang="ru-RU" sz="1600" dirty="0" err="1" smtClean="0"/>
              <a:t>інтенсивність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збільшується</a:t>
            </a:r>
            <a:r>
              <a:rPr lang="ru-RU" sz="1600" dirty="0" smtClean="0"/>
              <a:t>;- </a:t>
            </a:r>
            <a:r>
              <a:rPr lang="ru-RU" sz="1600" dirty="0" err="1" smtClean="0"/>
              <a:t>юнацький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- </a:t>
            </a:r>
            <a:r>
              <a:rPr lang="ru-RU" sz="1600" dirty="0" err="1" smtClean="0"/>
              <a:t>дівчата</a:t>
            </a:r>
            <a:r>
              <a:rPr lang="ru-RU" sz="1600" dirty="0" smtClean="0"/>
              <a:t> 16-20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, юнаки 17-21 </a:t>
            </a:r>
            <a:r>
              <a:rPr lang="ru-RU" sz="1600" dirty="0" err="1" smtClean="0"/>
              <a:t>рік</a:t>
            </a:r>
            <a:r>
              <a:rPr lang="ru-RU" sz="1600" dirty="0" smtClean="0"/>
              <a:t>: </a:t>
            </a:r>
            <a:r>
              <a:rPr lang="ru-RU" sz="1600" dirty="0" err="1" smtClean="0"/>
              <a:t>закінчення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фізичного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статевого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дозрівання</a:t>
            </a:r>
            <a:r>
              <a:rPr lang="ru-RU" sz="1600" dirty="0" smtClean="0"/>
              <a:t>;- </a:t>
            </a:r>
            <a:r>
              <a:rPr lang="ru-RU" sz="1600" dirty="0" err="1"/>
              <a:t>с</a:t>
            </a:r>
            <a:r>
              <a:rPr lang="ru-RU" sz="1600" dirty="0" err="1" smtClean="0"/>
              <a:t>ередній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(</a:t>
            </a:r>
            <a:r>
              <a:rPr lang="en-US" sz="1600" dirty="0" smtClean="0"/>
              <a:t>I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) - </a:t>
            </a:r>
            <a:r>
              <a:rPr lang="ru-RU" sz="1600" dirty="0" err="1" smtClean="0"/>
              <a:t>жінки</a:t>
            </a:r>
            <a:r>
              <a:rPr lang="ru-RU" sz="1600" dirty="0" smtClean="0"/>
              <a:t> 21-35 </a:t>
            </a:r>
            <a:r>
              <a:rPr lang="ru-RU" sz="1600" dirty="0" err="1" smtClean="0"/>
              <a:t>років,чоловіки</a:t>
            </a:r>
            <a:r>
              <a:rPr lang="ru-RU" sz="1600" dirty="0" smtClean="0"/>
              <a:t> 22-35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найкращий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дітонародження</a:t>
            </a:r>
            <a:r>
              <a:rPr lang="ru-RU" sz="1600" dirty="0" smtClean="0"/>
              <a:t>;- </a:t>
            </a:r>
            <a:r>
              <a:rPr lang="ru-RU" sz="1600" dirty="0" err="1"/>
              <a:t>с</a:t>
            </a:r>
            <a:r>
              <a:rPr lang="ru-RU" sz="1600" dirty="0" err="1" smtClean="0"/>
              <a:t>ередній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(</a:t>
            </a:r>
            <a:r>
              <a:rPr lang="en-US" sz="1600" dirty="0" smtClean="0"/>
              <a:t>II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) - </a:t>
            </a:r>
            <a:r>
              <a:rPr lang="ru-RU" sz="1600" dirty="0" err="1" smtClean="0"/>
              <a:t>жінки</a:t>
            </a:r>
            <a:r>
              <a:rPr lang="ru-RU" sz="1600" dirty="0" smtClean="0"/>
              <a:t> 36-55 </a:t>
            </a:r>
            <a:r>
              <a:rPr lang="ru-RU" sz="1600" dirty="0" err="1" smtClean="0"/>
              <a:t>років,чоловіки</a:t>
            </a:r>
            <a:r>
              <a:rPr lang="ru-RU" sz="1600" dirty="0" smtClean="0"/>
              <a:t> 36-60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та максимального </a:t>
            </a:r>
            <a:r>
              <a:rPr lang="ru-RU" sz="1600" dirty="0" err="1" smtClean="0"/>
              <a:t>професіоналізму</a:t>
            </a:r>
            <a:r>
              <a:rPr lang="ru-RU" sz="1600" dirty="0" smtClean="0"/>
              <a:t>;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35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починаються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біохімічних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фізіологічних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функцій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інволюції</a:t>
            </a:r>
            <a:r>
              <a:rPr lang="ru-RU" sz="1600" dirty="0" smtClean="0"/>
              <a:t>; до </a:t>
            </a:r>
            <a:r>
              <a:rPr lang="ru-RU" sz="1600" dirty="0" err="1" smtClean="0"/>
              <a:t>кінця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визначають</a:t>
            </a:r>
            <a:r>
              <a:rPr lang="ru-RU" sz="1600" dirty="0" smtClean="0"/>
              <a:t> початок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старіння</a:t>
            </a:r>
            <a:r>
              <a:rPr lang="ru-RU" sz="1600" dirty="0" smtClean="0"/>
              <a:t>, та </a:t>
            </a:r>
            <a:r>
              <a:rPr lang="ru-RU" sz="1600" dirty="0" err="1" smtClean="0"/>
              <a:t>включаються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перебудову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адаптацію</a:t>
            </a:r>
            <a:r>
              <a:rPr lang="ru-RU" sz="1600" dirty="0" smtClean="0"/>
              <a:t>;- </a:t>
            </a:r>
            <a:r>
              <a:rPr lang="ru-RU" sz="1600" dirty="0" err="1"/>
              <a:t>л</a:t>
            </a:r>
            <a:r>
              <a:rPr lang="ru-RU" sz="1600" dirty="0" err="1" smtClean="0"/>
              <a:t>ітній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- </a:t>
            </a:r>
            <a:r>
              <a:rPr lang="ru-RU" sz="1600" dirty="0" err="1" smtClean="0"/>
              <a:t>жінки</a:t>
            </a:r>
            <a:r>
              <a:rPr lang="ru-RU" sz="1600" dirty="0" smtClean="0"/>
              <a:t> 56-75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чоловіки</a:t>
            </a:r>
            <a:r>
              <a:rPr lang="ru-RU" sz="1600" dirty="0" smtClean="0"/>
              <a:t> 61-75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у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достатню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працездатність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продовжують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розвиватись</a:t>
            </a:r>
            <a:r>
              <a:rPr lang="ru-RU" sz="1600" dirty="0" smtClean="0"/>
              <a:t>;- </a:t>
            </a:r>
            <a:r>
              <a:rPr lang="ru-RU" sz="1600" dirty="0" err="1" smtClean="0"/>
              <a:t>старечий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- 76-90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помітно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виражені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старечі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, </a:t>
            </a:r>
            <a:r>
              <a:rPr lang="ru-RU" sz="1600" dirty="0" err="1" smtClean="0"/>
              <a:t>однак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віці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зберігають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ясність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творчої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;- </a:t>
            </a:r>
            <a:r>
              <a:rPr lang="ru-RU" sz="1600" dirty="0" err="1" smtClean="0"/>
              <a:t>вік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довгожителів</a:t>
            </a:r>
            <a:r>
              <a:rPr lang="ru-RU" sz="1600" dirty="0" smtClean="0"/>
              <a:t> -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90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: до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онтогенезу </a:t>
            </a:r>
            <a:r>
              <a:rPr lang="ru-RU" sz="1600" dirty="0" err="1" smtClean="0"/>
              <a:t>доживають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жінки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постнатальному </a:t>
            </a:r>
            <a:r>
              <a:rPr lang="ru-RU" dirty="0" err="1" smtClean="0"/>
              <a:t>періоді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пренатальному</a:t>
            </a:r>
            <a:r>
              <a:rPr lang="ru-RU" dirty="0" smtClean="0"/>
              <a:t>,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періодів:1)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новонародженого</a:t>
            </a:r>
            <a:r>
              <a:rPr lang="ru-RU" dirty="0" smtClean="0"/>
              <a:t> -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: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перебудова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(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дихання</a:t>
            </a:r>
            <a:r>
              <a:rPr lang="ru-RU" dirty="0" smtClean="0"/>
              <a:t>, </a:t>
            </a:r>
            <a:r>
              <a:rPr lang="ru-RU" dirty="0" err="1" smtClean="0"/>
              <a:t>виділення</a:t>
            </a:r>
            <a:r>
              <a:rPr lang="ru-RU" dirty="0" smtClean="0"/>
              <a:t>, </a:t>
            </a:r>
            <a:r>
              <a:rPr lang="ru-RU" dirty="0" err="1" smtClean="0"/>
              <a:t>кровообігу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);2)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</a:t>
            </a:r>
            <a:r>
              <a:rPr lang="ru-RU" dirty="0" smtClean="0"/>
              <a:t> - 12-16 </a:t>
            </a:r>
            <a:r>
              <a:rPr lang="ru-RU" dirty="0" err="1" smtClean="0"/>
              <a:t>років</a:t>
            </a:r>
            <a:r>
              <a:rPr lang="ru-RU" dirty="0" smtClean="0"/>
              <a:t>: </a:t>
            </a:r>
            <a:r>
              <a:rPr lang="ru-RU" dirty="0" err="1" smtClean="0"/>
              <a:t>відбуваєтьсяг</a:t>
            </a:r>
            <a:r>
              <a:rPr lang="ru-RU" dirty="0" smtClean="0"/>
              <a:t> </a:t>
            </a:r>
            <a:r>
              <a:rPr lang="ru-RU" dirty="0" err="1" smtClean="0"/>
              <a:t>ормональна</a:t>
            </a:r>
            <a:r>
              <a:rPr lang="ru-RU" dirty="0" smtClean="0"/>
              <a:t> перебудова;3)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в'янення</a:t>
            </a:r>
            <a:r>
              <a:rPr lang="ru-RU" dirty="0" smtClean="0"/>
              <a:t> -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років</a:t>
            </a:r>
            <a:r>
              <a:rPr lang="ru-RU" dirty="0" smtClean="0"/>
              <a:t>: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згасання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ендокринних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 (особливо </a:t>
            </a:r>
            <a:r>
              <a:rPr lang="ru-RU" dirty="0" err="1" smtClean="0"/>
              <a:t>статевих</a:t>
            </a:r>
            <a:r>
              <a:rPr lang="ru-RU" dirty="0" smtClean="0"/>
              <a:t>).Причини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 постнатального онтогенезу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пренатального</a:t>
            </a:r>
            <a:r>
              <a:rPr lang="ru-RU" dirty="0" smtClean="0"/>
              <a:t>: </a:t>
            </a:r>
            <a:r>
              <a:rPr lang="ru-RU" dirty="0" err="1" smtClean="0"/>
              <a:t>зміни</a:t>
            </a:r>
            <a:r>
              <a:rPr lang="ru-RU" dirty="0" smtClean="0"/>
              <a:t> гормонального фону,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індукторів</a:t>
            </a:r>
            <a:r>
              <a:rPr lang="ru-RU" dirty="0" smtClean="0"/>
              <a:t>,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вимкнення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ЗРОСТАННЯ ОРГАНІЗМІВ</a:t>
            </a:r>
          </a:p>
          <a:p>
            <a:r>
              <a:rPr lang="ru-RU" dirty="0" err="1" smtClean="0"/>
              <a:t>Зростання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та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Зріст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генотипом (</a:t>
            </a:r>
            <a:r>
              <a:rPr lang="ru-RU" dirty="0" err="1" smtClean="0"/>
              <a:t>полігенне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) та факторами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певне</a:t>
            </a:r>
            <a:r>
              <a:rPr lang="ru-RU" dirty="0" smtClean="0"/>
              <a:t> та </a:t>
            </a:r>
            <a:r>
              <a:rPr lang="ru-RU" dirty="0" err="1" smtClean="0"/>
              <a:t>невизначене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При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зростанні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припиняють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(</a:t>
            </a:r>
            <a:r>
              <a:rPr lang="ru-RU" dirty="0" err="1" smtClean="0"/>
              <a:t>комахи</a:t>
            </a:r>
            <a:r>
              <a:rPr lang="ru-RU" dirty="0" smtClean="0"/>
              <a:t>, птахи, </a:t>
            </a:r>
            <a:r>
              <a:rPr lang="ru-RU" dirty="0" err="1" smtClean="0"/>
              <a:t>ссавці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). При </a:t>
            </a:r>
            <a:r>
              <a:rPr lang="ru-RU" dirty="0" err="1" smtClean="0"/>
              <a:t>невизначеному</a:t>
            </a:r>
            <a:r>
              <a:rPr lang="ru-RU" dirty="0" smtClean="0"/>
              <a:t> </a:t>
            </a:r>
            <a:r>
              <a:rPr lang="ru-RU" dirty="0" err="1" smtClean="0"/>
              <a:t>зростанні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ростуть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(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риби</a:t>
            </a:r>
            <a:r>
              <a:rPr lang="ru-RU" dirty="0" smtClean="0"/>
              <a:t>, </a:t>
            </a:r>
            <a:r>
              <a:rPr lang="ru-RU" dirty="0" err="1" smtClean="0"/>
              <a:t>земноводні</a:t>
            </a:r>
            <a:r>
              <a:rPr lang="ru-RU" dirty="0" smtClean="0"/>
              <a:t>).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нерівномірно</a:t>
            </a:r>
            <a:r>
              <a:rPr lang="ru-RU" dirty="0" smtClean="0"/>
              <a:t>,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періодами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уповільнення</a:t>
            </a:r>
            <a:r>
              <a:rPr lang="ru-RU" dirty="0" smtClean="0"/>
              <a:t>. </a:t>
            </a:r>
            <a:r>
              <a:rPr lang="ru-RU" dirty="0" err="1" smtClean="0"/>
              <a:t>Найінтенсивніше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коли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на 25 см.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уповільнюються</a:t>
            </a:r>
            <a:r>
              <a:rPr lang="ru-RU" dirty="0" smtClean="0"/>
              <a:t>: за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виростає</a:t>
            </a:r>
            <a:r>
              <a:rPr lang="ru-RU" dirty="0" smtClean="0"/>
              <a:t> на 10-11 см, за </a:t>
            </a:r>
            <a:r>
              <a:rPr lang="ru-RU" dirty="0" err="1" smtClean="0"/>
              <a:t>третій</a:t>
            </a:r>
            <a:r>
              <a:rPr lang="ru-RU" dirty="0" smtClean="0"/>
              <a:t> - на 8 см, </a:t>
            </a:r>
            <a:r>
              <a:rPr lang="ru-RU" dirty="0" err="1" smtClean="0"/>
              <a:t>від</a:t>
            </a:r>
            <a:r>
              <a:rPr lang="ru-RU" dirty="0" smtClean="0"/>
              <a:t> 4 до 7 </a:t>
            </a:r>
            <a:r>
              <a:rPr lang="ru-RU" dirty="0" err="1" smtClean="0"/>
              <a:t>років</a:t>
            </a:r>
            <a:r>
              <a:rPr lang="ru-RU" dirty="0" smtClean="0"/>
              <a:t> - на 5-7 см </a:t>
            </a:r>
            <a:r>
              <a:rPr lang="ru-RU" dirty="0" err="1" smtClean="0"/>
              <a:t>щорічно</a:t>
            </a:r>
            <a:r>
              <a:rPr lang="ru-RU" dirty="0" smtClean="0"/>
              <a:t>. У другому </a:t>
            </a:r>
            <a:r>
              <a:rPr lang="ru-RU" dirty="0" err="1" smtClean="0"/>
              <a:t>періоді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(</a:t>
            </a:r>
            <a:r>
              <a:rPr lang="ru-RU" dirty="0" err="1" smtClean="0"/>
              <a:t>молодший</a:t>
            </a:r>
            <a:r>
              <a:rPr lang="ru-RU" dirty="0" smtClean="0"/>
              <a:t> </a:t>
            </a:r>
            <a:r>
              <a:rPr lang="ru-RU" dirty="0" err="1" smtClean="0"/>
              <a:t>шкільний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)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уповільнюються</a:t>
            </a:r>
            <a:r>
              <a:rPr lang="ru-RU" dirty="0" smtClean="0"/>
              <a:t> до 4-5 см на </a:t>
            </a:r>
            <a:r>
              <a:rPr lang="ru-RU" dirty="0" err="1" smtClean="0"/>
              <a:t>рік</a:t>
            </a:r>
            <a:r>
              <a:rPr lang="ru-RU" dirty="0" smtClean="0"/>
              <a:t>. У </a:t>
            </a:r>
            <a:r>
              <a:rPr lang="ru-RU" dirty="0" err="1" smtClean="0"/>
              <a:t>підлітковому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(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</a:t>
            </a:r>
            <a:r>
              <a:rPr lang="ru-RU" dirty="0" smtClean="0"/>
              <a:t>)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пубертатний</a:t>
            </a:r>
            <a:r>
              <a:rPr lang="ru-RU" dirty="0" smtClean="0"/>
              <a:t> </a:t>
            </a:r>
            <a:r>
              <a:rPr lang="ru-RU" dirty="0" err="1" smtClean="0"/>
              <a:t>стрибок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(7-8 см на </a:t>
            </a:r>
            <a:r>
              <a:rPr lang="ru-RU" dirty="0" err="1" smtClean="0"/>
              <a:t>рік</a:t>
            </a:r>
            <a:r>
              <a:rPr lang="ru-RU" dirty="0" smtClean="0"/>
              <a:t>). </a:t>
            </a: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до 10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та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у </a:t>
            </a:r>
            <a:r>
              <a:rPr lang="ru-RU" dirty="0" err="1" smtClean="0"/>
              <a:t>хлопчиків</a:t>
            </a:r>
            <a:r>
              <a:rPr lang="ru-RU" dirty="0" smtClean="0"/>
              <a:t> та </a:t>
            </a:r>
            <a:r>
              <a:rPr lang="ru-RU" dirty="0" err="1" smtClean="0"/>
              <a:t>дівчаток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11—12 </a:t>
            </a:r>
            <a:r>
              <a:rPr lang="ru-RU" dirty="0" err="1" smtClean="0"/>
              <a:t>років</a:t>
            </a:r>
            <a:r>
              <a:rPr lang="ru-RU" dirty="0" smtClean="0"/>
              <a:t> у </a:t>
            </a:r>
            <a:r>
              <a:rPr lang="ru-RU" dirty="0" err="1" smtClean="0"/>
              <a:t>дівчаток</a:t>
            </a:r>
            <a:r>
              <a:rPr lang="ru-RU" dirty="0" smtClean="0"/>
              <a:t> вони </a:t>
            </a:r>
            <a:r>
              <a:rPr lang="ru-RU" dirty="0" err="1" smtClean="0"/>
              <a:t>прискорюються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хлопчики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випереджають</a:t>
            </a:r>
            <a:r>
              <a:rPr lang="ru-RU" dirty="0" smtClean="0"/>
              <a:t> </a:t>
            </a:r>
            <a:r>
              <a:rPr lang="ru-RU" dirty="0" err="1" smtClean="0"/>
              <a:t>дівчаток</a:t>
            </a:r>
            <a:r>
              <a:rPr lang="ru-RU" dirty="0" smtClean="0"/>
              <a:t> за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, та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та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зберігається.Таким</a:t>
            </a:r>
            <a:r>
              <a:rPr lang="ru-RU" dirty="0" smtClean="0"/>
              <a:t> чином,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дозрівання.Не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та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ростуть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.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росту тканин та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Загальний</a:t>
            </a:r>
            <a:r>
              <a:rPr lang="ru-RU" b="1" dirty="0" smtClean="0"/>
              <a:t> тип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. </a:t>
            </a:r>
            <a:r>
              <a:rPr lang="ru-RU" dirty="0" err="1" smtClean="0"/>
              <a:t>Тіло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, </a:t>
            </a:r>
            <a:r>
              <a:rPr lang="ru-RU" dirty="0" err="1" smtClean="0"/>
              <a:t>м'язи</a:t>
            </a:r>
            <a:r>
              <a:rPr lang="ru-RU" dirty="0" smtClean="0"/>
              <a:t>, </a:t>
            </a:r>
            <a:r>
              <a:rPr lang="ru-RU" dirty="0" err="1" smtClean="0"/>
              <a:t>скелет,органи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, </a:t>
            </a:r>
            <a:r>
              <a:rPr lang="ru-RU" dirty="0" err="1" smtClean="0"/>
              <a:t>печінка</a:t>
            </a:r>
            <a:r>
              <a:rPr lang="ru-RU" dirty="0" smtClean="0"/>
              <a:t> </a:t>
            </a:r>
            <a:r>
              <a:rPr lang="ru-RU" dirty="0" err="1" smtClean="0"/>
              <a:t>повторюють</a:t>
            </a:r>
            <a:r>
              <a:rPr lang="ru-RU" dirty="0" smtClean="0"/>
              <a:t> </a:t>
            </a:r>
            <a:r>
              <a:rPr lang="ru-RU" dirty="0" err="1" smtClean="0"/>
              <a:t>перебіг</a:t>
            </a:r>
            <a:r>
              <a:rPr lang="ru-RU" dirty="0" smtClean="0"/>
              <a:t> </a:t>
            </a:r>
            <a:r>
              <a:rPr lang="ru-RU" dirty="0" err="1" smtClean="0"/>
              <a:t>кривої</a:t>
            </a:r>
            <a:r>
              <a:rPr lang="ru-RU" dirty="0" smtClean="0"/>
              <a:t> росту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два </a:t>
            </a:r>
            <a:r>
              <a:rPr lang="ru-RU" dirty="0" err="1" smtClean="0"/>
              <a:t>піки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росту -перший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</a:t>
            </a:r>
            <a:r>
              <a:rPr lang="ru-RU" dirty="0" smtClean="0"/>
              <a:t>. </a:t>
            </a:r>
            <a:r>
              <a:rPr lang="ru-RU" b="1" dirty="0" err="1" smtClean="0"/>
              <a:t>Мозковий</a:t>
            </a:r>
            <a:r>
              <a:rPr lang="ru-RU" b="1" dirty="0" smtClean="0"/>
              <a:t> та </a:t>
            </a:r>
            <a:r>
              <a:rPr lang="ru-RU" b="1" dirty="0" err="1" smtClean="0"/>
              <a:t>головний</a:t>
            </a:r>
            <a:r>
              <a:rPr lang="ru-RU" b="1" dirty="0" smtClean="0"/>
              <a:t> тип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. </a:t>
            </a:r>
            <a:r>
              <a:rPr lang="ru-RU" dirty="0" err="1" smtClean="0"/>
              <a:t>Головний</a:t>
            </a:r>
            <a:r>
              <a:rPr lang="ru-RU" dirty="0" smtClean="0"/>
              <a:t> та </a:t>
            </a:r>
            <a:r>
              <a:rPr lang="ru-RU" dirty="0" err="1" smtClean="0"/>
              <a:t>спинний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, </a:t>
            </a:r>
            <a:r>
              <a:rPr lang="ru-RU" dirty="0" err="1" smtClean="0"/>
              <a:t>очі</a:t>
            </a:r>
            <a:r>
              <a:rPr lang="ru-RU" dirty="0" smtClean="0"/>
              <a:t>, голова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за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інтенсивне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10-12 </a:t>
            </a:r>
            <a:r>
              <a:rPr lang="ru-RU" dirty="0" err="1" smtClean="0"/>
              <a:t>років</a:t>
            </a:r>
            <a:r>
              <a:rPr lang="ru-RU" dirty="0" smtClean="0"/>
              <a:t> вони </a:t>
            </a:r>
            <a:r>
              <a:rPr lang="ru-RU" dirty="0" err="1" smtClean="0"/>
              <a:t>досягають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,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дорослій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. </a:t>
            </a:r>
            <a:r>
              <a:rPr lang="ru-RU" b="1" dirty="0" err="1" smtClean="0"/>
              <a:t>Лімфоїдний</a:t>
            </a:r>
            <a:r>
              <a:rPr lang="ru-RU" b="1" dirty="0" smtClean="0"/>
              <a:t> тип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. </a:t>
            </a:r>
            <a:r>
              <a:rPr lang="ru-RU" dirty="0" smtClean="0"/>
              <a:t>Тимус,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, </a:t>
            </a:r>
            <a:r>
              <a:rPr lang="ru-RU" dirty="0" err="1" smtClean="0"/>
              <a:t>лімфоїдна</a:t>
            </a:r>
            <a:r>
              <a:rPr lang="ru-RU" dirty="0" smtClean="0"/>
              <a:t> тканина кишечника, </a:t>
            </a:r>
            <a:r>
              <a:rPr lang="ru-RU" dirty="0" err="1" smtClean="0"/>
              <a:t>селезінки</a:t>
            </a:r>
            <a:r>
              <a:rPr lang="ru-RU" dirty="0" smtClean="0"/>
              <a:t>, </a:t>
            </a:r>
            <a:r>
              <a:rPr lang="ru-RU" dirty="0" err="1" smtClean="0"/>
              <a:t>мигдалини</a:t>
            </a:r>
            <a:r>
              <a:rPr lang="ru-RU" dirty="0" smtClean="0"/>
              <a:t>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ростуть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досягають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розвитку</a:t>
            </a:r>
            <a:r>
              <a:rPr lang="ru-RU" dirty="0" smtClean="0"/>
              <a:t> (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дорослого</a:t>
            </a:r>
            <a:r>
              <a:rPr lang="ru-RU" dirty="0" smtClean="0"/>
              <a:t>) до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підліткового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(11-12 </a:t>
            </a:r>
            <a:r>
              <a:rPr lang="ru-RU" dirty="0" err="1" smtClean="0"/>
              <a:t>років</a:t>
            </a:r>
            <a:r>
              <a:rPr lang="ru-RU" dirty="0" smtClean="0"/>
              <a:t>), а </a:t>
            </a:r>
            <a:r>
              <a:rPr lang="ru-RU" dirty="0" err="1" smtClean="0"/>
              <a:t>потім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,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інволюції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, характерного для </a:t>
            </a:r>
            <a:r>
              <a:rPr lang="ru-RU" dirty="0" err="1" smtClean="0"/>
              <a:t>дорослого</a:t>
            </a:r>
            <a:r>
              <a:rPr lang="ru-RU" dirty="0" smtClean="0"/>
              <a:t>. </a:t>
            </a:r>
            <a:r>
              <a:rPr lang="ru-RU" b="1" dirty="0" err="1" smtClean="0"/>
              <a:t>Репродуктивний</a:t>
            </a:r>
            <a:r>
              <a:rPr lang="ru-RU" b="1" dirty="0" smtClean="0"/>
              <a:t> тип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. </a:t>
            </a:r>
            <a:r>
              <a:rPr lang="ru-RU" dirty="0" err="1" smtClean="0"/>
              <a:t>Яєчка</a:t>
            </a:r>
            <a:r>
              <a:rPr lang="ru-RU" dirty="0" smtClean="0"/>
              <a:t>, </a:t>
            </a:r>
            <a:r>
              <a:rPr lang="ru-RU" dirty="0" err="1" smtClean="0"/>
              <a:t>передміхурова</a:t>
            </a:r>
            <a:r>
              <a:rPr lang="ru-RU" dirty="0" smtClean="0"/>
              <a:t> </a:t>
            </a:r>
            <a:r>
              <a:rPr lang="ru-RU" dirty="0" err="1" smtClean="0"/>
              <a:t>залоза</a:t>
            </a:r>
            <a:r>
              <a:rPr lang="ru-RU" dirty="0" smtClean="0"/>
              <a:t>, </a:t>
            </a:r>
            <a:r>
              <a:rPr lang="ru-RU" dirty="0" err="1" smtClean="0"/>
              <a:t>насіннєві</a:t>
            </a:r>
            <a:r>
              <a:rPr lang="ru-RU" dirty="0" smtClean="0"/>
              <a:t> </a:t>
            </a:r>
            <a:r>
              <a:rPr lang="ru-RU" dirty="0" err="1" smtClean="0"/>
              <a:t>бульбашки</a:t>
            </a:r>
            <a:r>
              <a:rPr lang="ru-RU" dirty="0" smtClean="0"/>
              <a:t>, </a:t>
            </a:r>
            <a:r>
              <a:rPr lang="ru-RU" dirty="0" err="1" smtClean="0"/>
              <a:t>яєчники</a:t>
            </a:r>
            <a:r>
              <a:rPr lang="ru-RU" dirty="0" smtClean="0"/>
              <a:t>, </a:t>
            </a:r>
            <a:r>
              <a:rPr lang="ru-RU" dirty="0" err="1" smtClean="0"/>
              <a:t>фалопієві</a:t>
            </a:r>
            <a:r>
              <a:rPr lang="ru-RU" dirty="0" smtClean="0"/>
              <a:t> труби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збільшуються</a:t>
            </a:r>
            <a:r>
              <a:rPr lang="ru-RU" dirty="0" smtClean="0"/>
              <a:t> в </a:t>
            </a:r>
            <a:r>
              <a:rPr lang="ru-RU" dirty="0" err="1" smtClean="0"/>
              <a:t>розмірах</a:t>
            </a:r>
            <a:r>
              <a:rPr lang="ru-RU" dirty="0" smtClean="0"/>
              <a:t> до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досягають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дорослого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Значну</a:t>
            </a:r>
            <a:r>
              <a:rPr lang="ru-RU" dirty="0" smtClean="0"/>
              <a:t> роль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грають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(</a:t>
            </a:r>
            <a:r>
              <a:rPr lang="ru-RU" dirty="0" err="1" smtClean="0"/>
              <a:t>гормональні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середовищні</a:t>
            </a:r>
            <a:r>
              <a:rPr lang="ru-RU" dirty="0" smtClean="0"/>
              <a:t> </a:t>
            </a:r>
            <a:r>
              <a:rPr lang="ru-RU" dirty="0" err="1" smtClean="0"/>
              <a:t>чинники.Особливе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в </a:t>
            </a:r>
            <a:r>
              <a:rPr lang="ru-RU" dirty="0" err="1" smtClean="0"/>
              <a:t>гормональній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росту </a:t>
            </a:r>
            <a:r>
              <a:rPr lang="ru-RU" dirty="0" err="1" smtClean="0"/>
              <a:t>має</a:t>
            </a:r>
            <a:r>
              <a:rPr lang="ru-RU" dirty="0" smtClean="0"/>
              <a:t> гормон </a:t>
            </a:r>
            <a:r>
              <a:rPr lang="ru-RU" dirty="0" err="1" smtClean="0"/>
              <a:t>гіпофіза</a:t>
            </a:r>
            <a:r>
              <a:rPr lang="ru-RU" dirty="0" smtClean="0"/>
              <a:t> </a:t>
            </a:r>
            <a:r>
              <a:rPr lang="ru-RU" dirty="0" err="1" smtClean="0"/>
              <a:t>соматотропін</a:t>
            </a:r>
            <a:r>
              <a:rPr lang="ru-RU" dirty="0" smtClean="0"/>
              <a:t>: при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нестачі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карлики, а при </a:t>
            </a:r>
            <a:r>
              <a:rPr lang="ru-RU" dirty="0" err="1" smtClean="0"/>
              <a:t>надлишку</a:t>
            </a:r>
            <a:r>
              <a:rPr lang="ru-RU" dirty="0" smtClean="0"/>
              <a:t> - </a:t>
            </a:r>
            <a:r>
              <a:rPr lang="ru-RU" dirty="0" err="1" smtClean="0"/>
              <a:t>гіганти</a:t>
            </a:r>
            <a:r>
              <a:rPr lang="ru-RU" dirty="0" smtClean="0"/>
              <a:t> (</a:t>
            </a:r>
            <a:r>
              <a:rPr lang="ru-RU" dirty="0" err="1" smtClean="0"/>
              <a:t>зростання</a:t>
            </a:r>
            <a:r>
              <a:rPr lang="ru-RU" dirty="0" smtClean="0"/>
              <a:t> вище2 м).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секреції</a:t>
            </a:r>
            <a:r>
              <a:rPr lang="ru-RU" dirty="0" smtClean="0"/>
              <a:t> соматотропного гормону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настанням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</a:t>
            </a:r>
            <a:r>
              <a:rPr lang="ru-RU" dirty="0" err="1" smtClean="0"/>
              <a:t>дозрівання.Виділення</a:t>
            </a:r>
            <a:r>
              <a:rPr lang="ru-RU" dirty="0" smtClean="0"/>
              <a:t> гормону у </a:t>
            </a:r>
            <a:r>
              <a:rPr lang="ru-RU" dirty="0" err="1" smtClean="0"/>
              <a:t>зрілому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- кистей, стоп,(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акромегалією</a:t>
            </a:r>
            <a:r>
              <a:rPr lang="ru-RU" dirty="0" smtClean="0"/>
              <a:t>).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гормони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та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. </a:t>
            </a:r>
            <a:r>
              <a:rPr lang="ru-RU" dirty="0" err="1" smtClean="0"/>
              <a:t>Гормони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окислювальні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</a:t>
            </a:r>
            <a:r>
              <a:rPr lang="ru-RU" dirty="0" err="1" smtClean="0"/>
              <a:t>мітохондріях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енергетичного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.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гормони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величину основного </a:t>
            </a:r>
            <a:r>
              <a:rPr lang="ru-RU" dirty="0" err="1" smtClean="0"/>
              <a:t>обміну</a:t>
            </a:r>
            <a:r>
              <a:rPr lang="ru-RU" dirty="0" smtClean="0"/>
              <a:t>, синтез та </a:t>
            </a:r>
            <a:r>
              <a:rPr lang="ru-RU" dirty="0" err="1" smtClean="0"/>
              <a:t>відкладання</a:t>
            </a:r>
            <a:r>
              <a:rPr lang="ru-RU" dirty="0" smtClean="0"/>
              <a:t> жиру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- </a:t>
            </a:r>
            <a:r>
              <a:rPr lang="ru-RU" dirty="0" err="1" smtClean="0"/>
              <a:t>світло</a:t>
            </a:r>
            <a:r>
              <a:rPr lang="ru-RU" dirty="0" smtClean="0"/>
              <a:t>, температура, </a:t>
            </a:r>
            <a:r>
              <a:rPr lang="ru-RU" dirty="0" err="1" smtClean="0"/>
              <a:t>харчування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вітаміни</a:t>
            </a:r>
            <a:r>
              <a:rPr lang="ru-RU" dirty="0" smtClean="0"/>
              <a:t>, </a:t>
            </a:r>
            <a:r>
              <a:rPr lang="ru-RU" dirty="0" err="1" smtClean="0"/>
              <a:t>мікроелементи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синтезі</a:t>
            </a:r>
            <a:r>
              <a:rPr lang="ru-RU" dirty="0" smtClean="0"/>
              <a:t> </a:t>
            </a:r>
            <a:r>
              <a:rPr lang="ru-RU" dirty="0" err="1" smtClean="0"/>
              <a:t>кальциферолів</a:t>
            </a:r>
            <a:r>
              <a:rPr lang="ru-RU" dirty="0" smtClean="0"/>
              <a:t> (</a:t>
            </a:r>
            <a:r>
              <a:rPr lang="ru-RU" dirty="0" err="1" smtClean="0"/>
              <a:t>вітаміну</a:t>
            </a:r>
            <a:r>
              <a:rPr lang="ru-RU" dirty="0" smtClean="0"/>
              <a:t> </a:t>
            </a:r>
            <a:r>
              <a:rPr lang="en-US" dirty="0" smtClean="0"/>
              <a:t>D).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ферментативних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Для нормального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повноцінного</a:t>
            </a:r>
            <a:r>
              <a:rPr lang="ru-RU" dirty="0" smtClean="0"/>
              <a:t> та </a:t>
            </a:r>
            <a:r>
              <a:rPr lang="ru-RU" dirty="0" err="1" smtClean="0"/>
              <a:t>збалансованого</a:t>
            </a:r>
            <a:r>
              <a:rPr lang="ru-RU" dirty="0" smtClean="0"/>
              <a:t> як </a:t>
            </a:r>
            <a:r>
              <a:rPr lang="ru-RU" dirty="0" err="1" smtClean="0"/>
              <a:t>якісно</a:t>
            </a:r>
            <a:r>
              <a:rPr lang="ru-RU" dirty="0" smtClean="0"/>
              <a:t>, ​​так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кількісно</a:t>
            </a:r>
            <a:r>
              <a:rPr lang="ru-RU" dirty="0" smtClean="0"/>
              <a:t>) </a:t>
            </a:r>
            <a:r>
              <a:rPr lang="ru-RU" dirty="0" err="1" smtClean="0"/>
              <a:t>харчування</a:t>
            </a:r>
            <a:r>
              <a:rPr lang="ru-RU" dirty="0" smtClean="0"/>
              <a:t>. </a:t>
            </a:r>
            <a:r>
              <a:rPr lang="ru-RU" dirty="0" err="1" smtClean="0"/>
              <a:t>Важлива</a:t>
            </a:r>
            <a:r>
              <a:rPr lang="ru-RU" dirty="0" smtClean="0"/>
              <a:t> роль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вітамінам</a:t>
            </a:r>
            <a:r>
              <a:rPr lang="ru-RU" dirty="0" smtClean="0"/>
              <a:t>, особливо </a:t>
            </a:r>
            <a:r>
              <a:rPr lang="en-US" dirty="0" smtClean="0"/>
              <a:t>A, D </a:t>
            </a:r>
            <a:r>
              <a:rPr lang="ru-RU" dirty="0" smtClean="0"/>
              <a:t>та </a:t>
            </a:r>
            <a:r>
              <a:rPr lang="ru-RU" dirty="0" err="1" smtClean="0"/>
              <a:t>групи</a:t>
            </a:r>
            <a:r>
              <a:rPr lang="ru-RU" dirty="0" smtClean="0"/>
              <a:t> В, </a:t>
            </a:r>
            <a:r>
              <a:rPr lang="ru-RU" dirty="0" err="1" smtClean="0"/>
              <a:t>мінеральним</a:t>
            </a:r>
            <a:r>
              <a:rPr lang="ru-RU" dirty="0" smtClean="0"/>
              <a:t> </a:t>
            </a:r>
            <a:r>
              <a:rPr lang="ru-RU" dirty="0" err="1" smtClean="0"/>
              <a:t>речовинам</a:t>
            </a:r>
            <a:r>
              <a:rPr lang="ru-RU" dirty="0" smtClean="0"/>
              <a:t> та </a:t>
            </a:r>
            <a:r>
              <a:rPr lang="ru-RU" dirty="0" err="1" smtClean="0"/>
              <a:t>мікроелементам</a:t>
            </a:r>
            <a:r>
              <a:rPr lang="ru-RU" dirty="0" smtClean="0"/>
              <a:t> (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, </a:t>
            </a:r>
            <a:r>
              <a:rPr lang="ru-RU" dirty="0" err="1" smtClean="0"/>
              <a:t>калію</a:t>
            </a:r>
            <a:r>
              <a:rPr lang="ru-RU" dirty="0" smtClean="0"/>
              <a:t>, </a:t>
            </a:r>
            <a:r>
              <a:rPr lang="ru-RU" dirty="0" err="1" smtClean="0"/>
              <a:t>заліза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весь комплекс 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. </a:t>
            </a:r>
            <a:r>
              <a:rPr lang="ru-RU" dirty="0" err="1" smtClean="0"/>
              <a:t>Останні</a:t>
            </a:r>
            <a:r>
              <a:rPr lang="ru-RU" dirty="0" smtClean="0"/>
              <a:t> сто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та </a:t>
            </a:r>
            <a:r>
              <a:rPr lang="ru-RU" dirty="0" err="1" smtClean="0"/>
              <a:t>фізіологічного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та </a:t>
            </a:r>
            <a:r>
              <a:rPr lang="ru-RU" dirty="0" err="1" smtClean="0"/>
              <a:t>підлітків</a:t>
            </a:r>
            <a:r>
              <a:rPr lang="ru-RU" dirty="0" smtClean="0"/>
              <a:t> - </a:t>
            </a:r>
            <a:r>
              <a:rPr lang="ru-RU" dirty="0" err="1" smtClean="0"/>
              <a:t>акселерація</a:t>
            </a:r>
            <a:r>
              <a:rPr lang="ru-RU" dirty="0" smtClean="0"/>
              <a:t>. </a:t>
            </a:r>
            <a:r>
              <a:rPr lang="ru-RU" dirty="0" err="1" smtClean="0"/>
              <a:t>Акселерація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внутрішньоутробного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 на 0,5-1,0 см та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на 50—100 г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тридцятирічної</a:t>
            </a:r>
            <a:r>
              <a:rPr lang="ru-RU" dirty="0" smtClean="0"/>
              <a:t> </a:t>
            </a:r>
            <a:r>
              <a:rPr lang="ru-RU" dirty="0" err="1" smtClean="0"/>
              <a:t>давності</a:t>
            </a:r>
            <a:r>
              <a:rPr lang="ru-RU" dirty="0" smtClean="0"/>
              <a:t>. В </a:t>
            </a:r>
            <a:r>
              <a:rPr lang="ru-RU" dirty="0" err="1" smtClean="0"/>
              <a:t>даний</a:t>
            </a:r>
            <a:r>
              <a:rPr lang="ru-RU" dirty="0" smtClean="0"/>
              <a:t> час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дівчат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 в 16-17 </a:t>
            </a:r>
            <a:r>
              <a:rPr lang="ru-RU" dirty="0" err="1" smtClean="0"/>
              <a:t>років</a:t>
            </a:r>
            <a:r>
              <a:rPr lang="ru-RU" dirty="0" smtClean="0"/>
              <a:t>, у </a:t>
            </a:r>
            <a:r>
              <a:rPr lang="ru-RU" dirty="0" err="1" smtClean="0"/>
              <a:t>юнаків</a:t>
            </a:r>
            <a:r>
              <a:rPr lang="ru-RU" dirty="0" smtClean="0"/>
              <a:t> – в 18-19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раннє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зростання,за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30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збільшеним</a:t>
            </a:r>
            <a:r>
              <a:rPr lang="ru-RU" dirty="0" smtClean="0"/>
              <a:t> у </a:t>
            </a:r>
            <a:r>
              <a:rPr lang="ru-RU" dirty="0" err="1" smtClean="0"/>
              <a:t>дорослих</a:t>
            </a:r>
            <a:r>
              <a:rPr lang="ru-RU" dirty="0" smtClean="0"/>
              <a:t> людей </a:t>
            </a:r>
            <a:r>
              <a:rPr lang="ru-RU" dirty="0" err="1" smtClean="0"/>
              <a:t>приблизно</a:t>
            </a:r>
            <a:r>
              <a:rPr lang="ru-RU" dirty="0" smtClean="0"/>
              <a:t> на 8 </a:t>
            </a:r>
            <a:r>
              <a:rPr lang="ru-RU" dirty="0" err="1" smtClean="0"/>
              <a:t>см.Існує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акселерацію</a:t>
            </a:r>
            <a:r>
              <a:rPr lang="ru-RU" dirty="0" smtClean="0"/>
              <a:t>. Генетики </a:t>
            </a:r>
            <a:r>
              <a:rPr lang="ru-RU" dirty="0" err="1" smtClean="0"/>
              <a:t>припускають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причин </a:t>
            </a:r>
            <a:r>
              <a:rPr lang="ru-RU" dirty="0" err="1" smtClean="0"/>
              <a:t>акселерації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гетерозиготності</a:t>
            </a:r>
            <a:r>
              <a:rPr lang="ru-RU" dirty="0" smtClean="0"/>
              <a:t> молодого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змішаних</a:t>
            </a:r>
            <a:r>
              <a:rPr lang="ru-RU" dirty="0" smtClean="0"/>
              <a:t> </a:t>
            </a:r>
            <a:r>
              <a:rPr lang="ru-RU" dirty="0" err="1" smtClean="0"/>
              <a:t>шлюбів</a:t>
            </a:r>
            <a:r>
              <a:rPr lang="ru-RU" dirty="0" smtClean="0"/>
              <a:t> (</a:t>
            </a:r>
            <a:r>
              <a:rPr lang="ru-RU" dirty="0" err="1" smtClean="0"/>
              <a:t>явище</a:t>
            </a:r>
            <a:r>
              <a:rPr lang="ru-RU" dirty="0" smtClean="0"/>
              <a:t> гетерозису). </a:t>
            </a:r>
            <a:r>
              <a:rPr lang="ru-RU" dirty="0" err="1" smtClean="0"/>
              <a:t>Пов'язують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соціальними</a:t>
            </a:r>
            <a:r>
              <a:rPr lang="ru-RU" dirty="0" smtClean="0"/>
              <a:t> факторами: </a:t>
            </a:r>
            <a:r>
              <a:rPr lang="ru-RU" dirty="0" err="1" smtClean="0"/>
              <a:t>покращенням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зниженням</a:t>
            </a:r>
            <a:r>
              <a:rPr lang="ru-RU" dirty="0" smtClean="0"/>
              <a:t> </a:t>
            </a:r>
            <a:r>
              <a:rPr lang="ru-RU" dirty="0" err="1" smtClean="0"/>
              <a:t>захворюваності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урбанізацією</a:t>
            </a:r>
            <a:r>
              <a:rPr lang="ru-RU" dirty="0" smtClean="0"/>
              <a:t>, </a:t>
            </a:r>
            <a:r>
              <a:rPr lang="ru-RU" dirty="0" err="1" smtClean="0"/>
              <a:t>прискоренням</a:t>
            </a:r>
            <a:r>
              <a:rPr lang="ru-RU" dirty="0" smtClean="0"/>
              <a:t> темпу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акселерації</a:t>
            </a:r>
            <a:r>
              <a:rPr lang="ru-RU" dirty="0" smtClean="0"/>
              <a:t>, </a:t>
            </a:r>
            <a:r>
              <a:rPr lang="ru-RU" dirty="0" err="1" smtClean="0"/>
              <a:t>мабуть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ХРОНОЛОГІЧНИЙ І БІОЛОГІЧНИЙ ВІК</a:t>
            </a:r>
          </a:p>
          <a:p>
            <a:endParaRPr lang="ru-RU" dirty="0"/>
          </a:p>
          <a:p>
            <a:r>
              <a:rPr lang="ru-RU" dirty="0" err="1" smtClean="0"/>
              <a:t>Хронологічний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прожитих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(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, </a:t>
            </a:r>
            <a:r>
              <a:rPr lang="ru-RU" dirty="0" err="1" smtClean="0"/>
              <a:t>вік</a:t>
            </a:r>
            <a:r>
              <a:rPr lang="ru-RU" dirty="0" smtClean="0"/>
              <a:t> за паспортом).</a:t>
            </a:r>
          </a:p>
          <a:p>
            <a:r>
              <a:rPr lang="ru-RU" dirty="0" err="1" smtClean="0"/>
              <a:t>Біологічний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, на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виглядає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:- </a:t>
            </a:r>
            <a:r>
              <a:rPr lang="ru-RU" dirty="0" err="1"/>
              <a:t>с</a:t>
            </a:r>
            <a:r>
              <a:rPr lang="ru-RU" dirty="0" err="1" smtClean="0"/>
              <a:t>тупінь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вторинних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;- </a:t>
            </a:r>
            <a:r>
              <a:rPr lang="ru-RU" dirty="0" err="1"/>
              <a:t>з</a:t>
            </a:r>
            <a:r>
              <a:rPr lang="ru-RU" dirty="0" err="1" smtClean="0"/>
              <a:t>рілість</a:t>
            </a:r>
            <a:r>
              <a:rPr lang="ru-RU" dirty="0" smtClean="0"/>
              <a:t> скелета (</a:t>
            </a:r>
            <a:r>
              <a:rPr lang="ru-RU" dirty="0" err="1" smtClean="0"/>
              <a:t>окостиніння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скелета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у </a:t>
            </a:r>
            <a:r>
              <a:rPr lang="ru-RU" dirty="0" err="1" smtClean="0"/>
              <a:t>різному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);— </a:t>
            </a:r>
            <a:r>
              <a:rPr lang="ru-RU" dirty="0" err="1" smtClean="0"/>
              <a:t>зубна</a:t>
            </a:r>
            <a:r>
              <a:rPr lang="ru-RU" dirty="0" smtClean="0"/>
              <a:t> </a:t>
            </a:r>
            <a:r>
              <a:rPr lang="ru-RU" dirty="0" err="1" smtClean="0"/>
              <a:t>зрілість</a:t>
            </a:r>
            <a:r>
              <a:rPr lang="ru-RU" dirty="0" smtClean="0"/>
              <a:t> (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молочних</a:t>
            </a:r>
            <a:r>
              <a:rPr lang="ru-RU" dirty="0" smtClean="0"/>
              <a:t> </a:t>
            </a:r>
            <a:r>
              <a:rPr lang="ru-RU" dirty="0" err="1" smtClean="0"/>
              <a:t>зубів</a:t>
            </a:r>
            <a:r>
              <a:rPr lang="ru-RU" dirty="0" smtClean="0"/>
              <a:t> та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постійними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у </a:t>
            </a:r>
            <a:r>
              <a:rPr lang="ru-RU" dirty="0" err="1" smtClean="0"/>
              <a:t>певний</a:t>
            </a:r>
            <a:r>
              <a:rPr lang="ru-RU" dirty="0" smtClean="0"/>
              <a:t> час).</a:t>
            </a:r>
          </a:p>
          <a:p>
            <a:r>
              <a:rPr lang="ru-RU" dirty="0" err="1" smtClean="0"/>
              <a:t>Хронологічний</a:t>
            </a:r>
            <a:r>
              <a:rPr lang="ru-RU" dirty="0" smtClean="0"/>
              <a:t> та </a:t>
            </a:r>
            <a:r>
              <a:rPr lang="ru-RU" dirty="0" err="1" smtClean="0"/>
              <a:t>біологічний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збігаєтьсяне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КОНСТИТУЦІЯ І ГАБІТУС ЛЮДИНИ</a:t>
            </a:r>
          </a:p>
          <a:p>
            <a:endParaRPr lang="ru-RU" sz="1400" dirty="0"/>
          </a:p>
          <a:p>
            <a:r>
              <a:rPr lang="ru-RU" sz="1400" dirty="0" err="1" smtClean="0"/>
              <a:t>Конституція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стійкі</a:t>
            </a:r>
            <a:r>
              <a:rPr lang="ru-RU" sz="1400" dirty="0" smtClean="0"/>
              <a:t>, </a:t>
            </a:r>
            <a:r>
              <a:rPr lang="ru-RU" sz="1400" dirty="0" err="1" smtClean="0"/>
              <a:t>генетично</a:t>
            </a:r>
            <a:r>
              <a:rPr lang="ru-RU" sz="1400" dirty="0" smtClean="0"/>
              <a:t>  </a:t>
            </a:r>
            <a:r>
              <a:rPr lang="ru-RU" sz="1400" dirty="0" err="1" smtClean="0"/>
              <a:t>обумовлені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морфології</a:t>
            </a:r>
            <a:r>
              <a:rPr lang="ru-RU" sz="1400" dirty="0" smtClean="0"/>
              <a:t>, </a:t>
            </a:r>
            <a:r>
              <a:rPr lang="ru-RU" sz="1400" dirty="0" err="1" smtClean="0"/>
              <a:t>фізіології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поведінки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поняття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конституції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включаються</a:t>
            </a:r>
            <a:r>
              <a:rPr lang="ru-RU" sz="1400" dirty="0" smtClean="0"/>
              <a:t> не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морфологічні</a:t>
            </a:r>
            <a:r>
              <a:rPr lang="ru-RU" sz="1400" dirty="0" smtClean="0"/>
              <a:t>, а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фізіологічні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організму</a:t>
            </a:r>
            <a:r>
              <a:rPr lang="ru-RU" sz="1400" dirty="0" smtClean="0"/>
              <a:t>,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реактивність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обмінних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процесів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поведінки</a:t>
            </a:r>
            <a:r>
              <a:rPr lang="ru-RU" sz="1400" dirty="0" smtClean="0"/>
              <a:t>, </a:t>
            </a:r>
            <a:r>
              <a:rPr lang="ru-RU" sz="1400" dirty="0" err="1" smtClean="0"/>
              <a:t>опірність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хвороботворним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агентам.Уявлення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конституційні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людей (</a:t>
            </a:r>
            <a:r>
              <a:rPr lang="ru-RU" sz="1400" dirty="0" err="1" smtClean="0"/>
              <a:t>конституційних</a:t>
            </a:r>
            <a:r>
              <a:rPr lang="ru-RU" sz="1400" dirty="0" smtClean="0"/>
              <a:t> типах) </a:t>
            </a:r>
            <a:r>
              <a:rPr lang="ru-RU" sz="1400" dirty="0" err="1" smtClean="0"/>
              <a:t>зародилося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давно.Існує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</a:t>
            </a:r>
            <a:r>
              <a:rPr lang="ru-RU" sz="1400" dirty="0" smtClean="0"/>
              <a:t> 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класифікацій</a:t>
            </a:r>
            <a:r>
              <a:rPr lang="ru-RU" sz="1400" dirty="0" smtClean="0"/>
              <a:t>. Ми </a:t>
            </a:r>
            <a:r>
              <a:rPr lang="ru-RU" sz="1400" dirty="0" err="1" smtClean="0"/>
              <a:t>зупинимося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них, </a:t>
            </a:r>
            <a:r>
              <a:rPr lang="ru-RU" sz="1400" dirty="0" err="1" smtClean="0"/>
              <a:t>запропонованій</a:t>
            </a:r>
            <a:r>
              <a:rPr lang="ru-RU" sz="1400" dirty="0" smtClean="0"/>
              <a:t> у 1927 р.М. В. </a:t>
            </a:r>
            <a:r>
              <a:rPr lang="ru-RU" sz="1400" dirty="0" err="1" smtClean="0"/>
              <a:t>Чорноруцьким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морфологічних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критеріїв</a:t>
            </a:r>
            <a:r>
              <a:rPr lang="ru-RU" sz="1400" dirty="0" smtClean="0"/>
              <a:t> </a:t>
            </a:r>
            <a:r>
              <a:rPr lang="ru-RU" sz="1400" dirty="0" err="1" smtClean="0"/>
              <a:t>описує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функціональні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типів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Відповідно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класифікації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виділяють</a:t>
            </a:r>
            <a:r>
              <a:rPr lang="ru-RU" sz="1400" dirty="0" smtClean="0"/>
              <a:t> три </a:t>
            </a:r>
            <a:r>
              <a:rPr lang="ru-RU" sz="1400" dirty="0" err="1" smtClean="0"/>
              <a:t>основні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конституційні</a:t>
            </a:r>
            <a:r>
              <a:rPr lang="ru-RU" sz="1400" dirty="0" smtClean="0"/>
              <a:t> </a:t>
            </a:r>
            <a:r>
              <a:rPr lang="ru-RU" sz="1400" dirty="0" err="1" smtClean="0"/>
              <a:t>типи</a:t>
            </a:r>
            <a:r>
              <a:rPr lang="ru-RU" sz="1400" dirty="0" smtClean="0"/>
              <a:t>: </a:t>
            </a:r>
            <a:r>
              <a:rPr lang="ru-RU" sz="1400" dirty="0" err="1" smtClean="0"/>
              <a:t>астеніки</a:t>
            </a:r>
            <a:r>
              <a:rPr lang="ru-RU" sz="1400" dirty="0" smtClean="0"/>
              <a:t>, </a:t>
            </a:r>
            <a:r>
              <a:rPr lang="ru-RU" sz="1400" dirty="0" err="1" smtClean="0"/>
              <a:t>нормостеники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гіперстеніки</a:t>
            </a:r>
            <a:r>
              <a:rPr lang="ru-RU" sz="1400" dirty="0" smtClean="0"/>
              <a:t> .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відразу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зазначити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 </a:t>
            </a:r>
            <a:r>
              <a:rPr lang="ru-RU" sz="1400" dirty="0" err="1" smtClean="0"/>
              <a:t>більшість</a:t>
            </a:r>
            <a:r>
              <a:rPr lang="ru-RU" sz="1400" dirty="0" smtClean="0"/>
              <a:t> людей не </a:t>
            </a:r>
            <a:r>
              <a:rPr lang="ru-RU" sz="1400" dirty="0" err="1" smtClean="0"/>
              <a:t>вкладається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параметри</a:t>
            </a:r>
            <a:r>
              <a:rPr lang="ru-RU" sz="1400" dirty="0" smtClean="0"/>
              <a:t>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класифікації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займає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проміжне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положення.Астеніки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характеризуються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вузькою</a:t>
            </a:r>
            <a:r>
              <a:rPr lang="ru-RU" sz="1400" dirty="0" smtClean="0"/>
              <a:t> грудною </a:t>
            </a:r>
            <a:r>
              <a:rPr lang="ru-RU" sz="1400" dirty="0" err="1" smtClean="0"/>
              <a:t>клітиною,низьким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положенням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діафрагми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подовженими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легкими,невеликими</a:t>
            </a:r>
            <a:r>
              <a:rPr lang="ru-RU" sz="1400" dirty="0" smtClean="0"/>
              <a:t>  </a:t>
            </a:r>
            <a:r>
              <a:rPr lang="ru-RU" sz="1400" dirty="0" err="1" smtClean="0"/>
              <a:t>розмірами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серця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подовжено-крапельною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відносно</a:t>
            </a:r>
            <a:r>
              <a:rPr lang="ru-RU" sz="1400" dirty="0" smtClean="0"/>
              <a:t> малою </a:t>
            </a:r>
            <a:r>
              <a:rPr lang="ru-RU" sz="1400" dirty="0" err="1" smtClean="0"/>
              <a:t>довжиною</a:t>
            </a:r>
            <a:r>
              <a:rPr lang="ru-RU" sz="1400" dirty="0" smtClean="0"/>
              <a:t> кишечника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зниженою</a:t>
            </a:r>
            <a:r>
              <a:rPr lang="ru-RU" sz="1400" dirty="0" smtClean="0"/>
              <a:t>  </a:t>
            </a:r>
            <a:r>
              <a:rPr lang="ru-RU" sz="1400" dirty="0" err="1" smtClean="0"/>
              <a:t>всмоктувальною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здатністю</a:t>
            </a:r>
            <a:r>
              <a:rPr lang="ru-RU" sz="1400" dirty="0" smtClean="0"/>
              <a:t>, тонкими </a:t>
            </a:r>
            <a:r>
              <a:rPr lang="ru-RU" sz="1400" dirty="0" err="1" smtClean="0"/>
              <a:t>кістками,довгими</a:t>
            </a:r>
            <a:r>
              <a:rPr lang="ru-RU" sz="1400" dirty="0" smtClean="0"/>
              <a:t>  </a:t>
            </a:r>
            <a:r>
              <a:rPr lang="ru-RU" sz="1400" dirty="0" err="1" smtClean="0"/>
              <a:t>кінцівками</a:t>
            </a:r>
            <a:r>
              <a:rPr lang="ru-RU" sz="1400" dirty="0" smtClean="0"/>
              <a:t>, малою </a:t>
            </a:r>
            <a:r>
              <a:rPr lang="ru-RU" sz="1400" dirty="0" err="1" smtClean="0"/>
              <a:t>кількістю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жирових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відкладень</a:t>
            </a:r>
            <a:r>
              <a:rPr lang="ru-RU" sz="1400" dirty="0" smtClean="0"/>
              <a:t>. </a:t>
            </a:r>
            <a:r>
              <a:rPr lang="ru-RU" sz="1400" dirty="0" err="1" smtClean="0"/>
              <a:t>Артеріальний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тиск</a:t>
            </a:r>
            <a:r>
              <a:rPr lang="ru-RU" sz="1400" dirty="0" smtClean="0"/>
              <a:t> </a:t>
            </a:r>
            <a:r>
              <a:rPr lang="ru-RU" sz="1400" dirty="0" err="1" smtClean="0"/>
              <a:t>низький</a:t>
            </a:r>
            <a:r>
              <a:rPr lang="ru-RU" sz="1400" dirty="0" smtClean="0"/>
              <a:t>. У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вміст</a:t>
            </a:r>
            <a:r>
              <a:rPr lang="ru-RU" sz="1400" dirty="0" smtClean="0"/>
              <a:t> холестерину. </a:t>
            </a:r>
            <a:r>
              <a:rPr lang="ru-RU" sz="1400" dirty="0" err="1" smtClean="0"/>
              <a:t>Інтенсивно</a:t>
            </a:r>
            <a:r>
              <a:rPr lang="ru-RU" sz="1400" dirty="0" smtClean="0"/>
              <a:t> </a:t>
            </a:r>
            <a:r>
              <a:rPr lang="ru-RU" sz="1400" dirty="0" err="1" smtClean="0"/>
              <a:t>йдуть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процеси</a:t>
            </a:r>
            <a:r>
              <a:rPr lang="ru-RU" sz="1400" dirty="0" smtClean="0"/>
              <a:t> </a:t>
            </a:r>
            <a:r>
              <a:rPr lang="ru-RU" sz="1400" dirty="0" err="1" smtClean="0"/>
              <a:t>дисиміляції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астеніків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скутість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рухів</a:t>
            </a:r>
            <a:r>
              <a:rPr lang="ru-RU" sz="1400" dirty="0" smtClean="0"/>
              <a:t>, </a:t>
            </a:r>
            <a:r>
              <a:rPr lang="ru-RU" sz="1400" dirty="0" err="1" smtClean="0"/>
              <a:t>підвищена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збудливість</a:t>
            </a:r>
            <a:r>
              <a:rPr lang="ru-RU" sz="1400" dirty="0" smtClean="0"/>
              <a:t>, потяг до </a:t>
            </a:r>
            <a:r>
              <a:rPr lang="ru-RU" sz="1400" dirty="0" err="1" smtClean="0"/>
              <a:t>самотності</a:t>
            </a:r>
            <a:r>
              <a:rPr lang="ru-RU" sz="1400" dirty="0" smtClean="0"/>
              <a:t> у </a:t>
            </a:r>
            <a:r>
              <a:rPr lang="ru-RU" sz="1400" dirty="0" err="1" smtClean="0"/>
              <a:t>важкі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. Вони </a:t>
            </a:r>
            <a:r>
              <a:rPr lang="ru-RU" sz="1400" dirty="0" err="1" smtClean="0"/>
              <a:t>схильні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неврозів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розладів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вегетативної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нервової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, </a:t>
            </a:r>
            <a:r>
              <a:rPr lang="ru-RU" sz="1400" dirty="0" err="1" smtClean="0"/>
              <a:t>виразкової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дванадцятипалої</a:t>
            </a:r>
            <a:r>
              <a:rPr lang="ru-RU" sz="1400" dirty="0" smtClean="0"/>
              <a:t> кишки, </a:t>
            </a:r>
            <a:r>
              <a:rPr lang="ru-RU" sz="1400" dirty="0" err="1" smtClean="0"/>
              <a:t>туберкульозу</a:t>
            </a:r>
            <a:r>
              <a:rPr lang="ru-RU" sz="1400" dirty="0" smtClean="0"/>
              <a:t>. </a:t>
            </a:r>
            <a:r>
              <a:rPr lang="ru-RU" sz="1400" dirty="0" err="1" smtClean="0"/>
              <a:t>Нормостеніки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пропорційну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статуру</a:t>
            </a:r>
            <a:r>
              <a:rPr lang="ru-RU" sz="1400" dirty="0" smtClean="0"/>
              <a:t>, </a:t>
            </a:r>
            <a:r>
              <a:rPr lang="ru-RU" sz="1400" dirty="0" err="1" smtClean="0"/>
              <a:t>помірне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відкладення</a:t>
            </a:r>
            <a:r>
              <a:rPr lang="ru-RU" sz="1400" dirty="0" smtClean="0"/>
              <a:t> жиру. Вони </a:t>
            </a:r>
            <a:r>
              <a:rPr lang="ru-RU" sz="1400" dirty="0" err="1" smtClean="0"/>
              <a:t>рухливі,енергійні</a:t>
            </a:r>
            <a:r>
              <a:rPr lang="ru-RU" sz="1400" dirty="0" smtClean="0"/>
              <a:t>,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вміло</a:t>
            </a:r>
            <a:r>
              <a:rPr lang="ru-RU" sz="1400" dirty="0" smtClean="0"/>
              <a:t> </a:t>
            </a:r>
            <a:r>
              <a:rPr lang="ru-RU" sz="1400" dirty="0" err="1" smtClean="0"/>
              <a:t>діють</a:t>
            </a:r>
            <a:r>
              <a:rPr lang="ru-RU" sz="1400" dirty="0" smtClean="0"/>
              <a:t> в </a:t>
            </a:r>
            <a:r>
              <a:rPr lang="ru-RU" sz="1400" dirty="0" err="1" smtClean="0"/>
              <a:t>екстремальних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, </a:t>
            </a:r>
            <a:r>
              <a:rPr lang="ru-RU" sz="1400" dirty="0" err="1" smtClean="0"/>
              <a:t>схильні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захворювань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шляхів</a:t>
            </a:r>
            <a:r>
              <a:rPr lang="ru-RU" sz="1400" dirty="0" smtClean="0"/>
              <a:t>, </a:t>
            </a:r>
            <a:r>
              <a:rPr lang="ru-RU" sz="1400" dirty="0" err="1" smtClean="0"/>
              <a:t>невралгій</a:t>
            </a:r>
            <a:r>
              <a:rPr lang="ru-RU" sz="1400" dirty="0" smtClean="0"/>
              <a:t>, часто </a:t>
            </a:r>
            <a:r>
              <a:rPr lang="ru-RU" sz="1400" dirty="0" err="1" smtClean="0"/>
              <a:t>зустрічається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атеросклероз.Гіперстеніки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характеризуються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товстими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кістками,широкою</a:t>
            </a:r>
            <a:r>
              <a:rPr lang="ru-RU" sz="1400" dirty="0" smtClean="0"/>
              <a:t> грудною </a:t>
            </a:r>
            <a:r>
              <a:rPr lang="ru-RU" sz="1400" dirty="0" err="1" smtClean="0"/>
              <a:t>клітиною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високим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діафрагми</a:t>
            </a:r>
            <a:r>
              <a:rPr lang="ru-RU" sz="1400" dirty="0" smtClean="0"/>
              <a:t>, </a:t>
            </a:r>
            <a:r>
              <a:rPr lang="ru-RU" sz="1400" dirty="0" err="1" smtClean="0"/>
              <a:t>об'ємистим</a:t>
            </a:r>
            <a:r>
              <a:rPr lang="ru-RU" sz="1400" dirty="0" smtClean="0"/>
              <a:t> </a:t>
            </a:r>
            <a:r>
              <a:rPr lang="ru-RU" sz="1400" dirty="0" err="1" smtClean="0"/>
              <a:t>шлунком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довгим</a:t>
            </a:r>
            <a:r>
              <a:rPr lang="ru-RU" sz="1400" dirty="0" smtClean="0"/>
              <a:t> кишечником </a:t>
            </a:r>
            <a:r>
              <a:rPr lang="ru-RU" sz="1400" dirty="0" err="1" smtClean="0"/>
              <a:t>звеликою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всмоктувальною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здатністю</a:t>
            </a:r>
            <a:r>
              <a:rPr lang="ru-RU" sz="1400" dirty="0" smtClean="0"/>
              <a:t>. </a:t>
            </a:r>
            <a:r>
              <a:rPr lang="ru-RU" sz="1400" dirty="0" err="1" smtClean="0"/>
              <a:t>Серце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відносно</a:t>
            </a:r>
            <a:r>
              <a:rPr lang="ru-RU" sz="1400" dirty="0" smtClean="0"/>
              <a:t> великих </a:t>
            </a:r>
            <a:r>
              <a:rPr lang="ru-RU" sz="1400" dirty="0" err="1" smtClean="0"/>
              <a:t>розмірів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розташоване</a:t>
            </a:r>
            <a:r>
              <a:rPr lang="ru-RU" sz="1400" dirty="0" smtClean="0"/>
              <a:t> горизонтально. У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відзначається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підвищений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вміст</a:t>
            </a:r>
            <a:r>
              <a:rPr lang="ru-RU" sz="1400" dirty="0" smtClean="0"/>
              <a:t> холестерину та </a:t>
            </a:r>
            <a:r>
              <a:rPr lang="ru-RU" sz="1400" dirty="0" err="1" smtClean="0"/>
              <a:t>сечової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кислоти</a:t>
            </a:r>
            <a:r>
              <a:rPr lang="ru-RU" sz="1400" dirty="0" smtClean="0"/>
              <a:t>, </a:t>
            </a:r>
            <a:r>
              <a:rPr lang="ru-RU" sz="1400" dirty="0" err="1" smtClean="0"/>
              <a:t>еритроцитів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гемоглобіну</a:t>
            </a:r>
            <a:r>
              <a:rPr lang="ru-RU" sz="1400" dirty="0" smtClean="0"/>
              <a:t>. </a:t>
            </a:r>
            <a:r>
              <a:rPr lang="ru-RU" sz="1400" dirty="0" err="1" smtClean="0"/>
              <a:t>Гіперстеніки</a:t>
            </a:r>
            <a:r>
              <a:rPr lang="ru-RU" sz="1400" dirty="0" smtClean="0"/>
              <a:t> </a:t>
            </a:r>
            <a:r>
              <a:rPr lang="ru-RU" sz="1400" dirty="0" err="1" smtClean="0"/>
              <a:t>схильні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ожиріння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 у них </a:t>
            </a:r>
            <a:r>
              <a:rPr lang="ru-RU" sz="1400" dirty="0" err="1" smtClean="0"/>
              <a:t>переважають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процеси</a:t>
            </a:r>
            <a:r>
              <a:rPr lang="ru-RU" sz="1400" dirty="0" smtClean="0"/>
              <a:t> </a:t>
            </a:r>
            <a:r>
              <a:rPr lang="ru-RU" sz="1400" dirty="0" err="1" smtClean="0"/>
              <a:t>асиміляції</a:t>
            </a:r>
            <a:r>
              <a:rPr lang="ru-RU" sz="1400" dirty="0" smtClean="0"/>
              <a:t>, атеросклерозу, </a:t>
            </a:r>
            <a:r>
              <a:rPr lang="ru-RU" sz="1400" dirty="0" err="1" smtClean="0"/>
              <a:t>діабету</a:t>
            </a:r>
            <a:r>
              <a:rPr lang="ru-RU" sz="1400" dirty="0" smtClean="0"/>
              <a:t>, </a:t>
            </a:r>
            <a:r>
              <a:rPr lang="ru-RU" sz="1400" dirty="0" err="1" smtClean="0"/>
              <a:t>гіпертонії</a:t>
            </a:r>
            <a:r>
              <a:rPr lang="ru-RU" sz="1400" dirty="0" smtClean="0"/>
              <a:t>, хвороб </a:t>
            </a:r>
            <a:r>
              <a:rPr lang="ru-RU" sz="1400" dirty="0" err="1" smtClean="0"/>
              <a:t>нирок</a:t>
            </a:r>
            <a:r>
              <a:rPr lang="ru-RU" sz="1400" dirty="0" smtClean="0"/>
              <a:t> та </a:t>
            </a:r>
            <a:r>
              <a:rPr lang="ru-RU" sz="1400" dirty="0" err="1" smtClean="0"/>
              <a:t>жовчного</a:t>
            </a:r>
            <a:r>
              <a:rPr lang="ru-RU" sz="1400" dirty="0" smtClean="0"/>
              <a:t>  </a:t>
            </a:r>
            <a:r>
              <a:rPr lang="ru-RU" sz="1400" dirty="0" err="1" smtClean="0"/>
              <a:t>міхура</a:t>
            </a:r>
            <a:r>
              <a:rPr lang="ru-RU" sz="1400" dirty="0" smtClean="0"/>
              <a:t>. Люди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типу </a:t>
            </a:r>
            <a:r>
              <a:rPr lang="ru-RU" sz="1400" dirty="0" err="1" smtClean="0"/>
              <a:t>врівноважені</a:t>
            </a:r>
            <a:r>
              <a:rPr lang="ru-RU" sz="1400" dirty="0" smtClean="0"/>
              <a:t>, </a:t>
            </a:r>
            <a:r>
              <a:rPr lang="ru-RU" sz="1400" dirty="0" err="1" smtClean="0"/>
              <a:t>спокійні</a:t>
            </a:r>
            <a:r>
              <a:rPr lang="ru-RU" sz="1400" dirty="0" smtClean="0"/>
              <a:t>, легко </a:t>
            </a:r>
            <a:r>
              <a:rPr lang="ru-RU" sz="1400" dirty="0" err="1" smtClean="0"/>
              <a:t>спілкуються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виражають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почуття</a:t>
            </a:r>
            <a:r>
              <a:rPr lang="ru-RU" sz="1400" dirty="0" smtClean="0"/>
              <a:t>, у </a:t>
            </a:r>
            <a:r>
              <a:rPr lang="ru-RU" sz="1400" dirty="0" err="1" smtClean="0"/>
              <a:t>важкі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уникають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самотності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Габітус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стан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у </a:t>
            </a:r>
            <a:r>
              <a:rPr lang="ru-RU" sz="1400" dirty="0" err="1" smtClean="0"/>
              <a:t>певний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проміжок</a:t>
            </a:r>
            <a:r>
              <a:rPr lang="ru-RU" sz="1400" dirty="0" smtClean="0"/>
              <a:t> часу.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включає</a:t>
            </a:r>
            <a:r>
              <a:rPr lang="ru-RU" sz="1400" dirty="0" smtClean="0"/>
              <a:t>: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статури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постави</a:t>
            </a:r>
            <a:r>
              <a:rPr lang="ru-RU" sz="1400" dirty="0" smtClean="0"/>
              <a:t>, ходи, </a:t>
            </a:r>
            <a:r>
              <a:rPr lang="ru-RU" sz="1400" dirty="0" err="1" smtClean="0"/>
              <a:t>поведінки</a:t>
            </a:r>
            <a:r>
              <a:rPr lang="ru-RU" sz="1400" dirty="0" smtClean="0"/>
              <a:t>; </a:t>
            </a:r>
            <a:r>
              <a:rPr lang="ru-RU" sz="1400" dirty="0" err="1" smtClean="0"/>
              <a:t>відповідність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біологічного</a:t>
            </a:r>
            <a:r>
              <a:rPr lang="ru-RU" sz="1400" dirty="0" smtClean="0"/>
              <a:t> та </a:t>
            </a:r>
            <a:r>
              <a:rPr lang="ru-RU" sz="1400" dirty="0" err="1" smtClean="0"/>
              <a:t>хронологічного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віку</a:t>
            </a:r>
            <a:r>
              <a:rPr lang="ru-RU" sz="1400" dirty="0" smtClean="0"/>
              <a:t>; </a:t>
            </a:r>
            <a:r>
              <a:rPr lang="ru-RU" sz="1400" dirty="0" err="1" smtClean="0"/>
              <a:t>колір</a:t>
            </a:r>
            <a:r>
              <a:rPr lang="ru-RU" sz="1400" dirty="0" smtClean="0"/>
              <a:t> </a:t>
            </a:r>
            <a:r>
              <a:rPr lang="ru-RU" sz="1400" dirty="0" err="1" smtClean="0"/>
              <a:t>шкірних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покривів</a:t>
            </a:r>
            <a:r>
              <a:rPr lang="ru-RU" sz="1400" dirty="0" smtClean="0"/>
              <a:t>; </a:t>
            </a:r>
            <a:r>
              <a:rPr lang="ru-RU" sz="1400" dirty="0" err="1" smtClean="0"/>
              <a:t>вираз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обличчя</a:t>
            </a:r>
            <a:r>
              <a:rPr lang="ru-RU" sz="1400" dirty="0" smtClean="0"/>
              <a:t> .  </a:t>
            </a:r>
            <a:r>
              <a:rPr lang="ru-RU" sz="1400" dirty="0" err="1" smtClean="0"/>
              <a:t>Габітус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відображає</a:t>
            </a:r>
            <a:r>
              <a:rPr lang="ru-RU" sz="1400" dirty="0" smtClean="0"/>
              <a:t> стан </a:t>
            </a:r>
            <a:r>
              <a:rPr lang="ru-RU" sz="1400" dirty="0" err="1" smtClean="0"/>
              <a:t>здоров'я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самопочуття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даний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момент,наприклад</a:t>
            </a:r>
            <a:r>
              <a:rPr lang="ru-RU" sz="1400" dirty="0" smtClean="0"/>
              <a:t>: </a:t>
            </a:r>
            <a:r>
              <a:rPr lang="en-US" sz="1400" dirty="0" err="1" smtClean="0"/>
              <a:t>habitus</a:t>
            </a:r>
            <a:r>
              <a:rPr lang="en-US" sz="1400" dirty="0" smtClean="0"/>
              <a:t> </a:t>
            </a:r>
            <a:r>
              <a:rPr lang="en-US" sz="1400" dirty="0" err="1" smtClean="0"/>
              <a:t>adenoides</a:t>
            </a:r>
            <a:r>
              <a:rPr lang="en-US" sz="1400" dirty="0" smtClean="0"/>
              <a:t> (</a:t>
            </a:r>
            <a:r>
              <a:rPr lang="ru-RU" sz="1400" dirty="0" smtClean="0"/>
              <a:t>стан </a:t>
            </a:r>
            <a:r>
              <a:rPr lang="ru-RU" sz="1400" dirty="0" err="1" smtClean="0"/>
              <a:t>утрудненого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дихання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ніс</a:t>
            </a:r>
            <a:r>
              <a:rPr lang="ru-RU" sz="1400" dirty="0" smtClean="0"/>
              <a:t>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аденоїдів</a:t>
            </a:r>
            <a:r>
              <a:rPr lang="ru-RU" sz="1400" dirty="0" smtClean="0"/>
              <a:t>), </a:t>
            </a:r>
            <a:r>
              <a:rPr lang="en-US" sz="1400" dirty="0" err="1" smtClean="0"/>
              <a:t>fadesab</a:t>
            </a:r>
            <a:r>
              <a:rPr lang="uk-UA" sz="1400" dirty="0" smtClean="0"/>
              <a:t> </a:t>
            </a:r>
            <a:r>
              <a:rPr lang="en-US" sz="1400" dirty="0" err="1" smtClean="0"/>
              <a:t>dominalis</a:t>
            </a:r>
            <a:r>
              <a:rPr lang="en-US" sz="1400" dirty="0" smtClean="0"/>
              <a:t> (</a:t>
            </a:r>
            <a:r>
              <a:rPr lang="ru-RU" sz="1400" dirty="0" err="1" smtClean="0"/>
              <a:t>стражденний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вираз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обличчя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гострих</a:t>
            </a:r>
            <a:r>
              <a:rPr lang="ru-RU" sz="1400" dirty="0" smtClean="0"/>
              <a:t> болях у </a:t>
            </a:r>
            <a:r>
              <a:rPr lang="ru-RU" sz="1400" dirty="0" err="1" smtClean="0"/>
              <a:t>животі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СТАРІННЯ І СМЕРТЬ</a:t>
            </a:r>
          </a:p>
          <a:p>
            <a:r>
              <a:rPr lang="ru-RU" dirty="0" err="1" smtClean="0"/>
              <a:t>Старіння</a:t>
            </a:r>
            <a:r>
              <a:rPr lang="ru-RU" dirty="0" smtClean="0"/>
              <a:t> - </a:t>
            </a:r>
            <a:r>
              <a:rPr lang="ru-RU" dirty="0" err="1" smtClean="0"/>
              <a:t>загальнобіологічна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«</a:t>
            </a:r>
            <a:r>
              <a:rPr lang="ru-RU" dirty="0" err="1" smtClean="0"/>
              <a:t>в'янення</a:t>
            </a:r>
            <a:r>
              <a:rPr lang="ru-RU" dirty="0" smtClean="0"/>
              <a:t>»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живим </a:t>
            </a:r>
            <a:r>
              <a:rPr lang="ru-RU" dirty="0" err="1" smtClean="0"/>
              <a:t>істотам</a:t>
            </a:r>
            <a:r>
              <a:rPr lang="ru-RU" dirty="0" smtClean="0"/>
              <a:t>. </a:t>
            </a:r>
            <a:r>
              <a:rPr lang="ru-RU" dirty="0" err="1" smtClean="0"/>
              <a:t>Старість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завершальний</a:t>
            </a:r>
            <a:r>
              <a:rPr lang="ru-RU" dirty="0" smtClean="0"/>
              <a:t>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онтогенезу,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смертю</a:t>
            </a:r>
            <a:r>
              <a:rPr lang="ru-RU" dirty="0" smtClean="0"/>
              <a:t>. </a:t>
            </a:r>
            <a:r>
              <a:rPr lang="ru-RU" dirty="0" err="1" smtClean="0"/>
              <a:t>Геронтологія</a:t>
            </a:r>
            <a:r>
              <a:rPr lang="ru-RU" dirty="0" smtClean="0"/>
              <a:t> - наука про </a:t>
            </a:r>
            <a:r>
              <a:rPr lang="ru-RU" dirty="0" err="1" smtClean="0"/>
              <a:t>старість</a:t>
            </a:r>
            <a:r>
              <a:rPr lang="ru-RU" dirty="0" smtClean="0"/>
              <a:t>. Вона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молекулярного до </a:t>
            </a:r>
            <a:r>
              <a:rPr lang="ru-RU" dirty="0" err="1" smtClean="0"/>
              <a:t>організменного</a:t>
            </a:r>
            <a:r>
              <a:rPr lang="ru-RU" dirty="0" smtClean="0"/>
              <a:t>. </a:t>
            </a:r>
            <a:r>
              <a:rPr lang="ru-RU" dirty="0" err="1" smtClean="0"/>
              <a:t>Геріатрія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перебігу</a:t>
            </a:r>
            <a:r>
              <a:rPr lang="ru-RU" dirty="0" smtClean="0"/>
              <a:t>, </a:t>
            </a:r>
            <a:r>
              <a:rPr lang="ru-RU" dirty="0" err="1" smtClean="0"/>
              <a:t>лікування</a:t>
            </a:r>
            <a:r>
              <a:rPr lang="ru-RU" dirty="0" smtClean="0"/>
              <a:t> та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у людей </a:t>
            </a:r>
            <a:r>
              <a:rPr lang="ru-RU" dirty="0" err="1" smtClean="0"/>
              <a:t>похилого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геронтології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продовжити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людям старших </a:t>
            </a:r>
            <a:r>
              <a:rPr lang="ru-RU" dirty="0" err="1" smtClean="0"/>
              <a:t>вікових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у </a:t>
            </a:r>
            <a:r>
              <a:rPr lang="ru-RU" dirty="0" err="1" smtClean="0"/>
              <a:t>трудовій</a:t>
            </a:r>
            <a:r>
              <a:rPr lang="ru-RU" dirty="0" smtClean="0"/>
              <a:t> та </a:t>
            </a:r>
            <a:r>
              <a:rPr lang="ru-RU" dirty="0" err="1" smtClean="0"/>
              <a:t>громадській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діяльності.У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закономірно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 err="1" smtClean="0"/>
              <a:t>вікові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задовго</a:t>
            </a:r>
            <a:r>
              <a:rPr lang="ru-RU" dirty="0" smtClean="0"/>
              <a:t> до </a:t>
            </a:r>
            <a:r>
              <a:rPr lang="ru-RU" dirty="0" err="1" smtClean="0"/>
              <a:t>старості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Старість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хвороба, яку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лікувати</a:t>
            </a:r>
            <a:r>
              <a:rPr lang="ru-RU" dirty="0" smtClean="0"/>
              <a:t>, а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старечих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як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календарним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соціальними</a:t>
            </a:r>
            <a:r>
              <a:rPr lang="ru-RU" dirty="0" smtClean="0"/>
              <a:t> </a:t>
            </a:r>
            <a:r>
              <a:rPr lang="ru-RU" dirty="0" err="1" smtClean="0"/>
              <a:t>чинниками</a:t>
            </a:r>
            <a:r>
              <a:rPr lang="ru-RU" dirty="0" smtClean="0"/>
              <a:t> (</a:t>
            </a:r>
            <a:r>
              <a:rPr lang="ru-RU" dirty="0" err="1" smtClean="0"/>
              <a:t>екологічна</a:t>
            </a:r>
            <a:r>
              <a:rPr lang="ru-RU" dirty="0" smtClean="0"/>
              <a:t> обстановка,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стреси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  <a:r>
              <a:rPr lang="ru-RU" dirty="0" err="1" smtClean="0"/>
              <a:t>Старечі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у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ознаках</a:t>
            </a:r>
            <a:r>
              <a:rPr lang="ru-RU" dirty="0" smtClean="0"/>
              <a:t>: </a:t>
            </a:r>
            <a:r>
              <a:rPr lang="ru-RU" dirty="0" err="1" smtClean="0"/>
              <a:t>змінюються</a:t>
            </a:r>
            <a:r>
              <a:rPr lang="ru-RU" dirty="0" smtClean="0"/>
              <a:t> форма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сивина</a:t>
            </a:r>
            <a:r>
              <a:rPr lang="ru-RU" dirty="0" smtClean="0"/>
              <a:t>, </a:t>
            </a:r>
            <a:r>
              <a:rPr lang="ru-RU" dirty="0" err="1" smtClean="0"/>
              <a:t>втрачається</a:t>
            </a:r>
            <a:r>
              <a:rPr lang="ru-RU" dirty="0" smtClean="0"/>
              <a:t> </a:t>
            </a:r>
            <a:r>
              <a:rPr lang="ru-RU" dirty="0" err="1" smtClean="0"/>
              <a:t>еластичність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(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зморшок</a:t>
            </a:r>
            <a:r>
              <a:rPr lang="ru-RU" dirty="0" smtClean="0"/>
              <a:t>), </a:t>
            </a:r>
            <a:r>
              <a:rPr lang="ru-RU" dirty="0" err="1" smtClean="0"/>
              <a:t>послаблюються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 та слух, </a:t>
            </a:r>
            <a:r>
              <a:rPr lang="ru-RU" dirty="0" err="1" smtClean="0"/>
              <a:t>погіршується</a:t>
            </a:r>
            <a:r>
              <a:rPr lang="ru-RU" dirty="0" smtClean="0"/>
              <a:t> </a:t>
            </a:r>
            <a:r>
              <a:rPr lang="ru-RU" dirty="0" err="1" smtClean="0"/>
              <a:t>пам'ять.На</a:t>
            </a:r>
            <a:r>
              <a:rPr lang="ru-RU" dirty="0" smtClean="0"/>
              <a:t> органному </a:t>
            </a:r>
            <a:r>
              <a:rPr lang="ru-RU" dirty="0" err="1" smtClean="0"/>
              <a:t>рівні</a:t>
            </a:r>
            <a:r>
              <a:rPr lang="ru-RU" dirty="0" smtClean="0"/>
              <a:t> у людей </a:t>
            </a:r>
            <a:r>
              <a:rPr lang="ru-RU" dirty="0" err="1" smtClean="0"/>
              <a:t>похилого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життєва</a:t>
            </a:r>
            <a:r>
              <a:rPr lang="ru-RU" dirty="0" smtClean="0"/>
              <a:t> </a:t>
            </a:r>
            <a:r>
              <a:rPr lang="ru-RU" dirty="0" err="1" smtClean="0"/>
              <a:t>ємність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r>
              <a:rPr lang="ru-RU" dirty="0" smtClean="0"/>
              <a:t>, </a:t>
            </a:r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артеріальний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розвивається</a:t>
            </a:r>
            <a:r>
              <a:rPr lang="ru-RU" dirty="0" smtClean="0"/>
              <a:t> атеросклероз,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інволюція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та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, </a:t>
            </a:r>
            <a:r>
              <a:rPr lang="ru-RU" dirty="0" err="1" smtClean="0"/>
              <a:t>погіршується</a:t>
            </a:r>
            <a:r>
              <a:rPr lang="ru-RU" dirty="0" smtClean="0"/>
              <a:t> робота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травлення.У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води,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активний</a:t>
            </a:r>
            <a:r>
              <a:rPr lang="ru-RU" dirty="0" smtClean="0"/>
              <a:t> транспорт </a:t>
            </a:r>
            <a:r>
              <a:rPr lang="ru-RU" dirty="0" err="1" smtClean="0"/>
              <a:t>іонів</a:t>
            </a:r>
            <a:r>
              <a:rPr lang="ru-RU" dirty="0" smtClean="0"/>
              <a:t>,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ферментних</a:t>
            </a:r>
            <a:r>
              <a:rPr lang="ru-RU" dirty="0" smtClean="0"/>
              <a:t> систем окисного </a:t>
            </a:r>
            <a:r>
              <a:rPr lang="ru-RU" dirty="0" err="1" smtClean="0"/>
              <a:t>фосфорилювання</a:t>
            </a:r>
            <a:r>
              <a:rPr lang="ru-RU" dirty="0" smtClean="0"/>
              <a:t>, </a:t>
            </a:r>
            <a:r>
              <a:rPr lang="ru-RU" dirty="0" err="1" smtClean="0"/>
              <a:t>реплікаціїДНК</a:t>
            </a:r>
            <a:r>
              <a:rPr lang="ru-RU" dirty="0" smtClean="0"/>
              <a:t>, синтез </a:t>
            </a:r>
            <a:r>
              <a:rPr lang="ru-RU" dirty="0" err="1" smtClean="0"/>
              <a:t>іРНК</a:t>
            </a:r>
            <a:r>
              <a:rPr lang="ru-RU" dirty="0" smtClean="0"/>
              <a:t>, </a:t>
            </a:r>
            <a:r>
              <a:rPr lang="ru-RU" dirty="0" err="1" smtClean="0"/>
              <a:t>репарації</a:t>
            </a:r>
            <a:r>
              <a:rPr lang="ru-RU" dirty="0" smtClean="0"/>
              <a:t> ДНК,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накопичуються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Геронтологія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фактів</a:t>
            </a:r>
            <a:r>
              <a:rPr lang="ru-RU" dirty="0" smtClean="0"/>
              <a:t> про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структур та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. Геронтологами </a:t>
            </a:r>
            <a:r>
              <a:rPr lang="ru-RU" dirty="0" err="1" smtClean="0"/>
              <a:t>висунуто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триста </a:t>
            </a:r>
            <a:r>
              <a:rPr lang="ru-RU" dirty="0" err="1" smtClean="0"/>
              <a:t>гіпотез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історичний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. </a:t>
            </a:r>
            <a:r>
              <a:rPr lang="ru-RU" dirty="0" err="1" smtClean="0"/>
              <a:t>Енергетична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(М. </a:t>
            </a:r>
            <a:r>
              <a:rPr lang="ru-RU" dirty="0" err="1" smtClean="0"/>
              <a:t>Рубнер</a:t>
            </a:r>
            <a:r>
              <a:rPr lang="ru-RU" dirty="0" smtClean="0"/>
              <a:t>, 1908): </a:t>
            </a:r>
            <a:r>
              <a:rPr lang="ru-RU" dirty="0" err="1" smtClean="0"/>
              <a:t>кожний</a:t>
            </a:r>
            <a:r>
              <a:rPr lang="ru-RU" dirty="0" smtClean="0"/>
              <a:t> вид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енергетичний</a:t>
            </a:r>
            <a:r>
              <a:rPr lang="ru-RU" dirty="0" smtClean="0"/>
              <a:t> фонд,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Гормональна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(Ш. </a:t>
            </a:r>
            <a:r>
              <a:rPr lang="ru-RU" dirty="0" err="1" smtClean="0"/>
              <a:t>Броун-Секар</a:t>
            </a:r>
            <a:r>
              <a:rPr lang="ru-RU" dirty="0" smtClean="0"/>
              <a:t>, 1889, С. Воронов, 1924): причина </a:t>
            </a:r>
            <a:r>
              <a:rPr lang="ru-RU" dirty="0" err="1" smtClean="0"/>
              <a:t>старіння</a:t>
            </a:r>
            <a:r>
              <a:rPr lang="ru-RU" dirty="0" smtClean="0"/>
              <a:t> -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гормонів.І</a:t>
            </a:r>
            <a:r>
              <a:rPr lang="ru-RU" dirty="0" smtClean="0"/>
              <a:t> </a:t>
            </a:r>
            <a:r>
              <a:rPr lang="ru-RU" dirty="0" err="1" smtClean="0"/>
              <a:t>нтоксикаційна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(І. І. </a:t>
            </a:r>
            <a:r>
              <a:rPr lang="ru-RU" dirty="0" err="1" smtClean="0"/>
              <a:t>Мечніков</a:t>
            </a:r>
            <a:r>
              <a:rPr lang="ru-RU" dirty="0" smtClean="0"/>
              <a:t>, 1903):причина </a:t>
            </a:r>
            <a:r>
              <a:rPr lang="ru-RU" dirty="0" err="1" smtClean="0"/>
              <a:t>старіння</a:t>
            </a:r>
            <a:r>
              <a:rPr lang="ru-RU" dirty="0" smtClean="0"/>
              <a:t> - </a:t>
            </a:r>
            <a:r>
              <a:rPr lang="ru-RU" dirty="0" err="1" smtClean="0"/>
              <a:t>самоотруєння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азотистого </a:t>
            </a:r>
            <a:r>
              <a:rPr lang="ru-RU" dirty="0" err="1" smtClean="0"/>
              <a:t>обміну</a:t>
            </a:r>
            <a:r>
              <a:rPr lang="ru-RU" dirty="0" smtClean="0"/>
              <a:t> та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гниття</a:t>
            </a:r>
            <a:r>
              <a:rPr lang="ru-RU" dirty="0" smtClean="0"/>
              <a:t> в </a:t>
            </a:r>
            <a:r>
              <a:rPr lang="ru-RU" dirty="0" err="1" smtClean="0"/>
              <a:t>товстому</a:t>
            </a:r>
            <a:r>
              <a:rPr lang="ru-RU" dirty="0" smtClean="0"/>
              <a:t> </a:t>
            </a:r>
            <a:r>
              <a:rPr lang="ru-RU" dirty="0" err="1" smtClean="0"/>
              <a:t>кишечнику.Гіпотеза</a:t>
            </a:r>
            <a:r>
              <a:rPr lang="ru-RU" dirty="0" smtClean="0"/>
              <a:t> </a:t>
            </a:r>
            <a:r>
              <a:rPr lang="ru-RU" dirty="0" err="1" smtClean="0"/>
              <a:t>перенапруги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(І. П. Павлов, 1912, Г. </a:t>
            </a:r>
            <a:r>
              <a:rPr lang="ru-RU" dirty="0" err="1" smtClean="0"/>
              <a:t>Сельє</a:t>
            </a:r>
            <a:r>
              <a:rPr lang="ru-RU" dirty="0" smtClean="0"/>
              <a:t>, 1936):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потрясіння</a:t>
            </a:r>
            <a:r>
              <a:rPr lang="ru-RU" dirty="0" smtClean="0"/>
              <a:t> та </a:t>
            </a:r>
            <a:r>
              <a:rPr lang="ru-RU" dirty="0" err="1" smtClean="0"/>
              <a:t>перенапруги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передчасне</a:t>
            </a:r>
            <a:r>
              <a:rPr lang="ru-RU" dirty="0" smtClean="0"/>
              <a:t> </a:t>
            </a:r>
            <a:r>
              <a:rPr lang="ru-RU" dirty="0" err="1" smtClean="0"/>
              <a:t>старіння.Сполучнотканинна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(А. А. Богомолець,1922):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сполучній</a:t>
            </a:r>
            <a:r>
              <a:rPr lang="ru-RU" dirty="0" smtClean="0"/>
              <a:t> </a:t>
            </a:r>
            <a:r>
              <a:rPr lang="ru-RU" dirty="0" err="1" smtClean="0"/>
              <a:t>тканині</a:t>
            </a:r>
            <a:r>
              <a:rPr lang="ru-RU" dirty="0" smtClean="0"/>
              <a:t> </a:t>
            </a:r>
            <a:r>
              <a:rPr lang="ru-RU" dirty="0" err="1" smtClean="0"/>
              <a:t>порушують</a:t>
            </a:r>
            <a:r>
              <a:rPr lang="ru-RU" dirty="0" smtClean="0"/>
              <a:t> </a:t>
            </a:r>
            <a:r>
              <a:rPr lang="ru-RU" dirty="0" err="1" smtClean="0"/>
              <a:t>міжтканинні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старіння.А</a:t>
            </a:r>
            <a:r>
              <a:rPr lang="ru-RU" dirty="0" smtClean="0"/>
              <a:t>. А. </a:t>
            </a:r>
            <a:r>
              <a:rPr lang="ru-RU" dirty="0" err="1" smtClean="0"/>
              <a:t>Богомольцю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влучний</a:t>
            </a:r>
            <a:r>
              <a:rPr lang="ru-RU" dirty="0" smtClean="0"/>
              <a:t> </a:t>
            </a:r>
            <a:r>
              <a:rPr lang="ru-RU" dirty="0" err="1" smtClean="0"/>
              <a:t>вираз</a:t>
            </a:r>
            <a:r>
              <a:rPr lang="ru-RU" dirty="0" smtClean="0"/>
              <a:t>: «Людина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».На думку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, до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колоїдних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цитоплазми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(В. </a:t>
            </a:r>
            <a:r>
              <a:rPr lang="ru-RU" dirty="0" err="1" smtClean="0"/>
              <a:t>Ружичка</a:t>
            </a:r>
            <a:r>
              <a:rPr lang="ru-RU" dirty="0" smtClean="0"/>
              <a:t>, М. </a:t>
            </a:r>
            <a:r>
              <a:rPr lang="ru-RU" dirty="0" err="1" smtClean="0"/>
              <a:t>Марінеску</a:t>
            </a:r>
            <a:r>
              <a:rPr lang="ru-RU" dirty="0" smtClean="0"/>
              <a:t>, 1922),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гіпоталамічних</a:t>
            </a:r>
            <a:r>
              <a:rPr lang="ru-RU" dirty="0" smtClean="0"/>
              <a:t> ядер (В. М. </a:t>
            </a:r>
            <a:r>
              <a:rPr lang="ru-RU" dirty="0" err="1" smtClean="0"/>
              <a:t>Дільман</a:t>
            </a:r>
            <a:r>
              <a:rPr lang="ru-RU" dirty="0" smtClean="0"/>
              <a:t>, 1958),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 та </a:t>
            </a:r>
            <a:r>
              <a:rPr lang="ru-RU" dirty="0" err="1" smtClean="0"/>
              <a:t>регуляції</a:t>
            </a:r>
            <a:r>
              <a:rPr lang="ru-RU" dirty="0" smtClean="0"/>
              <a:t> (В. В. </a:t>
            </a:r>
            <a:r>
              <a:rPr lang="ru-RU" dirty="0" err="1" smtClean="0"/>
              <a:t>Фролькіс</a:t>
            </a:r>
            <a:r>
              <a:rPr lang="ru-RU" dirty="0" smtClean="0"/>
              <a:t>, 1977).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як </a:t>
            </a:r>
            <a:r>
              <a:rPr lang="ru-RU" dirty="0" err="1" smtClean="0"/>
              <a:t>наслідок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первинно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, в </a:t>
            </a:r>
            <a:r>
              <a:rPr lang="ru-RU" dirty="0" err="1" smtClean="0"/>
              <a:t>генетичному</a:t>
            </a:r>
            <a:r>
              <a:rPr lang="ru-RU" dirty="0" smtClean="0"/>
              <a:t> </a:t>
            </a:r>
            <a:r>
              <a:rPr lang="ru-RU" dirty="0" err="1" smtClean="0"/>
              <a:t>апараті</a:t>
            </a:r>
            <a:r>
              <a:rPr lang="ru-RU" dirty="0" smtClean="0"/>
              <a:t> </a:t>
            </a:r>
            <a:r>
              <a:rPr lang="ru-RU" dirty="0" err="1" smtClean="0"/>
              <a:t>клітин.Відповідно</a:t>
            </a:r>
            <a:r>
              <a:rPr lang="ru-RU" dirty="0" smtClean="0"/>
              <a:t> до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,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«</a:t>
            </a:r>
            <a:r>
              <a:rPr lang="ru-RU" dirty="0" err="1" smtClean="0"/>
              <a:t>помилок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r>
              <a:rPr lang="ru-RU" dirty="0" smtClean="0"/>
              <a:t> (</a:t>
            </a:r>
            <a:r>
              <a:rPr lang="ru-RU" dirty="0" err="1" smtClean="0"/>
              <a:t>мутацій</a:t>
            </a:r>
            <a:r>
              <a:rPr lang="ru-RU" dirty="0" smtClean="0"/>
              <a:t>)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структурної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Програмні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ґрунтуються</a:t>
            </a:r>
            <a:r>
              <a:rPr lang="ru-RU" dirty="0" smtClean="0"/>
              <a:t> на </a:t>
            </a:r>
            <a:r>
              <a:rPr lang="ru-RU" dirty="0" err="1" smtClean="0"/>
              <a:t>припущенні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err="1" smtClean="0"/>
              <a:t>своєрідний</a:t>
            </a:r>
            <a:r>
              <a:rPr lang="ru-RU" dirty="0" smtClean="0"/>
              <a:t> «</a:t>
            </a:r>
            <a:r>
              <a:rPr lang="ru-RU" dirty="0" err="1" smtClean="0"/>
              <a:t>годинник</a:t>
            </a:r>
            <a:r>
              <a:rPr lang="ru-RU" dirty="0" smtClean="0"/>
              <a:t>», </a:t>
            </a:r>
            <a:r>
              <a:rPr lang="ru-RU" dirty="0" err="1" smtClean="0"/>
              <a:t>який</a:t>
            </a:r>
            <a:r>
              <a:rPr lang="ru-RU" dirty="0" smtClean="0"/>
              <a:t> «</a:t>
            </a:r>
            <a:r>
              <a:rPr lang="ru-RU" dirty="0" err="1" smtClean="0"/>
              <a:t>запускає</a:t>
            </a:r>
            <a:r>
              <a:rPr lang="ru-RU" dirty="0" smtClean="0"/>
              <a:t>»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вікових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принцип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точно не </a:t>
            </a:r>
            <a:r>
              <a:rPr lang="ru-RU" dirty="0" err="1" smtClean="0"/>
              <a:t>встановлений.Є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(А. </a:t>
            </a:r>
            <a:r>
              <a:rPr lang="ru-RU" dirty="0" err="1" smtClean="0"/>
              <a:t>Хейфлік</a:t>
            </a:r>
            <a:r>
              <a:rPr lang="ru-RU" dirty="0" smtClean="0"/>
              <a:t>, 1965),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запрограмовано</a:t>
            </a:r>
            <a:r>
              <a:rPr lang="ru-RU" dirty="0" smtClean="0"/>
              <a:t> число </a:t>
            </a:r>
            <a:r>
              <a:rPr lang="ru-RU" dirty="0" err="1" smtClean="0"/>
              <a:t>мітозів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фібробласти</a:t>
            </a:r>
            <a:r>
              <a:rPr lang="ru-RU" dirty="0" smtClean="0"/>
              <a:t> </a:t>
            </a:r>
            <a:r>
              <a:rPr lang="ru-RU" dirty="0" err="1" smtClean="0"/>
              <a:t>ембріонів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генерацій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</a:t>
            </a:r>
            <a:r>
              <a:rPr lang="ru-RU" dirty="0" err="1" smtClean="0"/>
              <a:t>останніми</a:t>
            </a:r>
            <a:r>
              <a:rPr lang="ru-RU" dirty="0" smtClean="0"/>
              <a:t> роками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експериментальне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цитологів</a:t>
            </a:r>
            <a:r>
              <a:rPr lang="ru-RU" dirty="0" smtClean="0"/>
              <a:t> </a:t>
            </a:r>
            <a:r>
              <a:rPr lang="ru-RU" dirty="0" err="1" smtClean="0"/>
              <a:t>встановили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теломери</a:t>
            </a:r>
            <a:r>
              <a:rPr lang="ru-RU" dirty="0" smtClean="0"/>
              <a:t> </a:t>
            </a:r>
            <a:r>
              <a:rPr lang="ru-RU" dirty="0" err="1" smtClean="0"/>
              <a:t>стабілізують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оберігають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злипання</a:t>
            </a:r>
            <a:r>
              <a:rPr lang="ru-RU" dirty="0" smtClean="0"/>
              <a:t> та </a:t>
            </a:r>
            <a:r>
              <a:rPr lang="ru-RU" dirty="0" err="1" smtClean="0"/>
              <a:t>руйнування.Під</a:t>
            </a:r>
            <a:r>
              <a:rPr lang="ru-RU" dirty="0" smtClean="0"/>
              <a:t> час </a:t>
            </a:r>
            <a:r>
              <a:rPr lang="ru-RU" dirty="0" err="1" smtClean="0"/>
              <a:t>мітотичного</a:t>
            </a:r>
            <a:r>
              <a:rPr lang="ru-RU" dirty="0" smtClean="0"/>
              <a:t> циклу при </a:t>
            </a:r>
            <a:r>
              <a:rPr lang="ru-RU" dirty="0" err="1" smtClean="0"/>
              <a:t>реплікації</a:t>
            </a:r>
            <a:r>
              <a:rPr lang="ru-RU" dirty="0" smtClean="0"/>
              <a:t> ДНК </a:t>
            </a:r>
            <a:r>
              <a:rPr lang="ru-RU" dirty="0" err="1" smtClean="0"/>
              <a:t>наодному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кінців</a:t>
            </a:r>
            <a:r>
              <a:rPr lang="ru-RU" dirty="0" smtClean="0"/>
              <a:t> хромосом </a:t>
            </a:r>
            <a:r>
              <a:rPr lang="ru-RU" dirty="0" err="1" smtClean="0"/>
              <a:t>втрачається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субодиниць</a:t>
            </a:r>
            <a:r>
              <a:rPr lang="ru-RU" dirty="0" smtClean="0"/>
              <a:t> (</a:t>
            </a:r>
            <a:r>
              <a:rPr lang="ru-RU" dirty="0" err="1" smtClean="0"/>
              <a:t>нуклеотидів</a:t>
            </a:r>
            <a:r>
              <a:rPr lang="ru-RU" dirty="0" smtClean="0"/>
              <a:t>). З </a:t>
            </a:r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 smtClean="0"/>
              <a:t>мітозом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теломер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. Коли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теломер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критичної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ділитися.У</a:t>
            </a:r>
            <a:r>
              <a:rPr lang="ru-RU" dirty="0" smtClean="0"/>
              <a:t> </a:t>
            </a:r>
            <a:r>
              <a:rPr lang="ru-RU" dirty="0" err="1" smtClean="0"/>
              <a:t>середині</a:t>
            </a:r>
            <a:r>
              <a:rPr lang="ru-RU" dirty="0" smtClean="0"/>
              <a:t> 80-х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виділено</a:t>
            </a:r>
            <a:r>
              <a:rPr lang="ru-RU" dirty="0" smtClean="0"/>
              <a:t> фермент </a:t>
            </a:r>
            <a:r>
              <a:rPr lang="ru-RU" dirty="0" err="1" smtClean="0"/>
              <a:t>теломераза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теломери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теломераз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не </a:t>
            </a:r>
            <a:r>
              <a:rPr lang="ru-RU" dirty="0" err="1" smtClean="0"/>
              <a:t>активні</a:t>
            </a:r>
            <a:r>
              <a:rPr lang="ru-RU" dirty="0" smtClean="0"/>
              <a:t>. У 1993 р. </a:t>
            </a:r>
            <a:r>
              <a:rPr lang="ru-RU" dirty="0" err="1" smtClean="0"/>
              <a:t>Харлі</a:t>
            </a:r>
            <a:r>
              <a:rPr lang="ru-RU" dirty="0" smtClean="0"/>
              <a:t> та Грейдер </a:t>
            </a:r>
            <a:r>
              <a:rPr lang="ru-RU" dirty="0" err="1" smtClean="0"/>
              <a:t>встановили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пухлинних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теломеразні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. Цей факт </a:t>
            </a:r>
            <a:r>
              <a:rPr lang="ru-RU" dirty="0" err="1" smtClean="0"/>
              <a:t>відкриває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пухлин</a:t>
            </a:r>
            <a:r>
              <a:rPr lang="ru-RU" dirty="0" smtClean="0"/>
              <a:t> шляхом </a:t>
            </a:r>
            <a:r>
              <a:rPr lang="ru-RU" dirty="0" err="1" smtClean="0"/>
              <a:t>придушення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теломеразних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та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шляхом </a:t>
            </a:r>
            <a:r>
              <a:rPr lang="ru-RU" dirty="0" err="1" smtClean="0"/>
              <a:t>активації</a:t>
            </a:r>
            <a:r>
              <a:rPr lang="ru-RU" dirty="0" smtClean="0"/>
              <a:t> </a:t>
            </a:r>
            <a:r>
              <a:rPr lang="ru-RU" dirty="0" err="1" smtClean="0"/>
              <a:t>теломеразних</a:t>
            </a:r>
            <a:r>
              <a:rPr lang="ru-RU" dirty="0" smtClean="0"/>
              <a:t> </a:t>
            </a:r>
            <a:r>
              <a:rPr lang="ru-RU" dirty="0" err="1" smtClean="0"/>
              <a:t>генів.Єдиної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взаємопов'язаних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, </a:t>
            </a:r>
            <a:r>
              <a:rPr lang="ru-RU" dirty="0" err="1" smtClean="0"/>
              <a:t>регуляторних</a:t>
            </a:r>
            <a:r>
              <a:rPr lang="ru-RU" dirty="0" smtClean="0"/>
              <a:t> та </a:t>
            </a:r>
            <a:r>
              <a:rPr lang="ru-RU" dirty="0" err="1" smtClean="0"/>
              <a:t>трофічних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провідна</a:t>
            </a:r>
            <a:r>
              <a:rPr lang="ru-RU" dirty="0" smtClean="0"/>
              <a:t> роль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генетичним</a:t>
            </a:r>
            <a:r>
              <a:rPr lang="ru-RU" dirty="0" smtClean="0"/>
              <a:t> </a:t>
            </a:r>
            <a:r>
              <a:rPr lang="ru-RU" dirty="0" err="1" smtClean="0"/>
              <a:t>механізмам.Для</a:t>
            </a:r>
            <a:r>
              <a:rPr lang="ru-RU" dirty="0" smtClean="0"/>
              <a:t> </a:t>
            </a:r>
            <a:r>
              <a:rPr lang="ru-RU" dirty="0" err="1" smtClean="0"/>
              <a:t>продовження</a:t>
            </a:r>
            <a:r>
              <a:rPr lang="ru-RU" dirty="0" smtClean="0"/>
              <a:t> активного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вести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працювати</a:t>
            </a:r>
            <a:r>
              <a:rPr lang="ru-RU" dirty="0" smtClean="0"/>
              <a:t>, </a:t>
            </a:r>
            <a:r>
              <a:rPr lang="ru-RU" dirty="0" err="1" smtClean="0"/>
              <a:t>займатися</a:t>
            </a:r>
            <a:r>
              <a:rPr lang="ru-RU" dirty="0" smtClean="0"/>
              <a:t>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вправами</a:t>
            </a:r>
            <a:r>
              <a:rPr lang="ru-RU" dirty="0" smtClean="0"/>
              <a:t>, </a:t>
            </a:r>
            <a:r>
              <a:rPr lang="ru-RU" dirty="0" err="1" smtClean="0"/>
              <a:t>раціонально</a:t>
            </a:r>
            <a:r>
              <a:rPr lang="ru-RU" dirty="0" smtClean="0"/>
              <a:t> </a:t>
            </a:r>
            <a:r>
              <a:rPr lang="ru-RU" dirty="0" err="1" smtClean="0"/>
              <a:t>харчуватися</a:t>
            </a:r>
            <a:r>
              <a:rPr lang="ru-RU" dirty="0" smtClean="0"/>
              <a:t>.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 у трудовому </a:t>
            </a:r>
            <a:r>
              <a:rPr lang="ru-RU" dirty="0" err="1" smtClean="0"/>
              <a:t>колективі</a:t>
            </a:r>
            <a:r>
              <a:rPr lang="ru-RU" dirty="0" smtClean="0"/>
              <a:t> та в </a:t>
            </a:r>
            <a:r>
              <a:rPr lang="ru-RU" dirty="0" err="1" smtClean="0"/>
              <a:t>сім'ї</a:t>
            </a:r>
            <a:r>
              <a:rPr lang="ru-RU" dirty="0" smtClean="0"/>
              <a:t>. Наука,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валеологією.Життя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смертю</a:t>
            </a:r>
            <a:r>
              <a:rPr lang="ru-RU" dirty="0" smtClean="0"/>
              <a:t>. 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смерть — </a:t>
            </a:r>
            <a:r>
              <a:rPr lang="ru-RU" dirty="0" err="1" smtClean="0"/>
              <a:t>подія</a:t>
            </a:r>
            <a:r>
              <a:rPr lang="ru-RU" dirty="0" smtClean="0"/>
              <a:t> не </a:t>
            </a:r>
            <a:r>
              <a:rPr lang="ru-RU" dirty="0" err="1" smtClean="0"/>
              <a:t>миттєва.У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етапи</a:t>
            </a:r>
            <a:r>
              <a:rPr lang="ru-RU" dirty="0" smtClean="0"/>
              <a:t> - </a:t>
            </a:r>
            <a:r>
              <a:rPr lang="ru-RU" dirty="0" err="1" smtClean="0"/>
              <a:t>клінічну</a:t>
            </a:r>
            <a:r>
              <a:rPr lang="ru-RU" dirty="0" smtClean="0"/>
              <a:t> та </a:t>
            </a:r>
            <a:r>
              <a:rPr lang="ru-RU" dirty="0" err="1" smtClean="0"/>
              <a:t>біологічну</a:t>
            </a:r>
            <a:r>
              <a:rPr lang="ru-RU" dirty="0" smtClean="0"/>
              <a:t> смерть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Онтогенез - </a:t>
            </a:r>
            <a:r>
              <a:rPr lang="ru-RU" dirty="0" err="1" smtClean="0"/>
              <a:t>індивідуальний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 та до </a:t>
            </a:r>
            <a:r>
              <a:rPr lang="ru-RU" dirty="0" err="1" smtClean="0"/>
              <a:t>смерті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Онтогенез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періоди:передембріональний</a:t>
            </a:r>
            <a:r>
              <a:rPr lang="ru-RU" dirty="0" smtClean="0"/>
              <a:t> (</a:t>
            </a:r>
            <a:r>
              <a:rPr lang="ru-RU" dirty="0" err="1" smtClean="0"/>
              <a:t>передзиготний</a:t>
            </a:r>
            <a:r>
              <a:rPr lang="ru-RU" dirty="0" smtClean="0"/>
              <a:t>), </a:t>
            </a:r>
            <a:r>
              <a:rPr lang="ru-RU" dirty="0" err="1" smtClean="0"/>
              <a:t>ембріональний</a:t>
            </a:r>
            <a:r>
              <a:rPr lang="ru-RU" dirty="0" smtClean="0"/>
              <a:t>(</a:t>
            </a:r>
            <a:r>
              <a:rPr lang="ru-RU" dirty="0" err="1" smtClean="0"/>
              <a:t>пренатальний</a:t>
            </a:r>
            <a:r>
              <a:rPr lang="ru-RU" dirty="0" smtClean="0"/>
              <a:t>) та </a:t>
            </a:r>
            <a:r>
              <a:rPr lang="ru-RU" dirty="0" err="1" smtClean="0"/>
              <a:t>постембріональний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постнатальний</a:t>
            </a:r>
            <a:r>
              <a:rPr lang="ru-RU" dirty="0" smtClean="0"/>
              <a:t>). </a:t>
            </a:r>
            <a:r>
              <a:rPr lang="ru-RU" dirty="0" err="1" smtClean="0"/>
              <a:t>Передембріональний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(</a:t>
            </a:r>
            <a:r>
              <a:rPr lang="ru-RU" dirty="0" err="1" smtClean="0"/>
              <a:t>прогенез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та </a:t>
            </a:r>
            <a:r>
              <a:rPr lang="ru-RU" dirty="0" err="1" smtClean="0"/>
              <a:t>дозрівання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важливий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в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нормальних</a:t>
            </a:r>
            <a:r>
              <a:rPr lang="ru-RU" dirty="0" smtClean="0"/>
              <a:t> та </a:t>
            </a:r>
            <a:r>
              <a:rPr lang="ru-RU" dirty="0" err="1" smtClean="0"/>
              <a:t>мутантних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при </a:t>
            </a:r>
            <a:r>
              <a:rPr lang="ru-RU" dirty="0" err="1" smtClean="0"/>
              <a:t>заплідненні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Ембріональний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запліднення</a:t>
            </a:r>
            <a:r>
              <a:rPr lang="ru-RU" dirty="0" smtClean="0"/>
              <a:t> та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виходом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яйця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 зигота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дробитися</a:t>
            </a:r>
            <a:r>
              <a:rPr lang="ru-RU" dirty="0" smtClean="0"/>
              <a:t>, </a:t>
            </a:r>
            <a:r>
              <a:rPr lang="ru-RU" dirty="0" err="1" smtClean="0"/>
              <a:t>бластомери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вишиковуються</a:t>
            </a:r>
            <a:r>
              <a:rPr lang="ru-RU" dirty="0" smtClean="0"/>
              <a:t> по </a:t>
            </a:r>
            <a:r>
              <a:rPr lang="ru-RU" dirty="0" err="1" smtClean="0"/>
              <a:t>периферії</a:t>
            </a:r>
            <a:r>
              <a:rPr lang="ru-RU" dirty="0" smtClean="0"/>
              <a:t>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одношаровий</a:t>
            </a:r>
            <a:r>
              <a:rPr lang="ru-RU" dirty="0" smtClean="0"/>
              <a:t> </a:t>
            </a:r>
            <a:r>
              <a:rPr lang="ru-RU" dirty="0" err="1" smtClean="0"/>
              <a:t>зародок</a:t>
            </a:r>
            <a:r>
              <a:rPr lang="ru-RU" dirty="0" smtClean="0"/>
              <a:t> – бластула.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двошаровий</a:t>
            </a:r>
            <a:r>
              <a:rPr lang="ru-RU" dirty="0" smtClean="0"/>
              <a:t> </a:t>
            </a:r>
            <a:r>
              <a:rPr lang="ru-RU" dirty="0" err="1" smtClean="0"/>
              <a:t>зародок</a:t>
            </a:r>
            <a:r>
              <a:rPr lang="ru-RU" dirty="0" smtClean="0"/>
              <a:t> - гаструла,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ектодерму</a:t>
            </a:r>
            <a:r>
              <a:rPr lang="ru-RU" dirty="0" smtClean="0"/>
              <a:t> та </a:t>
            </a:r>
            <a:r>
              <a:rPr lang="ru-RU" dirty="0" err="1" smtClean="0"/>
              <a:t>ентодерму</a:t>
            </a:r>
            <a:r>
              <a:rPr lang="ru-RU" dirty="0" smtClean="0"/>
              <a:t>, </a:t>
            </a:r>
            <a:r>
              <a:rPr lang="ru-RU" dirty="0" err="1" smtClean="0"/>
              <a:t>первинний</a:t>
            </a:r>
            <a:r>
              <a:rPr lang="ru-RU" dirty="0" smtClean="0"/>
              <a:t> рот - бластопор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порожнину</a:t>
            </a:r>
            <a:r>
              <a:rPr lang="ru-RU" dirty="0" smtClean="0"/>
              <a:t> - </a:t>
            </a:r>
            <a:r>
              <a:rPr lang="ru-RU" dirty="0" err="1" smtClean="0"/>
              <a:t>гастроціль</a:t>
            </a:r>
            <a:r>
              <a:rPr lang="ru-RU" dirty="0" smtClean="0"/>
              <a:t>. На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закладається</a:t>
            </a:r>
            <a:r>
              <a:rPr lang="ru-RU" dirty="0" smtClean="0"/>
              <a:t> </a:t>
            </a:r>
            <a:r>
              <a:rPr lang="ru-RU" dirty="0" err="1" smtClean="0"/>
              <a:t>третій</a:t>
            </a:r>
            <a:r>
              <a:rPr lang="ru-RU" dirty="0" smtClean="0"/>
              <a:t> шар </a:t>
            </a:r>
            <a:r>
              <a:rPr lang="ru-RU" dirty="0" err="1" smtClean="0"/>
              <a:t>клітин</a:t>
            </a:r>
            <a:r>
              <a:rPr lang="ru-RU" dirty="0" smtClean="0"/>
              <a:t> – мезодерма.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пластів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та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гісто-і</a:t>
            </a:r>
            <a:r>
              <a:rPr lang="ru-RU" dirty="0" smtClean="0"/>
              <a:t> </a:t>
            </a:r>
            <a:r>
              <a:rPr lang="ru-RU" dirty="0" err="1" smtClean="0"/>
              <a:t>органогенез.В</a:t>
            </a:r>
            <a:r>
              <a:rPr lang="ru-RU" dirty="0" smtClean="0"/>
              <a:t> </a:t>
            </a:r>
            <a:r>
              <a:rPr lang="ru-RU" dirty="0" err="1" smtClean="0"/>
              <a:t>ембріональному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періоди:1) </a:t>
            </a:r>
            <a:r>
              <a:rPr lang="ru-RU" dirty="0" err="1" smtClean="0"/>
              <a:t>гермінативний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початковий</a:t>
            </a:r>
            <a:r>
              <a:rPr lang="ru-RU" dirty="0" smtClean="0"/>
              <a:t>, - 1-й </a:t>
            </a:r>
            <a:r>
              <a:rPr lang="ru-RU" dirty="0" err="1" smtClean="0"/>
              <a:t>тиждень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; </a:t>
            </a:r>
            <a:r>
              <a:rPr lang="ru-RU" dirty="0" err="1" smtClean="0"/>
              <a:t>зародок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,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дроблення</a:t>
            </a:r>
            <a:r>
              <a:rPr lang="ru-RU" dirty="0" smtClean="0"/>
              <a:t> зиготи;2) </a:t>
            </a:r>
            <a:r>
              <a:rPr lang="ru-RU" dirty="0" err="1" smtClean="0"/>
              <a:t>зародковий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ембріональний</a:t>
            </a:r>
            <a:r>
              <a:rPr lang="ru-RU" dirty="0" smtClean="0"/>
              <a:t> (</a:t>
            </a:r>
            <a:r>
              <a:rPr lang="ru-RU" dirty="0" err="1" smtClean="0"/>
              <a:t>зародок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ембріоном</a:t>
            </a:r>
            <a:r>
              <a:rPr lang="ru-RU" dirty="0" smtClean="0"/>
              <a:t>), - 2-й - 3-й </a:t>
            </a:r>
            <a:r>
              <a:rPr lang="ru-RU" dirty="0" err="1" smtClean="0"/>
              <a:t>тиждень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; </a:t>
            </a:r>
            <a:r>
              <a:rPr lang="ru-RU" dirty="0" err="1" smtClean="0"/>
              <a:t>харчування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трофобласту</a:t>
            </a:r>
            <a:r>
              <a:rPr lang="ru-RU" dirty="0" smtClean="0"/>
              <a:t>;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зародкових</a:t>
            </a:r>
            <a:r>
              <a:rPr lang="ru-RU" dirty="0" smtClean="0"/>
              <a:t> </a:t>
            </a:r>
            <a:r>
              <a:rPr lang="ru-RU" dirty="0" err="1" smtClean="0"/>
              <a:t>листків</a:t>
            </a:r>
            <a:r>
              <a:rPr lang="ru-RU" dirty="0" smtClean="0"/>
              <a:t> та закладка </a:t>
            </a:r>
            <a:r>
              <a:rPr lang="ru-RU" dirty="0" err="1" smtClean="0"/>
              <a:t>осьових</a:t>
            </a:r>
            <a:r>
              <a:rPr lang="ru-RU" dirty="0" smtClean="0"/>
              <a:t> органів;3) </a:t>
            </a:r>
            <a:r>
              <a:rPr lang="ru-RU" dirty="0" err="1" smtClean="0"/>
              <a:t>передплідний</a:t>
            </a:r>
            <a:r>
              <a:rPr lang="ru-RU" dirty="0" smtClean="0"/>
              <a:t> (</a:t>
            </a:r>
            <a:r>
              <a:rPr lang="ru-RU" dirty="0" err="1" smtClean="0"/>
              <a:t>зародок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ембріоном</a:t>
            </a:r>
            <a:r>
              <a:rPr lang="ru-RU" dirty="0" smtClean="0"/>
              <a:t>) - </a:t>
            </a:r>
            <a:r>
              <a:rPr lang="ru-RU" dirty="0" err="1" smtClean="0"/>
              <a:t>з</a:t>
            </a:r>
            <a:r>
              <a:rPr lang="ru-RU" dirty="0" smtClean="0"/>
              <a:t> 4-го по 8-й </a:t>
            </a:r>
            <a:r>
              <a:rPr lang="ru-RU" dirty="0" err="1" smtClean="0"/>
              <a:t>тиждень</a:t>
            </a:r>
            <a:r>
              <a:rPr lang="ru-RU" dirty="0" smtClean="0"/>
              <a:t>; </a:t>
            </a:r>
            <a:r>
              <a:rPr lang="ru-RU" dirty="0" err="1" smtClean="0"/>
              <a:t>харчування</a:t>
            </a:r>
            <a:r>
              <a:rPr lang="ru-RU" dirty="0" smtClean="0"/>
              <a:t> через плаценту; </a:t>
            </a:r>
            <a:r>
              <a:rPr lang="ru-RU" dirty="0" err="1" smtClean="0"/>
              <a:t>йде</a:t>
            </a:r>
            <a:r>
              <a:rPr lang="ru-RU" dirty="0" smtClean="0"/>
              <a:t> органогенез;4) </a:t>
            </a:r>
            <a:r>
              <a:rPr lang="ru-RU" dirty="0" err="1" smtClean="0"/>
              <a:t>плодовий</a:t>
            </a:r>
            <a:r>
              <a:rPr lang="ru-RU" dirty="0" smtClean="0"/>
              <a:t> (</a:t>
            </a:r>
            <a:r>
              <a:rPr lang="ru-RU" dirty="0" err="1" smtClean="0"/>
              <a:t>зародок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плодом) - </a:t>
            </a:r>
            <a:r>
              <a:rPr lang="ru-RU" dirty="0" err="1" smtClean="0"/>
              <a:t>з</a:t>
            </a:r>
            <a:r>
              <a:rPr lang="ru-RU" dirty="0" smtClean="0"/>
              <a:t> 9-го </a:t>
            </a:r>
            <a:r>
              <a:rPr lang="ru-RU" dirty="0" err="1" smtClean="0"/>
              <a:t>тижня</a:t>
            </a:r>
            <a:r>
              <a:rPr lang="ru-RU" dirty="0" smtClean="0"/>
              <a:t> до </a:t>
            </a:r>
            <a:r>
              <a:rPr lang="ru-RU" dirty="0" err="1" smtClean="0"/>
              <a:t>народження</a:t>
            </a:r>
            <a:r>
              <a:rPr lang="ru-RU" dirty="0" smtClean="0"/>
              <a:t>; </a:t>
            </a:r>
            <a:r>
              <a:rPr lang="ru-RU" dirty="0" err="1" smtClean="0"/>
              <a:t>харчування</a:t>
            </a:r>
            <a:r>
              <a:rPr lang="ru-RU" dirty="0" smtClean="0"/>
              <a:t> через плаценту;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плоду 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систем.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72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клінічної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: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та </a:t>
            </a:r>
            <a:r>
              <a:rPr lang="ru-RU" dirty="0" err="1" smtClean="0"/>
              <a:t>серцебиття</a:t>
            </a:r>
            <a:r>
              <a:rPr lang="ru-RU" dirty="0" smtClean="0"/>
              <a:t>. </a:t>
            </a:r>
            <a:r>
              <a:rPr lang="ru-RU" dirty="0" err="1" smtClean="0"/>
              <a:t>Якийсь</a:t>
            </a:r>
            <a:r>
              <a:rPr lang="ru-RU" dirty="0" smtClean="0"/>
              <a:t> час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клінічної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впорядкований</a:t>
            </a:r>
            <a:r>
              <a:rPr lang="ru-RU" dirty="0" smtClean="0"/>
              <a:t> </a:t>
            </a:r>
            <a:r>
              <a:rPr lang="ru-RU" dirty="0" err="1" smtClean="0"/>
              <a:t>метаболізм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та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біологічна</a:t>
            </a:r>
            <a:r>
              <a:rPr lang="ru-RU" dirty="0" smtClean="0"/>
              <a:t> смерть,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припиненням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самооновлення</a:t>
            </a:r>
            <a:r>
              <a:rPr lang="ru-RU" dirty="0" smtClean="0"/>
              <a:t> в </a:t>
            </a:r>
            <a:r>
              <a:rPr lang="ru-RU" dirty="0" err="1" smtClean="0"/>
              <a:t>клітинах</a:t>
            </a:r>
            <a:r>
              <a:rPr lang="ru-RU" dirty="0" smtClean="0"/>
              <a:t> та тканинах,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упорядкованості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аутолізу</a:t>
            </a:r>
            <a:r>
              <a:rPr lang="ru-RU" dirty="0" smtClean="0"/>
              <a:t> та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розкладання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чутливі</a:t>
            </a:r>
            <a:r>
              <a:rPr lang="ru-RU" dirty="0" smtClean="0"/>
              <a:t> до </a:t>
            </a:r>
            <a:r>
              <a:rPr lang="ru-RU" dirty="0" err="1" smtClean="0"/>
              <a:t>нестачі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некротичні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через 5-6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короткий </a:t>
            </a:r>
            <a:r>
              <a:rPr lang="ru-RU" dirty="0" err="1" smtClean="0"/>
              <a:t>період</a:t>
            </a:r>
            <a:r>
              <a:rPr lang="ru-RU" dirty="0" smtClean="0"/>
              <a:t>, коли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,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(</a:t>
            </a:r>
            <a:r>
              <a:rPr lang="ru-RU" dirty="0" err="1" smtClean="0"/>
              <a:t>реанімація</a:t>
            </a:r>
            <a:r>
              <a:rPr lang="ru-RU" dirty="0" smtClean="0"/>
              <a:t>).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стану </a:t>
            </a:r>
            <a:r>
              <a:rPr lang="ru-RU" dirty="0" err="1" smtClean="0"/>
              <a:t>клінічної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не </a:t>
            </a:r>
            <a:r>
              <a:rPr lang="ru-RU" dirty="0" err="1" smtClean="0"/>
              <a:t>пошкоджені</a:t>
            </a:r>
            <a:r>
              <a:rPr lang="ru-RU" dirty="0" smtClean="0"/>
              <a:t> </a:t>
            </a:r>
            <a:r>
              <a:rPr lang="ru-RU" dirty="0" err="1" smtClean="0"/>
              <a:t>життєво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. </a:t>
            </a:r>
            <a:r>
              <a:rPr lang="ru-RU" dirty="0" err="1" smtClean="0"/>
              <a:t>Реанімація</a:t>
            </a:r>
            <a:r>
              <a:rPr lang="ru-RU" dirty="0" smtClean="0"/>
              <a:t> широко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РЕАЛІЗАЦІЯ ДІЇ ГЕНІВ В ОНТОГЕНЕЗІ</a:t>
            </a:r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лекціях</a:t>
            </a:r>
            <a:r>
              <a:rPr lang="ru-RU" dirty="0" smtClean="0"/>
              <a:t> ми </a:t>
            </a:r>
            <a:r>
              <a:rPr lang="ru-RU" dirty="0" err="1" smtClean="0"/>
              <a:t>розглядали</a:t>
            </a:r>
            <a:r>
              <a:rPr lang="ru-RU" dirty="0" smtClean="0"/>
              <a:t> «</a:t>
            </a:r>
            <a:r>
              <a:rPr lang="ru-RU" dirty="0" err="1" smtClean="0"/>
              <a:t>центральну</a:t>
            </a:r>
            <a:r>
              <a:rPr lang="ru-RU" dirty="0" smtClean="0"/>
              <a:t> догму </a:t>
            </a:r>
            <a:r>
              <a:rPr lang="ru-RU" dirty="0" err="1" smtClean="0"/>
              <a:t>молекулярної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»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сучасний</a:t>
            </a:r>
            <a:r>
              <a:rPr lang="ru-RU" dirty="0" smtClean="0"/>
              <a:t> стан.  По-перше, </a:t>
            </a:r>
            <a:r>
              <a:rPr lang="ru-RU" dirty="0" err="1" smtClean="0"/>
              <a:t>геномний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як </a:t>
            </a:r>
            <a:r>
              <a:rPr lang="ru-RU" dirty="0" err="1" smtClean="0"/>
              <a:t>внутрішньоалельну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міжалельну</a:t>
            </a:r>
            <a:r>
              <a:rPr lang="ru-RU" dirty="0" smtClean="0"/>
              <a:t>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конкретного гена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даний</a:t>
            </a:r>
            <a:r>
              <a:rPr lang="ru-RU" dirty="0" smtClean="0"/>
              <a:t> ген через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білків-ферментів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кодуються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генами,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течію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У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ген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По-друге</a:t>
            </a:r>
            <a:r>
              <a:rPr lang="ru-RU" dirty="0" smtClean="0"/>
              <a:t>, на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гена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зовнішньоїсередовища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структуру молекул ДНК </a:t>
            </a:r>
            <a:r>
              <a:rPr lang="ru-RU" dirty="0" err="1" smtClean="0"/>
              <a:t>і</a:t>
            </a:r>
            <a:r>
              <a:rPr lang="ru-RU" dirty="0" smtClean="0"/>
              <a:t> РНК, </a:t>
            </a:r>
            <a:r>
              <a:rPr lang="ru-RU" dirty="0" err="1" smtClean="0"/>
              <a:t>білків-ферментів</a:t>
            </a:r>
            <a:r>
              <a:rPr lang="ru-RU" dirty="0" smtClean="0"/>
              <a:t>, </a:t>
            </a:r>
            <a:r>
              <a:rPr lang="ru-RU" dirty="0" err="1" smtClean="0"/>
              <a:t>перебіг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та,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фенотипічний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гена.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ГЕНЕТИЧНІ ОСНОВИ ДИФЕРЕНЦІЮВАННЯ</a:t>
            </a:r>
          </a:p>
          <a:p>
            <a:r>
              <a:rPr lang="ru-RU" sz="1600" dirty="0" err="1" smtClean="0"/>
              <a:t>Яйцеклітина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унікальною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хімічний</a:t>
            </a:r>
            <a:r>
              <a:rPr lang="ru-RU" sz="1600" dirty="0" smtClean="0"/>
              <a:t> склад та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потенції</a:t>
            </a:r>
            <a:r>
              <a:rPr lang="ru-RU" sz="1600" dirty="0" smtClean="0"/>
              <a:t>. В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анімального</a:t>
            </a:r>
            <a:r>
              <a:rPr lang="ru-RU" sz="1600" dirty="0" smtClean="0"/>
              <a:t> полюса цитоплазма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ектодерми</a:t>
            </a:r>
            <a:r>
              <a:rPr lang="ru-RU" sz="1600" dirty="0" smtClean="0"/>
              <a:t>, в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вегетативного полюса - </a:t>
            </a:r>
            <a:r>
              <a:rPr lang="ru-RU" sz="1600" dirty="0" err="1" smtClean="0"/>
              <a:t>ентодерми</a:t>
            </a:r>
            <a:r>
              <a:rPr lang="ru-RU" sz="1600" dirty="0" smtClean="0"/>
              <a:t>, а на </a:t>
            </a:r>
            <a:r>
              <a:rPr lang="ru-RU" sz="1600" dirty="0" err="1" smtClean="0"/>
              <a:t>екваторі</a:t>
            </a:r>
            <a:r>
              <a:rPr lang="ru-RU" sz="1600" dirty="0" smtClean="0"/>
              <a:t> - </a:t>
            </a:r>
            <a:r>
              <a:rPr lang="ru-RU" sz="1600" dirty="0" err="1" smtClean="0"/>
              <a:t>мезодерми.Послідовність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диференціювання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наступним</a:t>
            </a:r>
            <a:r>
              <a:rPr lang="ru-RU" sz="1600" dirty="0" smtClean="0"/>
              <a:t> чином: - </a:t>
            </a:r>
            <a:r>
              <a:rPr lang="ru-RU" sz="1600" dirty="0" err="1" smtClean="0"/>
              <a:t>першо</a:t>
            </a:r>
            <a:r>
              <a:rPr lang="ru-RU" sz="1600" dirty="0" smtClean="0"/>
              <a:t> причиною </a:t>
            </a:r>
            <a:r>
              <a:rPr lang="ru-RU" sz="1600" dirty="0" err="1" smtClean="0"/>
              <a:t>диференціювання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різнорідність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посилюється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запліднення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сегрегація</a:t>
            </a:r>
            <a:r>
              <a:rPr lang="ru-RU" sz="1600" dirty="0" smtClean="0"/>
              <a:t>);- </a:t>
            </a:r>
            <a:r>
              <a:rPr lang="ru-RU" sz="1600" dirty="0" err="1" smtClean="0"/>
              <a:t>хімічна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різнорідність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різнорідність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цитоплазми</a:t>
            </a:r>
            <a:r>
              <a:rPr lang="ru-RU" sz="1600" dirty="0" smtClean="0"/>
              <a:t> </a:t>
            </a:r>
            <a:r>
              <a:rPr lang="ru-RU" sz="1600" dirty="0" err="1" smtClean="0"/>
              <a:t>бластомерів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в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бластомерах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індуктори</a:t>
            </a:r>
            <a:r>
              <a:rPr lang="ru-RU" sz="1600" dirty="0" smtClean="0"/>
              <a:t>;—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індуктори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включають</a:t>
            </a:r>
            <a:r>
              <a:rPr lang="ru-RU" sz="1600" dirty="0" smtClean="0"/>
              <a:t> у роботу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транскриптони</a:t>
            </a:r>
            <a:r>
              <a:rPr lang="ru-RU" sz="1600" dirty="0" smtClean="0"/>
              <a:t>;- </a:t>
            </a:r>
            <a:r>
              <a:rPr lang="ru-RU" sz="1600" dirty="0" err="1" smtClean="0"/>
              <a:t>синтезуються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білки-ферменти</a:t>
            </a:r>
            <a:r>
              <a:rPr lang="ru-RU" sz="1600" dirty="0" smtClean="0"/>
              <a:t>;-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білки-ферменти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каталізують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біохімічних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;— у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бластомерах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тканинноспецифічних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унаслідок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(</a:t>
            </a:r>
            <a:r>
              <a:rPr lang="ru-RU" sz="1600" dirty="0" err="1" smtClean="0"/>
              <a:t>морфологічна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різнорідність</a:t>
            </a:r>
            <a:r>
              <a:rPr lang="ru-RU" sz="1600" dirty="0" smtClean="0"/>
              <a:t>);-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тканини</a:t>
            </a:r>
            <a:r>
              <a:rPr lang="ru-RU" sz="1600" dirty="0" smtClean="0"/>
              <a:t>;- З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тканин </a:t>
            </a:r>
            <a:r>
              <a:rPr lang="ru-RU" sz="1600" dirty="0" err="1" smtClean="0"/>
              <a:t>формуються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органи.Положення</a:t>
            </a:r>
            <a:r>
              <a:rPr lang="ru-RU" sz="1600" dirty="0" smtClean="0"/>
              <a:t> про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цитоплазма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набір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включати</a:t>
            </a:r>
            <a:r>
              <a:rPr lang="ru-RU" sz="1600" dirty="0" smtClean="0"/>
              <a:t> у роботу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необхідні</a:t>
            </a:r>
            <a:r>
              <a:rPr lang="ru-RU" sz="1600" dirty="0" smtClean="0"/>
              <a:t> блоки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підтверджують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досліди</a:t>
            </a:r>
            <a:r>
              <a:rPr lang="ru-RU" sz="1600" dirty="0" smtClean="0"/>
              <a:t> Дж. </a:t>
            </a:r>
            <a:r>
              <a:rPr lang="ru-RU" sz="1600" dirty="0" err="1" smtClean="0"/>
              <a:t>Гердона</a:t>
            </a:r>
            <a:r>
              <a:rPr lang="ru-RU" sz="1600" dirty="0" smtClean="0"/>
              <a:t> (1964-1966). У </a:t>
            </a:r>
            <a:r>
              <a:rPr lang="ru-RU" sz="1600" dirty="0" err="1" smtClean="0"/>
              <a:t>яйцеклітину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жаби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віддаленим</a:t>
            </a:r>
            <a:r>
              <a:rPr lang="ru-RU" sz="1600" dirty="0" smtClean="0"/>
              <a:t> ядром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пересаджував</a:t>
            </a:r>
            <a:r>
              <a:rPr lang="ru-RU" sz="1600" dirty="0" smtClean="0"/>
              <a:t> ядро ​​</a:t>
            </a:r>
            <a:r>
              <a:rPr lang="ru-RU" sz="1600" dirty="0" err="1" smtClean="0"/>
              <a:t>соматичної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клітини</a:t>
            </a:r>
            <a:r>
              <a:rPr lang="ru-RU" sz="1600" dirty="0" smtClean="0"/>
              <a:t> (</a:t>
            </a:r>
            <a:r>
              <a:rPr lang="ru-RU" sz="1600" dirty="0" err="1" smtClean="0"/>
              <a:t>епітелія</a:t>
            </a:r>
            <a:r>
              <a:rPr lang="ru-RU" sz="1600" dirty="0" smtClean="0"/>
              <a:t> кишечника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шкіри</a:t>
            </a:r>
            <a:r>
              <a:rPr lang="ru-RU" sz="1600" dirty="0" smtClean="0"/>
              <a:t> головастика).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нормальні</a:t>
            </a:r>
            <a:r>
              <a:rPr lang="ru-RU" sz="1600" dirty="0" smtClean="0"/>
              <a:t> головастики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жаби</a:t>
            </a:r>
            <a:r>
              <a:rPr lang="ru-RU" sz="1600" dirty="0" smtClean="0"/>
              <a:t>. У 1996 р. у </a:t>
            </a:r>
            <a:r>
              <a:rPr lang="ru-RU" sz="1600" dirty="0" err="1" smtClean="0"/>
              <a:t>Шотландії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аналогічними</a:t>
            </a:r>
            <a:r>
              <a:rPr lang="ru-RU" sz="1600" dirty="0" smtClean="0"/>
              <a:t> методами (</a:t>
            </a:r>
            <a:r>
              <a:rPr lang="ru-RU" sz="1600" dirty="0" err="1" smtClean="0"/>
              <a:t>клонування</a:t>
            </a:r>
            <a:r>
              <a:rPr lang="ru-RU" sz="1600" dirty="0" smtClean="0"/>
              <a:t>) </a:t>
            </a:r>
            <a:r>
              <a:rPr lang="ru-RU" sz="1600" dirty="0" err="1" smtClean="0"/>
              <a:t>отримано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вівці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доводять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ядра </a:t>
            </a:r>
            <a:r>
              <a:rPr lang="ru-RU" sz="1600" dirty="0" err="1" smtClean="0"/>
              <a:t>соматичних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інформацію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розвитк</a:t>
            </a:r>
            <a:r>
              <a:rPr lang="ru-RU" sz="1600" dirty="0" smtClean="0"/>
              <a:t> у </a:t>
            </a:r>
            <a:r>
              <a:rPr lang="ru-RU" sz="1600" dirty="0" err="1" smtClean="0"/>
              <a:t>цілого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, а цитоплазма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 — </a:t>
            </a:r>
            <a:r>
              <a:rPr lang="ru-RU" sz="1600" dirty="0" err="1" smtClean="0"/>
              <a:t>повний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набір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індукторів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блоків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генів.Досвіди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Гердона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точних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генокопій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будь-якого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людини.Однак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маніпуляції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геномом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загрожують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серйозними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морально-етичними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наслідками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законодавча</a:t>
            </a:r>
            <a:r>
              <a:rPr lang="ru-RU" sz="1600" dirty="0" smtClean="0"/>
              <a:t> база. </a:t>
            </a:r>
            <a:r>
              <a:rPr lang="ru-RU" sz="1600" dirty="0" err="1" smtClean="0"/>
              <a:t>Останнім</a:t>
            </a:r>
            <a:r>
              <a:rPr lang="ru-RU" sz="1600" dirty="0" smtClean="0"/>
              <a:t> часом </a:t>
            </a:r>
            <a:r>
              <a:rPr lang="ru-RU" sz="1600" dirty="0" err="1" smtClean="0"/>
              <a:t>більшість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вчених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ставляться</a:t>
            </a:r>
            <a:r>
              <a:rPr lang="ru-RU" sz="1600" dirty="0" smtClean="0"/>
              <a:t> негативно до </a:t>
            </a:r>
            <a:r>
              <a:rPr lang="ru-RU" sz="1600" dirty="0" err="1" smtClean="0"/>
              <a:t>дослідів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клонування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людини.Умовно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поділити</a:t>
            </a:r>
            <a:r>
              <a:rPr lang="ru-RU" sz="1600" dirty="0" smtClean="0"/>
              <a:t> на три групи:1)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енергетичного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обміну</a:t>
            </a:r>
            <a:r>
              <a:rPr lang="ru-RU" sz="1600" dirty="0" smtClean="0"/>
              <a:t>);2)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тканини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синтез </a:t>
            </a:r>
            <a:r>
              <a:rPr lang="ru-RU" sz="1600" dirty="0" err="1" smtClean="0"/>
              <a:t>міозину</a:t>
            </a:r>
            <a:r>
              <a:rPr lang="ru-RU" sz="1600" dirty="0" smtClean="0"/>
              <a:t> у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м'язової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тканини</a:t>
            </a:r>
            <a:r>
              <a:rPr lang="ru-RU" sz="1600" dirty="0" smtClean="0"/>
              <a:t>);3) </a:t>
            </a:r>
            <a:r>
              <a:rPr lang="ru-RU" sz="1600" dirty="0" err="1" smtClean="0"/>
              <a:t>специфічні</a:t>
            </a:r>
            <a:r>
              <a:rPr lang="ru-RU" sz="1600" dirty="0" smtClean="0"/>
              <a:t> для одного типу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наприклад,гени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гемоглобіну</a:t>
            </a:r>
            <a:r>
              <a:rPr lang="ru-RU" sz="1600" dirty="0" smtClean="0"/>
              <a:t> в </a:t>
            </a:r>
            <a:r>
              <a:rPr lang="ru-RU" sz="1600" dirty="0" err="1" smtClean="0"/>
              <a:t>еритробластах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err="1" smtClean="0"/>
              <a:t>Головний</a:t>
            </a:r>
            <a:r>
              <a:rPr lang="ru-RU" sz="1700" dirty="0" smtClean="0"/>
              <a:t> </a:t>
            </a:r>
            <a:r>
              <a:rPr lang="ru-RU" sz="1700" dirty="0" err="1" smtClean="0"/>
              <a:t>механізм</a:t>
            </a:r>
            <a:r>
              <a:rPr lang="ru-RU" sz="1700" dirty="0" smtClean="0"/>
              <a:t> </a:t>
            </a:r>
            <a:r>
              <a:rPr lang="ru-RU" sz="1700" dirty="0" err="1" smtClean="0"/>
              <a:t>диференціювання</a:t>
            </a:r>
            <a:r>
              <a:rPr lang="ru-RU" sz="1700" dirty="0" smtClean="0"/>
              <a:t> - </a:t>
            </a:r>
            <a:r>
              <a:rPr lang="ru-RU" sz="1700" dirty="0" err="1" smtClean="0"/>
              <a:t>блокування</a:t>
            </a:r>
            <a:r>
              <a:rPr lang="ru-RU" sz="1700" dirty="0" smtClean="0"/>
              <a:t> та </a:t>
            </a:r>
            <a:r>
              <a:rPr lang="ru-RU" sz="1700" dirty="0" err="1" smtClean="0"/>
              <a:t>деблокування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різних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транскриптонів</a:t>
            </a:r>
            <a:r>
              <a:rPr lang="ru-RU" sz="1700" dirty="0" smtClean="0"/>
              <a:t> на кожному </a:t>
            </a:r>
            <a:r>
              <a:rPr lang="ru-RU" sz="1700" dirty="0" err="1" smtClean="0"/>
              <a:t>етапі</a:t>
            </a:r>
            <a:r>
              <a:rPr lang="ru-RU" sz="1700" dirty="0" smtClean="0"/>
              <a:t> онтогенезу (схема </a:t>
            </a:r>
            <a:r>
              <a:rPr lang="ru-RU" sz="1700" dirty="0" err="1" smtClean="0"/>
              <a:t>Георгієва</a:t>
            </a:r>
            <a:r>
              <a:rPr lang="ru-RU" sz="1700" dirty="0" smtClean="0"/>
              <a:t>). Так, </a:t>
            </a:r>
            <a:r>
              <a:rPr lang="ru-RU" sz="1700" dirty="0" err="1" smtClean="0"/>
              <a:t>щодо</a:t>
            </a:r>
            <a:r>
              <a:rPr lang="ru-RU" sz="1700" dirty="0" smtClean="0"/>
              <a:t> </a:t>
            </a:r>
            <a:r>
              <a:rPr lang="ru-RU" sz="1700" dirty="0" err="1" smtClean="0"/>
              <a:t>гігантських</a:t>
            </a:r>
            <a:r>
              <a:rPr lang="ru-RU" sz="1700" dirty="0" smtClean="0"/>
              <a:t> хромосом </a:t>
            </a:r>
            <a:r>
              <a:rPr lang="ru-RU" sz="1700" dirty="0" err="1" smtClean="0"/>
              <a:t>із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</a:t>
            </a:r>
            <a:r>
              <a:rPr lang="ru-RU" sz="1700" dirty="0" smtClean="0"/>
              <a:t> </a:t>
            </a:r>
            <a:r>
              <a:rPr lang="ru-RU" sz="1700" dirty="0" err="1" smtClean="0"/>
              <a:t>слинних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залоз</a:t>
            </a:r>
            <a:r>
              <a:rPr lang="ru-RU" sz="1700" dirty="0" smtClean="0"/>
              <a:t> комах </a:t>
            </a:r>
            <a:r>
              <a:rPr lang="ru-RU" sz="1700" dirty="0" err="1" smtClean="0"/>
              <a:t>вдалося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показати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у </a:t>
            </a:r>
            <a:r>
              <a:rPr lang="ru-RU" sz="1700" dirty="0" err="1" smtClean="0"/>
              <a:t>окремих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місцях</a:t>
            </a:r>
            <a:r>
              <a:rPr lang="ru-RU" sz="1700" dirty="0" smtClean="0"/>
              <a:t> </a:t>
            </a:r>
            <a:r>
              <a:rPr lang="ru-RU" sz="1700" dirty="0" err="1" smtClean="0"/>
              <a:t>хромосоми</a:t>
            </a:r>
            <a:r>
              <a:rPr lang="ru-RU" sz="1700" dirty="0" smtClean="0"/>
              <a:t> </a:t>
            </a:r>
            <a:r>
              <a:rPr lang="ru-RU" sz="1700" dirty="0" err="1" smtClean="0"/>
              <a:t>утворюються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здуття</a:t>
            </a:r>
            <a:r>
              <a:rPr lang="ru-RU" sz="1700" dirty="0" smtClean="0"/>
              <a:t> (</a:t>
            </a:r>
            <a:r>
              <a:rPr lang="ru-RU" sz="1700" dirty="0" err="1" smtClean="0"/>
              <a:t>пуфи</a:t>
            </a:r>
            <a:r>
              <a:rPr lang="ru-RU" sz="1700" dirty="0" smtClean="0"/>
              <a:t>). </a:t>
            </a:r>
            <a:r>
              <a:rPr lang="ru-RU" sz="1700" dirty="0" err="1" smtClean="0"/>
              <a:t>Дезоксирибонуклеопротеїдні</a:t>
            </a:r>
            <a:r>
              <a:rPr lang="ru-RU" sz="1700" dirty="0" smtClean="0"/>
              <a:t> нитки у </a:t>
            </a:r>
            <a:r>
              <a:rPr lang="ru-RU" sz="1700" dirty="0" err="1" smtClean="0"/>
              <a:t>цих</a:t>
            </a:r>
            <a:r>
              <a:rPr lang="ru-RU" sz="1700" dirty="0" smtClean="0"/>
              <a:t> </a:t>
            </a:r>
            <a:r>
              <a:rPr lang="ru-RU" sz="1700" dirty="0" err="1" smtClean="0"/>
              <a:t>ділянках</a:t>
            </a:r>
            <a:r>
              <a:rPr lang="ru-RU" sz="1700" dirty="0" smtClean="0"/>
              <a:t> </a:t>
            </a:r>
            <a:r>
              <a:rPr lang="ru-RU" sz="1700" dirty="0" err="1" smtClean="0"/>
              <a:t>деспіралізовані</a:t>
            </a:r>
            <a:r>
              <a:rPr lang="ru-RU" sz="1700" dirty="0" smtClean="0"/>
              <a:t>,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них </a:t>
            </a:r>
            <a:r>
              <a:rPr lang="ru-RU" sz="1700" dirty="0" err="1" smtClean="0"/>
              <a:t>йде</a:t>
            </a:r>
            <a:r>
              <a:rPr lang="ru-RU" sz="1700" dirty="0" smtClean="0"/>
              <a:t> </a:t>
            </a:r>
            <a:r>
              <a:rPr lang="ru-RU" sz="1700" dirty="0" err="1" smtClean="0"/>
              <a:t>зчитування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інформації</a:t>
            </a:r>
            <a:r>
              <a:rPr lang="ru-RU" sz="1700" dirty="0" smtClean="0"/>
              <a:t>. </a:t>
            </a:r>
            <a:r>
              <a:rPr lang="ru-RU" sz="1700" dirty="0" err="1" smtClean="0"/>
              <a:t>Залежно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стадії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розвитку</a:t>
            </a:r>
            <a:r>
              <a:rPr lang="ru-RU" sz="1700" dirty="0" smtClean="0"/>
              <a:t> </a:t>
            </a:r>
            <a:r>
              <a:rPr lang="ru-RU" sz="1700" dirty="0" err="1" smtClean="0"/>
              <a:t>пуфи</a:t>
            </a:r>
            <a:r>
              <a:rPr lang="ru-RU" sz="1700" dirty="0" smtClean="0"/>
              <a:t> </a:t>
            </a:r>
            <a:r>
              <a:rPr lang="ru-RU" sz="1700" dirty="0" err="1" smtClean="0"/>
              <a:t>з'являються</a:t>
            </a:r>
            <a:r>
              <a:rPr lang="ru-RU" sz="1700" dirty="0" smtClean="0"/>
              <a:t> у </a:t>
            </a:r>
            <a:r>
              <a:rPr lang="ru-RU" sz="1700" dirty="0" err="1" smtClean="0"/>
              <a:t>різних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ділянках</a:t>
            </a:r>
            <a:r>
              <a:rPr lang="ru-RU" sz="1700" dirty="0" smtClean="0"/>
              <a:t> ниток. Так, у личинки мухи </a:t>
            </a:r>
            <a:r>
              <a:rPr lang="ru-RU" sz="1700" dirty="0" err="1" smtClean="0"/>
              <a:t>дрозофіли</a:t>
            </a:r>
            <a:r>
              <a:rPr lang="ru-RU" sz="1700" dirty="0" smtClean="0"/>
              <a:t> в </a:t>
            </a:r>
            <a:r>
              <a:rPr lang="ru-RU" sz="1700" dirty="0" err="1" smtClean="0"/>
              <a:t>клітинах</a:t>
            </a:r>
            <a:r>
              <a:rPr lang="ru-RU" sz="1700" dirty="0" smtClean="0"/>
              <a:t> </a:t>
            </a:r>
            <a:r>
              <a:rPr lang="ru-RU" sz="1700" dirty="0" err="1" smtClean="0"/>
              <a:t>слинних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залоз</a:t>
            </a:r>
            <a:r>
              <a:rPr lang="ru-RU" sz="1700" dirty="0" smtClean="0"/>
              <a:t> одна </a:t>
            </a:r>
            <a:r>
              <a:rPr lang="ru-RU" sz="1700" dirty="0" err="1" smtClean="0"/>
              <a:t>з</a:t>
            </a:r>
            <a:r>
              <a:rPr lang="ru-RU" sz="1700" dirty="0" smtClean="0"/>
              <a:t> хромосом </a:t>
            </a:r>
            <a:r>
              <a:rPr lang="ru-RU" sz="1700" dirty="0" err="1" smtClean="0"/>
              <a:t>наприкінці</a:t>
            </a:r>
            <a:r>
              <a:rPr lang="ru-RU" sz="1700" dirty="0" smtClean="0"/>
              <a:t> </a:t>
            </a:r>
            <a:r>
              <a:rPr lang="ru-RU" sz="1700" dirty="0" err="1" smtClean="0"/>
              <a:t>третьої</a:t>
            </a:r>
            <a:r>
              <a:rPr lang="ru-RU" sz="1700" dirty="0" smtClean="0"/>
              <a:t> </a:t>
            </a:r>
            <a:r>
              <a:rPr lang="ru-RU" sz="1700" dirty="0" err="1" smtClean="0"/>
              <a:t>личинкової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стадії</a:t>
            </a:r>
            <a:r>
              <a:rPr lang="ru-RU" sz="1700" dirty="0" smtClean="0"/>
              <a:t> </a:t>
            </a:r>
            <a:r>
              <a:rPr lang="ru-RU" sz="1700" dirty="0" err="1" smtClean="0"/>
              <a:t>має</a:t>
            </a:r>
            <a:r>
              <a:rPr lang="ru-RU" sz="1700" dirty="0" smtClean="0"/>
              <a:t> три </a:t>
            </a:r>
            <a:r>
              <a:rPr lang="ru-RU" sz="1700" dirty="0" err="1" smtClean="0"/>
              <a:t>характерних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пуфи</a:t>
            </a:r>
            <a:r>
              <a:rPr lang="ru-RU" sz="1700" dirty="0" smtClean="0"/>
              <a:t>. Коли личинка </a:t>
            </a:r>
            <a:r>
              <a:rPr lang="ru-RU" sz="1700" dirty="0" err="1" smtClean="0"/>
              <a:t>перетворюється</a:t>
            </a:r>
            <a:r>
              <a:rPr lang="ru-RU" sz="1700" dirty="0" smtClean="0"/>
              <a:t> на </a:t>
            </a:r>
            <a:r>
              <a:rPr lang="ru-RU" sz="1700" dirty="0" err="1" smtClean="0"/>
              <a:t>передкуколку</a:t>
            </a:r>
            <a:r>
              <a:rPr lang="ru-RU" sz="1700" dirty="0" smtClean="0"/>
              <a:t>, вони </a:t>
            </a:r>
            <a:r>
              <a:rPr lang="ru-RU" sz="1700" dirty="0" err="1" smtClean="0"/>
              <a:t>зникають</a:t>
            </a:r>
            <a:r>
              <a:rPr lang="ru-RU" sz="1700" dirty="0" smtClean="0"/>
              <a:t>, </a:t>
            </a:r>
            <a:r>
              <a:rPr lang="ru-RU" sz="1700" dirty="0" err="1" smtClean="0"/>
              <a:t>але</a:t>
            </a:r>
            <a:r>
              <a:rPr lang="ru-RU" sz="1700" dirty="0" smtClean="0"/>
              <a:t> </a:t>
            </a:r>
            <a:r>
              <a:rPr lang="ru-RU" sz="1700" dirty="0" err="1" smtClean="0"/>
              <a:t>замість</a:t>
            </a:r>
            <a:r>
              <a:rPr lang="ru-RU" sz="1700" dirty="0" smtClean="0"/>
              <a:t> них в </a:t>
            </a:r>
            <a:r>
              <a:rPr lang="ru-RU" sz="1700" dirty="0" err="1" smtClean="0"/>
              <a:t>іншому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локусі</a:t>
            </a:r>
            <a:r>
              <a:rPr lang="ru-RU" sz="1700" dirty="0" smtClean="0"/>
              <a:t> </a:t>
            </a:r>
            <a:r>
              <a:rPr lang="ru-RU" sz="1700" dirty="0" err="1" smtClean="0"/>
              <a:t>цієї</a:t>
            </a:r>
            <a:r>
              <a:rPr lang="ru-RU" sz="1700" dirty="0" smtClean="0"/>
              <a:t> ж </a:t>
            </a:r>
            <a:r>
              <a:rPr lang="ru-RU" sz="1700" dirty="0" err="1" smtClean="0"/>
              <a:t>хромосоми</a:t>
            </a:r>
            <a:r>
              <a:rPr lang="ru-RU" sz="1700" dirty="0" smtClean="0"/>
              <a:t> </a:t>
            </a:r>
            <a:r>
              <a:rPr lang="ru-RU" sz="1700" dirty="0" err="1" smtClean="0"/>
              <a:t>утворюється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характерний</a:t>
            </a:r>
            <a:r>
              <a:rPr lang="ru-RU" sz="1700" dirty="0" smtClean="0"/>
              <a:t> пуф. На </a:t>
            </a:r>
            <a:r>
              <a:rPr lang="ru-RU" sz="1700" dirty="0" err="1" smtClean="0"/>
              <a:t>ранніх</a:t>
            </a:r>
            <a:r>
              <a:rPr lang="ru-RU" sz="1700" dirty="0" smtClean="0"/>
              <a:t> </a:t>
            </a:r>
            <a:r>
              <a:rPr lang="ru-RU" sz="1700" dirty="0" err="1" smtClean="0"/>
              <a:t>стадіях</a:t>
            </a:r>
            <a:r>
              <a:rPr lang="ru-RU" sz="1700" dirty="0" smtClean="0"/>
              <a:t> </a:t>
            </a:r>
            <a:r>
              <a:rPr lang="ru-RU" sz="1700" dirty="0" err="1" smtClean="0"/>
              <a:t>дроблення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бластомери</a:t>
            </a:r>
            <a:r>
              <a:rPr lang="ru-RU" sz="1700" dirty="0" smtClean="0"/>
              <a:t> </a:t>
            </a:r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тотипотентними</a:t>
            </a:r>
            <a:r>
              <a:rPr lang="ru-RU" sz="1700" dirty="0" smtClean="0"/>
              <a:t>, </a:t>
            </a:r>
            <a:r>
              <a:rPr lang="ru-RU" sz="1700" dirty="0" err="1" smtClean="0"/>
              <a:t>тобто</a:t>
            </a:r>
            <a:r>
              <a:rPr lang="ru-RU" sz="1700" dirty="0" smtClean="0"/>
              <a:t> </a:t>
            </a:r>
            <a:r>
              <a:rPr lang="ru-RU" sz="1700" dirty="0" err="1" smtClean="0"/>
              <a:t>кожен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них </a:t>
            </a:r>
            <a:r>
              <a:rPr lang="ru-RU" sz="1700" dirty="0" err="1" smtClean="0"/>
              <a:t>може</a:t>
            </a:r>
            <a:r>
              <a:rPr lang="ru-RU" sz="1700" dirty="0" smtClean="0"/>
              <a:t> </a:t>
            </a:r>
            <a:r>
              <a:rPr lang="ru-RU" sz="1700" dirty="0" err="1" smtClean="0"/>
              <a:t>дати</a:t>
            </a:r>
            <a:r>
              <a:rPr lang="ru-RU" sz="1700" dirty="0" smtClean="0"/>
              <a:t> початок </a:t>
            </a:r>
            <a:r>
              <a:rPr lang="ru-RU" sz="1700" dirty="0" err="1" smtClean="0"/>
              <a:t>цілого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організму</a:t>
            </a:r>
            <a:r>
              <a:rPr lang="ru-RU" sz="1700" dirty="0" smtClean="0"/>
              <a:t>. У таких </a:t>
            </a:r>
            <a:r>
              <a:rPr lang="ru-RU" sz="1700" dirty="0" err="1" smtClean="0"/>
              <a:t>клітинах</a:t>
            </a:r>
            <a:r>
              <a:rPr lang="ru-RU" sz="1700" dirty="0" smtClean="0"/>
              <a:t> </a:t>
            </a:r>
            <a:r>
              <a:rPr lang="ru-RU" sz="1700" dirty="0" err="1" smtClean="0"/>
              <a:t>може</a:t>
            </a:r>
            <a:r>
              <a:rPr lang="ru-RU" sz="1700" dirty="0" smtClean="0"/>
              <a:t> </a:t>
            </a:r>
            <a:r>
              <a:rPr lang="ru-RU" sz="1700" dirty="0" err="1" smtClean="0"/>
              <a:t>включатися</a:t>
            </a:r>
            <a:r>
              <a:rPr lang="ru-RU" sz="1700" dirty="0" smtClean="0"/>
              <a:t> в роботу </a:t>
            </a:r>
            <a:r>
              <a:rPr lang="ru-RU" sz="1700" dirty="0" err="1" smtClean="0"/>
              <a:t>більшість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блоків</a:t>
            </a:r>
            <a:r>
              <a:rPr lang="ru-RU" sz="1700" dirty="0" smtClean="0"/>
              <a:t> </a:t>
            </a:r>
            <a:r>
              <a:rPr lang="ru-RU" sz="1700" dirty="0" err="1" smtClean="0"/>
              <a:t>генів</a:t>
            </a:r>
            <a:r>
              <a:rPr lang="ru-RU" sz="1700" dirty="0" smtClean="0"/>
              <a:t>. </a:t>
            </a:r>
            <a:r>
              <a:rPr lang="ru-RU" sz="1700" dirty="0" err="1" smtClean="0"/>
              <a:t>Встановлено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у тритона </a:t>
            </a:r>
            <a:r>
              <a:rPr lang="ru-RU" sz="1700" dirty="0" err="1" smtClean="0"/>
              <a:t>тотипотентність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зберігається</a:t>
            </a:r>
            <a:r>
              <a:rPr lang="ru-RU" sz="1700" dirty="0" smtClean="0"/>
              <a:t> до </a:t>
            </a:r>
            <a:r>
              <a:rPr lang="ru-RU" sz="1700" dirty="0" err="1" smtClean="0"/>
              <a:t>стадії</a:t>
            </a:r>
            <a:r>
              <a:rPr lang="ru-RU" sz="1700" dirty="0" smtClean="0"/>
              <a:t> 16 </a:t>
            </a:r>
            <a:r>
              <a:rPr lang="ru-RU" sz="1700" dirty="0" err="1" smtClean="0"/>
              <a:t>бластомерів</a:t>
            </a:r>
            <a:r>
              <a:rPr lang="ru-RU" sz="1700" dirty="0" smtClean="0"/>
              <a:t>, у </a:t>
            </a:r>
            <a:r>
              <a:rPr lang="ru-RU" sz="1700" dirty="0" err="1" smtClean="0"/>
              <a:t>кроликів</a:t>
            </a:r>
            <a:r>
              <a:rPr lang="ru-RU" sz="1700" dirty="0" smtClean="0"/>
              <a:t> - до 4. Про </a:t>
            </a:r>
            <a:r>
              <a:rPr lang="ru-RU" sz="1700" dirty="0" err="1" smtClean="0"/>
              <a:t>існування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тотипотентності</a:t>
            </a:r>
            <a:r>
              <a:rPr lang="ru-RU" sz="1700" dirty="0" smtClean="0"/>
              <a:t> </a:t>
            </a:r>
            <a:r>
              <a:rPr lang="ru-RU" sz="1700" dirty="0" err="1" smtClean="0"/>
              <a:t>бластомерів</a:t>
            </a:r>
            <a:r>
              <a:rPr lang="ru-RU" sz="1700" dirty="0" smtClean="0"/>
              <a:t> у </a:t>
            </a:r>
            <a:r>
              <a:rPr lang="ru-RU" sz="1700" dirty="0" err="1" smtClean="0"/>
              <a:t>людини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говорять</a:t>
            </a:r>
            <a:r>
              <a:rPr lang="ru-RU" sz="1700" dirty="0" smtClean="0"/>
              <a:t> </a:t>
            </a:r>
            <a:r>
              <a:rPr lang="ru-RU" sz="1700" dirty="0" err="1" smtClean="0"/>
              <a:t>випадки</a:t>
            </a:r>
            <a:r>
              <a:rPr lang="ru-RU" sz="1700" dirty="0" smtClean="0"/>
              <a:t> </a:t>
            </a:r>
            <a:r>
              <a:rPr lang="ru-RU" sz="1700" dirty="0" err="1" smtClean="0"/>
              <a:t>народження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декількох</a:t>
            </a:r>
            <a:r>
              <a:rPr lang="ru-RU" sz="1700" dirty="0" smtClean="0"/>
              <a:t> </a:t>
            </a:r>
            <a:r>
              <a:rPr lang="ru-RU" sz="1700" dirty="0" err="1" smtClean="0"/>
              <a:t>монозиготних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близнюків</a:t>
            </a:r>
            <a:r>
              <a:rPr lang="ru-RU" sz="1700" dirty="0" smtClean="0"/>
              <a:t>. </a:t>
            </a:r>
            <a:r>
              <a:rPr lang="ru-RU" sz="1700" dirty="0" err="1" smtClean="0"/>
              <a:t>Поступово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клітини</a:t>
            </a:r>
            <a:r>
              <a:rPr lang="ru-RU" sz="1700" dirty="0" smtClean="0"/>
              <a:t> </a:t>
            </a:r>
            <a:r>
              <a:rPr lang="ru-RU" sz="1700" dirty="0" err="1" smtClean="0"/>
              <a:t>стають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детермінованими</a:t>
            </a:r>
            <a:r>
              <a:rPr lang="ru-RU" sz="1700" dirty="0" smtClean="0"/>
              <a:t>, </a:t>
            </a:r>
            <a:r>
              <a:rPr lang="ru-RU" sz="1700" dirty="0" err="1" smtClean="0"/>
              <a:t>тобто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розвиток</a:t>
            </a:r>
            <a:r>
              <a:rPr lang="ru-RU" sz="1700" dirty="0" smtClean="0"/>
              <a:t> </a:t>
            </a:r>
            <a:r>
              <a:rPr lang="ru-RU" sz="1700" dirty="0" err="1" smtClean="0"/>
              <a:t>їх</a:t>
            </a:r>
            <a:r>
              <a:rPr lang="ru-RU" sz="1700" dirty="0" smtClean="0"/>
              <a:t> </a:t>
            </a:r>
            <a:r>
              <a:rPr lang="ru-RU" sz="1700" dirty="0" err="1" smtClean="0"/>
              <a:t>вже</a:t>
            </a:r>
            <a:r>
              <a:rPr lang="ru-RU" sz="1700" dirty="0" smtClean="0"/>
              <a:t> остаточно </a:t>
            </a:r>
            <a:r>
              <a:rPr lang="ru-RU" sz="1700" dirty="0" err="1" smtClean="0"/>
              <a:t>запрограмовано</a:t>
            </a:r>
            <a:r>
              <a:rPr lang="ru-RU" sz="1700" dirty="0" smtClean="0"/>
              <a:t>, </a:t>
            </a:r>
            <a:r>
              <a:rPr lang="ru-RU" sz="1700" dirty="0" err="1" smtClean="0"/>
              <a:t>і</a:t>
            </a:r>
            <a:r>
              <a:rPr lang="ru-RU" sz="1700" dirty="0" smtClean="0"/>
              <a:t> вони </a:t>
            </a:r>
            <a:r>
              <a:rPr lang="ru-RU" sz="1700" dirty="0" err="1" smtClean="0"/>
              <a:t>можуть</a:t>
            </a:r>
            <a:r>
              <a:rPr lang="ru-RU" sz="1700" dirty="0" smtClean="0"/>
              <a:t> </a:t>
            </a:r>
            <a:r>
              <a:rPr lang="ru-RU" sz="1700" dirty="0" err="1" smtClean="0"/>
              <a:t>дати</a:t>
            </a:r>
            <a:r>
              <a:rPr lang="ru-RU" sz="1700" dirty="0" smtClean="0"/>
              <a:t> початок </a:t>
            </a:r>
            <a:r>
              <a:rPr lang="ru-RU" sz="1700" dirty="0" err="1" smtClean="0"/>
              <a:t>лише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клітинам</a:t>
            </a:r>
            <a:r>
              <a:rPr lang="ru-RU" sz="1700" dirty="0" smtClean="0"/>
              <a:t> </a:t>
            </a:r>
            <a:r>
              <a:rPr lang="ru-RU" sz="1700" dirty="0" err="1" smtClean="0"/>
              <a:t>певного</a:t>
            </a:r>
            <a:r>
              <a:rPr lang="ru-RU" sz="1700" dirty="0" smtClean="0"/>
              <a:t> типу, </a:t>
            </a:r>
            <a:r>
              <a:rPr lang="ru-RU" sz="1700" dirty="0" err="1" smtClean="0"/>
              <a:t>наприклад</a:t>
            </a:r>
            <a:r>
              <a:rPr lang="ru-RU" sz="1700" dirty="0" smtClean="0"/>
              <a:t> </a:t>
            </a:r>
            <a:r>
              <a:rPr lang="ru-RU" sz="1700" dirty="0" err="1" smtClean="0"/>
              <a:t>епітеліальним</a:t>
            </a:r>
            <a:r>
              <a:rPr lang="ru-RU" sz="1700" dirty="0" smtClean="0"/>
              <a:t>, </a:t>
            </a:r>
            <a:r>
              <a:rPr lang="ru-RU" sz="1700" dirty="0" err="1" smtClean="0"/>
              <a:t>нервовим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ін</a:t>
            </a:r>
            <a:r>
              <a:rPr lang="ru-RU" sz="1700" dirty="0" smtClean="0"/>
              <a:t>. У </a:t>
            </a:r>
            <a:r>
              <a:rPr lang="ru-RU" sz="1700" dirty="0" err="1" smtClean="0"/>
              <a:t>цих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клітинах</a:t>
            </a:r>
            <a:r>
              <a:rPr lang="ru-RU" sz="1700" dirty="0" smtClean="0"/>
              <a:t> </a:t>
            </a:r>
            <a:r>
              <a:rPr lang="ru-RU" sz="1700" dirty="0" err="1" smtClean="0"/>
              <a:t>можуть</a:t>
            </a:r>
            <a:r>
              <a:rPr lang="ru-RU" sz="1700" dirty="0" smtClean="0"/>
              <a:t> </a:t>
            </a:r>
            <a:r>
              <a:rPr lang="ru-RU" sz="1700" dirty="0" err="1" smtClean="0"/>
              <a:t>працювати</a:t>
            </a:r>
            <a:r>
              <a:rPr lang="ru-RU" sz="1700" dirty="0" smtClean="0"/>
              <a:t> </a:t>
            </a:r>
            <a:r>
              <a:rPr lang="ru-RU" sz="1700" dirty="0" err="1" smtClean="0"/>
              <a:t>лише</a:t>
            </a:r>
            <a:r>
              <a:rPr lang="ru-RU" sz="1700" dirty="0" smtClean="0"/>
              <a:t> </a:t>
            </a:r>
            <a:r>
              <a:rPr lang="ru-RU" sz="1700" dirty="0" err="1" smtClean="0"/>
              <a:t>певні</a:t>
            </a:r>
            <a:r>
              <a:rPr lang="ru-RU" sz="1700" dirty="0" smtClean="0"/>
              <a:t> блоки </a:t>
            </a:r>
            <a:r>
              <a:rPr lang="ru-RU" sz="1700" dirty="0" err="1" smtClean="0"/>
              <a:t>генів</a:t>
            </a:r>
            <a:r>
              <a:rPr lang="ru-RU" sz="1700" dirty="0" smtClean="0"/>
              <a:t>, а </a:t>
            </a:r>
            <a:r>
              <a:rPr lang="ru-RU" sz="1700" dirty="0" err="1" smtClean="0"/>
              <a:t>інші</a:t>
            </a:r>
            <a:r>
              <a:rPr lang="ru-RU" sz="1700" dirty="0" smtClean="0"/>
              <a:t> </a:t>
            </a:r>
            <a:r>
              <a:rPr lang="ru-RU" sz="1700" dirty="0" err="1" smtClean="0"/>
              <a:t>повністю</a:t>
            </a:r>
            <a:r>
              <a:rPr lang="ru-RU" sz="1700" dirty="0" smtClean="0"/>
              <a:t> </a:t>
            </a:r>
            <a:r>
              <a:rPr lang="ru-RU" sz="1700" dirty="0" err="1" smtClean="0"/>
              <a:t>заблоковані</a:t>
            </a:r>
            <a:r>
              <a:rPr lang="ru-RU" sz="1700" dirty="0" smtClean="0"/>
              <a:t> (</a:t>
            </a:r>
            <a:r>
              <a:rPr lang="ru-RU" sz="1700" dirty="0" err="1" smtClean="0"/>
              <a:t>виключені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роботи</a:t>
            </a:r>
            <a:r>
              <a:rPr lang="ru-RU" sz="1700" dirty="0" smtClean="0"/>
              <a:t>).</a:t>
            </a:r>
            <a:endParaRPr lang="ru-RU" sz="1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797152"/>
            <a:ext cx="914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err="1" smtClean="0"/>
              <a:t>Розрізняють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дві</a:t>
            </a:r>
            <a:r>
              <a:rPr lang="ru-RU" sz="1700" dirty="0" smtClean="0"/>
              <a:t> </a:t>
            </a:r>
            <a:r>
              <a:rPr lang="ru-RU" sz="1700" dirty="0" err="1" smtClean="0"/>
              <a:t>фази</a:t>
            </a:r>
            <a:r>
              <a:rPr lang="ru-RU" sz="1700" dirty="0" smtClean="0"/>
              <a:t> </a:t>
            </a:r>
            <a:r>
              <a:rPr lang="ru-RU" sz="1700" dirty="0" err="1" smtClean="0"/>
              <a:t>диференціювання</a:t>
            </a:r>
            <a:r>
              <a:rPr lang="ru-RU" sz="1700" dirty="0" smtClean="0"/>
              <a:t>: </a:t>
            </a:r>
            <a:r>
              <a:rPr lang="ru-RU" sz="1700" dirty="0" err="1" smtClean="0"/>
              <a:t>залежну</a:t>
            </a:r>
            <a:r>
              <a:rPr lang="ru-RU" sz="1700" dirty="0" smtClean="0"/>
              <a:t> та </a:t>
            </a:r>
            <a:r>
              <a:rPr lang="ru-RU" sz="1700" dirty="0" err="1" smtClean="0"/>
              <a:t>незалежну</a:t>
            </a:r>
            <a:r>
              <a:rPr lang="ru-RU" sz="1700" dirty="0" smtClean="0"/>
              <a:t>. На початку </a:t>
            </a:r>
            <a:r>
              <a:rPr lang="ru-RU" sz="1700" dirty="0" err="1" smtClean="0"/>
              <a:t>ембріогенезу</a:t>
            </a:r>
            <a:r>
              <a:rPr lang="ru-RU" sz="1700" dirty="0" smtClean="0"/>
              <a:t> (до </a:t>
            </a:r>
            <a:r>
              <a:rPr lang="ru-RU" sz="1700" dirty="0" err="1" smtClean="0"/>
              <a:t>стадії</a:t>
            </a:r>
            <a:r>
              <a:rPr lang="ru-RU" sz="1700" dirty="0" smtClean="0"/>
              <a:t> </a:t>
            </a:r>
            <a:r>
              <a:rPr lang="ru-RU" sz="1700" dirty="0" err="1" smtClean="0"/>
              <a:t>ранньої</a:t>
            </a:r>
            <a:r>
              <a:rPr lang="ru-RU" sz="1700" dirty="0" smtClean="0"/>
              <a:t> </a:t>
            </a:r>
            <a:r>
              <a:rPr lang="ru-RU" sz="1700" dirty="0" err="1" smtClean="0"/>
              <a:t>гаструли</a:t>
            </a:r>
            <a:r>
              <a:rPr lang="ru-RU" sz="1700" dirty="0" smtClean="0"/>
              <a:t>) </a:t>
            </a:r>
            <a:r>
              <a:rPr lang="ru-RU" sz="1700" dirty="0" err="1" smtClean="0"/>
              <a:t>спостерігається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залежне</a:t>
            </a:r>
            <a:r>
              <a:rPr lang="ru-RU" sz="1700" dirty="0" smtClean="0"/>
              <a:t> </a:t>
            </a:r>
            <a:r>
              <a:rPr lang="ru-RU" sz="1700" dirty="0" err="1" smtClean="0"/>
              <a:t>диференціювання</a:t>
            </a:r>
            <a:r>
              <a:rPr lang="ru-RU" sz="1700" dirty="0" smtClean="0"/>
              <a:t>, коли </a:t>
            </a:r>
            <a:r>
              <a:rPr lang="ru-RU" sz="1700" dirty="0" err="1" smtClean="0"/>
              <a:t>клітини</a:t>
            </a:r>
            <a:r>
              <a:rPr lang="ru-RU" sz="1700" dirty="0" smtClean="0"/>
              <a:t> </a:t>
            </a:r>
            <a:r>
              <a:rPr lang="ru-RU" sz="1700" dirty="0" err="1" smtClean="0"/>
              <a:t>ще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відносно</a:t>
            </a:r>
            <a:r>
              <a:rPr lang="ru-RU" sz="1700" dirty="0" smtClean="0"/>
              <a:t> </a:t>
            </a:r>
            <a:r>
              <a:rPr lang="ru-RU" sz="1700" dirty="0" err="1" smtClean="0"/>
              <a:t>тотипотентні</a:t>
            </a:r>
            <a:r>
              <a:rPr lang="ru-RU" sz="1700" dirty="0" smtClean="0"/>
              <a:t> та </a:t>
            </a:r>
            <a:r>
              <a:rPr lang="ru-RU" sz="1700" dirty="0" err="1" smtClean="0"/>
              <a:t>їх</a:t>
            </a:r>
            <a:r>
              <a:rPr lang="ru-RU" sz="1700" dirty="0" smtClean="0"/>
              <a:t> </a:t>
            </a:r>
            <a:r>
              <a:rPr lang="ru-RU" sz="1700" dirty="0" err="1" smtClean="0"/>
              <a:t>диференціювання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залежить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індукторів</a:t>
            </a:r>
            <a:r>
              <a:rPr lang="ru-RU" sz="1700" dirty="0" smtClean="0"/>
              <a:t> </a:t>
            </a:r>
            <a:r>
              <a:rPr lang="ru-RU" sz="1700" dirty="0" err="1" smtClean="0"/>
              <a:t>та</a:t>
            </a:r>
            <a:r>
              <a:rPr lang="ru-RU" sz="1700" dirty="0" smtClean="0"/>
              <a:t> </a:t>
            </a:r>
            <a:r>
              <a:rPr lang="ru-RU" sz="1700" dirty="0" err="1" smtClean="0"/>
              <a:t>сусідніх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клітин.Наприклад</a:t>
            </a:r>
            <a:r>
              <a:rPr lang="ru-RU" sz="1700" dirty="0" smtClean="0"/>
              <a:t>, </a:t>
            </a:r>
            <a:r>
              <a:rPr lang="ru-RU" sz="1700" dirty="0" err="1" smtClean="0"/>
              <a:t>клітини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ектодерми</a:t>
            </a:r>
            <a:r>
              <a:rPr lang="ru-RU" sz="1700" dirty="0" smtClean="0"/>
              <a:t> </a:t>
            </a:r>
            <a:r>
              <a:rPr lang="ru-RU" sz="1700" dirty="0" err="1" smtClean="0"/>
              <a:t>спинної</a:t>
            </a:r>
            <a:r>
              <a:rPr lang="ru-RU" sz="1700" dirty="0" smtClean="0"/>
              <a:t> </a:t>
            </a:r>
            <a:r>
              <a:rPr lang="ru-RU" sz="1700" dirty="0" err="1" smtClean="0"/>
              <a:t>частини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зародка</a:t>
            </a:r>
            <a:r>
              <a:rPr lang="ru-RU" sz="1700" dirty="0" smtClean="0"/>
              <a:t> </a:t>
            </a:r>
            <a:r>
              <a:rPr lang="ru-RU" sz="1700" dirty="0" err="1" smtClean="0"/>
              <a:t>хордових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дають</a:t>
            </a:r>
            <a:r>
              <a:rPr lang="ru-RU" sz="1700" dirty="0" smtClean="0"/>
              <a:t> початок </a:t>
            </a:r>
            <a:r>
              <a:rPr lang="ru-RU" sz="1700" dirty="0" err="1" smtClean="0"/>
              <a:t>нервовій</a:t>
            </a:r>
            <a:r>
              <a:rPr lang="ru-RU" sz="1700" dirty="0" smtClean="0"/>
              <a:t> </a:t>
            </a:r>
            <a:r>
              <a:rPr lang="ru-RU" sz="1700" dirty="0" err="1" smtClean="0"/>
              <a:t>трубці</a:t>
            </a:r>
            <a:r>
              <a:rPr lang="ru-RU" sz="1700" dirty="0" smtClean="0"/>
              <a:t>, а </a:t>
            </a:r>
            <a:r>
              <a:rPr lang="ru-RU" sz="1700" dirty="0" err="1" smtClean="0"/>
              <a:t>черевної</a:t>
            </a:r>
            <a:r>
              <a:rPr lang="ru-RU" sz="1700" dirty="0" smtClean="0"/>
              <a:t> </a:t>
            </a:r>
            <a:r>
              <a:rPr lang="ru-RU" sz="1700" dirty="0" err="1" smtClean="0"/>
              <a:t>частини</a:t>
            </a:r>
            <a:r>
              <a:rPr lang="ru-RU" sz="1700" dirty="0" smtClean="0"/>
              <a:t> – </a:t>
            </a:r>
            <a:r>
              <a:rPr lang="ru-RU" sz="1700" dirty="0" err="1" smtClean="0"/>
              <a:t>епідермісу</a:t>
            </a:r>
            <a:r>
              <a:rPr lang="ru-RU" sz="1700" dirty="0" smtClean="0"/>
              <a:t> </a:t>
            </a:r>
            <a:r>
              <a:rPr lang="ru-RU" sz="1700" dirty="0" err="1" smtClean="0"/>
              <a:t>шкіри</a:t>
            </a:r>
            <a:r>
              <a:rPr lang="ru-RU" sz="1700" dirty="0" smtClean="0"/>
              <a:t>. </a:t>
            </a:r>
            <a:r>
              <a:rPr lang="ru-RU" sz="1700" dirty="0" err="1" smtClean="0"/>
              <a:t>Якщо</a:t>
            </a:r>
            <a:r>
              <a:rPr lang="ru-RU" sz="1700" dirty="0" smtClean="0"/>
              <a:t> </a:t>
            </a:r>
            <a:r>
              <a:rPr lang="ru-RU" sz="1700" dirty="0" err="1" smtClean="0"/>
              <a:t>взяти</a:t>
            </a:r>
            <a:r>
              <a:rPr lang="ru-RU" sz="1700" dirty="0" smtClean="0"/>
              <a:t> </a:t>
            </a:r>
            <a:r>
              <a:rPr lang="ru-RU" sz="1700" dirty="0" err="1" smtClean="0"/>
              <a:t>клітини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ектодерми</a:t>
            </a:r>
            <a:r>
              <a:rPr lang="ru-RU" sz="1700" dirty="0" smtClean="0"/>
              <a:t> </a:t>
            </a:r>
            <a:r>
              <a:rPr lang="ru-RU" sz="1700" dirty="0" err="1" smtClean="0"/>
              <a:t>зчеревного</a:t>
            </a:r>
            <a:r>
              <a:rPr lang="ru-RU" sz="1700" dirty="0" smtClean="0"/>
              <a:t> боку </a:t>
            </a:r>
            <a:r>
              <a:rPr lang="ru-RU" sz="1700" dirty="0" err="1" smtClean="0"/>
              <a:t>зародка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пересадити</a:t>
            </a:r>
            <a:r>
              <a:rPr lang="ru-RU" sz="1700" dirty="0" smtClean="0"/>
              <a:t> на </a:t>
            </a:r>
            <a:r>
              <a:rPr lang="ru-RU" sz="1700" dirty="0" err="1" smtClean="0"/>
              <a:t>спинну</a:t>
            </a:r>
            <a:r>
              <a:rPr lang="ru-RU" sz="1700" dirty="0" smtClean="0"/>
              <a:t>, вони </a:t>
            </a:r>
            <a:r>
              <a:rPr lang="ru-RU" sz="1700" dirty="0" err="1" smtClean="0"/>
              <a:t>утворюють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нервову</a:t>
            </a:r>
            <a:r>
              <a:rPr lang="ru-RU" sz="1700" dirty="0" smtClean="0"/>
              <a:t> трубку.</a:t>
            </a:r>
            <a:endParaRPr lang="ru-RU" sz="1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пізніших</a:t>
            </a:r>
            <a:r>
              <a:rPr lang="ru-RU" dirty="0" smtClean="0"/>
              <a:t> </a:t>
            </a:r>
            <a:r>
              <a:rPr lang="ru-RU" dirty="0" err="1" smtClean="0"/>
              <a:t>стадіях</a:t>
            </a:r>
            <a:r>
              <a:rPr lang="ru-RU" dirty="0" smtClean="0"/>
              <a:t> </a:t>
            </a:r>
            <a:r>
              <a:rPr lang="ru-RU" dirty="0" err="1" smtClean="0"/>
              <a:t>ембріогенезу</a:t>
            </a:r>
            <a:r>
              <a:rPr lang="ru-RU" dirty="0" smtClean="0"/>
              <a:t> (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пізньої</a:t>
            </a:r>
            <a:r>
              <a:rPr lang="ru-RU" dirty="0" smtClean="0"/>
              <a:t> </a:t>
            </a:r>
            <a:r>
              <a:rPr lang="ru-RU" dirty="0" err="1" smtClean="0"/>
              <a:t>гаструли</a:t>
            </a:r>
            <a:r>
              <a:rPr lang="ru-RU" dirty="0" smtClean="0"/>
              <a:t>)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детермінованими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локалізації</a:t>
            </a:r>
            <a:r>
              <a:rPr lang="ru-RU" dirty="0" smtClean="0"/>
              <a:t> вони </a:t>
            </a:r>
            <a:r>
              <a:rPr lang="ru-RU" dirty="0" err="1" smtClean="0"/>
              <a:t>диференціюються</a:t>
            </a:r>
            <a:r>
              <a:rPr lang="ru-RU" dirty="0" smtClean="0"/>
              <a:t> за </a:t>
            </a:r>
            <a:r>
              <a:rPr lang="ru-RU" dirty="0" err="1" smtClean="0"/>
              <a:t>наміченим</a:t>
            </a:r>
            <a:r>
              <a:rPr lang="ru-RU" dirty="0" smtClean="0"/>
              <a:t> планом (</a:t>
            </a:r>
            <a:r>
              <a:rPr lang="ru-RU" dirty="0" err="1" smtClean="0"/>
              <a:t>незалежне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).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пізньої</a:t>
            </a:r>
            <a:r>
              <a:rPr lang="ru-RU" dirty="0" smtClean="0"/>
              <a:t> </a:t>
            </a:r>
            <a:r>
              <a:rPr lang="ru-RU" dirty="0" err="1" smtClean="0"/>
              <a:t>гаструли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губи бластопора </a:t>
            </a:r>
            <a:r>
              <a:rPr lang="ru-RU" dirty="0" err="1" smtClean="0"/>
              <a:t>пересадити</a:t>
            </a:r>
            <a:r>
              <a:rPr lang="ru-RU" dirty="0" smtClean="0"/>
              <a:t> на </a:t>
            </a:r>
            <a:r>
              <a:rPr lang="ru-RU" dirty="0" err="1" smtClean="0"/>
              <a:t>нижню</a:t>
            </a:r>
            <a:r>
              <a:rPr lang="ru-RU" dirty="0" smtClean="0"/>
              <a:t> губу, на </a:t>
            </a:r>
            <a:r>
              <a:rPr lang="ru-RU" dirty="0" err="1" smtClean="0"/>
              <a:t>черевній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нервова</a:t>
            </a:r>
            <a:r>
              <a:rPr lang="ru-RU" dirty="0" smtClean="0"/>
              <a:t> трубка.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ембріональна</a:t>
            </a:r>
            <a:r>
              <a:rPr lang="ru-RU" dirty="0" smtClean="0"/>
              <a:t> </a:t>
            </a:r>
            <a:r>
              <a:rPr lang="ru-RU" dirty="0" err="1" smtClean="0"/>
              <a:t>індукція</a:t>
            </a:r>
            <a:r>
              <a:rPr lang="ru-RU" dirty="0" smtClean="0"/>
              <a:t> —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ембріона</a:t>
            </a:r>
            <a:r>
              <a:rPr lang="ru-RU" dirty="0" smtClean="0"/>
              <a:t> на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 </a:t>
            </a:r>
            <a:r>
              <a:rPr lang="ru-RU" dirty="0" err="1" smtClean="0"/>
              <a:t>розташованих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ембріональної</a:t>
            </a:r>
            <a:r>
              <a:rPr lang="ru-RU" dirty="0" smtClean="0"/>
              <a:t> </a:t>
            </a:r>
            <a:r>
              <a:rPr lang="ru-RU" dirty="0" err="1" smtClean="0"/>
              <a:t>індукції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Г. </a:t>
            </a:r>
            <a:r>
              <a:rPr lang="ru-RU" dirty="0" err="1" smtClean="0"/>
              <a:t>Шпеманом</a:t>
            </a:r>
            <a:r>
              <a:rPr lang="ru-RU" dirty="0" smtClean="0"/>
              <a:t> та Г. Мангольдом у 1924 р. </a:t>
            </a:r>
            <a:r>
              <a:rPr lang="ru-RU" dirty="0" err="1" smtClean="0"/>
              <a:t>Первинний</a:t>
            </a:r>
            <a:r>
              <a:rPr lang="ru-RU" dirty="0" smtClean="0"/>
              <a:t> </a:t>
            </a:r>
            <a:r>
              <a:rPr lang="ru-RU" dirty="0" err="1" smtClean="0"/>
              <a:t>індуктор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вторинних</a:t>
            </a:r>
            <a:r>
              <a:rPr lang="ru-RU" dirty="0" smtClean="0"/>
              <a:t> </a:t>
            </a:r>
            <a:r>
              <a:rPr lang="ru-RU" dirty="0" err="1" smtClean="0"/>
              <a:t>індукцій</a:t>
            </a:r>
            <a:r>
              <a:rPr lang="ru-RU" dirty="0" smtClean="0"/>
              <a:t>. </a:t>
            </a:r>
            <a:r>
              <a:rPr lang="ru-RU" dirty="0" err="1" smtClean="0"/>
              <a:t>Первинним</a:t>
            </a:r>
            <a:r>
              <a:rPr lang="ru-RU" dirty="0" smtClean="0"/>
              <a:t> </a:t>
            </a:r>
            <a:r>
              <a:rPr lang="ru-RU" dirty="0" err="1" smtClean="0"/>
              <a:t>індуктором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губи бластопора,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спинної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ектодерми</a:t>
            </a:r>
            <a:r>
              <a:rPr lang="ru-RU" dirty="0" smtClean="0"/>
              <a:t> та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трубки, яка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індукує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хорди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дорсальної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ентодерми</a:t>
            </a:r>
            <a:r>
              <a:rPr lang="ru-RU" dirty="0" smtClean="0"/>
              <a:t>, а хорда -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травної</a:t>
            </a:r>
            <a:r>
              <a:rPr lang="ru-RU" dirty="0" smtClean="0"/>
              <a:t> трубки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вентральної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ентодерми</a:t>
            </a:r>
            <a:r>
              <a:rPr lang="ru-RU" dirty="0" smtClean="0"/>
              <a:t>. Так </a:t>
            </a:r>
            <a:r>
              <a:rPr lang="ru-RU" dirty="0" err="1" smtClean="0"/>
              <a:t>іде</a:t>
            </a:r>
            <a:r>
              <a:rPr lang="ru-RU" dirty="0" smtClean="0"/>
              <a:t> морфогенез — </a:t>
            </a:r>
            <a:r>
              <a:rPr lang="ru-RU" dirty="0" err="1" smtClean="0"/>
              <a:t>набуття</a:t>
            </a:r>
            <a:r>
              <a:rPr lang="ru-RU" dirty="0" smtClean="0"/>
              <a:t> </a:t>
            </a:r>
            <a:r>
              <a:rPr lang="ru-RU" dirty="0" err="1" smtClean="0"/>
              <a:t>зародком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</a:t>
            </a:r>
            <a:r>
              <a:rPr lang="ru-RU" dirty="0" err="1" smtClean="0"/>
              <a:t>структур.В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ембріональна</a:t>
            </a:r>
            <a:r>
              <a:rPr lang="ru-RU" dirty="0" smtClean="0"/>
              <a:t> </a:t>
            </a:r>
            <a:r>
              <a:rPr lang="ru-RU" dirty="0" err="1" smtClean="0"/>
              <a:t>індукція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​​</a:t>
            </a:r>
            <a:r>
              <a:rPr lang="ru-RU" dirty="0" err="1" smtClean="0"/>
              <a:t>виділенням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- </a:t>
            </a:r>
            <a:r>
              <a:rPr lang="ru-RU" dirty="0" err="1" smtClean="0"/>
              <a:t>індукторів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та </a:t>
            </a:r>
            <a:r>
              <a:rPr lang="ru-RU" dirty="0" err="1" smtClean="0"/>
              <a:t>вимикають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блоки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прилеглих</a:t>
            </a:r>
            <a:r>
              <a:rPr lang="ru-RU" dirty="0" smtClean="0"/>
              <a:t> </a:t>
            </a:r>
            <a:r>
              <a:rPr lang="ru-RU" dirty="0" err="1" smtClean="0"/>
              <a:t>клітинах.У</a:t>
            </a:r>
            <a:r>
              <a:rPr lang="ru-RU" dirty="0" smtClean="0"/>
              <a:t> 30-ті роки А. Г. </a:t>
            </a:r>
            <a:r>
              <a:rPr lang="ru-RU" dirty="0" err="1" smtClean="0"/>
              <a:t>Гурвіч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Н. К. Кольцова </a:t>
            </a:r>
            <a:r>
              <a:rPr lang="ru-RU" dirty="0" err="1" smtClean="0"/>
              <a:t>розроблена</a:t>
            </a:r>
            <a:r>
              <a:rPr lang="ru-RU" dirty="0" smtClean="0"/>
              <a:t>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морфогенетичних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інтегрують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в </a:t>
            </a:r>
            <a:r>
              <a:rPr lang="ru-RU" dirty="0" err="1" smtClean="0"/>
              <a:t>ембріогенезі</a:t>
            </a:r>
            <a:r>
              <a:rPr lang="ru-RU" dirty="0" smtClean="0"/>
              <a:t>. Природа </a:t>
            </a:r>
            <a:r>
              <a:rPr lang="ru-RU" dirty="0" err="1" smtClean="0"/>
              <a:t>їх</a:t>
            </a:r>
            <a:r>
              <a:rPr lang="ru-RU" dirty="0" smtClean="0"/>
              <a:t> точно не </a:t>
            </a:r>
            <a:r>
              <a:rPr lang="ru-RU" dirty="0" err="1" smtClean="0"/>
              <a:t>встановлено</a:t>
            </a:r>
            <a:r>
              <a:rPr lang="ru-RU" dirty="0" smtClean="0"/>
              <a:t>. Вона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різноманітною</a:t>
            </a:r>
            <a:r>
              <a:rPr lang="ru-RU" dirty="0" smtClean="0"/>
              <a:t>: </a:t>
            </a:r>
            <a:r>
              <a:rPr lang="ru-RU" dirty="0" err="1" smtClean="0"/>
              <a:t>електрична</a:t>
            </a:r>
            <a:r>
              <a:rPr lang="ru-RU" dirty="0" smtClean="0"/>
              <a:t>, </a:t>
            </a:r>
            <a:r>
              <a:rPr lang="ru-RU" dirty="0" err="1" smtClean="0"/>
              <a:t>гравітаційна</a:t>
            </a:r>
            <a:r>
              <a:rPr lang="ru-RU" dirty="0" smtClean="0"/>
              <a:t>, </a:t>
            </a:r>
            <a:r>
              <a:rPr lang="ru-RU" dirty="0" err="1" smtClean="0"/>
              <a:t>термічна</a:t>
            </a:r>
            <a:r>
              <a:rPr lang="ru-RU" dirty="0" smtClean="0"/>
              <a:t> </a:t>
            </a:r>
            <a:r>
              <a:rPr lang="ru-RU" dirty="0" err="1" smtClean="0"/>
              <a:t>тощо.У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час Ч. </a:t>
            </a:r>
            <a:r>
              <a:rPr lang="ru-RU" dirty="0" err="1" smtClean="0"/>
              <a:t>Чайлд</a:t>
            </a:r>
            <a:r>
              <a:rPr lang="ru-RU" dirty="0" smtClean="0"/>
              <a:t>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градієнт</a:t>
            </a:r>
            <a:r>
              <a:rPr lang="ru-RU" dirty="0" smtClean="0"/>
              <a:t> </a:t>
            </a:r>
            <a:r>
              <a:rPr lang="ru-RU" dirty="0" err="1" smtClean="0"/>
              <a:t>фізіологічної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у </a:t>
            </a:r>
            <a:r>
              <a:rPr lang="ru-RU" dirty="0" err="1" smtClean="0"/>
              <a:t>зародка</a:t>
            </a:r>
            <a:r>
              <a:rPr lang="ru-RU" dirty="0" smtClean="0"/>
              <a:t>, показавши,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обмінних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падає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головного </a:t>
            </a:r>
            <a:r>
              <a:rPr lang="ru-RU" dirty="0" err="1" smtClean="0"/>
              <a:t>відділу</a:t>
            </a:r>
            <a:r>
              <a:rPr lang="ru-RU" dirty="0" smtClean="0"/>
              <a:t> до хвостового. </a:t>
            </a:r>
            <a:r>
              <a:rPr lang="ru-RU" dirty="0" err="1" smtClean="0"/>
              <a:t>Це</a:t>
            </a:r>
            <a:r>
              <a:rPr lang="ru-RU" dirty="0" smtClean="0"/>
              <a:t> добре </a:t>
            </a:r>
            <a:r>
              <a:rPr lang="ru-RU" dirty="0" err="1" smtClean="0"/>
              <a:t>помітно</a:t>
            </a:r>
            <a:r>
              <a:rPr lang="ru-RU" dirty="0" smtClean="0"/>
              <a:t> у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: </a:t>
            </a:r>
            <a:r>
              <a:rPr lang="ru-RU" dirty="0" err="1" smtClean="0"/>
              <a:t>у</a:t>
            </a:r>
            <a:r>
              <a:rPr lang="ru-RU" dirty="0" smtClean="0"/>
              <a:t> них </a:t>
            </a:r>
            <a:r>
              <a:rPr lang="ru-RU" dirty="0" err="1" smtClean="0"/>
              <a:t>відносно</a:t>
            </a:r>
            <a:r>
              <a:rPr lang="ru-RU" dirty="0" smtClean="0"/>
              <a:t> велика </a:t>
            </a:r>
            <a:r>
              <a:rPr lang="ru-RU" dirty="0" err="1" smtClean="0"/>
              <a:t>і</a:t>
            </a:r>
            <a:r>
              <a:rPr lang="ru-RU" dirty="0" smtClean="0"/>
              <a:t> добре </a:t>
            </a:r>
            <a:r>
              <a:rPr lang="ru-RU" dirty="0" err="1" smtClean="0"/>
              <a:t>розвинена</a:t>
            </a:r>
            <a:r>
              <a:rPr lang="ru-RU" dirty="0" smtClean="0"/>
              <a:t> голова,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гірше</a:t>
            </a:r>
            <a:r>
              <a:rPr lang="ru-RU" dirty="0" smtClean="0"/>
              <a:t> </a:t>
            </a:r>
            <a:r>
              <a:rPr lang="ru-RU" dirty="0" err="1" smtClean="0"/>
              <a:t>розвинені</a:t>
            </a:r>
            <a:r>
              <a:rPr lang="ru-RU" dirty="0" smtClean="0"/>
              <a:t> </a:t>
            </a:r>
            <a:r>
              <a:rPr lang="ru-RU" dirty="0" err="1" smtClean="0"/>
              <a:t>верхні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та </a:t>
            </a:r>
            <a:r>
              <a:rPr lang="ru-RU" dirty="0" err="1" smtClean="0"/>
              <a:t>тулуб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гірше</a:t>
            </a:r>
            <a:r>
              <a:rPr lang="ru-RU" dirty="0" smtClean="0"/>
              <a:t> </a:t>
            </a:r>
            <a:r>
              <a:rPr lang="ru-RU" dirty="0" err="1" smtClean="0"/>
              <a:t>нижні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КРИТИЧНІ ПЕРІОДИ ЕМБРІОГЕНЕЗУ</a:t>
            </a:r>
          </a:p>
          <a:p>
            <a:endParaRPr lang="ru-RU" dirty="0"/>
          </a:p>
          <a:p>
            <a:r>
              <a:rPr lang="ru-RU" dirty="0" err="1" smtClean="0"/>
              <a:t>Критичними</a:t>
            </a:r>
            <a:r>
              <a:rPr lang="ru-RU" dirty="0" smtClean="0"/>
              <a:t> </a:t>
            </a:r>
            <a:r>
              <a:rPr lang="ru-RU" dirty="0" err="1" smtClean="0"/>
              <a:t>періодами</a:t>
            </a:r>
            <a:r>
              <a:rPr lang="ru-RU" dirty="0" smtClean="0"/>
              <a:t> </a:t>
            </a:r>
            <a:r>
              <a:rPr lang="ru-RU" dirty="0" err="1" smtClean="0"/>
              <a:t>ембріогенезу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найбільшої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 до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(температура, </a:t>
            </a:r>
            <a:r>
              <a:rPr lang="ru-RU" dirty="0" err="1" smtClean="0"/>
              <a:t>інфекції</a:t>
            </a:r>
            <a:r>
              <a:rPr lang="ru-RU" dirty="0" smtClean="0"/>
              <a:t>, </a:t>
            </a:r>
            <a:r>
              <a:rPr lang="ru-RU" dirty="0" err="1" smtClean="0"/>
              <a:t>ліки</a:t>
            </a:r>
            <a:r>
              <a:rPr lang="ru-RU" dirty="0" smtClean="0"/>
              <a:t>).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в </a:t>
            </a:r>
            <a:r>
              <a:rPr lang="ru-RU" dirty="0" err="1" smtClean="0"/>
              <a:t>ембріона</a:t>
            </a:r>
            <a:r>
              <a:rPr lang="ru-RU" dirty="0" smtClean="0"/>
              <a:t> та плода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дорослого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критичні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ембріогенезу:1) </a:t>
            </a:r>
            <a:r>
              <a:rPr lang="ru-RU" dirty="0" err="1" smtClean="0"/>
              <a:t>імплантація</a:t>
            </a:r>
            <a:r>
              <a:rPr lang="ru-RU" dirty="0" smtClean="0"/>
              <a:t> -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ембріона</a:t>
            </a:r>
            <a:r>
              <a:rPr lang="ru-RU" dirty="0" smtClean="0"/>
              <a:t> у </a:t>
            </a:r>
            <a:r>
              <a:rPr lang="ru-RU" dirty="0" err="1" smtClean="0"/>
              <a:t>слизову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 матки (6-7 </a:t>
            </a:r>
            <a:r>
              <a:rPr lang="ru-RU" dirty="0" err="1" smtClean="0"/>
              <a:t>доба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);2) </a:t>
            </a:r>
            <a:r>
              <a:rPr lang="ru-RU" dirty="0" err="1" smtClean="0"/>
              <a:t>плацентація</a:t>
            </a:r>
            <a:r>
              <a:rPr lang="ru-RU" dirty="0" smtClean="0"/>
              <a:t> -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плаценти</a:t>
            </a:r>
            <a:r>
              <a:rPr lang="ru-RU" dirty="0" smtClean="0"/>
              <a:t> (14-15 </a:t>
            </a:r>
            <a:r>
              <a:rPr lang="ru-RU" dirty="0" err="1" smtClean="0"/>
              <a:t>доба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);3) пологи (39-40 </a:t>
            </a:r>
            <a:r>
              <a:rPr lang="ru-RU" dirty="0" err="1" smtClean="0"/>
              <a:t>тиждень</a:t>
            </a:r>
            <a:r>
              <a:rPr lang="ru-RU" dirty="0" smtClean="0"/>
              <a:t>).</a:t>
            </a:r>
            <a:r>
              <a:rPr lang="ru-RU" dirty="0" err="1" smtClean="0"/>
              <a:t>Всебічне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 показало,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збігаються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диференціюванням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переходом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до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умов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. </a:t>
            </a:r>
            <a:r>
              <a:rPr lang="ru-RU" dirty="0" err="1" smtClean="0"/>
              <a:t>Так,при</a:t>
            </a:r>
            <a:r>
              <a:rPr lang="ru-RU" dirty="0" smtClean="0"/>
              <a:t> </a:t>
            </a:r>
            <a:r>
              <a:rPr lang="ru-RU" dirty="0" err="1" smtClean="0"/>
              <a:t>дробленні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 та </a:t>
            </a:r>
            <a:r>
              <a:rPr lang="ru-RU" dirty="0" err="1" smtClean="0"/>
              <a:t>гаструляції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у </a:t>
            </a:r>
            <a:r>
              <a:rPr lang="ru-RU" dirty="0" err="1" smtClean="0"/>
              <a:t>єдиній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. У </a:t>
            </a:r>
            <a:r>
              <a:rPr lang="ru-RU" dirty="0" err="1" smtClean="0"/>
              <a:t>ссавців</a:t>
            </a:r>
            <a:r>
              <a:rPr lang="ru-RU" dirty="0" smtClean="0"/>
              <a:t> </a:t>
            </a:r>
            <a:r>
              <a:rPr lang="ru-RU" dirty="0" err="1" smtClean="0"/>
              <a:t>імплантація</a:t>
            </a:r>
            <a:r>
              <a:rPr lang="ru-RU" dirty="0" smtClean="0"/>
              <a:t> </a:t>
            </a:r>
            <a:r>
              <a:rPr lang="ru-RU" dirty="0" err="1" smtClean="0"/>
              <a:t>бластоцисти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слизову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 матки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переходом до </a:t>
            </a:r>
            <a:r>
              <a:rPr lang="ru-RU" dirty="0" err="1" smtClean="0"/>
              <a:t>нових</a:t>
            </a:r>
            <a:r>
              <a:rPr lang="ru-RU" dirty="0" smtClean="0"/>
              <a:t> умов </a:t>
            </a:r>
            <a:r>
              <a:rPr lang="ru-RU" dirty="0" err="1" smtClean="0"/>
              <a:t>харчування</a:t>
            </a:r>
            <a:r>
              <a:rPr lang="ru-RU" dirty="0" smtClean="0"/>
              <a:t> та </a:t>
            </a:r>
            <a:r>
              <a:rPr lang="ru-RU" dirty="0" err="1" smtClean="0"/>
              <a:t>газообміну</a:t>
            </a:r>
            <a:r>
              <a:rPr lang="ru-RU" dirty="0" smtClean="0"/>
              <a:t>.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плаценти</a:t>
            </a:r>
            <a:r>
              <a:rPr lang="ru-RU" dirty="0" smtClean="0"/>
              <a:t> та </a:t>
            </a:r>
            <a:r>
              <a:rPr lang="ru-RU" dirty="0" err="1" smtClean="0"/>
              <a:t>перехід</a:t>
            </a:r>
            <a:r>
              <a:rPr lang="ru-RU" dirty="0" smtClean="0"/>
              <a:t> до плацентарного </a:t>
            </a:r>
            <a:r>
              <a:rPr lang="ru-RU" dirty="0" err="1" smtClean="0"/>
              <a:t>живлення</a:t>
            </a:r>
            <a:r>
              <a:rPr lang="ru-RU" dirty="0" smtClean="0"/>
              <a:t> та </a:t>
            </a:r>
            <a:r>
              <a:rPr lang="ru-RU" dirty="0" err="1" smtClean="0"/>
              <a:t>газообміну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. </a:t>
            </a:r>
            <a:r>
              <a:rPr lang="ru-RU" dirty="0" err="1" smtClean="0"/>
              <a:t>Новонароджений</a:t>
            </a:r>
            <a:r>
              <a:rPr lang="ru-RU" dirty="0" smtClean="0"/>
              <a:t> (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на </a:t>
            </a:r>
            <a:r>
              <a:rPr lang="ru-RU" dirty="0" err="1" smtClean="0"/>
              <a:t>світ</a:t>
            </a:r>
            <a:r>
              <a:rPr lang="ru-RU" dirty="0" smtClean="0"/>
              <a:t>)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пристосуватися</a:t>
            </a:r>
            <a:r>
              <a:rPr lang="ru-RU" dirty="0" smtClean="0"/>
              <a:t> до </a:t>
            </a:r>
            <a:r>
              <a:rPr lang="ru-RU" dirty="0" err="1" smtClean="0"/>
              <a:t>різких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умов </a:t>
            </a:r>
            <a:r>
              <a:rPr lang="ru-RU" dirty="0" err="1" smtClean="0"/>
              <a:t>існування</a:t>
            </a:r>
            <a:r>
              <a:rPr lang="ru-RU" dirty="0" smtClean="0"/>
              <a:t> та </a:t>
            </a:r>
            <a:r>
              <a:rPr lang="ru-RU" dirty="0" err="1" smtClean="0"/>
              <a:t>перебудувати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систем </a:t>
            </a:r>
            <a:r>
              <a:rPr lang="ru-RU" dirty="0" err="1" smtClean="0"/>
              <a:t>організму</a:t>
            </a:r>
            <a:r>
              <a:rPr lang="ru-RU" dirty="0" smtClean="0"/>
              <a:t> (</a:t>
            </a:r>
            <a:r>
              <a:rPr lang="ru-RU" dirty="0" err="1" smtClean="0"/>
              <a:t>кровообіг</a:t>
            </a:r>
            <a:r>
              <a:rPr lang="ru-RU" dirty="0" smtClean="0"/>
              <a:t>, </a:t>
            </a:r>
            <a:r>
              <a:rPr lang="ru-RU" dirty="0" err="1" smtClean="0"/>
              <a:t>газообмін</a:t>
            </a:r>
            <a:r>
              <a:rPr lang="ru-RU" dirty="0" smtClean="0"/>
              <a:t>, </a:t>
            </a:r>
            <a:r>
              <a:rPr lang="ru-RU" dirty="0" err="1" smtClean="0"/>
              <a:t>харчування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).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поява</a:t>
            </a:r>
            <a:r>
              <a:rPr lang="ru-RU" dirty="0" smtClean="0"/>
              <a:t> «</a:t>
            </a:r>
            <a:r>
              <a:rPr lang="ru-RU" dirty="0" err="1" smtClean="0"/>
              <a:t>нових</a:t>
            </a:r>
            <a:r>
              <a:rPr lang="ru-RU" dirty="0" smtClean="0"/>
              <a:t>» та </a:t>
            </a:r>
            <a:r>
              <a:rPr lang="ru-RU" dirty="0" err="1" smtClean="0"/>
              <a:t>зникнення</a:t>
            </a:r>
            <a:r>
              <a:rPr lang="ru-RU" dirty="0" smtClean="0"/>
              <a:t> «</a:t>
            </a:r>
            <a:r>
              <a:rPr lang="ru-RU" dirty="0" err="1" smtClean="0"/>
              <a:t>старих</a:t>
            </a:r>
            <a:r>
              <a:rPr lang="ru-RU" dirty="0" smtClean="0"/>
              <a:t>» </a:t>
            </a:r>
            <a:r>
              <a:rPr lang="ru-RU" dirty="0" err="1" smtClean="0"/>
              <a:t>індукторів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включення</a:t>
            </a:r>
            <a:r>
              <a:rPr lang="ru-RU" dirty="0" smtClean="0"/>
              <a:t> та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 до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ВПЛИВ УМОВ ЖИТТЯ МАТЕРІ НА РОЗВИТОК ЕМБРІОНУ І ПЛОДУ</a:t>
            </a:r>
          </a:p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на </a:t>
            </a:r>
            <a:r>
              <a:rPr lang="ru-RU" dirty="0" err="1" smtClean="0"/>
              <a:t>ембріогенез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різноманітний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надавати</a:t>
            </a:r>
            <a:r>
              <a:rPr lang="ru-RU" dirty="0" smtClean="0"/>
              <a:t> як </a:t>
            </a:r>
            <a:r>
              <a:rPr lang="ru-RU" dirty="0" err="1" smtClean="0"/>
              <a:t>позитивний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эмбриогенез.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вагітної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помірним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різноманітним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достатньою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незамінних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</a:t>
            </a:r>
            <a:r>
              <a:rPr lang="ru-RU" dirty="0" err="1" smtClean="0"/>
              <a:t>вітамінів</a:t>
            </a:r>
            <a:r>
              <a:rPr lang="ru-RU" dirty="0" smtClean="0"/>
              <a:t>, </a:t>
            </a:r>
            <a:r>
              <a:rPr lang="ru-RU" dirty="0" err="1" smtClean="0"/>
              <a:t>мінеральних</a:t>
            </a:r>
            <a:r>
              <a:rPr lang="ru-RU" dirty="0" smtClean="0"/>
              <a:t> солей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несприятливо</a:t>
            </a:r>
            <a:r>
              <a:rPr lang="ru-RU" dirty="0" smtClean="0"/>
              <a:t> </a:t>
            </a:r>
            <a:r>
              <a:rPr lang="ru-RU" dirty="0" err="1" smtClean="0"/>
              <a:t>позначитися</a:t>
            </a:r>
            <a:r>
              <a:rPr lang="ru-RU" dirty="0" smtClean="0"/>
              <a:t> на </a:t>
            </a:r>
            <a:r>
              <a:rPr lang="ru-RU" dirty="0" err="1" smtClean="0"/>
              <a:t>розвитку</a:t>
            </a:r>
            <a:r>
              <a:rPr lang="ru-RU" dirty="0" smtClean="0"/>
              <a:t> плода. 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нормальною. Особливо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температура (</a:t>
            </a:r>
            <a:r>
              <a:rPr lang="ru-RU" dirty="0" err="1" smtClean="0"/>
              <a:t>вище</a:t>
            </a:r>
            <a:r>
              <a:rPr lang="ru-RU" dirty="0" smtClean="0"/>
              <a:t> 40 ° С),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ферментних</a:t>
            </a:r>
            <a:r>
              <a:rPr lang="ru-RU" dirty="0" smtClean="0"/>
              <a:t> систем, </a:t>
            </a:r>
            <a:r>
              <a:rPr lang="ru-RU" dirty="0" err="1" smtClean="0"/>
              <a:t>інфекційні</a:t>
            </a:r>
            <a:r>
              <a:rPr lang="ru-RU" dirty="0" smtClean="0"/>
              <a:t> та </a:t>
            </a:r>
            <a:r>
              <a:rPr lang="ru-RU" dirty="0" err="1" smtClean="0"/>
              <a:t>інвазійні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паразитів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біологічними</a:t>
            </a:r>
            <a:r>
              <a:rPr lang="ru-RU" dirty="0" smtClean="0"/>
              <a:t> мутагенами та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фенокопії</a:t>
            </a:r>
            <a:r>
              <a:rPr lang="ru-RU" dirty="0" smtClean="0"/>
              <a:t>.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небажано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вагітності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мало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ліків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тератогенну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 </a:t>
            </a:r>
            <a:r>
              <a:rPr lang="ru-RU" dirty="0" err="1" smtClean="0"/>
              <a:t>Наприклад,препарат</a:t>
            </a:r>
            <a:r>
              <a:rPr lang="ru-RU" dirty="0" smtClean="0"/>
              <a:t> </a:t>
            </a:r>
            <a:r>
              <a:rPr lang="ru-RU" dirty="0" err="1" smtClean="0"/>
              <a:t>хлоридин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та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малярії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, при </a:t>
            </a:r>
            <a:r>
              <a:rPr lang="ru-RU" dirty="0" err="1" smtClean="0"/>
              <a:t>введенні</a:t>
            </a:r>
            <a:r>
              <a:rPr lang="ru-RU" dirty="0" smtClean="0"/>
              <a:t> </a:t>
            </a:r>
            <a:r>
              <a:rPr lang="ru-RU" dirty="0" err="1" smtClean="0"/>
              <a:t>вагітним</a:t>
            </a:r>
            <a:r>
              <a:rPr lang="ru-RU" dirty="0" smtClean="0"/>
              <a:t> щурам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мікроцефалію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, </a:t>
            </a:r>
            <a:r>
              <a:rPr lang="ru-RU" dirty="0" err="1" smtClean="0"/>
              <a:t>мозкові</a:t>
            </a:r>
            <a:r>
              <a:rPr lang="ru-RU" dirty="0" smtClean="0"/>
              <a:t> </a:t>
            </a:r>
            <a:r>
              <a:rPr lang="ru-RU" dirty="0" err="1" smtClean="0"/>
              <a:t>грижі</a:t>
            </a:r>
            <a:r>
              <a:rPr lang="ru-RU" dirty="0" smtClean="0"/>
              <a:t>, </a:t>
            </a:r>
            <a:r>
              <a:rPr lang="ru-RU" dirty="0" err="1" smtClean="0"/>
              <a:t>аномалії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. Особливо </a:t>
            </a:r>
            <a:r>
              <a:rPr lang="ru-RU" dirty="0" err="1" smtClean="0"/>
              <a:t>шкідливі</a:t>
            </a:r>
            <a:r>
              <a:rPr lang="ru-RU" dirty="0" smtClean="0"/>
              <a:t> для плоду,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наркотики, алкоголь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нікотин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дорослого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резистентні</a:t>
            </a:r>
            <a:r>
              <a:rPr lang="ru-RU" dirty="0" smtClean="0"/>
              <a:t> до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 </a:t>
            </a:r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 smtClean="0"/>
              <a:t>чутливі</a:t>
            </a:r>
            <a:r>
              <a:rPr lang="ru-RU" dirty="0" smtClean="0"/>
              <a:t> до них.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алкоголю </a:t>
            </a:r>
            <a:r>
              <a:rPr lang="ru-RU" dirty="0" err="1" smtClean="0"/>
              <a:t>можуть</a:t>
            </a:r>
            <a:r>
              <a:rPr lang="ru-RU" dirty="0"/>
              <a:t> </a:t>
            </a:r>
            <a:r>
              <a:rPr lang="ru-RU" dirty="0" err="1" smtClean="0"/>
              <a:t>пошкоджуватися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та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нервова</a:t>
            </a:r>
            <a:r>
              <a:rPr lang="ru-RU" dirty="0" smtClean="0"/>
              <a:t> система. </a:t>
            </a:r>
            <a:r>
              <a:rPr lang="ru-RU" dirty="0" err="1" smtClean="0"/>
              <a:t>Іонізуючі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особливо сильно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ембріональні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та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. На </a:t>
            </a:r>
            <a:r>
              <a:rPr lang="ru-RU" dirty="0" err="1" smtClean="0"/>
              <a:t>ембріогенез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гормонального </a:t>
            </a:r>
            <a:r>
              <a:rPr lang="ru-RU" dirty="0" err="1" smtClean="0"/>
              <a:t>фон.у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секреції</a:t>
            </a:r>
            <a:r>
              <a:rPr lang="ru-RU" dirty="0" smtClean="0"/>
              <a:t> у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гіпертрофію</a:t>
            </a:r>
            <a:r>
              <a:rPr lang="ru-RU" dirty="0" smtClean="0"/>
              <a:t> (</a:t>
            </a:r>
            <a:r>
              <a:rPr lang="ru-RU" dirty="0" err="1" smtClean="0"/>
              <a:t>надмірний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)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ембріона.Таким</a:t>
            </a:r>
            <a:r>
              <a:rPr lang="ru-RU" dirty="0" smtClean="0"/>
              <a:t> чином,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як </a:t>
            </a:r>
            <a:r>
              <a:rPr lang="ru-RU" dirty="0" err="1" smtClean="0"/>
              <a:t>цілісна</a:t>
            </a:r>
            <a:r>
              <a:rPr lang="ru-RU" dirty="0" smtClean="0"/>
              <a:t> система в </a:t>
            </a:r>
            <a:r>
              <a:rPr lang="ru-RU" dirty="0" err="1" smtClean="0"/>
              <a:t>єдності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: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ПОСТЕМБРІОНАЛЬНИЙ ОНТОГЕНЕЗ</a:t>
            </a:r>
          </a:p>
          <a:p>
            <a:endParaRPr lang="ru-RU" dirty="0"/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яйцевих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постембріональний</a:t>
            </a:r>
            <a:r>
              <a:rPr lang="ru-RU" dirty="0" smtClean="0"/>
              <a:t> (</a:t>
            </a:r>
            <a:r>
              <a:rPr lang="ru-RU" dirty="0" err="1" smtClean="0"/>
              <a:t>постнатальний</a:t>
            </a:r>
            <a:r>
              <a:rPr lang="ru-RU" dirty="0" smtClean="0"/>
              <a:t>) онтогенез,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до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десятків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видовою </a:t>
            </a:r>
            <a:r>
              <a:rPr lang="ru-RU" dirty="0" err="1" smtClean="0"/>
              <a:t>ознакою</a:t>
            </a:r>
            <a:r>
              <a:rPr lang="ru-RU" dirty="0" smtClean="0"/>
              <a:t>, яка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Постнатальний</a:t>
            </a:r>
            <a:r>
              <a:rPr lang="ru-RU" dirty="0" smtClean="0"/>
              <a:t> онтогенез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: </a:t>
            </a:r>
            <a:r>
              <a:rPr lang="ru-RU" dirty="0" err="1" smtClean="0"/>
              <a:t>дорепродуктивний</a:t>
            </a:r>
            <a:r>
              <a:rPr lang="ru-RU" dirty="0" smtClean="0"/>
              <a:t> (</a:t>
            </a:r>
            <a:r>
              <a:rPr lang="ru-RU" dirty="0" err="1" smtClean="0"/>
              <a:t>ювенільний</a:t>
            </a:r>
            <a:r>
              <a:rPr lang="ru-RU" dirty="0" smtClean="0"/>
              <a:t>), </a:t>
            </a:r>
            <a:r>
              <a:rPr lang="ru-RU" dirty="0" err="1" smtClean="0"/>
              <a:t>репродуктивний</a:t>
            </a:r>
            <a:r>
              <a:rPr lang="ru-RU" dirty="0" smtClean="0"/>
              <a:t>(</a:t>
            </a:r>
            <a:r>
              <a:rPr lang="ru-RU" dirty="0" err="1" smtClean="0"/>
              <a:t>зрілий</a:t>
            </a:r>
            <a:r>
              <a:rPr lang="ru-RU" dirty="0" smtClean="0"/>
              <a:t>) та </a:t>
            </a:r>
            <a:r>
              <a:rPr lang="ru-RU" dirty="0" err="1" smtClean="0"/>
              <a:t>пострепродуктивний</a:t>
            </a:r>
            <a:r>
              <a:rPr lang="ru-RU" dirty="0" smtClean="0"/>
              <a:t> (</a:t>
            </a:r>
            <a:r>
              <a:rPr lang="ru-RU" dirty="0" err="1" smtClean="0"/>
              <a:t>старіння</a:t>
            </a:r>
            <a:r>
              <a:rPr lang="ru-RU" dirty="0" smtClean="0"/>
              <a:t>).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типу онтогенезу </a:t>
            </a:r>
            <a:r>
              <a:rPr lang="ru-RU" dirty="0" err="1" smtClean="0"/>
              <a:t>ювенільний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прямим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непрямим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. При прямому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на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r>
              <a:rPr lang="ru-RU" dirty="0" smtClean="0"/>
              <a:t> форм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, </a:t>
            </a:r>
            <a:r>
              <a:rPr lang="ru-RU" dirty="0" err="1" smtClean="0"/>
              <a:t>пропорціями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та </a:t>
            </a:r>
            <a:r>
              <a:rPr lang="ru-RU" dirty="0" err="1" smtClean="0"/>
              <a:t>недорозвиненням</a:t>
            </a:r>
            <a:r>
              <a:rPr lang="ru-RU" dirty="0" smtClean="0"/>
              <a:t> низки систем </a:t>
            </a:r>
            <a:r>
              <a:rPr lang="ru-RU" dirty="0" err="1" smtClean="0"/>
              <a:t>органів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статевий</a:t>
            </a:r>
            <a:r>
              <a:rPr lang="ru-RU" dirty="0" smtClean="0"/>
              <a:t>). </a:t>
            </a:r>
            <a:r>
              <a:rPr lang="ru-RU" dirty="0" err="1" smtClean="0"/>
              <a:t>Непрямий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метаморфозом) </a:t>
            </a:r>
            <a:r>
              <a:rPr lang="ru-RU" dirty="0" err="1" smtClean="0"/>
              <a:t>включає</a:t>
            </a:r>
            <a:r>
              <a:rPr lang="ru-RU" dirty="0" smtClean="0"/>
              <a:t> одну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проміжних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 личинки (яйце-&gt;</a:t>
            </a:r>
            <a:r>
              <a:rPr lang="ru-RU" dirty="0" err="1" smtClean="0"/>
              <a:t>личинка-дорослий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), то </a:t>
            </a:r>
            <a:r>
              <a:rPr lang="ru-RU" dirty="0" err="1" smtClean="0"/>
              <a:t>такий</a:t>
            </a:r>
            <a:r>
              <a:rPr lang="ru-RU" dirty="0" smtClean="0"/>
              <a:t> тип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неповним</a:t>
            </a:r>
            <a:r>
              <a:rPr lang="ru-RU" dirty="0" smtClean="0"/>
              <a:t> метаморфозом.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кількома</a:t>
            </a:r>
            <a:r>
              <a:rPr lang="ru-RU" dirty="0" smtClean="0"/>
              <a:t> </a:t>
            </a:r>
            <a:r>
              <a:rPr lang="ru-RU" dirty="0" err="1" smtClean="0"/>
              <a:t>проміжними</a:t>
            </a:r>
            <a:r>
              <a:rPr lang="ru-RU" dirty="0" smtClean="0"/>
              <a:t> </a:t>
            </a:r>
            <a:r>
              <a:rPr lang="ru-RU" dirty="0" err="1" smtClean="0"/>
              <a:t>стадіями</a:t>
            </a:r>
            <a:r>
              <a:rPr lang="ru-RU" dirty="0" smtClean="0"/>
              <a:t> (</a:t>
            </a:r>
            <a:r>
              <a:rPr lang="ru-RU" dirty="0" err="1" smtClean="0"/>
              <a:t>яйце-личинка</a:t>
            </a:r>
            <a:r>
              <a:rPr lang="ru-RU" dirty="0" smtClean="0"/>
              <a:t>-&gt;</a:t>
            </a:r>
            <a:r>
              <a:rPr lang="ru-RU" dirty="0" err="1" smtClean="0"/>
              <a:t>лялечка</a:t>
            </a:r>
            <a:r>
              <a:rPr lang="ru-RU" dirty="0" smtClean="0"/>
              <a:t>-»</a:t>
            </a:r>
            <a:r>
              <a:rPr lang="ru-RU" dirty="0" err="1" smtClean="0"/>
              <a:t>дорослий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),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повним</a:t>
            </a:r>
            <a:r>
              <a:rPr lang="ru-RU" dirty="0" smtClean="0"/>
              <a:t> метаморфозом.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метаморфозом </a:t>
            </a:r>
            <a:r>
              <a:rPr lang="ru-RU" dirty="0" err="1" smtClean="0"/>
              <a:t>виник</a:t>
            </a:r>
            <a:r>
              <a:rPr lang="ru-RU" dirty="0" smtClean="0"/>
              <a:t> як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пристосувань</a:t>
            </a:r>
            <a:r>
              <a:rPr lang="ru-RU" dirty="0" smtClean="0"/>
              <a:t> до умов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переходом </a:t>
            </a:r>
            <a:r>
              <a:rPr lang="ru-RU" dirty="0" err="1" smtClean="0"/>
              <a:t>личинкових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довкілля</a:t>
            </a:r>
            <a:r>
              <a:rPr lang="ru-RU" dirty="0" smtClean="0"/>
              <a:t> в </a:t>
            </a:r>
            <a:r>
              <a:rPr lang="ru-RU" dirty="0" err="1" smtClean="0"/>
              <a:t>інше</a:t>
            </a:r>
            <a:r>
              <a:rPr lang="ru-RU" dirty="0" smtClean="0"/>
              <a:t> (</a:t>
            </a:r>
            <a:r>
              <a:rPr lang="ru-RU" dirty="0" err="1"/>
              <a:t>р</a:t>
            </a:r>
            <a:r>
              <a:rPr lang="ru-RU" dirty="0" err="1" smtClean="0"/>
              <a:t>озвиток</a:t>
            </a:r>
            <a:r>
              <a:rPr lang="ru-RU" dirty="0" smtClean="0"/>
              <a:t> комах та </a:t>
            </a:r>
            <a:r>
              <a:rPr lang="ru-RU" dirty="0" err="1" smtClean="0"/>
              <a:t>земноводних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</TotalTime>
  <Words>4612</Words>
  <Application>Microsoft Office PowerPoint</Application>
  <PresentationFormat>Экран (4:3)</PresentationFormat>
  <Paragraphs>44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Лекція 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6</dc:title>
  <dc:creator>Руслан Аминов</dc:creator>
  <cp:lastModifiedBy>Руслан Аминов</cp:lastModifiedBy>
  <cp:revision>24</cp:revision>
  <dcterms:created xsi:type="dcterms:W3CDTF">2022-11-24T19:11:31Z</dcterms:created>
  <dcterms:modified xsi:type="dcterms:W3CDTF">2022-11-24T21:23:50Z</dcterms:modified>
</cp:coreProperties>
</file>