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8" r:id="rId3"/>
    <p:sldId id="280" r:id="rId4"/>
    <p:sldId id="27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81" r:id="rId24"/>
    <p:sldId id="282" r:id="rId25"/>
    <p:sldId id="277" r:id="rId2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496" autoAdjust="0"/>
    <p:restoredTop sz="94660"/>
  </p:normalViewPr>
  <p:slideViewPr>
    <p:cSldViewPr>
      <p:cViewPr varScale="1">
        <p:scale>
          <a:sx n="58" d="100"/>
          <a:sy n="58" d="100"/>
        </p:scale>
        <p:origin x="-7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ru-RU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53E6BBFA-ECFE-45AF-A392-AB949BA8C216}" type="datetimeFigureOut">
              <a:rPr lang="ru-RU"/>
              <a:pPr/>
              <a:t>29.09.2022</a:t>
            </a:fld>
            <a:endParaRPr lang="ru-RU"/>
          </a:p>
        </p:txBody>
      </p:sp>
      <p:sp>
        <p:nvSpPr>
          <p:cNvPr id="3686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ru-RU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C9DBB72E-F203-4735-86EE-DFB6CBF4266E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ln/>
        </p:spPr>
      </p:sp>
      <p:sp>
        <p:nvSpPr>
          <p:cNvPr id="37891" name="Rectangle 3"/>
          <p:cNvSpPr txBox="1">
            <a:spLocks noChangeArrowheads="1"/>
          </p:cNvSpPr>
          <p:nvPr>
            <p:ph type="body" idx="1"/>
          </p:nvPr>
        </p:nvSpPr>
        <p:spPr>
          <a:ln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ln/>
        </p:spPr>
      </p:sp>
      <p:sp>
        <p:nvSpPr>
          <p:cNvPr id="43011" name="Rectangle 3"/>
          <p:cNvSpPr txBox="1">
            <a:spLocks noChangeArrowheads="1"/>
          </p:cNvSpPr>
          <p:nvPr>
            <p:ph type="body" idx="1"/>
          </p:nvPr>
        </p:nvSpPr>
        <p:spPr>
          <a:ln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ln/>
        </p:spPr>
      </p:sp>
      <p:sp>
        <p:nvSpPr>
          <p:cNvPr id="45059" name="Rectangle 3"/>
          <p:cNvSpPr txBox="1">
            <a:spLocks noChangeArrowheads="1"/>
          </p:cNvSpPr>
          <p:nvPr>
            <p:ph type="body" idx="1"/>
          </p:nvPr>
        </p:nvSpPr>
        <p:spPr>
          <a:ln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A8D37-A9BF-4357-B37C-CF0B98802A49}" type="datetimeFigureOut">
              <a:rPr lang="ru-RU"/>
              <a:pPr>
                <a:defRPr/>
              </a:pPr>
              <a:t>29.09.2022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5552F-9711-4AC7-AA2C-A976B43CC6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BE401-ABE7-4BDB-AF87-C25FA8B05A5E}" type="datetimeFigureOut">
              <a:rPr lang="ru-RU"/>
              <a:pPr>
                <a:defRPr/>
              </a:pPr>
              <a:t>29.09.2022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C7E28-1D55-40D4-9A60-5DC08A910F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11796-4330-46B2-81DD-E5048C186D60}" type="datetimeFigureOut">
              <a:rPr lang="ru-RU"/>
              <a:pPr>
                <a:defRPr/>
              </a:pPr>
              <a:t>29.09.2022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7961C-EC4F-4F3A-9C56-ABC82E89C2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C8219-D147-4555-AFF8-2DF88F86DDE6}" type="datetimeFigureOut">
              <a:rPr lang="ru-RU"/>
              <a:pPr>
                <a:defRPr/>
              </a:pPr>
              <a:t>29.09.2022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8CD18-3C0B-42D6-84C7-538C1D3758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CEDF4-B187-427C-A9B5-B737C2135C9F}" type="datetimeFigureOut">
              <a:rPr lang="ru-RU"/>
              <a:pPr>
                <a:defRPr/>
              </a:pPr>
              <a:t>29.09.2022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E7A0D-E11F-4779-9236-F31BBFEC04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02690-A92F-4426-84AC-C4D8C19CCF4D}" type="datetimeFigureOut">
              <a:rPr lang="ru-RU"/>
              <a:pPr>
                <a:defRPr/>
              </a:pPr>
              <a:t>29.09.2022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6D372-751A-402F-A27C-E9ED911437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99141-5376-4B2B-89B0-56F6A84EB462}" type="datetimeFigureOut">
              <a:rPr lang="ru-RU"/>
              <a:pPr>
                <a:defRPr/>
              </a:pPr>
              <a:t>29.09.2022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7B43E-3348-44B3-ABAD-F20C201233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9C5B7-EE0D-400E-A8E0-C5F20114C997}" type="datetimeFigureOut">
              <a:rPr lang="ru-RU"/>
              <a:pPr>
                <a:defRPr/>
              </a:pPr>
              <a:t>29.09.2022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81748-5200-4ABE-A09C-8D96DC5DF2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9CF3F7-A766-49B3-896C-7619C1A391CE}" type="datetimeFigureOut">
              <a:rPr lang="ru-RU"/>
              <a:pPr>
                <a:defRPr/>
              </a:pPr>
              <a:t>29.09.2022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F904A-D9DE-4808-B282-95F95587E0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B6287-299B-4C42-AC97-5CB376151F4C}" type="datetimeFigureOut">
              <a:rPr lang="ru-RU"/>
              <a:pPr>
                <a:defRPr/>
              </a:pPr>
              <a:t>29.09.2022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FF293-1E92-44BF-85F0-DF126D5A39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C4FF6-5187-472C-B949-CC16509DB63A}" type="datetimeFigureOut">
              <a:rPr lang="ru-RU"/>
              <a:pPr>
                <a:defRPr/>
              </a:pPr>
              <a:t>29.09.2022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590F6-3F05-440E-B26E-7A673A6280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A50AD82-9C1E-4C08-B687-1B845A025E0E}" type="datetimeFigureOut">
              <a:rPr lang="ru-RU"/>
              <a:pPr>
                <a:defRPr/>
              </a:pPr>
              <a:t>29.09.2022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CE5D05C-3E4A-4F04-ACD2-60A961796E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3" y="404813"/>
            <a:ext cx="7772400" cy="4248150"/>
          </a:xfrm>
        </p:spPr>
        <p:txBody>
          <a:bodyPr>
            <a:normAutofit/>
          </a:bodyPr>
          <a:lstStyle/>
          <a:p>
            <a:r>
              <a:rPr lang="uk-UA" sz="2000" b="1" i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000" b="1" i="1" smtClean="0">
                <a:latin typeface="Times New Roman" pitchFamily="18" charset="0"/>
                <a:cs typeface="Times New Roman" pitchFamily="18" charset="0"/>
              </a:rPr>
            </a:br>
            <a:r>
              <a:rPr lang="uk-UA" sz="2000" b="1" i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000" b="1" i="1" smtClean="0">
                <a:latin typeface="Times New Roman" pitchFamily="18" charset="0"/>
                <a:cs typeface="Times New Roman" pitchFamily="18" charset="0"/>
              </a:rPr>
            </a:br>
            <a:r>
              <a:rPr lang="uk-UA" sz="2000" b="1" i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000" b="1" i="1" smtClean="0">
                <a:latin typeface="Times New Roman" pitchFamily="18" charset="0"/>
                <a:cs typeface="Times New Roman" pitchFamily="18" charset="0"/>
              </a:rPr>
            </a:br>
            <a:r>
              <a:rPr lang="uk-UA" sz="2000" b="1" i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000" b="1" i="1" smtClean="0">
                <a:latin typeface="Times New Roman" pitchFamily="18" charset="0"/>
                <a:cs typeface="Times New Roman" pitchFamily="18" charset="0"/>
              </a:rPr>
            </a:br>
            <a:r>
              <a:rPr lang="uk-UA" sz="2900" b="1" smtClean="0">
                <a:latin typeface="Times New Roman" pitchFamily="18" charset="0"/>
                <a:cs typeface="Times New Roman" pitchFamily="18" charset="0"/>
              </a:rPr>
              <a:t>Технологія розробки та прийняття управлінського рішення</a:t>
            </a:r>
            <a:r>
              <a:rPr lang="uk-UA" sz="20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000" b="1" smtClean="0">
                <a:latin typeface="Times New Roman" pitchFamily="18" charset="0"/>
                <a:cs typeface="Times New Roman" pitchFamily="18" charset="0"/>
              </a:rPr>
            </a:br>
            <a:r>
              <a:rPr lang="uk-UA" sz="20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000" b="1" smtClean="0">
                <a:latin typeface="Times New Roman" pitchFamily="18" charset="0"/>
                <a:cs typeface="Times New Roman" pitchFamily="18" charset="0"/>
              </a:rPr>
            </a:br>
            <a:r>
              <a:rPr lang="uk-UA" sz="2000" b="1" i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000" b="1" i="1" smtClean="0">
                <a:latin typeface="Times New Roman" pitchFamily="18" charset="0"/>
                <a:cs typeface="Times New Roman" pitchFamily="18" charset="0"/>
              </a:rPr>
            </a:br>
            <a:endParaRPr lang="ru-RU" sz="2000" b="1" i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ru-RU" sz="2800" b="1" i="1" smtClean="0">
                <a:latin typeface="Times New Roman" pitchFamily="18" charset="0"/>
                <a:cs typeface="Times New Roman" pitchFamily="18" charset="0"/>
              </a:rPr>
              <a:t>Етапи прийняття рішення </a:t>
            </a:r>
            <a:endParaRPr lang="ru-RU" sz="28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000625"/>
          </a:xfrm>
        </p:spPr>
        <p:txBody>
          <a:bodyPr rtlCol="0">
            <a:normAutofit fontScale="70000" lnSpcReduction="20000"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виконанням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успішної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визначити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комплекс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робіт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розподілити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виконавцями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строками.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серйозні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можлива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розробка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програми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Керівник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повинен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слідкувати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як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виконується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випадках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необхідності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надавати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допомогу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підлеглим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вносити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окремі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корективи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Контроль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оцінка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результатів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етапі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контролю проводиться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оцінка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результатів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яке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часовий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характер.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зв'язку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основна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задача контролю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своєчасно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визначити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якісне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підставі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скоригувати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прийняти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нове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Проблема контролю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управлінських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рішень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актуальною, особливо для великих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організацій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прийняти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багато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корисних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рішень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без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раціонально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налагодженої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контролю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вони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залишаються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паперах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бажаного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ефекту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i="1" smtClean="0">
                <a:latin typeface="Times New Roman" pitchFamily="18" charset="0"/>
                <a:cs typeface="Times New Roman" pitchFamily="18" charset="0"/>
              </a:rPr>
              <a:t>Вимоги до технології прийняття рішень </a:t>
            </a:r>
          </a:p>
        </p:txBody>
      </p:sp>
      <p:sp>
        <p:nvSpPr>
          <p:cNvPr id="2150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розробка і прийняття рішення повинна бути сконцентрована на тому рівні, де є відповідна інформація;</a:t>
            </a:r>
          </a:p>
          <a:p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інформація повинна надходити від усіх підрозділів організації;</a:t>
            </a:r>
          </a:p>
          <a:p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прийняте рішення повинно відображувати інтереси того рівня управління, який буде його виконувати;</a:t>
            </a:r>
          </a:p>
          <a:p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суворе співвідношення рівнів управління, жорстка дисципліна і висока вимогливість.</a:t>
            </a:r>
          </a:p>
          <a:p>
            <a:endParaRPr lang="ru-RU" sz="24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i="1" smtClean="0">
                <a:latin typeface="Times New Roman" pitchFamily="18" charset="0"/>
                <a:cs typeface="Times New Roman" pitchFamily="18" charset="0"/>
              </a:rPr>
              <a:t>Методи розробки і обґрунтування </a:t>
            </a:r>
            <a:br>
              <a:rPr lang="ru-RU" sz="2800" b="1" i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smtClean="0">
                <a:latin typeface="Times New Roman" pitchFamily="18" charset="0"/>
                <a:cs typeface="Times New Roman" pitchFamily="18" charset="0"/>
              </a:rPr>
              <a:t>управлінських рішень</a:t>
            </a:r>
            <a:endParaRPr lang="ru-RU" sz="2800" i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ru-RU" sz="280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charset="0"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		Творче уявлення, догадка, побудова гіпотез, власний досвід і спостереження, досвід інших керівників, моделювання, екстраполяції, експертної оцінки, колективної генерації ідей (метод мозкової атаки), аналізу і синтезу, індукції і дедукції, аналогії, абстракції і конкретизації, графічного зображення явищ, написання сценаріїв та ін</a:t>
            </a:r>
            <a:r>
              <a:rPr lang="ru-RU" smtClean="0"/>
              <a:t>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i="1" smtClean="0">
                <a:latin typeface="Times New Roman" pitchFamily="18" charset="0"/>
                <a:cs typeface="Times New Roman" pitchFamily="18" charset="0"/>
              </a:rPr>
              <a:t>Методи розробки і обґрунтування рішень</a:t>
            </a:r>
            <a:endParaRPr lang="ru-RU" sz="24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400675"/>
          </a:xfrm>
        </p:spPr>
        <p:txBody>
          <a:bodyPr rtlCol="0">
            <a:normAutofit fontScale="55000" lnSpcReduction="20000"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синтез.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методом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явища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(предмета,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об'єкта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поділом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складові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частини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вивченням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окремих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сторін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взаємозв'язків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причинами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наслідками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наукового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пізнання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явища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об'єкта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доповнюється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синтезом. При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цьому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використовуються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результати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досягнуті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попередніх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етапах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будується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модель, яка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оптимізується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доводиться до остаточного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вигляду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Індукція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дедукція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Індукція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методом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вивчення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полягає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тому,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окремих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часткових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явищ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виводити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загальні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правила.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Індукція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веде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узагальнень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побудованих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фактах, а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підсумку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пізнання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законів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Дедукція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передбачає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мислення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загального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часткового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висновки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піддаються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формалізації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підставі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сучасних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математичних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методів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прийняття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управлінських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рішень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Метод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асоціацій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використовує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зв'язок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елементами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розумового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відчуттям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сприйняттям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уявою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ідеями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.),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результаті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виникає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нова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корисна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думка.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Метод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аналогій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полягає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використанні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подібних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рішень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приймались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раніше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схожих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обставин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Важливо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допустити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помилки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основі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поверхневого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вивчення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схожої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ситуації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ru-RU" sz="2400" b="1" i="1" smtClean="0">
                <a:latin typeface="Times New Roman" pitchFamily="18" charset="0"/>
                <a:cs typeface="Times New Roman" pitchFamily="18" charset="0"/>
              </a:rPr>
              <a:t>Методи розробки і обґрунтування рішень</a:t>
            </a:r>
            <a:endParaRPr lang="ru-RU" sz="24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050"/>
            <a:ext cx="8229600" cy="5761038"/>
          </a:xfrm>
        </p:spPr>
        <p:txBody>
          <a:bodyPr rtlCol="0">
            <a:normAutofit fontScale="55000" lnSpcReduction="20000"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Метод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інтуїції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міститься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здатності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досягнення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істини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спостереженням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поодиноких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випадків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без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обґрунтувань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допомогою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доказів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Інтуїція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розглядається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вміння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здогадуватись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щось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минаючи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логічні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розміркування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Математичні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методи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включають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системний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екстраполяцію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кореляційний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регресійний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виробничих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цілей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"дерева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цілей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",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експертних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оцінок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методи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передбачають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сучасної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електронної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обчислювальної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техніки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Евристичні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методи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являють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собою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сукупність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логічних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прийомів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методичних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правил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пошуку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істини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способів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творчого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потенціалу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особистості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допомогою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методів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активізується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мислення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знання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функція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фантазія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особистості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Але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евристичні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міркування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розглядатися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остаточні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попередні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певної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проблеми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Методи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Дельфі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мозкового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штурму".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методом "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Дельфі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безпосереднє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обговорення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замінюють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письмовим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обміном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інформацією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міркуванням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підставі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розроблених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запитань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Процедура, як правило,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повторюється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4-5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разів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зближення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точок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зору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методика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підвищує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об'єктивність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надійність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експертних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оцінок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водночас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досить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складна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трудомістка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Метод "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мозкового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штурму"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полягає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тому,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групі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спеціалістів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складом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розуму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схильність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генерування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ідей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доручається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висувати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найфантастичніші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ідеї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без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обговорення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Іншим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спеціалістам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переважає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критичне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мислення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доручається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аналізувати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ідеї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висновки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r>
              <a:rPr lang="ru-RU" sz="2400" b="1" i="1" smtClean="0">
                <a:latin typeface="Times New Roman" pitchFamily="18" charset="0"/>
                <a:cs typeface="Times New Roman" pitchFamily="18" charset="0"/>
              </a:rPr>
              <a:t>Методи розробки і обґрунтування рішень</a:t>
            </a:r>
            <a:endParaRPr lang="ru-RU" sz="24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050"/>
            <a:ext cx="8229600" cy="5761038"/>
          </a:xfrm>
        </p:spPr>
        <p:txBody>
          <a:bodyPr rtlCol="0">
            <a:normAutofit fontScale="5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Аналітичні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методи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(контрольного листка характеристик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морфологічного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аналізу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 При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використанні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методу контрольного листка характеристик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готується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20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запитань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згрупованих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видами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модифікації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адаптації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збільшення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зменшення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заміни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перегрупування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комбінування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Цей метод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ґрунтується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систематичній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оцінці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основних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характеристик.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Морфологічний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полягає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ідентифікації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найважливіших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змінних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величин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проблеми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правил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комбінаторики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вивчення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поєднань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Метод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емпатії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полягає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ототожненні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творчого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працівника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спеціалістом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розробляє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програму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Метод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інверсії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належить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методів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пошуку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ідей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полягає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необхідному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свідомому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поданні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психологічної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інверсії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мислення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відмові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попередніх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поглядів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проблему, яка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розглядається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нової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позиції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Метод "дерева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варіантів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".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використанні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методу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спочатку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виділяють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найсуттєвіші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групи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варіантів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докорінними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відмінностями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способах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досягнення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цілі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Потім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кожної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групи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варіантів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виділяють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підгрупи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менш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суттєвими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відмінностями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Учасники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пошуку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альтернатив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повинні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гнучкість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мислення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допитливість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сміливість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готовність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ризику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відсутність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страху перед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труднощами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невизначеністю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варіантів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рішень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повинна бути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занадто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великою.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ru-RU" sz="2400" b="1" i="1" smtClean="0">
                <a:latin typeface="Times New Roman" pitchFamily="18" charset="0"/>
                <a:cs typeface="Times New Roman" pitchFamily="18" charset="0"/>
              </a:rPr>
              <a:t>Методи розробки і обґрунтування рішень</a:t>
            </a:r>
            <a:endParaRPr lang="ru-RU" sz="24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Модель "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чорної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дошки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"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базується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регламентації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вивчення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альтернатив,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поступовому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обговоренні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урахуванням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постійної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зміни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проблеми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розміщення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умовній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дошці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"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учасників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Розвиток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цієї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моделі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пов'язується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впровадженням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ефективних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опрацювання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uk-UA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algn="ctr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Проблема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вибору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керівником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методу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рішення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одна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найважливіших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сучасній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науці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Вона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вимагає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керівника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всебічної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оцінки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конкретної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ситуації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самостійності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прийнятті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ситуацією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розуміють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обстановку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вивчається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прогнозні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оцінки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можливі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результати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вимагають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відповідних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менеджера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колегіального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органу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Прийняття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управлінських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рішень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передбачає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наступних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умов: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400675"/>
          </a:xfrm>
        </p:spPr>
        <p:txBody>
          <a:bodyPr rtlCol="0">
            <a:normAutofit fontScale="70000" lnSpcReduction="20000"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Додержання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ієрархії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здійснюється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цілях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координації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посилення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централізації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Менеджери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повинні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прийнятті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рішень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вступати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прямі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контакти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підлеглими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знаходяться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один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ієрархічний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нижче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цільових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міжфункціональних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груп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Групою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професійно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високому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рівні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готується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інформація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еонові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керівництво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приймає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Розробка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формальних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правил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процедур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прийнятті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рішень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забезпечують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ефективну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координацію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планів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прийнятті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рішень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націлено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координацію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цілому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горизонтальних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зв'язків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Дозволяє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приймати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без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звернення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вищого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керівництва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7737"/>
          </a:xfrm>
        </p:spPr>
        <p:txBody>
          <a:bodyPr/>
          <a:lstStyle/>
          <a:p>
            <a:r>
              <a:rPr lang="ru-RU" sz="3100" b="1" i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i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i="1" smtClean="0">
                <a:latin typeface="Times New Roman" pitchFamily="18" charset="0"/>
                <a:cs typeface="Times New Roman" pitchFamily="18" charset="0"/>
              </a:rPr>
              <a:t>Основними вимогами до </a:t>
            </a:r>
            <a:br>
              <a:rPr lang="ru-RU" sz="3100" b="1" i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i="1" smtClean="0">
                <a:latin typeface="Times New Roman" pitchFamily="18" charset="0"/>
                <a:cs typeface="Times New Roman" pitchFamily="18" charset="0"/>
              </a:rPr>
              <a:t>управлінського рішення є: 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sp>
        <p:nvSpPr>
          <p:cNvPr id="28674" name="Содержимое 2"/>
          <p:cNvSpPr>
            <a:spLocks noGrp="1"/>
          </p:cNvSpPr>
          <p:nvPr>
            <p:ph idx="1"/>
          </p:nvPr>
        </p:nvSpPr>
        <p:spPr>
          <a:xfrm>
            <a:off x="539750" y="2276475"/>
            <a:ext cx="8229600" cy="2841625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обґрунтованість, оптимальність вибору, правоспроможність рішення, стислість і ясність, конкретність у часі, адресність до виконавців, оперативність виконання.</a:t>
            </a:r>
            <a:endParaRPr lang="ru-RU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Технологія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менеджменту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наступний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механізм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прийняття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управлінських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рішень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Загальне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керівництво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прийняттям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рішень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Правила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прийняття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рішень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прийнятті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рішень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Прийняття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двосторонніх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рішень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керівниками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одного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рівня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особистою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згодою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Групова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взаємодія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рівнях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Матричний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тип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взаємодії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Перші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три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складових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забезпечує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вертикальну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взаємодію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рівнями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останні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три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горизонтальний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зв'язок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Організація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використовувати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простий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так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складний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механізм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взаємодії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менеджменті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залежить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складності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рішень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можливостей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800" b="1" smtClean="0">
                <a:latin typeface="Times New Roman" pitchFamily="18" charset="0"/>
                <a:cs typeface="Times New Roman" pitchFamily="18" charset="0"/>
              </a:rPr>
              <a:t>Мета лекції:</a:t>
            </a:r>
            <a:endParaRPr lang="ru-RU" sz="2800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smtClean="0"/>
          </a:p>
          <a:p>
            <a:pPr algn="ctr">
              <a:buFont typeface="Arial" charset="0"/>
              <a:buNone/>
            </a:pPr>
            <a:r>
              <a:rPr lang="uk-UA" b="1" smtClean="0">
                <a:latin typeface="Times New Roman" pitchFamily="18" charset="0"/>
                <a:cs typeface="Times New Roman" pitchFamily="18" charset="0"/>
              </a:rPr>
              <a:t>Ознайомитись з технологією розробки та прийняття управлінського рішення</a:t>
            </a:r>
            <a:endParaRPr lang="ru-RU" b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0762"/>
          </a:xfrm>
        </p:spPr>
        <p:txBody>
          <a:bodyPr/>
          <a:lstStyle/>
          <a:p>
            <a:pPr algn="just"/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Загальне керівництво прийняттям рішень 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передбачає, що цей процес знаходиться в руках одного лінійного (загального) керівника, який в свою чергу підпорядкований вищестоячому керівництву. Лінійні керівники несуть персональну відповідальність за свою роботу, маючи право розпоряджатися матеріальними і трудовими ресурсами, необхідними для досягнення намічених результатів. Тут права і відповідальність повинні бути рівними.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28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65400"/>
            <a:ext cx="8229600" cy="4103688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Правила прийняття рішень, 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або нормативи, розробляються і затверджуються підприємствами. Ціллю цих планів є здійснення координації між різними підрозділами і вони діляться на стратегічні, оперативні та організаційні.</a:t>
            </a:r>
          </a:p>
          <a:p>
            <a:pPr algn="just">
              <a:lnSpc>
                <a:spcPct val="80000"/>
              </a:lnSpc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     Стратегічні правила включають такі види рішень, як визначення типу і видів продукції та послуг, організацію збутової мережі, способів встановлення цін, умов і гарантій при продажу виробів і продукції. Ці правила формуються на вищому рівні управління.</a:t>
            </a:r>
          </a:p>
          <a:p>
            <a:pPr algn="just">
              <a:lnSpc>
                <a:spcPct val="80000"/>
              </a:lnSpc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     Організаційні правила будуються на державній законодавчій базі і включають: цілі і характер діяльності, відносини з державними установами, статут підприємства, а також права, обов'язки і відповідальність, питання оплати і охорони праці.</a:t>
            </a:r>
          </a:p>
          <a:p>
            <a:pPr algn="just">
              <a:lnSpc>
                <a:spcPct val="80000"/>
              </a:lnSpc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  Оперативні правила формуються у вигляді різних інструкцій та рекомендацій.</a:t>
            </a:r>
          </a:p>
          <a:p>
            <a:pPr>
              <a:lnSpc>
                <a:spcPct val="80000"/>
              </a:lnSpc>
            </a:pPr>
            <a:endParaRPr lang="ru-RU" sz="200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06662"/>
          </a:xfrm>
        </p:spPr>
        <p:txBody>
          <a:bodyPr/>
          <a:lstStyle/>
          <a:p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Плани прийняття рішень 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є засобом координації діяльності різних підрозділів при прийнятті управлінських рішень. В планах визначаються необхідні ресурси для досягнення намічених цілей, охоплюють виробничу діяльність підрозділів і вони є більш гнучкими, які легше пристосовувати до складних умов ринку.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141663"/>
            <a:ext cx="8229600" cy="2984500"/>
          </a:xfrm>
        </p:spPr>
        <p:txBody>
          <a:bodyPr rtlCol="0">
            <a:normAutofit fontScale="92500" lnSpcReduction="2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Основними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показниками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такого плану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загально-визнані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показники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закладу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охорони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здоров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Кожний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підрозділ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розробляє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детальний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річний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план за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вказаними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показниками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Керівники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підрозділів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по кожному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відхиленню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повинні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інформувати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керівництво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495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Прийняття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двосторонніх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рішень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керівниками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одного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рівня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основі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індивідуальної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взаємодії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здійснюється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без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згоди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вищим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керівництвом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цьому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випадку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реалізується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горизонтальна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координація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прийнятті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рішень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Для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здійснення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координації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визначаються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спеціальні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особи. Координатор 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керівник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право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обговорювати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проекти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рішень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адміністративної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влади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яку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лінійні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керівники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8313" y="3141663"/>
            <a:ext cx="8229600" cy="3128962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ru-RU" sz="2200" b="1" smtClean="0">
                <a:latin typeface="Times New Roman" pitchFamily="18" charset="0"/>
                <a:cs typeface="Times New Roman" pitchFamily="18" charset="0"/>
              </a:rPr>
              <a:t>Цільові групи </a:t>
            </a:r>
            <a:r>
              <a:rPr lang="ru-RU" sz="2200" smtClean="0">
                <a:latin typeface="Times New Roman" pitchFamily="18" charset="0"/>
                <a:cs typeface="Times New Roman" pitchFamily="18" charset="0"/>
              </a:rPr>
              <a:t>діють на основі групової взаємодії і приймають рішення по конкретним питанням сумісної діяльності. Цільові групи працюють на тимчасовій або постійній основах, а керівник групи наділяється правами приймати рішення без узгодження з вищим керівництвом.</a:t>
            </a:r>
          </a:p>
          <a:p>
            <a:pPr algn="just">
              <a:lnSpc>
                <a:spcPct val="80000"/>
              </a:lnSpc>
            </a:pPr>
            <a:endParaRPr lang="ru-RU" sz="220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220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31187" cy="487363"/>
          </a:xfrm>
          <a:ln/>
        </p:spPr>
        <p:txBody>
          <a:bodyPr/>
          <a:lstStyle/>
          <a:p>
            <a:pPr defTabSz="45720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</a:pPr>
            <a:r>
              <a:rPr lang="ru-RU" sz="3200" b="1" smtClean="0"/>
              <a:t>Цілеспрямованість управлінського рішення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304800" y="838200"/>
            <a:ext cx="8839200" cy="5668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2900" indent="-341313" defTabSz="457200">
              <a:lnSpc>
                <a:spcPct val="80000"/>
              </a:lnSpc>
              <a:spcBef>
                <a:spcPts val="563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endParaRPr lang="ru-RU" sz="2800">
              <a:solidFill>
                <a:srgbClr val="000099"/>
              </a:solidFill>
            </a:endParaRPr>
          </a:p>
          <a:p>
            <a:pPr marL="342900" indent="-341313" algn="ctr" defTabSz="457200">
              <a:lnSpc>
                <a:spcPct val="80000"/>
              </a:lnSpc>
              <a:spcBef>
                <a:spcPts val="563"/>
              </a:spcBef>
              <a:buClr>
                <a:srgbClr val="000099"/>
              </a:buClr>
              <a:buSzPct val="100000"/>
              <a:buFont typeface="Symbol" pitchFamily="18" charset="2"/>
              <a:buChar char="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r>
              <a:rPr lang="ru-RU" sz="3000">
                <a:latin typeface="Times New Roman" pitchFamily="18" charset="0"/>
                <a:cs typeface="Times New Roman" pitchFamily="18" charset="0"/>
              </a:rPr>
              <a:t>Успішні менеджери відрізняються тим, що вони, встигаючи вирішити під час робочого дня багато різних питань, протягом певного часу бувають зайняті тільки одним-єдиним завданням.</a:t>
            </a:r>
          </a:p>
          <a:p>
            <a:pPr marL="342900" indent="-341313" algn="ctr" defTabSz="457200">
              <a:lnSpc>
                <a:spcPct val="80000"/>
              </a:lnSpc>
              <a:spcBef>
                <a:spcPts val="563"/>
              </a:spcBef>
              <a:buClr>
                <a:srgbClr val="000099"/>
              </a:buClr>
              <a:buSzPct val="100000"/>
              <a:buFont typeface="Symbol" pitchFamily="18" charset="2"/>
              <a:buChar char="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r>
              <a:rPr lang="ru-RU" sz="3000">
                <a:latin typeface="Times New Roman" pitchFamily="18" charset="0"/>
                <a:cs typeface="Times New Roman" pitchFamily="18" charset="0"/>
              </a:rPr>
              <a:t>Для ілюстрації цієї взаємозалежності є відома історія під назвою "Порада вартістю в 25000 доларів".</a:t>
            </a:r>
          </a:p>
          <a:p>
            <a:pPr marL="342900" indent="-341313" algn="ctr" defTabSz="457200">
              <a:lnSpc>
                <a:spcPct val="80000"/>
              </a:lnSpc>
              <a:spcBef>
                <a:spcPts val="563"/>
              </a:spcBef>
              <a:buClr>
                <a:srgbClr val="000099"/>
              </a:buClr>
              <a:buSzPct val="100000"/>
              <a:buFont typeface="Symbol" pitchFamily="18" charset="2"/>
              <a:buChar char="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r>
              <a:rPr lang="ru-RU" sz="3000">
                <a:latin typeface="Times New Roman" pitchFamily="18" charset="0"/>
                <a:cs typeface="Times New Roman" pitchFamily="18" charset="0"/>
              </a:rPr>
              <a:t> Чарльз М.Шваб, будучи президентом компанії "Бетяєм етил", поставив перед Івом Лі, радником з підприємницької діяльності, незвичне завдання: </a:t>
            </a:r>
            <a:r>
              <a:rPr lang="ru-RU" sz="3000" i="1">
                <a:latin typeface="Times New Roman" pitchFamily="18" charset="0"/>
                <a:cs typeface="Times New Roman" pitchFamily="18" charset="0"/>
              </a:rPr>
              <a:t>"Покажіть мені можливість кращого використання мого часу. Якщо Вам пощастить, я заплачу Вам будь-який гонорар в розумних межах".</a:t>
            </a:r>
            <a:r>
              <a:rPr lang="ru-RU" sz="300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 defTabSz="457200">
              <a:lnSpc>
                <a:spcPct val="8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 defTabSz="457200">
              <a:lnSpc>
                <a:spcPct val="8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sz="2500">
                <a:latin typeface="Times New Roman" pitchFamily="18" charset="0"/>
                <a:cs typeface="Times New Roman" pitchFamily="18" charset="0"/>
              </a:rPr>
              <a:t>Лі запропонував Швабу лист паперу і сказав: "Складіть список найважливіших справ, які ви повинні зробити завтра, і пронумеруйте їх черговість у відповідності до значимості. Завтра вранці почніть із завдання № 1 і працюйте над ним до тих пір, поки воно не буде вирішене. Перепровірте потім встановлені Вами пріоритети ще раз і приступайте до завдання № 2, але не йдіть далі до тих пір, доки не закінчите і цю справу.</a:t>
            </a:r>
          </a:p>
          <a:p>
            <a:pPr algn="ctr" defTabSz="457200">
              <a:lnSpc>
                <a:spcPct val="8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sz="2500">
                <a:latin typeface="Times New Roman" pitchFamily="18" charset="0"/>
                <a:cs typeface="Times New Roman" pitchFamily="18" charset="0"/>
              </a:rPr>
              <a:t> Потім переходьте до справи № 3. Навіть якщо Ви не зможете виконати весь свій план за день – це не трагедія. До кінця дня будуть, у крайньому разі, завершені найважливіші справи, перш ніж Ви потратите час на завдання меншої важливості. Ключ до успіху в тому, щоб щоденно робити відносно значимі завдання, які чогось варті.</a:t>
            </a:r>
          </a:p>
          <a:p>
            <a:pPr algn="ctr" defTabSz="457200">
              <a:lnSpc>
                <a:spcPct val="8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sz="2500">
                <a:latin typeface="Times New Roman" pitchFamily="18" charset="0"/>
                <a:cs typeface="Times New Roman" pitchFamily="18" charset="0"/>
              </a:rPr>
              <a:t> Приймайте рішення за пріоритетами, складіть їх список, відобразіть його в плані дня і дотримуйтесь його.</a:t>
            </a:r>
          </a:p>
          <a:p>
            <a:pPr algn="ctr" defTabSz="457200">
              <a:lnSpc>
                <a:spcPct val="8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sz="2500">
                <a:latin typeface="Times New Roman" pitchFamily="18" charset="0"/>
                <a:cs typeface="Times New Roman" pitchFamily="18" charset="0"/>
              </a:rPr>
              <a:t> Хай це буде звичною справою кожного робочого дня. </a:t>
            </a:r>
          </a:p>
          <a:p>
            <a:pPr algn="ctr" defTabSz="457200">
              <a:lnSpc>
                <a:spcPct val="8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sz="2500">
                <a:latin typeface="Times New Roman" pitchFamily="18" charset="0"/>
                <a:cs typeface="Times New Roman" pitchFamily="18" charset="0"/>
              </a:rPr>
              <a:t> Застосовуйте її так довго, скільки вважаєте за потрібне, а потім випишіть мені чек на суму, якої, на Вашу думку, ця система варта".</a:t>
            </a:r>
          </a:p>
          <a:p>
            <a:pPr algn="ctr" defTabSz="457200">
              <a:lnSpc>
                <a:spcPct val="8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sz="2500">
                <a:latin typeface="Times New Roman" pitchFamily="18" charset="0"/>
                <a:cs typeface="Times New Roman" pitchFamily="18" charset="0"/>
              </a:rPr>
              <a:t> Через декілька тижнів Шваб прислав Лі чек на 25000 доларів.</a:t>
            </a:r>
          </a:p>
          <a:p>
            <a:pPr algn="ctr" defTabSz="457200">
              <a:lnSpc>
                <a:spcPct val="80000"/>
              </a:lnSpc>
              <a:spcBef>
                <a:spcPts val="488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ru-RU" sz="25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800" b="1" i="1" smtClean="0">
                <a:latin typeface="Times New Roman" pitchFamily="18" charset="0"/>
                <a:cs typeface="Times New Roman" pitchFamily="18" charset="0"/>
              </a:rPr>
              <a:t>Висновок</a:t>
            </a:r>
            <a:endParaRPr lang="ru-RU" sz="2800" b="1" i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000" smtClean="0">
                <a:latin typeface="Times New Roman" pitchFamily="18" charset="0"/>
                <a:cs typeface="Times New Roman" pitchFamily="18" charset="0"/>
              </a:rPr>
              <a:t>Прийняття рішень є частиною щоденної роботи головного лікаря, який виконує свою роль в міжособових стосунках, інформаційних обмінах думками і прийнятті рішень. При прийнятті рішень керівник виконує чотири ролі: підприємця, спеціаліста по виправленню порушень в роботі, розподілювача ресурсів і спеціаліста по досягненню угод.</a:t>
            </a:r>
          </a:p>
          <a:p>
            <a:endParaRPr lang="ru-RU" sz="30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rgbClr val="4B0096"/>
                </a:solidFill>
              </a:rPr>
              <a:t>Управлінське рішення</a:t>
            </a:r>
          </a:p>
        </p:txBody>
      </p:sp>
      <p:sp>
        <p:nvSpPr>
          <p:cNvPr id="4096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mtClean="0">
                <a:solidFill>
                  <a:srgbClr val="000000"/>
                </a:solidFill>
              </a:rPr>
              <a:t>це сукупний</a:t>
            </a:r>
            <a:r>
              <a:rPr lang="ru-RU" smtClean="0">
                <a:solidFill>
                  <a:srgbClr val="00000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результат творчого процесу (суб'єкта управління) та дій колективу (об'єкта управління) для вирішення конкретної ситуації, що виникла у зв'язку з функціонуванням системи.</a:t>
            </a:r>
            <a:endParaRPr lang="ru-R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944562"/>
          </a:xfrm>
          <a:ln/>
        </p:spPr>
        <p:txBody>
          <a:bodyPr/>
          <a:lstStyle/>
          <a:p>
            <a:pPr defTabSz="45720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u-RU" sz="4000" b="1" smtClean="0">
                <a:solidFill>
                  <a:srgbClr val="4B0096"/>
                </a:solidFill>
              </a:rPr>
              <a:t>Класифікація управлінських рішень:</a:t>
            </a:r>
          </a:p>
        </p:txBody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>
          <a:xfrm>
            <a:off x="457200" y="3581400"/>
            <a:ext cx="8232775" cy="2546350"/>
          </a:xfrm>
          <a:ln/>
        </p:spPr>
        <p:txBody>
          <a:bodyPr/>
          <a:lstStyle/>
          <a:p>
            <a:pPr defTabSz="457200">
              <a:spcBef>
                <a:spcPts val="65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</a:pPr>
            <a:endParaRPr lang="ru-RU" sz="3200" smtClean="0"/>
          </a:p>
          <a:p>
            <a:pPr defTabSz="457200">
              <a:spcBef>
                <a:spcPts val="65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</a:pPr>
            <a:endParaRPr lang="ru-RU" sz="3200" smtClean="0"/>
          </a:p>
        </p:txBody>
      </p:sp>
      <p:graphicFrame>
        <p:nvGraphicFramePr>
          <p:cNvPr id="35844" name="Group 4"/>
          <p:cNvGraphicFramePr>
            <a:graphicFrameLocks noGrp="1"/>
          </p:cNvGraphicFramePr>
          <p:nvPr/>
        </p:nvGraphicFramePr>
        <p:xfrm>
          <a:off x="0" y="1143000"/>
          <a:ext cx="9145588" cy="5641975"/>
        </p:xfrm>
        <a:graphic>
          <a:graphicData uri="http://schemas.openxmlformats.org/drawingml/2006/table">
            <a:tbl>
              <a:tblPr/>
              <a:tblGrid>
                <a:gridCol w="3429000"/>
                <a:gridCol w="5716588"/>
              </a:tblGrid>
              <a:tr h="7016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Степінь повторюваності проблеми</a:t>
                      </a:r>
                    </a:p>
                  </a:txBody>
                  <a:tcPr marT="63500" horzOverflow="overflow">
                    <a:lnL w="28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Традиційні та нетипові</a:t>
                      </a:r>
                    </a:p>
                  </a:txBody>
                  <a:tcPr marT="63500" horzOverflow="overflow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Цінінсть мети</a:t>
                      </a:r>
                    </a:p>
                  </a:txBody>
                  <a:tcPr marT="63500" horzOverflow="overflow">
                    <a:lnL w="28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Стратегічні і тактичні</a:t>
                      </a:r>
                    </a:p>
                  </a:txBody>
                  <a:tcPr marT="63500" horzOverflow="overflow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Сфера впливу</a:t>
                      </a:r>
                    </a:p>
                  </a:txBody>
                  <a:tcPr marT="63500" horzOverflow="overflow">
                    <a:lnL w="28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Глобальні і локальні</a:t>
                      </a:r>
                    </a:p>
                  </a:txBody>
                  <a:tcPr marT="63500" horzOverflow="overflow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Тривалість реалізації</a:t>
                      </a:r>
                    </a:p>
                  </a:txBody>
                  <a:tcPr marT="63500" horzOverflow="overflow">
                    <a:lnL w="28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Довго - і короткотривалі</a:t>
                      </a:r>
                    </a:p>
                  </a:txBody>
                  <a:tcPr marT="63500" horzOverflow="overflow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Прогнозовані наслідки</a:t>
                      </a:r>
                    </a:p>
                  </a:txBody>
                  <a:tcPr marT="63500" horzOverflow="overflow">
                    <a:lnL w="28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Виправні і невиправні</a:t>
                      </a:r>
                    </a:p>
                  </a:txBody>
                  <a:tcPr marT="63500" horzOverflow="overflow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Методи розробки рішень</a:t>
                      </a:r>
                    </a:p>
                  </a:txBody>
                  <a:tcPr marT="63500" horzOverflow="overflow">
                    <a:lnL w="28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Формалізовані і неформалізовані</a:t>
                      </a:r>
                    </a:p>
                  </a:txBody>
                  <a:tcPr marT="63500" horzOverflow="overflow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Кількість критеріїв вибору</a:t>
                      </a:r>
                    </a:p>
                  </a:txBody>
                  <a:tcPr marT="63500" horzOverflow="overflow">
                    <a:lnL w="28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Однокритеріальні і багатокритеріальні</a:t>
                      </a:r>
                    </a:p>
                  </a:txBody>
                  <a:tcPr marT="63500" horzOverflow="overflow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Форма прийняття</a:t>
                      </a:r>
                    </a:p>
                  </a:txBody>
                  <a:tcPr marT="63500" horzOverflow="overflow">
                    <a:lnL w="28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Одноосібні і колегіальні</a:t>
                      </a:r>
                    </a:p>
                  </a:txBody>
                  <a:tcPr marT="63500" horzOverflow="overflow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Спосіб фіксації рішень</a:t>
                      </a:r>
                    </a:p>
                  </a:txBody>
                  <a:tcPr marT="63500" horzOverflow="overflow">
                    <a:lnL w="28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Документовані і недокументовані</a:t>
                      </a:r>
                    </a:p>
                  </a:txBody>
                  <a:tcPr marT="63500" horzOverflow="overflow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Характер інформації</a:t>
                      </a:r>
                    </a:p>
                  </a:txBody>
                  <a:tcPr marT="63500" horzOverflow="overflow">
                    <a:lnL w="28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Детерміновані і ймовірнісні</a:t>
                      </a:r>
                    </a:p>
                  </a:txBody>
                  <a:tcPr marT="63500" horzOverflow="overflow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i="1" smtClean="0">
                <a:latin typeface="Times New Roman" pitchFamily="18" charset="0"/>
                <a:cs typeface="Times New Roman" pitchFamily="18" charset="0"/>
              </a:rPr>
              <a:t>Під технологію прийняття управлінських рішень необхідно розуміти: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 typeface="Arial" charset="0"/>
              <a:buNone/>
            </a:pPr>
            <a:endParaRPr lang="ru-RU" sz="260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 typeface="Arial" charset="0"/>
              <a:buNone/>
            </a:pPr>
            <a:r>
              <a:rPr lang="ru-RU" sz="2600" smtClean="0">
                <a:latin typeface="Times New Roman" pitchFamily="18" charset="0"/>
                <a:cs typeface="Times New Roman" pitchFamily="18" charset="0"/>
              </a:rPr>
              <a:t>Склад і послідовність процедур, які приводять до вирішення проблем в комплексі з методами розробки і оптимізації альтернатив. </a:t>
            </a:r>
          </a:p>
          <a:p>
            <a:pPr algn="just">
              <a:lnSpc>
                <a:spcPct val="90000"/>
              </a:lnSpc>
              <a:buFont typeface="Arial" charset="0"/>
              <a:buNone/>
            </a:pPr>
            <a:r>
              <a:rPr lang="ru-RU" sz="2600" smtClean="0">
                <a:latin typeface="Times New Roman" pitchFamily="18" charset="0"/>
                <a:cs typeface="Times New Roman" pitchFamily="18" charset="0"/>
              </a:rPr>
              <a:t>Для керівника прийняття рішення це не самоціль, а вирішення окремої управлінської проблеми. Для досягнення цього необхідна певна послідовність рішень і, головне, їх здійснення. </a:t>
            </a:r>
          </a:p>
          <a:p>
            <a:pPr algn="just">
              <a:lnSpc>
                <a:spcPct val="90000"/>
              </a:lnSpc>
              <a:buFont typeface="Arial" charset="0"/>
              <a:buNone/>
            </a:pPr>
            <a:r>
              <a:rPr lang="ru-RU" sz="2600" smtClean="0">
                <a:latin typeface="Times New Roman" pitchFamily="18" charset="0"/>
                <a:cs typeface="Times New Roman" pitchFamily="18" charset="0"/>
              </a:rPr>
              <a:t>Тому прийняття рішення – це не одномоментний акт, а результат процесу, який розвивається у часі і має визначену структуру.</a:t>
            </a:r>
          </a:p>
          <a:p>
            <a:pPr>
              <a:lnSpc>
                <a:spcPct val="90000"/>
              </a:lnSpc>
            </a:pPr>
            <a:endParaRPr lang="ru-RU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800" b="1" i="1" smtClean="0">
                <a:latin typeface="Times New Roman" pitchFamily="18" charset="0"/>
                <a:cs typeface="Times New Roman" pitchFamily="18" charset="0"/>
              </a:rPr>
              <a:t>Стадії прийняття управлінського рішення</a:t>
            </a:r>
            <a:endParaRPr lang="ru-RU" sz="2800" b="1" i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ru-RU" sz="1900" b="1" smtClean="0">
                <a:latin typeface="Times New Roman" pitchFamily="18" charset="0"/>
                <a:cs typeface="Times New Roman" pitchFamily="18" charset="0"/>
              </a:rPr>
              <a:t>Процес прийняття рішення </a:t>
            </a:r>
            <a:r>
              <a:rPr lang="ru-RU" sz="1900" smtClean="0">
                <a:latin typeface="Times New Roman" pitchFamily="18" charset="0"/>
                <a:cs typeface="Times New Roman" pitchFamily="18" charset="0"/>
              </a:rPr>
              <a:t>- це циклічна послідовність дій суб'єкта управління, направленого на розв'язання проблеми організації і міститься в аналізі ситуації, генерації альтернатив, прийнятті рішення і його виконанні.</a:t>
            </a:r>
          </a:p>
          <a:p>
            <a:pPr algn="just">
              <a:lnSpc>
                <a:spcPct val="80000"/>
              </a:lnSpc>
            </a:pPr>
            <a:r>
              <a:rPr lang="ru-RU" sz="1900" smtClean="0">
                <a:latin typeface="Times New Roman" pitchFamily="18" charset="0"/>
                <a:cs typeface="Times New Roman" pitchFamily="18" charset="0"/>
              </a:rPr>
              <a:t>Технологія менеджменту розглядає управлінське рішення як процес, який складається з трьох стадій: підготовка, прийняття і реалізація рішення.</a:t>
            </a:r>
          </a:p>
          <a:p>
            <a:pPr algn="just">
              <a:lnSpc>
                <a:spcPct val="80000"/>
              </a:lnSpc>
            </a:pPr>
            <a:endParaRPr lang="ru-RU" sz="190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sz="1900" b="1" i="1" smtClean="0">
                <a:latin typeface="Times New Roman" pitchFamily="18" charset="0"/>
                <a:cs typeface="Times New Roman" pitchFamily="18" charset="0"/>
              </a:rPr>
              <a:t>На стадії підготовки </a:t>
            </a:r>
            <a:r>
              <a:rPr lang="ru-RU" sz="1900" smtClean="0">
                <a:latin typeface="Times New Roman" pitchFamily="18" charset="0"/>
                <a:cs typeface="Times New Roman" pitchFamily="18" charset="0"/>
              </a:rPr>
              <a:t>рішення здійснюється економічний аналіз ситуації на макро- і мікрорівні, який включає пошук, збір і обробку економічної інформації, а також формується проблема для виконання рішення.</a:t>
            </a:r>
          </a:p>
          <a:p>
            <a:pPr algn="just">
              <a:lnSpc>
                <a:spcPct val="80000"/>
              </a:lnSpc>
            </a:pPr>
            <a:endParaRPr lang="ru-RU" sz="190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sz="1900" b="1" i="1" smtClean="0">
                <a:latin typeface="Times New Roman" pitchFamily="18" charset="0"/>
                <a:cs typeface="Times New Roman" pitchFamily="18" charset="0"/>
              </a:rPr>
              <a:t>На стадії прийняття </a:t>
            </a:r>
            <a:r>
              <a:rPr lang="ru-RU" sz="1900" smtClean="0">
                <a:latin typeface="Times New Roman" pitchFamily="18" charset="0"/>
                <a:cs typeface="Times New Roman" pitchFamily="18" charset="0"/>
              </a:rPr>
              <a:t>ведеться розробка і оцінка альтернативних рішень, які проводяться на основі багатоваріантних розрахунків, здійснюється відбір критеріїв вибору оптимального рішення і найкращого варіанта.</a:t>
            </a:r>
          </a:p>
          <a:p>
            <a:pPr algn="just">
              <a:lnSpc>
                <a:spcPct val="80000"/>
              </a:lnSpc>
            </a:pPr>
            <a:endParaRPr lang="ru-RU" sz="190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sz="1900" b="1" i="1" smtClean="0">
                <a:latin typeface="Times New Roman" pitchFamily="18" charset="0"/>
                <a:cs typeface="Times New Roman" pitchFamily="18" charset="0"/>
              </a:rPr>
              <a:t>На стадії реалізації</a:t>
            </a:r>
            <a:r>
              <a:rPr lang="ru-RU" sz="1900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smtClean="0">
                <a:latin typeface="Times New Roman" pitchFamily="18" charset="0"/>
                <a:cs typeface="Times New Roman" pitchFamily="18" charset="0"/>
              </a:rPr>
              <a:t>здійснюються заходи по конкретизації рішення і доведення його до виконавців, ведеться контроль за ходом його виконання і дається оцінка результату прийнятого рішення</a:t>
            </a:r>
            <a:r>
              <a:rPr lang="ru-RU" sz="1900" smtClean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r>
              <a:rPr lang="ru-RU" sz="2000" b="1" i="1" smtClean="0">
                <a:latin typeface="Times New Roman" pitchFamily="18" charset="0"/>
                <a:cs typeface="Times New Roman" pitchFamily="18" charset="0"/>
              </a:rPr>
              <a:t>Етапи та стадії прийняття управлінських рішень</a:t>
            </a:r>
          </a:p>
        </p:txBody>
      </p:sp>
      <p:pic>
        <p:nvPicPr>
          <p:cNvPr id="17410" name="Содержимое 3" descr="Етапи та стадії прийняття управлінських рішень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68313" y="836613"/>
            <a:ext cx="8675687" cy="6021387"/>
          </a:xfrm>
        </p:spPr>
      </p:pic>
      <p:pic>
        <p:nvPicPr>
          <p:cNvPr id="17412" name="Содержимое 3" descr="Етапи та стадії прийняття управлінських рішень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836613"/>
            <a:ext cx="8675687" cy="602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Етапи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прийняття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рішення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613"/>
            <a:ext cx="8229600" cy="5832475"/>
          </a:xfrm>
        </p:spPr>
        <p:txBody>
          <a:bodyPr rtlCol="0">
            <a:normAutofit fontScale="55000" lnSpcReduction="20000"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ситуації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Необхідність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прийняття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управлінського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виникає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зовнішньому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внутрішньому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впливі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викликає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відхилення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заданого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режиму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функціонування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Тому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важливою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умовою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прийняття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обґрунтованого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ситуації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вимагає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збору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обробки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цьому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етапі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вивчається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організація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зовнішнього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внутрішнього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середовища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Менеджери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спеціалісти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аналізують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стан справ,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зрівнюють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реальні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контрольованих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параметрів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запланованими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дозволяє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виявити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проблеми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вимагають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вирішення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проблеми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формулювання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проблеми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складною процедурою. Справа в тому,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момент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виникнення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багато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важливих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проблем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слабко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структуровані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містять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явних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цілей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альтернативних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шляхів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досягнення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уявлення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затрати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ефект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пов'язані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кожним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варіантів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Доведення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проблем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кількісної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визначеності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вимагає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керівників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досвіду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таланту,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інтуїції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творчого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підходу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пам'ятати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вирішення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однієї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проблеми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кликати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появу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іншої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тому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домагатися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мінімальної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кількості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виникаючих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проблем.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критеріїв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вибору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Керівникові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перед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розглядом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вирішення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проблеми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визначити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показники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буде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проводитися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порівняння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вибір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найкращого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варіанта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показники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критеріями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вибору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(при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прийомі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роботу нового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службовця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критеріями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вибору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освіта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кваліфікація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особисті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>
            <a:normAutofit/>
          </a:bodyPr>
          <a:lstStyle/>
          <a:p>
            <a:r>
              <a:rPr lang="ru-RU" sz="2500" b="1" i="1" smtClean="0">
                <a:latin typeface="Times New Roman" pitchFamily="18" charset="0"/>
                <a:cs typeface="Times New Roman" pitchFamily="18" charset="0"/>
              </a:rPr>
              <a:t>Етапи прийняття управлінських рішення </a:t>
            </a:r>
            <a:endParaRPr lang="ru-RU" sz="25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613"/>
            <a:ext cx="8229600" cy="5832475"/>
          </a:xfrm>
        </p:spPr>
        <p:txBody>
          <a:bodyPr rtlCol="0">
            <a:normAutofit fontScale="55000" lnSpcReduction="20000"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Розробка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альтернативних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рішень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Бажано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визначити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альтернативні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шляхи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вирішення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проблеми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цьому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випадку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оптимальним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Але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практиці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керівник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володіти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такою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кількістю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часу для того,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сформулювати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оцінити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кожну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альтернативу.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практиці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виникають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ситуації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при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проблема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зустрічалась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раніше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невідомі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можливі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альтернативи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В таких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випадках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рекомендується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колективне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обговорення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генерування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ідей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Вибір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альтернативи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Розробив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можливі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варіанти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вирішення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проблеми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оцінити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порівняти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переваги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недоліки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об'єктивно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проаналізувати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можливі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результати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співставленім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варіантів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використовувати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порівняльні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критерії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При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виборі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альтернативи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важливо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враховувати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фактор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ризику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Врахування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фактору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ризику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призводить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перегляду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найкращого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яке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забезпечує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досягнення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бажаного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результату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найбільш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високим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ступенем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вірогідності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Узгодження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оптимального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рішення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Керівник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багатьох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випадках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затверджує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несе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відповідальність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розробляв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Спеціалісти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готували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приймають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участі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Виконавці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свою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чергу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приймають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участь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підготовці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обговоренні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рішень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підсумку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процесах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прийняття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рішень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суттєву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роль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відіграє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стадія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узгодження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Найкращим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способом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узгодження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залучення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працівників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прийняття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спосіб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абсолютизувати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деяких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випадках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менеджер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вимушений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приймати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особисто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звертаючись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обговорення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узгодження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2257</Words>
  <Application>Microsoft Office PowerPoint</Application>
  <PresentationFormat>Экран (4:3)</PresentationFormat>
  <Paragraphs>145</Paragraphs>
  <Slides>25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0" baseType="lpstr">
      <vt:lpstr>Calibri</vt:lpstr>
      <vt:lpstr>Arial</vt:lpstr>
      <vt:lpstr>Times New Roman</vt:lpstr>
      <vt:lpstr>Symbol</vt:lpstr>
      <vt:lpstr>Тема Office</vt:lpstr>
      <vt:lpstr>    Технологія розробки та прийняття управлінського рішення   </vt:lpstr>
      <vt:lpstr>Мета лекції:</vt:lpstr>
      <vt:lpstr>Управлінське рішення</vt:lpstr>
      <vt:lpstr>Класифікація управлінських рішень:</vt:lpstr>
      <vt:lpstr>Під технологію прийняття управлінських рішень необхідно розуміти:</vt:lpstr>
      <vt:lpstr>Стадії прийняття управлінського рішення</vt:lpstr>
      <vt:lpstr>Етапи та стадії прийняття управлінських рішень</vt:lpstr>
      <vt:lpstr>Етапи прийняття рішення </vt:lpstr>
      <vt:lpstr>Етапи прийняття управлінських рішення </vt:lpstr>
      <vt:lpstr>Етапи прийняття рішення </vt:lpstr>
      <vt:lpstr>Вимоги до технології прийняття рішень </vt:lpstr>
      <vt:lpstr>Методи розробки і обґрунтування  управлінських рішень</vt:lpstr>
      <vt:lpstr>Методи розробки і обґрунтування рішень</vt:lpstr>
      <vt:lpstr>Методи розробки і обґрунтування рішень</vt:lpstr>
      <vt:lpstr>Методи розробки і обґрунтування рішень</vt:lpstr>
      <vt:lpstr>Методи розробки і обґрунтування рішень</vt:lpstr>
      <vt:lpstr>Прийняття управлінських рішень передбачає використання наступних умов: </vt:lpstr>
      <vt:lpstr> Основними вимогами до  управлінського рішення є:  </vt:lpstr>
      <vt:lpstr>Технологія менеджменту має наступний механізм прийняття управлінських рішень: </vt:lpstr>
      <vt:lpstr>Загальне керівництво прийняттям рішень передбачає, що цей процес знаходиться в руках одного лінійного (загального) керівника, який в свою чергу підпорядкований вищестоячому керівництву. Лінійні керівники несуть персональну відповідальність за свою роботу, маючи право розпоряджатися матеріальними і трудовими ресурсами, необхідними для досягнення намічених результатів. Тут права і відповідальність повинні бути рівними.   </vt:lpstr>
      <vt:lpstr>Плани прийняття рішень є засобом координації діяльності різних підрозділів при прийнятті управлінських рішень. В планах визначаються необхідні ресурси для досягнення намічених цілей, охоплюють виробничу діяльність підрозділів і вони є більш гнучкими, які легше пристосовувати до складних умов ринку.</vt:lpstr>
      <vt:lpstr> Прийняття двосторонніх рішень керівниками одного рівня на основі індивідуальної взаємодії здійснюється без згоди з вищим керівництвом. В цьому випадку реалізується горизонтальна координація в прийнятті рішень. Для здійснення координації визначаються спеціальні особи. Координатор - керівник має право обговорювати проекти рішень, але не має адміністративної влади, яку мають лінійні керівники. </vt:lpstr>
      <vt:lpstr>Цілеспрямованість управлінського рішення</vt:lpstr>
      <vt:lpstr>Слайд 24</vt:lpstr>
      <vt:lpstr>Висновок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Ужгородський національний університет Факультет післядипломної освіти Кафедра громадського здоров’я     </dc:title>
  <dc:creator>Home</dc:creator>
  <cp:lastModifiedBy>acer5551User</cp:lastModifiedBy>
  <cp:revision>29</cp:revision>
  <dcterms:created xsi:type="dcterms:W3CDTF">2014-10-25T09:25:50Z</dcterms:created>
  <dcterms:modified xsi:type="dcterms:W3CDTF">2022-09-28T22:08:31Z</dcterms:modified>
</cp:coreProperties>
</file>