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74" r:id="rId4"/>
    <p:sldId id="275" r:id="rId5"/>
    <p:sldId id="276" r:id="rId6"/>
    <p:sldId id="277" r:id="rId7"/>
    <p:sldId id="261" r:id="rId8"/>
    <p:sldId id="262" r:id="rId9"/>
    <p:sldId id="263" r:id="rId10"/>
    <p:sldId id="265" r:id="rId11"/>
    <p:sldId id="278" r:id="rId12"/>
    <p:sldId id="266" r:id="rId13"/>
    <p:sldId id="279" r:id="rId14"/>
    <p:sldId id="267" r:id="rId15"/>
    <p:sldId id="268" r:id="rId16"/>
    <p:sldId id="280" r:id="rId17"/>
    <p:sldId id="281" r:id="rId18"/>
    <p:sldId id="269" r:id="rId19"/>
    <p:sldId id="270" r:id="rId20"/>
    <p:sldId id="271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>
        <p:scale>
          <a:sx n="100" d="100"/>
          <a:sy n="100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F7C1BC-4A39-42E6-91A6-621344FB1A05}" type="doc">
      <dgm:prSet loTypeId="urn:microsoft.com/office/officeart/2005/8/layout/radial4" loCatId="relationship" qsTypeId="urn:microsoft.com/office/officeart/2005/8/quickstyle/simple3" qsCatId="simple" csTypeId="urn:microsoft.com/office/officeart/2005/8/colors/accent5_1" csCatId="accent5" phldr="1"/>
      <dgm:spPr/>
      <dgm:t>
        <a:bodyPr/>
        <a:lstStyle/>
        <a:p>
          <a:endParaRPr lang="uk-UA"/>
        </a:p>
      </dgm:t>
    </dgm:pt>
    <dgm:pt modelId="{A929EC87-EA43-424D-BB9A-880808E0D03A}">
      <dgm:prSet phldrT="[Текст]" custT="1"/>
      <dgm:spPr/>
      <dgm:t>
        <a:bodyPr/>
        <a:lstStyle/>
        <a:p>
          <a:r>
            <a:rPr lang="uk-UA" sz="2000" dirty="0" smtClean="0"/>
            <a:t>Заводський район</a:t>
          </a:r>
          <a:endParaRPr lang="uk-UA" sz="2000" dirty="0"/>
        </a:p>
      </dgm:t>
    </dgm:pt>
    <dgm:pt modelId="{06D84410-A159-4169-B6DE-A5744E8B4176}" type="parTrans" cxnId="{4006C0CD-B50D-4089-ADDD-12B522CA7CE6}">
      <dgm:prSet/>
      <dgm:spPr/>
      <dgm:t>
        <a:bodyPr/>
        <a:lstStyle/>
        <a:p>
          <a:endParaRPr lang="uk-UA"/>
        </a:p>
      </dgm:t>
    </dgm:pt>
    <dgm:pt modelId="{9C56C77F-A8C5-4C5C-89EE-E92FBB57BD6C}" type="sibTrans" cxnId="{4006C0CD-B50D-4089-ADDD-12B522CA7CE6}">
      <dgm:prSet/>
      <dgm:spPr/>
      <dgm:t>
        <a:bodyPr/>
        <a:lstStyle/>
        <a:p>
          <a:endParaRPr lang="uk-UA"/>
        </a:p>
      </dgm:t>
    </dgm:pt>
    <dgm:pt modelId="{E193FEC8-9234-41B4-AA85-2941191D6D84}">
      <dgm:prSet phldrT="[Текст]" custT="1"/>
      <dgm:spPr/>
      <dgm:t>
        <a:bodyPr/>
        <a:lstStyle/>
        <a:p>
          <a:r>
            <a:rPr lang="uk-UA" sz="1600" dirty="0" smtClean="0"/>
            <a:t>ПАТ «Запоріжсталь»</a:t>
          </a:r>
          <a:endParaRPr lang="uk-UA" sz="1600" dirty="0"/>
        </a:p>
      </dgm:t>
    </dgm:pt>
    <dgm:pt modelId="{E0E5BF2C-94F9-4FA0-92A9-A8CCD2AFA060}" type="parTrans" cxnId="{FE6E2509-C6A2-49C2-8C4D-98E0AD004652}">
      <dgm:prSet/>
      <dgm:spPr/>
      <dgm:t>
        <a:bodyPr/>
        <a:lstStyle/>
        <a:p>
          <a:endParaRPr lang="uk-UA"/>
        </a:p>
      </dgm:t>
    </dgm:pt>
    <dgm:pt modelId="{9A9DD2C9-DCE6-45D4-B0A0-BB1D2511C09F}" type="sibTrans" cxnId="{FE6E2509-C6A2-49C2-8C4D-98E0AD004652}">
      <dgm:prSet/>
      <dgm:spPr/>
      <dgm:t>
        <a:bodyPr/>
        <a:lstStyle/>
        <a:p>
          <a:endParaRPr lang="uk-UA"/>
        </a:p>
      </dgm:t>
    </dgm:pt>
    <dgm:pt modelId="{78AB3586-020F-473A-92E4-9EA371EB68BF}">
      <dgm:prSet phldrT="[Текст]" custT="1"/>
      <dgm:spPr/>
      <dgm:t>
        <a:bodyPr/>
        <a:lstStyle/>
        <a:p>
          <a:r>
            <a:rPr lang="uk-UA" sz="1600" dirty="0" smtClean="0"/>
            <a:t>ПАТ</a:t>
          </a:r>
          <a:r>
            <a:rPr lang="en-US" sz="1600" dirty="0" smtClean="0"/>
            <a:t> </a:t>
          </a:r>
          <a:r>
            <a:rPr lang="uk-UA" sz="1600" dirty="0" smtClean="0"/>
            <a:t>«Запорізький абразивний комбінат»</a:t>
          </a:r>
          <a:endParaRPr lang="uk-UA" sz="1600" dirty="0"/>
        </a:p>
      </dgm:t>
    </dgm:pt>
    <dgm:pt modelId="{59EC52AA-25EF-448D-A0FC-2F002B21D834}" type="parTrans" cxnId="{833F5F2B-2328-4E2F-A8E4-156A6A94CF60}">
      <dgm:prSet/>
      <dgm:spPr/>
      <dgm:t>
        <a:bodyPr/>
        <a:lstStyle/>
        <a:p>
          <a:endParaRPr lang="uk-UA"/>
        </a:p>
      </dgm:t>
    </dgm:pt>
    <dgm:pt modelId="{21AEEE64-C703-4008-9337-1DDEBEA12D63}" type="sibTrans" cxnId="{833F5F2B-2328-4E2F-A8E4-156A6A94CF60}">
      <dgm:prSet/>
      <dgm:spPr/>
      <dgm:t>
        <a:bodyPr/>
        <a:lstStyle/>
        <a:p>
          <a:endParaRPr lang="uk-UA"/>
        </a:p>
      </dgm:t>
    </dgm:pt>
    <dgm:pt modelId="{655C4720-6058-48FD-94B1-FF359CB95437}">
      <dgm:prSet phldrT="[Текст]" custT="1"/>
      <dgm:spPr/>
      <dgm:t>
        <a:bodyPr/>
        <a:lstStyle/>
        <a:p>
          <a:r>
            <a:rPr lang="uk-UA" sz="1600" dirty="0" err="1" smtClean="0"/>
            <a:t>ПрАТ</a:t>
          </a:r>
          <a:r>
            <a:rPr lang="uk-UA" sz="1600" dirty="0" smtClean="0"/>
            <a:t> «</a:t>
          </a:r>
          <a:r>
            <a:rPr lang="uk-UA" sz="1600" dirty="0" err="1" smtClean="0"/>
            <a:t>Запоріжкокс</a:t>
          </a:r>
          <a:r>
            <a:rPr lang="uk-UA" sz="1600" dirty="0" smtClean="0"/>
            <a:t>»</a:t>
          </a:r>
          <a:endParaRPr lang="uk-UA" sz="1600" dirty="0"/>
        </a:p>
      </dgm:t>
    </dgm:pt>
    <dgm:pt modelId="{5F2D2833-15BA-49DF-A45A-ED0FE905418E}" type="parTrans" cxnId="{C0DDA0AC-2D51-4680-A785-00BC99262D07}">
      <dgm:prSet/>
      <dgm:spPr/>
      <dgm:t>
        <a:bodyPr/>
        <a:lstStyle/>
        <a:p>
          <a:endParaRPr lang="uk-UA"/>
        </a:p>
      </dgm:t>
    </dgm:pt>
    <dgm:pt modelId="{EEB7C3DA-90C4-4ED9-A3E2-747B337660B8}" type="sibTrans" cxnId="{C0DDA0AC-2D51-4680-A785-00BC99262D07}">
      <dgm:prSet/>
      <dgm:spPr/>
      <dgm:t>
        <a:bodyPr/>
        <a:lstStyle/>
        <a:p>
          <a:endParaRPr lang="uk-UA"/>
        </a:p>
      </dgm:t>
    </dgm:pt>
    <dgm:pt modelId="{1B664F49-6947-4EC9-AA9A-7534F79DB3E6}">
      <dgm:prSet phldrT="[Текст]" custT="1"/>
      <dgm:spPr/>
      <dgm:t>
        <a:bodyPr/>
        <a:lstStyle/>
        <a:p>
          <a:r>
            <a:rPr lang="uk-UA" sz="1600" dirty="0" smtClean="0"/>
            <a:t>ПАТ</a:t>
          </a:r>
          <a:r>
            <a:rPr lang="en-US" sz="1600" dirty="0" smtClean="0"/>
            <a:t> </a:t>
          </a:r>
          <a:r>
            <a:rPr lang="uk-UA" sz="1600" dirty="0" smtClean="0"/>
            <a:t>«</a:t>
          </a:r>
          <a:r>
            <a:rPr lang="uk-UA" sz="1600" dirty="0" err="1" smtClean="0"/>
            <a:t>Українсь-кий</a:t>
          </a:r>
          <a:r>
            <a:rPr lang="uk-UA" sz="1600" dirty="0" smtClean="0"/>
            <a:t> графіт»</a:t>
          </a:r>
          <a:endParaRPr lang="uk-UA" sz="1600" dirty="0"/>
        </a:p>
      </dgm:t>
    </dgm:pt>
    <dgm:pt modelId="{661D99CC-3B66-4EAC-95D1-9902EEE3647A}" type="sibTrans" cxnId="{994A1886-8C3C-4623-A6D2-AD5EAD9C4E77}">
      <dgm:prSet/>
      <dgm:spPr/>
      <dgm:t>
        <a:bodyPr/>
        <a:lstStyle/>
        <a:p>
          <a:endParaRPr lang="uk-UA"/>
        </a:p>
      </dgm:t>
    </dgm:pt>
    <dgm:pt modelId="{FB1C40E5-497C-4B9E-A533-1583021E56B5}" type="parTrans" cxnId="{994A1886-8C3C-4623-A6D2-AD5EAD9C4E77}">
      <dgm:prSet/>
      <dgm:spPr/>
      <dgm:t>
        <a:bodyPr/>
        <a:lstStyle/>
        <a:p>
          <a:endParaRPr lang="uk-UA"/>
        </a:p>
      </dgm:t>
    </dgm:pt>
    <dgm:pt modelId="{4D154CBA-E16C-4A12-8DDF-F0CD6DBB1D55}">
      <dgm:prSet phldrT="[Текст]" custT="1"/>
      <dgm:spPr/>
      <dgm:t>
        <a:bodyPr/>
        <a:lstStyle/>
        <a:p>
          <a:r>
            <a:rPr lang="uk-UA" sz="1600" dirty="0" smtClean="0"/>
            <a:t>ПАТ «Запорізький завод феросплавів»</a:t>
          </a:r>
          <a:endParaRPr lang="uk-UA" sz="1600" dirty="0"/>
        </a:p>
      </dgm:t>
    </dgm:pt>
    <dgm:pt modelId="{AA9B42CF-5046-4F6E-8D2D-CCAC247D02D6}" type="sibTrans" cxnId="{F6AAF4BF-BB26-4B92-A85E-095ECD3D55D3}">
      <dgm:prSet/>
      <dgm:spPr/>
      <dgm:t>
        <a:bodyPr/>
        <a:lstStyle/>
        <a:p>
          <a:endParaRPr lang="uk-UA"/>
        </a:p>
      </dgm:t>
    </dgm:pt>
    <dgm:pt modelId="{D70C15BB-AB17-4934-9066-7F7D04F761C7}" type="parTrans" cxnId="{F6AAF4BF-BB26-4B92-A85E-095ECD3D55D3}">
      <dgm:prSet/>
      <dgm:spPr/>
      <dgm:t>
        <a:bodyPr/>
        <a:lstStyle/>
        <a:p>
          <a:endParaRPr lang="uk-UA"/>
        </a:p>
      </dgm:t>
    </dgm:pt>
    <dgm:pt modelId="{62C0B1B1-4AD6-4582-AE0F-F6C3B82C53FE}">
      <dgm:prSet phldrT="[Текст]" custT="1"/>
      <dgm:spPr/>
      <dgm:t>
        <a:bodyPr/>
        <a:lstStyle/>
        <a:p>
          <a:r>
            <a:rPr lang="uk-UA" sz="1600" dirty="0" smtClean="0"/>
            <a:t>П</a:t>
          </a:r>
          <a:r>
            <a:rPr lang="uk-UA" sz="1600" dirty="0" err="1" smtClean="0"/>
            <a:t>АТ «Дніпро-спецс</a:t>
          </a:r>
          <a:r>
            <a:rPr lang="uk-UA" sz="1600" dirty="0" smtClean="0"/>
            <a:t>таль»</a:t>
          </a:r>
          <a:endParaRPr lang="uk-UA" sz="1600" dirty="0"/>
        </a:p>
      </dgm:t>
    </dgm:pt>
    <dgm:pt modelId="{A3F1664C-AF9B-49A2-9B86-E1F4B24A4D84}" type="parTrans" cxnId="{11D1433C-405E-4CF1-9482-62CBDA1D231A}">
      <dgm:prSet/>
      <dgm:spPr/>
      <dgm:t>
        <a:bodyPr/>
        <a:lstStyle/>
        <a:p>
          <a:endParaRPr lang="uk-UA"/>
        </a:p>
      </dgm:t>
    </dgm:pt>
    <dgm:pt modelId="{2646167A-A622-4C86-B0AC-D95B23317AE5}" type="sibTrans" cxnId="{11D1433C-405E-4CF1-9482-62CBDA1D231A}">
      <dgm:prSet/>
      <dgm:spPr/>
      <dgm:t>
        <a:bodyPr/>
        <a:lstStyle/>
        <a:p>
          <a:endParaRPr lang="uk-UA"/>
        </a:p>
      </dgm:t>
    </dgm:pt>
    <dgm:pt modelId="{31918B53-EF8D-492B-AA36-57969891B67C}">
      <dgm:prSet phldrT="[Текст]" custT="1"/>
      <dgm:spPr/>
      <dgm:t>
        <a:bodyPr/>
        <a:lstStyle/>
        <a:p>
          <a:r>
            <a:rPr lang="uk-UA" sz="1600" dirty="0" smtClean="0"/>
            <a:t>ТОВ «Запорізький </a:t>
          </a:r>
          <a:r>
            <a:rPr lang="uk-UA" sz="1600" dirty="0" err="1" smtClean="0"/>
            <a:t>титано-магнієвий</a:t>
          </a:r>
          <a:r>
            <a:rPr lang="uk-UA" sz="1600" dirty="0" smtClean="0"/>
            <a:t> комбінат»</a:t>
          </a:r>
          <a:endParaRPr lang="uk-UA" sz="1050" dirty="0"/>
        </a:p>
      </dgm:t>
    </dgm:pt>
    <dgm:pt modelId="{474BAFAB-AAC9-45DA-8F3F-C12FF404D7D0}" type="parTrans" cxnId="{BAA70AF2-B293-4BCF-99AF-A1C9CECA4C42}">
      <dgm:prSet/>
      <dgm:spPr/>
      <dgm:t>
        <a:bodyPr/>
        <a:lstStyle/>
        <a:p>
          <a:endParaRPr lang="uk-UA"/>
        </a:p>
      </dgm:t>
    </dgm:pt>
    <dgm:pt modelId="{B3BB7BFF-606A-4C1D-9D66-C60F6614892E}" type="sibTrans" cxnId="{BAA70AF2-B293-4BCF-99AF-A1C9CECA4C42}">
      <dgm:prSet/>
      <dgm:spPr/>
      <dgm:t>
        <a:bodyPr/>
        <a:lstStyle/>
        <a:p>
          <a:endParaRPr lang="uk-UA"/>
        </a:p>
      </dgm:t>
    </dgm:pt>
    <dgm:pt modelId="{BD73160F-DBCC-46B5-A875-98A921C2FD43}" type="pres">
      <dgm:prSet presAssocID="{AEF7C1BC-4A39-42E6-91A6-621344FB1A0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99D0B2-16B8-4751-9CCF-D77E07C7446C}" type="pres">
      <dgm:prSet presAssocID="{A929EC87-EA43-424D-BB9A-880808E0D03A}" presName="centerShape" presStyleLbl="node0" presStyleIdx="0" presStyleCnt="1"/>
      <dgm:spPr/>
      <dgm:t>
        <a:bodyPr/>
        <a:lstStyle/>
        <a:p>
          <a:endParaRPr lang="uk-UA"/>
        </a:p>
      </dgm:t>
    </dgm:pt>
    <dgm:pt modelId="{79FD8CB3-859A-4D76-96AE-0A5FBE9A0CF2}" type="pres">
      <dgm:prSet presAssocID="{E0E5BF2C-94F9-4FA0-92A9-A8CCD2AFA060}" presName="parTrans" presStyleLbl="bgSibTrans2D1" presStyleIdx="0" presStyleCnt="7"/>
      <dgm:spPr/>
      <dgm:t>
        <a:bodyPr/>
        <a:lstStyle/>
        <a:p>
          <a:endParaRPr lang="uk-UA"/>
        </a:p>
      </dgm:t>
    </dgm:pt>
    <dgm:pt modelId="{4B00A984-5F28-4F8D-B5F9-E2F92BEAEC5B}" type="pres">
      <dgm:prSet presAssocID="{E193FEC8-9234-41B4-AA85-2941191D6D84}" presName="node" presStyleLbl="node1" presStyleIdx="0" presStyleCnt="7" custScaleX="158153" custScaleY="146410" custRadScaleRad="98911" custRadScaleInc="390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uk-UA"/>
        </a:p>
      </dgm:t>
    </dgm:pt>
    <dgm:pt modelId="{57A9AAB9-0C1C-483A-8C8C-38AC94755E79}" type="pres">
      <dgm:prSet presAssocID="{A3F1664C-AF9B-49A2-9B86-E1F4B24A4D84}" presName="parTrans" presStyleLbl="bgSibTrans2D1" presStyleIdx="1" presStyleCnt="7"/>
      <dgm:spPr/>
      <dgm:t>
        <a:bodyPr/>
        <a:lstStyle/>
        <a:p>
          <a:endParaRPr lang="uk-UA"/>
        </a:p>
      </dgm:t>
    </dgm:pt>
    <dgm:pt modelId="{02A27817-9261-40E2-99FC-0035EDC43393}" type="pres">
      <dgm:prSet presAssocID="{62C0B1B1-4AD6-4582-AE0F-F6C3B82C53FE}" presName="node" presStyleLbl="node1" presStyleIdx="1" presStyleCnt="7" custScaleX="146410" custScaleY="146410" custRadScaleRad="115431" custRadScaleInc="-1004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uk-UA"/>
        </a:p>
      </dgm:t>
    </dgm:pt>
    <dgm:pt modelId="{1ECD94FD-9CD5-496E-A402-BBBFD44EDD8C}" type="pres">
      <dgm:prSet presAssocID="{D70C15BB-AB17-4934-9066-7F7D04F761C7}" presName="parTrans" presStyleLbl="bgSibTrans2D1" presStyleIdx="2" presStyleCnt="7"/>
      <dgm:spPr/>
      <dgm:t>
        <a:bodyPr/>
        <a:lstStyle/>
        <a:p>
          <a:endParaRPr lang="uk-UA"/>
        </a:p>
      </dgm:t>
    </dgm:pt>
    <dgm:pt modelId="{779C918E-6512-4723-B909-81DFF14CC7D9}" type="pres">
      <dgm:prSet presAssocID="{4D154CBA-E16C-4A12-8DDF-F0CD6DBB1D55}" presName="node" presStyleLbl="node1" presStyleIdx="2" presStyleCnt="7" custScaleX="146410" custScaleY="146410" custRadScaleRad="112779" custRadScaleInc="-1771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uk-UA"/>
        </a:p>
      </dgm:t>
    </dgm:pt>
    <dgm:pt modelId="{72D5B627-17BC-460C-8FD6-FE8DC4FAA580}" type="pres">
      <dgm:prSet presAssocID="{FB1C40E5-497C-4B9E-A533-1583021E56B5}" presName="parTrans" presStyleLbl="bgSibTrans2D1" presStyleIdx="3" presStyleCnt="7"/>
      <dgm:spPr/>
      <dgm:t>
        <a:bodyPr/>
        <a:lstStyle/>
        <a:p>
          <a:endParaRPr lang="uk-UA"/>
        </a:p>
      </dgm:t>
    </dgm:pt>
    <dgm:pt modelId="{5E9C4D59-0CD7-4E58-8763-B0A08422EB3C}" type="pres">
      <dgm:prSet presAssocID="{1B664F49-6947-4EC9-AA9A-7534F79DB3E6}" presName="node" presStyleLbl="node1" presStyleIdx="3" presStyleCnt="7" custScaleX="146410" custScaleY="146410" custRadScaleRad="99897" custRadScaleInc="-193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uk-UA"/>
        </a:p>
      </dgm:t>
    </dgm:pt>
    <dgm:pt modelId="{67650D30-7C92-43B4-9467-50BBD374E4E0}" type="pres">
      <dgm:prSet presAssocID="{59EC52AA-25EF-448D-A0FC-2F002B21D834}" presName="parTrans" presStyleLbl="bgSibTrans2D1" presStyleIdx="4" presStyleCnt="7"/>
      <dgm:spPr/>
      <dgm:t>
        <a:bodyPr/>
        <a:lstStyle/>
        <a:p>
          <a:endParaRPr lang="uk-UA"/>
        </a:p>
      </dgm:t>
    </dgm:pt>
    <dgm:pt modelId="{B1C16650-74CA-44F8-A941-838D8359077D}" type="pres">
      <dgm:prSet presAssocID="{78AB3586-020F-473A-92E4-9EA371EB68BF}" presName="node" presStyleLbl="node1" presStyleIdx="4" presStyleCnt="7" custScaleX="174537" custScaleY="146410" custRadScaleRad="116591" custRadScaleInc="2039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uk-UA"/>
        </a:p>
      </dgm:t>
    </dgm:pt>
    <dgm:pt modelId="{47796B15-5EEE-4205-A07D-E0DB65AAC758}" type="pres">
      <dgm:prSet presAssocID="{5F2D2833-15BA-49DF-A45A-ED0FE905418E}" presName="parTrans" presStyleLbl="bgSibTrans2D1" presStyleIdx="5" presStyleCnt="7"/>
      <dgm:spPr/>
      <dgm:t>
        <a:bodyPr/>
        <a:lstStyle/>
        <a:p>
          <a:endParaRPr lang="uk-UA"/>
        </a:p>
      </dgm:t>
    </dgm:pt>
    <dgm:pt modelId="{0E7C8614-6B10-4F79-980F-E2B6FBC7BA22}" type="pres">
      <dgm:prSet presAssocID="{655C4720-6058-48FD-94B1-FF359CB95437}" presName="node" presStyleLbl="node1" presStyleIdx="5" presStyleCnt="7" custScaleX="148183" custScaleY="146410" custRadScaleRad="112938" custRadScaleInc="12681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uk-UA"/>
        </a:p>
      </dgm:t>
    </dgm:pt>
    <dgm:pt modelId="{ED7EEC0F-1F52-41FD-9081-3241E639BAEC}" type="pres">
      <dgm:prSet presAssocID="{474BAFAB-AAC9-45DA-8F3F-C12FF404D7D0}" presName="parTrans" presStyleLbl="bgSibTrans2D1" presStyleIdx="6" presStyleCnt="7"/>
      <dgm:spPr/>
      <dgm:t>
        <a:bodyPr/>
        <a:lstStyle/>
        <a:p>
          <a:endParaRPr lang="uk-UA"/>
        </a:p>
      </dgm:t>
    </dgm:pt>
    <dgm:pt modelId="{C520A4CC-3C3B-48A1-AE49-A2D25955C29A}" type="pres">
      <dgm:prSet presAssocID="{31918B53-EF8D-492B-AA36-57969891B67C}" presName="node" presStyleLbl="node1" presStyleIdx="6" presStyleCnt="7" custScaleX="146410" custScaleY="14641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uk-UA"/>
        </a:p>
      </dgm:t>
    </dgm:pt>
  </dgm:ptLst>
  <dgm:cxnLst>
    <dgm:cxn modelId="{833F5F2B-2328-4E2F-A8E4-156A6A94CF60}" srcId="{A929EC87-EA43-424D-BB9A-880808E0D03A}" destId="{78AB3586-020F-473A-92E4-9EA371EB68BF}" srcOrd="4" destOrd="0" parTransId="{59EC52AA-25EF-448D-A0FC-2F002B21D834}" sibTransId="{21AEEE64-C703-4008-9337-1DDEBEA12D63}"/>
    <dgm:cxn modelId="{6D340E0A-752D-40D0-B909-21B4DC16F576}" type="presOf" srcId="{31918B53-EF8D-492B-AA36-57969891B67C}" destId="{C520A4CC-3C3B-48A1-AE49-A2D25955C29A}" srcOrd="0" destOrd="0" presId="urn:microsoft.com/office/officeart/2005/8/layout/radial4"/>
    <dgm:cxn modelId="{4BD60144-43A7-43A2-88C6-0B62A16CE04D}" type="presOf" srcId="{59EC52AA-25EF-448D-A0FC-2F002B21D834}" destId="{67650D30-7C92-43B4-9467-50BBD374E4E0}" srcOrd="0" destOrd="0" presId="urn:microsoft.com/office/officeart/2005/8/layout/radial4"/>
    <dgm:cxn modelId="{C0DDA0AC-2D51-4680-A785-00BC99262D07}" srcId="{A929EC87-EA43-424D-BB9A-880808E0D03A}" destId="{655C4720-6058-48FD-94B1-FF359CB95437}" srcOrd="5" destOrd="0" parTransId="{5F2D2833-15BA-49DF-A45A-ED0FE905418E}" sibTransId="{EEB7C3DA-90C4-4ED9-A3E2-747B337660B8}"/>
    <dgm:cxn modelId="{11D1433C-405E-4CF1-9482-62CBDA1D231A}" srcId="{A929EC87-EA43-424D-BB9A-880808E0D03A}" destId="{62C0B1B1-4AD6-4582-AE0F-F6C3B82C53FE}" srcOrd="1" destOrd="0" parTransId="{A3F1664C-AF9B-49A2-9B86-E1F4B24A4D84}" sibTransId="{2646167A-A622-4C86-B0AC-D95B23317AE5}"/>
    <dgm:cxn modelId="{92208B0B-F36D-438F-8C70-E7C8820C07D6}" type="presOf" srcId="{E0E5BF2C-94F9-4FA0-92A9-A8CCD2AFA060}" destId="{79FD8CB3-859A-4D76-96AE-0A5FBE9A0CF2}" srcOrd="0" destOrd="0" presId="urn:microsoft.com/office/officeart/2005/8/layout/radial4"/>
    <dgm:cxn modelId="{230C5941-EB38-4F89-B784-D4464BFDADC5}" type="presOf" srcId="{655C4720-6058-48FD-94B1-FF359CB95437}" destId="{0E7C8614-6B10-4F79-980F-E2B6FBC7BA22}" srcOrd="0" destOrd="0" presId="urn:microsoft.com/office/officeart/2005/8/layout/radial4"/>
    <dgm:cxn modelId="{BAA70AF2-B293-4BCF-99AF-A1C9CECA4C42}" srcId="{A929EC87-EA43-424D-BB9A-880808E0D03A}" destId="{31918B53-EF8D-492B-AA36-57969891B67C}" srcOrd="6" destOrd="0" parTransId="{474BAFAB-AAC9-45DA-8F3F-C12FF404D7D0}" sibTransId="{B3BB7BFF-606A-4C1D-9D66-C60F6614892E}"/>
    <dgm:cxn modelId="{0820B699-C0A8-4F75-8320-6CB700735862}" type="presOf" srcId="{5F2D2833-15BA-49DF-A45A-ED0FE905418E}" destId="{47796B15-5EEE-4205-A07D-E0DB65AAC758}" srcOrd="0" destOrd="0" presId="urn:microsoft.com/office/officeart/2005/8/layout/radial4"/>
    <dgm:cxn modelId="{994A1886-8C3C-4623-A6D2-AD5EAD9C4E77}" srcId="{A929EC87-EA43-424D-BB9A-880808E0D03A}" destId="{1B664F49-6947-4EC9-AA9A-7534F79DB3E6}" srcOrd="3" destOrd="0" parTransId="{FB1C40E5-497C-4B9E-A533-1583021E56B5}" sibTransId="{661D99CC-3B66-4EAC-95D1-9902EEE3647A}"/>
    <dgm:cxn modelId="{4006C0CD-B50D-4089-ADDD-12B522CA7CE6}" srcId="{AEF7C1BC-4A39-42E6-91A6-621344FB1A05}" destId="{A929EC87-EA43-424D-BB9A-880808E0D03A}" srcOrd="0" destOrd="0" parTransId="{06D84410-A159-4169-B6DE-A5744E8B4176}" sibTransId="{9C56C77F-A8C5-4C5C-89EE-E92FBB57BD6C}"/>
    <dgm:cxn modelId="{B9E121DF-9B27-424F-9624-43DC66C123EA}" type="presOf" srcId="{474BAFAB-AAC9-45DA-8F3F-C12FF404D7D0}" destId="{ED7EEC0F-1F52-41FD-9081-3241E639BAEC}" srcOrd="0" destOrd="0" presId="urn:microsoft.com/office/officeart/2005/8/layout/radial4"/>
    <dgm:cxn modelId="{E385599E-828C-4855-9406-BAD181B4EE2B}" type="presOf" srcId="{A929EC87-EA43-424D-BB9A-880808E0D03A}" destId="{4599D0B2-16B8-4751-9CCF-D77E07C7446C}" srcOrd="0" destOrd="0" presId="urn:microsoft.com/office/officeart/2005/8/layout/radial4"/>
    <dgm:cxn modelId="{BD3C2965-2D2C-4649-A209-9D380A23B71E}" type="presOf" srcId="{62C0B1B1-4AD6-4582-AE0F-F6C3B82C53FE}" destId="{02A27817-9261-40E2-99FC-0035EDC43393}" srcOrd="0" destOrd="0" presId="urn:microsoft.com/office/officeart/2005/8/layout/radial4"/>
    <dgm:cxn modelId="{E2DA1BA8-8B3F-43E3-A5AB-BD67564E4835}" type="presOf" srcId="{A3F1664C-AF9B-49A2-9B86-E1F4B24A4D84}" destId="{57A9AAB9-0C1C-483A-8C8C-38AC94755E79}" srcOrd="0" destOrd="0" presId="urn:microsoft.com/office/officeart/2005/8/layout/radial4"/>
    <dgm:cxn modelId="{DFFAA994-94CF-4C67-9C4F-D07B08CA1F3C}" type="presOf" srcId="{AEF7C1BC-4A39-42E6-91A6-621344FB1A05}" destId="{BD73160F-DBCC-46B5-A875-98A921C2FD43}" srcOrd="0" destOrd="0" presId="urn:microsoft.com/office/officeart/2005/8/layout/radial4"/>
    <dgm:cxn modelId="{4364A537-56FE-4E22-8A6F-D8B18227F4C3}" type="presOf" srcId="{1B664F49-6947-4EC9-AA9A-7534F79DB3E6}" destId="{5E9C4D59-0CD7-4E58-8763-B0A08422EB3C}" srcOrd="0" destOrd="0" presId="urn:microsoft.com/office/officeart/2005/8/layout/radial4"/>
    <dgm:cxn modelId="{FE6E2509-C6A2-49C2-8C4D-98E0AD004652}" srcId="{A929EC87-EA43-424D-BB9A-880808E0D03A}" destId="{E193FEC8-9234-41B4-AA85-2941191D6D84}" srcOrd="0" destOrd="0" parTransId="{E0E5BF2C-94F9-4FA0-92A9-A8CCD2AFA060}" sibTransId="{9A9DD2C9-DCE6-45D4-B0A0-BB1D2511C09F}"/>
    <dgm:cxn modelId="{52ACCEF3-BDBA-4C11-BCA0-F632D1724F38}" type="presOf" srcId="{E193FEC8-9234-41B4-AA85-2941191D6D84}" destId="{4B00A984-5F28-4F8D-B5F9-E2F92BEAEC5B}" srcOrd="0" destOrd="0" presId="urn:microsoft.com/office/officeart/2005/8/layout/radial4"/>
    <dgm:cxn modelId="{8582E576-AEAB-43CF-A291-AB46E615DA2D}" type="presOf" srcId="{D70C15BB-AB17-4934-9066-7F7D04F761C7}" destId="{1ECD94FD-9CD5-496E-A402-BBBFD44EDD8C}" srcOrd="0" destOrd="0" presId="urn:microsoft.com/office/officeart/2005/8/layout/radial4"/>
    <dgm:cxn modelId="{030CEE0B-89F9-4430-A76F-43816602734C}" type="presOf" srcId="{4D154CBA-E16C-4A12-8DDF-F0CD6DBB1D55}" destId="{779C918E-6512-4723-B909-81DFF14CC7D9}" srcOrd="0" destOrd="0" presId="urn:microsoft.com/office/officeart/2005/8/layout/radial4"/>
    <dgm:cxn modelId="{F6AAF4BF-BB26-4B92-A85E-095ECD3D55D3}" srcId="{A929EC87-EA43-424D-BB9A-880808E0D03A}" destId="{4D154CBA-E16C-4A12-8DDF-F0CD6DBB1D55}" srcOrd="2" destOrd="0" parTransId="{D70C15BB-AB17-4934-9066-7F7D04F761C7}" sibTransId="{AA9B42CF-5046-4F6E-8D2D-CCAC247D02D6}"/>
    <dgm:cxn modelId="{77CA9AD2-2673-4884-ABF8-63D51E72144F}" type="presOf" srcId="{FB1C40E5-497C-4B9E-A533-1583021E56B5}" destId="{72D5B627-17BC-460C-8FD6-FE8DC4FAA580}" srcOrd="0" destOrd="0" presId="urn:microsoft.com/office/officeart/2005/8/layout/radial4"/>
    <dgm:cxn modelId="{1E4095EC-2F52-44A9-A783-DDC6CEC295F2}" type="presOf" srcId="{78AB3586-020F-473A-92E4-9EA371EB68BF}" destId="{B1C16650-74CA-44F8-A941-838D8359077D}" srcOrd="0" destOrd="0" presId="urn:microsoft.com/office/officeart/2005/8/layout/radial4"/>
    <dgm:cxn modelId="{EB7BAE41-B4AE-4531-A221-8973231ECF30}" type="presParOf" srcId="{BD73160F-DBCC-46B5-A875-98A921C2FD43}" destId="{4599D0B2-16B8-4751-9CCF-D77E07C7446C}" srcOrd="0" destOrd="0" presId="urn:microsoft.com/office/officeart/2005/8/layout/radial4"/>
    <dgm:cxn modelId="{B8E800F3-E014-41ED-A2FC-DC39C81DF6F8}" type="presParOf" srcId="{BD73160F-DBCC-46B5-A875-98A921C2FD43}" destId="{79FD8CB3-859A-4D76-96AE-0A5FBE9A0CF2}" srcOrd="1" destOrd="0" presId="urn:microsoft.com/office/officeart/2005/8/layout/radial4"/>
    <dgm:cxn modelId="{590314E1-2A3C-4B9F-8527-C5383D16F13A}" type="presParOf" srcId="{BD73160F-DBCC-46B5-A875-98A921C2FD43}" destId="{4B00A984-5F28-4F8D-B5F9-E2F92BEAEC5B}" srcOrd="2" destOrd="0" presId="urn:microsoft.com/office/officeart/2005/8/layout/radial4"/>
    <dgm:cxn modelId="{C78E73DB-F443-4D11-AA58-E0AB3D37A033}" type="presParOf" srcId="{BD73160F-DBCC-46B5-A875-98A921C2FD43}" destId="{57A9AAB9-0C1C-483A-8C8C-38AC94755E79}" srcOrd="3" destOrd="0" presId="urn:microsoft.com/office/officeart/2005/8/layout/radial4"/>
    <dgm:cxn modelId="{2BD4CCA8-53F9-4410-8C20-F1EDBF51EFDD}" type="presParOf" srcId="{BD73160F-DBCC-46B5-A875-98A921C2FD43}" destId="{02A27817-9261-40E2-99FC-0035EDC43393}" srcOrd="4" destOrd="0" presId="urn:microsoft.com/office/officeart/2005/8/layout/radial4"/>
    <dgm:cxn modelId="{EDCA26C5-1AB6-4E31-8B27-8BE98AED147B}" type="presParOf" srcId="{BD73160F-DBCC-46B5-A875-98A921C2FD43}" destId="{1ECD94FD-9CD5-496E-A402-BBBFD44EDD8C}" srcOrd="5" destOrd="0" presId="urn:microsoft.com/office/officeart/2005/8/layout/radial4"/>
    <dgm:cxn modelId="{B115AFA2-2A44-4AA4-9B4F-2506AD32A209}" type="presParOf" srcId="{BD73160F-DBCC-46B5-A875-98A921C2FD43}" destId="{779C918E-6512-4723-B909-81DFF14CC7D9}" srcOrd="6" destOrd="0" presId="urn:microsoft.com/office/officeart/2005/8/layout/radial4"/>
    <dgm:cxn modelId="{5E5009FD-EF91-413A-B895-011D755CA6C7}" type="presParOf" srcId="{BD73160F-DBCC-46B5-A875-98A921C2FD43}" destId="{72D5B627-17BC-460C-8FD6-FE8DC4FAA580}" srcOrd="7" destOrd="0" presId="urn:microsoft.com/office/officeart/2005/8/layout/radial4"/>
    <dgm:cxn modelId="{2A4C3B4B-5AA4-47C2-B688-44770AA38036}" type="presParOf" srcId="{BD73160F-DBCC-46B5-A875-98A921C2FD43}" destId="{5E9C4D59-0CD7-4E58-8763-B0A08422EB3C}" srcOrd="8" destOrd="0" presId="urn:microsoft.com/office/officeart/2005/8/layout/radial4"/>
    <dgm:cxn modelId="{9E5644A8-9D6F-4A28-B9C0-A5F2BC69B719}" type="presParOf" srcId="{BD73160F-DBCC-46B5-A875-98A921C2FD43}" destId="{67650D30-7C92-43B4-9467-50BBD374E4E0}" srcOrd="9" destOrd="0" presId="urn:microsoft.com/office/officeart/2005/8/layout/radial4"/>
    <dgm:cxn modelId="{2A6C8C0A-2324-4DD8-8BD8-9A2770B4B809}" type="presParOf" srcId="{BD73160F-DBCC-46B5-A875-98A921C2FD43}" destId="{B1C16650-74CA-44F8-A941-838D8359077D}" srcOrd="10" destOrd="0" presId="urn:microsoft.com/office/officeart/2005/8/layout/radial4"/>
    <dgm:cxn modelId="{E9A772E2-FC2E-463F-814D-69572F5F3F2B}" type="presParOf" srcId="{BD73160F-DBCC-46B5-A875-98A921C2FD43}" destId="{47796B15-5EEE-4205-A07D-E0DB65AAC758}" srcOrd="11" destOrd="0" presId="urn:microsoft.com/office/officeart/2005/8/layout/radial4"/>
    <dgm:cxn modelId="{7C42536A-FE91-401B-8379-8A9D34EEB0A7}" type="presParOf" srcId="{BD73160F-DBCC-46B5-A875-98A921C2FD43}" destId="{0E7C8614-6B10-4F79-980F-E2B6FBC7BA22}" srcOrd="12" destOrd="0" presId="urn:microsoft.com/office/officeart/2005/8/layout/radial4"/>
    <dgm:cxn modelId="{4F7FA713-9154-42F3-9EEA-3B1CA09B6D9F}" type="presParOf" srcId="{BD73160F-DBCC-46B5-A875-98A921C2FD43}" destId="{ED7EEC0F-1F52-41FD-9081-3241E639BAEC}" srcOrd="13" destOrd="0" presId="urn:microsoft.com/office/officeart/2005/8/layout/radial4"/>
    <dgm:cxn modelId="{A6D866DD-9F13-4867-A51F-8280286CD7AA}" type="presParOf" srcId="{BD73160F-DBCC-46B5-A875-98A921C2FD43}" destId="{C520A4CC-3C3B-48A1-AE49-A2D25955C29A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57A4FF-182E-454B-A55E-18E4CF28BD79}" type="datetimeFigureOut">
              <a:rPr lang="uk-UA"/>
              <a:pPr>
                <a:defRPr/>
              </a:pPr>
              <a:t>10.09.2020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D7171F6-C027-4CC0-8D11-4986F276424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7FC4A8B-81EF-411B-9351-DC9F741B23FE}" type="datetimeFigureOut">
              <a:rPr lang="uk-UA"/>
              <a:pPr>
                <a:defRPr/>
              </a:pPr>
              <a:t>10.09.2020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23746E-5044-41D0-8F52-9A0CC97FF41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A6FE1-C3C6-4655-83C6-F6A973E533B5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01FC5-D7F3-4A2F-A353-CA7F2C4087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60FA5-D024-4E71-9061-77D6AEAF07C8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112BB-8834-49E1-832A-9BF2CB59F5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71FD6-947A-4E03-9929-192D839F70C2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908D6-6D1B-4659-979B-BADE579E67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503C5-129B-45F3-A6E5-990380F36F4F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3B2E3-2A1F-41C3-A336-58D921B95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BC5EF-4780-4857-B335-701912FE2C06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A206C-ADB4-4CD2-8B84-FA975B109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A2008-A86A-41AD-81F4-C715F3B53BC0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4FE70-0364-4DA9-A406-287AD7F6EB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99EB3-EE37-46C6-8B77-39BB823D9952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B58FA-EE87-4FEB-BEDB-C28EE4743B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F4F4D-2322-4E0A-BC69-DFAE9DE048B7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12071-23D7-4077-AD13-445BDEDA55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7DEA5-5513-4368-9FE9-EF4B1ADA6C87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B67D-88E7-4A9E-9932-7FD756FD0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0F28B-C407-4865-80A6-72333EF0156D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DEC12-3409-46C4-9CCC-384E35C056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72688-1729-4D6B-B982-F0446F2C0142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8E3A0-13DD-442A-BE07-7D16A54CE3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50000">
              <a:srgbClr val="FFFF66"/>
            </a:gs>
            <a:gs pos="100000">
              <a:srgbClr val="FFFF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48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48F62C-F096-44A7-9A35-B581B3181E35}" type="datetime1">
              <a:rPr lang="ru-RU"/>
              <a:pPr>
                <a:defRPr/>
              </a:pPr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B328D6-24A6-48DA-8B36-0BDCBA62F6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188" y="2924175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uk-UA" sz="3600" b="1" smtClean="0">
                <a:latin typeface="Times New Roman" pitchFamily="18" charset="0"/>
              </a:rPr>
              <a:t>«Аналіз та оцінка екологічних ризиків»</a:t>
            </a:r>
            <a:r>
              <a:rPr lang="uk-UA" sz="3600" smtClean="0">
                <a:latin typeface="Times New Roman" pitchFamily="18" charset="0"/>
              </a:rPr>
              <a:t/>
            </a:r>
            <a:br>
              <a:rPr lang="uk-UA" sz="3600" smtClean="0">
                <a:latin typeface="Times New Roman" pitchFamily="18" charset="0"/>
              </a:rPr>
            </a:br>
            <a:endParaRPr lang="uk-UA" sz="36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8229600" cy="1714500"/>
          </a:xfrm>
        </p:spPr>
        <p:txBody>
          <a:bodyPr/>
          <a:lstStyle/>
          <a:p>
            <a:pPr eaLnBrk="1" hangingPunct="1"/>
            <a:r>
              <a:rPr lang="uk-UA" sz="3200" b="1" smtClean="0">
                <a:latin typeface="Times New Roman" pitchFamily="18" charset="0"/>
              </a:rPr>
              <a:t>Індивідуальні  канцерогенні ризики від формальдегіду при гострій та хронічній дії в Заводському районі за 2016-2018 рр.</a:t>
            </a:r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2205038"/>
            <a:ext cx="7777163" cy="3816350"/>
          </a:xfrm>
        </p:spPr>
      </p:pic>
      <p:sp>
        <p:nvSpPr>
          <p:cNvPr id="28675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316913" y="188913"/>
            <a:ext cx="658812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1039A9-505B-4434-A102-2EC8BD441AB8}" type="slidenum"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sz="28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714500"/>
          </a:xfrm>
        </p:spPr>
        <p:txBody>
          <a:bodyPr/>
          <a:lstStyle/>
          <a:p>
            <a:pPr eaLnBrk="1" hangingPunct="1"/>
            <a:r>
              <a:rPr lang="uk-UA" sz="3200" b="1" smtClean="0">
                <a:latin typeface="Times New Roman" pitchFamily="18" charset="0"/>
              </a:rPr>
              <a:t>Популяційні канцерогенні ризики від формальдегіду при гострій та хронічній дії в Заводському районі за 2016-2018 рр.</a:t>
            </a:r>
          </a:p>
        </p:txBody>
      </p:sp>
      <p:sp>
        <p:nvSpPr>
          <p:cNvPr id="29698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188913"/>
            <a:ext cx="73025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BBA3A7-AE51-463B-ADC2-E663C6AEBC04}" type="slidenum"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sz="28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pic>
        <p:nvPicPr>
          <p:cNvPr id="296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2276475"/>
            <a:ext cx="7777162" cy="3892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400050" y="692150"/>
            <a:ext cx="8229600" cy="1143000"/>
          </a:xfrm>
        </p:spPr>
        <p:txBody>
          <a:bodyPr/>
          <a:lstStyle/>
          <a:p>
            <a:pPr eaLnBrk="1" hangingPunct="1"/>
            <a:r>
              <a:rPr lang="uk-UA" sz="3200" b="1" smtClean="0">
                <a:latin typeface="Times New Roman" pitchFamily="18" charset="0"/>
              </a:rPr>
              <a:t>Коефіцієнти небезпеки при оцінці хронічних інгаляційних впливів викидів забруднюючих речовин в Заводському районі за 2016-2018 рр.</a:t>
            </a:r>
          </a:p>
        </p:txBody>
      </p:sp>
      <p:pic>
        <p:nvPicPr>
          <p:cNvPr id="30722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6438" y="2276475"/>
            <a:ext cx="7837487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388350" y="188913"/>
            <a:ext cx="585788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4F2E6B1-50CB-45D6-B3EB-9A460B4DBEF8}" type="slidenum"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 sz="28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706438" y="5437188"/>
            <a:ext cx="873125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SP –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зважені речовини,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азот діоксид,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ангідрид сірчаний, </a:t>
            </a:r>
          </a:p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СО – вуглець оксиду,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000" baseline="-3000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000" baseline="-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uk-UA" sz="2000">
                <a:latin typeface="Times New Roman" pitchFamily="18" charset="0"/>
                <a:cs typeface="Times New Roman" pitchFamily="18" charset="0"/>
              </a:rPr>
              <a:t> – фенол, СН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O – формальдегід, </a:t>
            </a:r>
          </a:p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uk-UA" sz="2000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сірчана кислота, Н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000">
                <a:latin typeface="Times New Roman" pitchFamily="18" charset="0"/>
                <a:cs typeface="Times New Roman" pitchFamily="18" charset="0"/>
              </a:rPr>
              <a:t> – сульфідна кислота,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ru-RU" sz="20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>
                <a:latin typeface="Times New Roman" pitchFamily="18" charset="0"/>
                <a:cs typeface="Times New Roman" pitchFamily="18" charset="0"/>
              </a:rPr>
              <a:t> – Сірковуглець. </a:t>
            </a:r>
          </a:p>
          <a:p>
            <a:endParaRPr lang="uk-UA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316913" y="115888"/>
            <a:ext cx="658812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7DC419-F7F8-4D5A-AE87-479D49EF8C42}" type="slidenum"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 sz="28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2420938"/>
            <a:ext cx="7812088" cy="3054350"/>
          </a:xfrm>
        </p:spPr>
      </p:pic>
      <p:sp>
        <p:nvSpPr>
          <p:cNvPr id="31747" name="Заголовок 5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2041525"/>
          </a:xfrm>
        </p:spPr>
        <p:txBody>
          <a:bodyPr>
            <a:spAutoFit/>
          </a:bodyPr>
          <a:lstStyle/>
          <a:p>
            <a:pPr eaLnBrk="1" hangingPunct="1"/>
            <a:r>
              <a:rPr lang="uk-UA" sz="3200" b="1" smtClean="0">
                <a:latin typeface="Times New Roman" pitchFamily="18" charset="0"/>
              </a:rPr>
              <a:t>Коефіцієнти небезпеки при оцінці гострих інгаляційних впливів викидів забруднюючих речовин в Заводському районі за 2016-2018 рр.</a:t>
            </a:r>
          </a:p>
        </p:txBody>
      </p:sp>
      <p:sp>
        <p:nvSpPr>
          <p:cNvPr id="31748" name="TextBox 4"/>
          <p:cNvSpPr txBox="1">
            <a:spLocks noChangeArrowheads="1"/>
          </p:cNvSpPr>
          <p:nvPr/>
        </p:nvSpPr>
        <p:spPr bwMode="auto">
          <a:xfrm>
            <a:off x="706438" y="5437188"/>
            <a:ext cx="873125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SP –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зважені речовини,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азот діоксид,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ангідрид сірчаний, </a:t>
            </a:r>
          </a:p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СО – вуглець оксиду,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000" baseline="-3000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000" baseline="-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uk-UA" sz="2000">
                <a:latin typeface="Times New Roman" pitchFamily="18" charset="0"/>
                <a:cs typeface="Times New Roman" pitchFamily="18" charset="0"/>
              </a:rPr>
              <a:t> – фенол, СН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O – формальдегід, </a:t>
            </a:r>
          </a:p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uk-UA" sz="2000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сірчана кислота, Н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000">
                <a:latin typeface="Times New Roman" pitchFamily="18" charset="0"/>
                <a:cs typeface="Times New Roman" pitchFamily="18" charset="0"/>
              </a:rPr>
              <a:t> – сульфідна кислота,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ru-RU" sz="20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>
                <a:latin typeface="Times New Roman" pitchFamily="18" charset="0"/>
                <a:cs typeface="Times New Roman" pitchFamily="18" charset="0"/>
              </a:rPr>
              <a:t> – Сірковуглець. </a:t>
            </a:r>
          </a:p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2800" b="1" smtClean="0">
                <a:latin typeface="Times New Roman" pitchFamily="18" charset="0"/>
              </a:rPr>
              <a:t>Індекси небезпеки на системи та органи в Заводському районі при хронічному впливі </a:t>
            </a:r>
            <a:br>
              <a:rPr lang="uk-UA" sz="2800" b="1" smtClean="0">
                <a:latin typeface="Times New Roman" pitchFamily="18" charset="0"/>
              </a:rPr>
            </a:br>
            <a:r>
              <a:rPr lang="uk-UA" sz="2800" b="1" smtClean="0">
                <a:latin typeface="Times New Roman" pitchFamily="18" charset="0"/>
              </a:rPr>
              <a:t>за 2016-2018 рр.</a:t>
            </a:r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950" y="1606550"/>
            <a:ext cx="8964613" cy="3117850"/>
          </a:xfrm>
        </p:spPr>
      </p:pic>
      <p:sp>
        <p:nvSpPr>
          <p:cNvPr id="32771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388350" y="188913"/>
            <a:ext cx="585788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CE7AA0-F42E-45C1-9811-CCEA6340AFCA}" type="slidenum"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sz="28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2772" name="Прямоугольник 1"/>
          <p:cNvSpPr>
            <a:spLocks noChangeArrowheads="1"/>
          </p:cNvSpPr>
          <p:nvPr/>
        </p:nvSpPr>
        <p:spPr bwMode="auto">
          <a:xfrm>
            <a:off x="107950" y="4724400"/>
            <a:ext cx="89281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>
                <a:latin typeface="Times New Roman" pitchFamily="18" charset="0"/>
              </a:rPr>
              <a:t>ОД – вплив на органи дихання; кров – вплив на кровоносну систему; ССС – вплив на серцево-судинну систему; ВДР – вплив на процеси розвитку організму, включаючи ембріотоксичну і тератогенну дію, порушення інтелектуального розвитку і здібності до навчання; ЦНС – вплив на центральну нервову систему; ПО – вплив на паренхіматозні органи (печінка, нирки); ОЗ – вплив на органи зору; ІС – вплив на імунну систему, включаючи розвиток алергічних реакцій; смерть – додаткова смертність.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31913" y="981075"/>
            <a:ext cx="6461125" cy="2401888"/>
          </a:xfrm>
        </p:spPr>
      </p:pic>
      <p:pic>
        <p:nvPicPr>
          <p:cNvPr id="3379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35100" y="4170363"/>
            <a:ext cx="6200775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Прямоугольник 3"/>
          <p:cNvSpPr>
            <a:spLocks noChangeArrowheads="1"/>
          </p:cNvSpPr>
          <p:nvPr/>
        </p:nvSpPr>
        <p:spPr bwMode="auto">
          <a:xfrm>
            <a:off x="107950" y="260350"/>
            <a:ext cx="87137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000" b="1">
                <a:latin typeface="Times New Roman" pitchFamily="18" charset="0"/>
              </a:rPr>
              <a:t>Індекси небезпеки на органи дихання в Заводському районі при гострому впливі за 2016-2018 рр.</a:t>
            </a:r>
          </a:p>
        </p:txBody>
      </p:sp>
      <p:sp>
        <p:nvSpPr>
          <p:cNvPr id="33796" name="Прямоугольник 4"/>
          <p:cNvSpPr>
            <a:spLocks noChangeArrowheads="1"/>
          </p:cNvSpPr>
          <p:nvPr/>
        </p:nvSpPr>
        <p:spPr bwMode="auto">
          <a:xfrm>
            <a:off x="179388" y="3429000"/>
            <a:ext cx="8713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000" b="1">
                <a:latin typeface="Times New Roman" pitchFamily="18" charset="0"/>
              </a:rPr>
              <a:t>Додаткові випадки смерті від дії зважених часток в Заводському районі в 2016-2018 рр.</a:t>
            </a:r>
          </a:p>
        </p:txBody>
      </p:sp>
      <p:sp>
        <p:nvSpPr>
          <p:cNvPr id="33797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558213" y="115888"/>
            <a:ext cx="585787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F62B2C-AEE4-4533-B515-ADDC6F68474F}" type="slidenum"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 sz="24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93D31-75F3-4961-90CB-723B019B5987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sp>
        <p:nvSpPr>
          <p:cNvPr id="34818" name="Rectangle 8"/>
          <p:cNvSpPr>
            <a:spLocks noChangeArrowheads="1"/>
          </p:cNvSpPr>
          <p:nvPr/>
        </p:nvSpPr>
        <p:spPr bwMode="auto">
          <a:xfrm>
            <a:off x="395288" y="188913"/>
            <a:ext cx="82486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altLang="ru-RU" sz="2400" b="1"/>
              <a:t>Частка шкідливих речовин, які впливають на О</a:t>
            </a:r>
            <a:r>
              <a:rPr lang="ru-RU" altLang="ru-RU" sz="2400" b="1"/>
              <a:t>Д</a:t>
            </a:r>
            <a:r>
              <a:rPr lang="uk-UA" altLang="ru-RU" sz="2400" b="1"/>
              <a:t>,  ССС, ЦНС,  ВДР </a:t>
            </a:r>
            <a:r>
              <a:rPr lang="ru-RU" altLang="ru-RU" sz="2400" b="1"/>
              <a:t>в </a:t>
            </a:r>
            <a:r>
              <a:rPr lang="uk-UA" altLang="ru-RU" sz="2400" b="1"/>
              <a:t>Заводському районі</a:t>
            </a:r>
          </a:p>
        </p:txBody>
      </p:sp>
      <p:sp>
        <p:nvSpPr>
          <p:cNvPr id="34819" name="Rectangle 15"/>
          <p:cNvSpPr>
            <a:spLocks noChangeArrowheads="1"/>
          </p:cNvSpPr>
          <p:nvPr/>
        </p:nvSpPr>
        <p:spPr bwMode="auto">
          <a:xfrm>
            <a:off x="1042988" y="1268413"/>
            <a:ext cx="295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uk-UA" b="1"/>
              <a:t>Органи дихання</a:t>
            </a:r>
          </a:p>
        </p:txBody>
      </p:sp>
      <p:sp>
        <p:nvSpPr>
          <p:cNvPr id="34820" name="Rectangle 16"/>
          <p:cNvSpPr>
            <a:spLocks noChangeArrowheads="1"/>
          </p:cNvSpPr>
          <p:nvPr/>
        </p:nvSpPr>
        <p:spPr bwMode="auto">
          <a:xfrm>
            <a:off x="5292725" y="1268413"/>
            <a:ext cx="290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uk-UA" b="1"/>
              <a:t>Серцево-судинна система</a:t>
            </a:r>
            <a:r>
              <a:rPr lang="ru-RU"/>
              <a:t> </a:t>
            </a:r>
          </a:p>
        </p:txBody>
      </p:sp>
      <p:sp>
        <p:nvSpPr>
          <p:cNvPr id="34821" name="Rectangle 17"/>
          <p:cNvSpPr>
            <a:spLocks noChangeArrowheads="1"/>
          </p:cNvSpPr>
          <p:nvPr/>
        </p:nvSpPr>
        <p:spPr bwMode="auto">
          <a:xfrm>
            <a:off x="776288" y="4232275"/>
            <a:ext cx="3290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uk-UA" b="1"/>
              <a:t>Центрально-нервова система</a:t>
            </a:r>
            <a:r>
              <a:rPr lang="uk-UA"/>
              <a:t> </a:t>
            </a:r>
          </a:p>
        </p:txBody>
      </p:sp>
      <p:sp>
        <p:nvSpPr>
          <p:cNvPr id="34822" name="Rectangle 18"/>
          <p:cNvSpPr>
            <a:spLocks noChangeArrowheads="1"/>
          </p:cNvSpPr>
          <p:nvPr/>
        </p:nvSpPr>
        <p:spPr bwMode="auto">
          <a:xfrm>
            <a:off x="5292725" y="4005263"/>
            <a:ext cx="3128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uk-UA" b="1"/>
              <a:t>Вроджені дефекти розвитку</a:t>
            </a:r>
            <a:r>
              <a:rPr lang="uk-UA"/>
              <a:t> </a:t>
            </a:r>
          </a:p>
        </p:txBody>
      </p:sp>
      <p:pic>
        <p:nvPicPr>
          <p:cNvPr id="34823" name="Picture 23"/>
          <p:cNvPicPr>
            <a:picLocks noChangeAspect="1" noChangeArrowheads="1"/>
          </p:cNvPicPr>
          <p:nvPr/>
        </p:nvPicPr>
        <p:blipFill>
          <a:blip r:embed="rId2"/>
          <a:srcRect l="7053" t="8389" r="4610"/>
          <a:stretch>
            <a:fillRect/>
          </a:stretch>
        </p:blipFill>
        <p:spPr bwMode="auto">
          <a:xfrm>
            <a:off x="611188" y="1773238"/>
            <a:ext cx="3763962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4" name="Picture 27"/>
          <p:cNvPicPr>
            <a:picLocks noChangeAspect="1" noChangeArrowheads="1"/>
          </p:cNvPicPr>
          <p:nvPr/>
        </p:nvPicPr>
        <p:blipFill>
          <a:blip r:embed="rId3"/>
          <a:srcRect l="7358" t="3828" r="10110"/>
          <a:stretch>
            <a:fillRect/>
          </a:stretch>
        </p:blipFill>
        <p:spPr bwMode="auto">
          <a:xfrm>
            <a:off x="5208588" y="1709738"/>
            <a:ext cx="32512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5" name="Picture 28"/>
          <p:cNvPicPr>
            <a:picLocks noChangeAspect="1" noChangeArrowheads="1"/>
          </p:cNvPicPr>
          <p:nvPr/>
        </p:nvPicPr>
        <p:blipFill>
          <a:blip r:embed="rId4"/>
          <a:srcRect l="8981" t="2264" r="8418"/>
          <a:stretch>
            <a:fillRect/>
          </a:stretch>
        </p:blipFill>
        <p:spPr bwMode="auto">
          <a:xfrm>
            <a:off x="1055688" y="4598988"/>
            <a:ext cx="301148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6" name="Picture 29"/>
          <p:cNvPicPr>
            <a:picLocks noChangeAspect="1" noChangeArrowheads="1"/>
          </p:cNvPicPr>
          <p:nvPr/>
        </p:nvPicPr>
        <p:blipFill>
          <a:blip r:embed="rId5"/>
          <a:srcRect l="15002" t="2579" r="11617"/>
          <a:stretch>
            <a:fillRect/>
          </a:stretch>
        </p:blipFill>
        <p:spPr bwMode="auto">
          <a:xfrm>
            <a:off x="5434013" y="4437063"/>
            <a:ext cx="2882900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946900" y="115888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DA9DC7-E2C5-4252-AEAA-D137FB6C8A57}" type="slidenum"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 sz="24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2" name="Rectangle 1185"/>
          <p:cNvSpPr>
            <a:spLocks noChangeArrowheads="1"/>
          </p:cNvSpPr>
          <p:nvPr/>
        </p:nvSpPr>
        <p:spPr bwMode="auto">
          <a:xfrm>
            <a:off x="354013" y="390525"/>
            <a:ext cx="8639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 altLang="ru-RU" b="1"/>
              <a:t>Захворюваність серед всього населення м. Запоріжжя за 201</a:t>
            </a:r>
            <a:r>
              <a:rPr lang="ru-RU" altLang="ru-RU" b="1"/>
              <a:t>6</a:t>
            </a:r>
            <a:r>
              <a:rPr lang="uk-UA" altLang="ru-RU" b="1"/>
              <a:t>-201</a:t>
            </a:r>
            <a:r>
              <a:rPr lang="ru-RU" altLang="ru-RU" b="1"/>
              <a:t>8</a:t>
            </a:r>
            <a:r>
              <a:rPr lang="uk-UA" altLang="ru-RU" b="1"/>
              <a:t> роки</a:t>
            </a:r>
            <a:r>
              <a:rPr lang="ru-RU" altLang="ru-RU"/>
              <a:t> </a:t>
            </a:r>
          </a:p>
        </p:txBody>
      </p:sp>
      <p:graphicFrame>
        <p:nvGraphicFramePr>
          <p:cNvPr id="35967" name="Group 127"/>
          <p:cNvGraphicFramePr>
            <a:graphicFrameLocks noGrp="1"/>
          </p:cNvGraphicFramePr>
          <p:nvPr/>
        </p:nvGraphicFramePr>
        <p:xfrm>
          <a:off x="107950" y="1052513"/>
          <a:ext cx="8839200" cy="5365750"/>
        </p:xfrm>
        <a:graphic>
          <a:graphicData uri="http://schemas.openxmlformats.org/drawingml/2006/table">
            <a:tbl>
              <a:tblPr/>
              <a:tblGrid>
                <a:gridCol w="1214438"/>
                <a:gridCol w="625475"/>
                <a:gridCol w="623887"/>
                <a:gridCol w="622300"/>
                <a:gridCol w="663575"/>
                <a:gridCol w="665163"/>
                <a:gridCol w="666750"/>
                <a:gridCol w="622300"/>
                <a:gridCol w="623887"/>
                <a:gridCol w="622300"/>
                <a:gridCol w="665163"/>
                <a:gridCol w="665162"/>
                <a:gridCol w="558800"/>
              </a:tblGrid>
              <a:tr h="665163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Захворю-вання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Зареєстровано захворювань всього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 т.ч. з діагнозом встановленим вперше в житті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5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Абсолютні дані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 10 тис. відповідного населення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Абсолютні дані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 10 тис. відповідного населення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2016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2017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2018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2016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2017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2018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2016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2017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2018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2016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2017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2018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Хвороби органів дихання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271 259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299 177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282 506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3 578,35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3 973,20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3 783,15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226 333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258 014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242 622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2 985,70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3 426,50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3 249</a:t>
                      </a: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Новоутворення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33 110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33 733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33 918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436,77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448,00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454,21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7 453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11 482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7 281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98,32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152,50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97,50</a:t>
                      </a: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Хвороби крові, кровотворних органів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6  239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6 475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6  500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82,30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86,00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87,04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1 753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1 799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1 777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23,12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23,90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23,80</a:t>
                      </a: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Хвороби системи кровообігу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450 626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444 789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439 996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5 944,49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5 907,00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5 892,15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24 441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22 084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21 468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322,42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293,30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287,49</a:t>
                      </a: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Хвороби нервової системи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31 891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27 810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26 829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420,69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369,30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359,28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8 763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6 648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7 477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115,60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88,30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100,13</a:t>
                      </a: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Хвороби ока та придатко-вого апарату  </a:t>
                      </a:r>
                      <a:endParaRPr kumimoji="0" lang="uk-UA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68 254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68 410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64 444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900,38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908,50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862,99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26 481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27 528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27 030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349,33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365,60</a:t>
                      </a:r>
                      <a:endParaRPr kumimoji="0" lang="uk-UA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361,97</a:t>
                      </a: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ъект 2"/>
          <p:cNvSpPr>
            <a:spLocks noGrp="1"/>
          </p:cNvSpPr>
          <p:nvPr>
            <p:ph idx="1"/>
          </p:nvPr>
        </p:nvSpPr>
        <p:spPr>
          <a:xfrm>
            <a:off x="250825" y="1341438"/>
            <a:ext cx="8785225" cy="4525962"/>
          </a:xfrm>
        </p:spPr>
        <p:txBody>
          <a:bodyPr/>
          <a:lstStyle/>
          <a:p>
            <a:pPr indent="0" algn="just" eaLnBrk="1" hangingPunct="1">
              <a:buFont typeface="Arial" charset="0"/>
              <a:buNone/>
            </a:pPr>
            <a:r>
              <a:rPr lang="uk-UA" altLang="ru-RU" sz="1800" smtClean="0">
                <a:latin typeface="Times New Roman" pitchFamily="18" charset="0"/>
              </a:rPr>
              <a:t>Для покращення стану атмосферного повітря та зниження негативного впливу промислових підприємств на стан атмосфери та у подальшому на здоров’я населення у місті Запоріжжя потрібно проводити такі організаційно-технічні заходи:</a:t>
            </a:r>
            <a:endParaRPr lang="ru-RU" altLang="ru-RU" sz="1800" smtClean="0">
              <a:latin typeface="Times New Roman" pitchFamily="18" charset="0"/>
            </a:endParaRPr>
          </a:p>
          <a:p>
            <a:pPr indent="0" algn="just" eaLnBrk="1" hangingPunct="1"/>
            <a:r>
              <a:rPr lang="uk-UA" altLang="ru-RU" sz="1800" smtClean="0">
                <a:latin typeface="Times New Roman" pitchFamily="18" charset="0"/>
              </a:rPr>
              <a:t>впровадження на промислових підприємствах систем автоматизованого контролю за викидами забруднюючих речовин в атмосферне повітря на нових об’єктах та тих, що реконструюються;</a:t>
            </a:r>
          </a:p>
          <a:p>
            <a:pPr indent="0" algn="just" eaLnBrk="1" hangingPunct="1"/>
            <a:r>
              <a:rPr lang="uk-UA" altLang="ru-RU" sz="1800" smtClean="0">
                <a:latin typeface="Times New Roman" pitchFamily="18" charset="0"/>
              </a:rPr>
              <a:t>улаштування майданчиків для контролю за «ліхтарними викидами»;</a:t>
            </a:r>
            <a:endParaRPr lang="ru-RU" altLang="ru-RU" sz="1800" smtClean="0">
              <a:latin typeface="Times New Roman" pitchFamily="18" charset="0"/>
            </a:endParaRPr>
          </a:p>
          <a:p>
            <a:pPr indent="0" algn="just" eaLnBrk="1" hangingPunct="1"/>
            <a:r>
              <a:rPr lang="uk-UA" altLang="ru-RU" sz="1800" smtClean="0">
                <a:latin typeface="Times New Roman" pitchFamily="18" charset="0"/>
              </a:rPr>
              <a:t>проведення робіт з інвентаризації джерел забруднення навколишнього природного середовища на металургійних підприємствах. Розробка проектів єдиних санітарно-захисних зон високого ризику проживання населення;</a:t>
            </a:r>
            <a:endParaRPr lang="ru-RU" altLang="ru-RU" sz="1800" smtClean="0">
              <a:latin typeface="Times New Roman" pitchFamily="18" charset="0"/>
            </a:endParaRPr>
          </a:p>
          <a:p>
            <a:pPr indent="0" algn="just" eaLnBrk="1" hangingPunct="1"/>
            <a:r>
              <a:rPr lang="uk-UA" altLang="ru-RU" sz="1800" smtClean="0">
                <a:latin typeface="Times New Roman" pitchFamily="18" charset="0"/>
              </a:rPr>
              <a:t>визначення рівня ризику, який створюють здоров’ю населення, підприємства І-ІІ класів санітарної класифікації, розташованих у складі промислових вузлів;</a:t>
            </a:r>
            <a:endParaRPr lang="ru-RU" altLang="ru-RU" sz="1800" smtClean="0">
              <a:latin typeface="Times New Roman" pitchFamily="18" charset="0"/>
            </a:endParaRPr>
          </a:p>
          <a:p>
            <a:pPr indent="0" algn="just" eaLnBrk="1" hangingPunct="1"/>
            <a:r>
              <a:rPr lang="uk-UA" altLang="ru-RU" sz="1800" smtClean="0">
                <a:latin typeface="Times New Roman" pitchFamily="18" charset="0"/>
              </a:rPr>
              <a:t>розробка та впровадження заходів щодо скорочення викидів забруднюючих речовин в атмосферне повітря з метою зменшення ризику для здоров</a:t>
            </a:r>
            <a:r>
              <a:rPr lang="en-US" altLang="ru-RU" sz="1800" smtClean="0">
                <a:latin typeface="Times New Roman" pitchFamily="18" charset="0"/>
              </a:rPr>
              <a:t>’</a:t>
            </a:r>
            <a:r>
              <a:rPr lang="uk-UA" altLang="ru-RU" sz="1800" smtClean="0">
                <a:latin typeface="Times New Roman" pitchFamily="18" charset="0"/>
              </a:rPr>
              <a:t>я населення згідно висновків Державної-санітарно-епідеміологічної експертизи;</a:t>
            </a:r>
            <a:endParaRPr lang="ru-RU" altLang="ru-RU" sz="1800" smtClean="0">
              <a:latin typeface="Times New Roman" pitchFamily="18" charset="0"/>
            </a:endParaRPr>
          </a:p>
          <a:p>
            <a:pPr indent="0" algn="just" eaLnBrk="1" hangingPunct="1"/>
            <a:r>
              <a:rPr lang="uk-UA" altLang="ru-RU" sz="1800" smtClean="0">
                <a:latin typeface="Times New Roman" pitchFamily="18" charset="0"/>
              </a:rPr>
              <a:t>проведення досліджень атмосферного повітря під факелом викидів промислових підприємств в житловій забудові.</a:t>
            </a:r>
            <a:endParaRPr lang="ru-RU" altLang="ru-RU" sz="1800" smtClean="0">
              <a:latin typeface="Times New Roman" pitchFamily="18" charset="0"/>
            </a:endParaRPr>
          </a:p>
        </p:txBody>
      </p:sp>
      <p:sp>
        <p:nvSpPr>
          <p:cNvPr id="36866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115888"/>
            <a:ext cx="720725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3EA56B-7E23-43C9-91F8-4788E03A0404}" type="slidenum"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 sz="24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73063"/>
            <a:ext cx="8229600" cy="946150"/>
          </a:xfrm>
        </p:spPr>
        <p:txBody>
          <a:bodyPr>
            <a:spAutoFit/>
          </a:bodyPr>
          <a:lstStyle/>
          <a:p>
            <a:pPr eaLnBrk="1" hangingPunct="1"/>
            <a:r>
              <a:rPr lang="uk-UA" altLang="ru-RU" sz="2800" b="1" smtClean="0">
                <a:latin typeface="Times New Roman" pitchFamily="18" charset="0"/>
              </a:rPr>
              <a:t>Заходи з управління ризиком для здоров'я населення від викидів промислових підприємств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>
          <a:xfrm>
            <a:off x="1763713" y="115888"/>
            <a:ext cx="5565775" cy="576262"/>
          </a:xfrm>
        </p:spPr>
        <p:txBody>
          <a:bodyPr/>
          <a:lstStyle/>
          <a:p>
            <a:pPr eaLnBrk="1" hangingPunct="1"/>
            <a:r>
              <a:rPr lang="uk-UA" sz="2800" b="1" smtClean="0">
                <a:latin typeface="Times New Roman" pitchFamily="18" charset="0"/>
              </a:rPr>
              <a:t>Висновки</a:t>
            </a:r>
          </a:p>
        </p:txBody>
      </p:sp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0" y="836613"/>
            <a:ext cx="8964613" cy="4525962"/>
          </a:xfrm>
        </p:spPr>
        <p:txBody>
          <a:bodyPr/>
          <a:lstStyle/>
          <a:p>
            <a:pPr marL="609600" indent="-609600" algn="just">
              <a:buFont typeface="Calibri" pitchFamily="34" charset="0"/>
              <a:buAutoNum type="arabicPeriod"/>
            </a:pPr>
            <a:r>
              <a:rPr lang="uk-UA" sz="2000" smtClean="0">
                <a:latin typeface="Times New Roman" pitchFamily="18" charset="0"/>
              </a:rPr>
              <a:t>Виявлено, що специфікою м. Запоріжжя є те, що підприємства це основні забруднювачі, сконцентровані в декількох промислових зонах, розташованих поряд із житловою забудовою міста (близько 25 тис. населення проживають у межах санітарно-захисних зон основних промислових підприємств). </a:t>
            </a:r>
          </a:p>
          <a:p>
            <a:pPr marL="609600" indent="-609600" algn="just">
              <a:buFont typeface="Calibri" pitchFamily="34" charset="0"/>
              <a:buAutoNum type="arabicPeriod"/>
            </a:pPr>
            <a:r>
              <a:rPr lang="uk-UA" sz="2000" smtClean="0">
                <a:latin typeface="Times New Roman" pitchFamily="18" charset="0"/>
              </a:rPr>
              <a:t>Викиди забруднюючих речовин в атмосферне повітря стаціонарними джерелами по Запорізькій області у 2018 році склали 180,9 тис. тон. В структурі викидів забруднюючих речовин основну частину складають діоксид та інші сполуки сірки, оксиди азоту, оксид вуглецю та речовини у вигляді суспендованих твердих частинок, недиференційованих за складом.</a:t>
            </a:r>
          </a:p>
          <a:p>
            <a:pPr marL="609600" indent="-609600" algn="just" eaLnBrk="1" hangingPunct="1">
              <a:buFont typeface="Calibri" pitchFamily="34" charset="0"/>
              <a:buAutoNum type="arabicPeriod"/>
            </a:pPr>
            <a:r>
              <a:rPr lang="uk-UA" sz="2000" smtClean="0">
                <a:latin typeface="Times New Roman" pitchFamily="18" charset="0"/>
              </a:rPr>
              <a:t>Результати розрахунків індивідуального та популяційного канцерогенного ризику для здоров'я населення в Заводському районі при гострому та хронічному впливах  свідчать про середній рівень ризику. Показники при гострому впливі знаходяться в межах </a:t>
            </a:r>
            <a:r>
              <a:rPr lang="en-US" sz="2000" smtClean="0">
                <a:latin typeface="Times New Roman" pitchFamily="18" charset="0"/>
              </a:rPr>
              <a:t>ICR = </a:t>
            </a:r>
            <a:r>
              <a:rPr lang="uk-UA" sz="2000" smtClean="0">
                <a:latin typeface="Times New Roman" pitchFamily="18" charset="0"/>
              </a:rPr>
              <a:t>2,06</a:t>
            </a:r>
            <a:r>
              <a:rPr lang="ru-RU" sz="2000" smtClean="0">
                <a:latin typeface="Times New Roman" pitchFamily="18" charset="0"/>
              </a:rPr>
              <a:t>·</a:t>
            </a:r>
            <a:r>
              <a:rPr lang="uk-UA" sz="2000" smtClean="0">
                <a:latin typeface="Times New Roman" pitchFamily="18" charset="0"/>
              </a:rPr>
              <a:t>10</a:t>
            </a:r>
            <a:r>
              <a:rPr lang="uk-UA" sz="2000" baseline="30000" smtClean="0">
                <a:latin typeface="Times New Roman" pitchFamily="18" charset="0"/>
              </a:rPr>
              <a:t>-4</a:t>
            </a:r>
            <a:r>
              <a:rPr lang="uk-UA" sz="2000" smtClean="0">
                <a:latin typeface="Times New Roman" pitchFamily="18" charset="0"/>
              </a:rPr>
              <a:t>÷2,5 </a:t>
            </a:r>
            <a:r>
              <a:rPr lang="ru-RU" sz="2000" smtClean="0">
                <a:latin typeface="Times New Roman" pitchFamily="18" charset="0"/>
              </a:rPr>
              <a:t>·</a:t>
            </a:r>
            <a:r>
              <a:rPr lang="uk-UA" sz="2000" smtClean="0">
                <a:latin typeface="Times New Roman" pitchFamily="18" charset="0"/>
              </a:rPr>
              <a:t>10</a:t>
            </a:r>
            <a:r>
              <a:rPr lang="uk-UA" sz="2000" baseline="30000" smtClean="0">
                <a:latin typeface="Times New Roman" pitchFamily="18" charset="0"/>
              </a:rPr>
              <a:t>-4</a:t>
            </a:r>
            <a:r>
              <a:rPr lang="uk-UA" sz="2000" smtClean="0">
                <a:latin typeface="Times New Roman" pitchFamily="18" charset="0"/>
              </a:rPr>
              <a:t> та </a:t>
            </a:r>
            <a:r>
              <a:rPr lang="en-US" sz="2000" smtClean="0">
                <a:latin typeface="Times New Roman" pitchFamily="18" charset="0"/>
              </a:rPr>
              <a:t>PCR = </a:t>
            </a:r>
            <a:r>
              <a:rPr lang="uk-UA" sz="2000" smtClean="0">
                <a:latin typeface="Times New Roman" pitchFamily="18" charset="0"/>
              </a:rPr>
              <a:t>11,29÷12,65 додаткових смертей на населення Заводського району. Показники при хронічному впливі знаходяться в межах </a:t>
            </a:r>
            <a:r>
              <a:rPr lang="en-US" sz="2000" smtClean="0">
                <a:latin typeface="Times New Roman" pitchFamily="18" charset="0"/>
              </a:rPr>
              <a:t>ICR=</a:t>
            </a:r>
            <a:r>
              <a:rPr lang="uk-UA" sz="2000" smtClean="0">
                <a:latin typeface="Times New Roman" pitchFamily="18" charset="0"/>
              </a:rPr>
              <a:t>1,14</a:t>
            </a:r>
            <a:r>
              <a:rPr lang="ru-RU" sz="2000" smtClean="0">
                <a:latin typeface="Times New Roman" pitchFamily="18" charset="0"/>
              </a:rPr>
              <a:t>·</a:t>
            </a:r>
            <a:r>
              <a:rPr lang="uk-UA" sz="2000" smtClean="0">
                <a:latin typeface="Times New Roman" pitchFamily="18" charset="0"/>
              </a:rPr>
              <a:t>10</a:t>
            </a:r>
            <a:r>
              <a:rPr lang="uk-UA" sz="2000" baseline="30000" smtClean="0">
                <a:latin typeface="Times New Roman" pitchFamily="18" charset="0"/>
              </a:rPr>
              <a:t>-4</a:t>
            </a:r>
            <a:r>
              <a:rPr lang="uk-UA" sz="2000" smtClean="0">
                <a:latin typeface="Times New Roman" pitchFamily="18" charset="0"/>
              </a:rPr>
              <a:t>÷</a:t>
            </a:r>
            <a:r>
              <a:rPr lang="en-US" sz="2000" smtClean="0">
                <a:latin typeface="Times New Roman" pitchFamily="18" charset="0"/>
              </a:rPr>
              <a:t>1,39</a:t>
            </a:r>
            <a:r>
              <a:rPr lang="ru-RU" sz="2000" smtClean="0">
                <a:latin typeface="Times New Roman" pitchFamily="18" charset="0"/>
              </a:rPr>
              <a:t>·</a:t>
            </a:r>
            <a:r>
              <a:rPr lang="uk-UA" sz="2000" smtClean="0">
                <a:latin typeface="Times New Roman" pitchFamily="18" charset="0"/>
              </a:rPr>
              <a:t>10</a:t>
            </a:r>
            <a:r>
              <a:rPr lang="uk-UA" sz="2000" baseline="30000" smtClean="0">
                <a:latin typeface="Times New Roman" pitchFamily="18" charset="0"/>
              </a:rPr>
              <a:t>-4</a:t>
            </a:r>
            <a:r>
              <a:rPr lang="uk-UA" sz="2000" smtClean="0">
                <a:latin typeface="Times New Roman" pitchFamily="18" charset="0"/>
              </a:rPr>
              <a:t> та </a:t>
            </a:r>
            <a:r>
              <a:rPr lang="en-US" sz="2000" smtClean="0">
                <a:latin typeface="Times New Roman" pitchFamily="18" charset="0"/>
              </a:rPr>
              <a:t>PCR = </a:t>
            </a:r>
            <a:r>
              <a:rPr lang="uk-UA" sz="2000" smtClean="0">
                <a:latin typeface="Times New Roman" pitchFamily="18" charset="0"/>
              </a:rPr>
              <a:t>6,3÷7 додаткових смертей на населення Заводського району.</a:t>
            </a:r>
          </a:p>
          <a:p>
            <a:pPr marL="609600" indent="-609600" eaLnBrk="1" hangingPunct="1">
              <a:buFont typeface="Calibri" pitchFamily="34" charset="0"/>
              <a:buAutoNum type="arabicPeriod"/>
            </a:pPr>
            <a:endParaRPr lang="uk-UA" sz="2100" smtClean="0">
              <a:latin typeface="Times New Roman" pitchFamily="18" charset="0"/>
            </a:endParaRPr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388350" y="188913"/>
            <a:ext cx="585788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DF1BE87-C135-4B96-9EA1-E1634F21BCE1}" type="slidenum"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 sz="24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4149725"/>
            <a:ext cx="5784850" cy="25812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7414" name="Заголовок 1"/>
          <p:cNvSpPr>
            <a:spLocks noGrp="1"/>
          </p:cNvSpPr>
          <p:nvPr>
            <p:ph type="title"/>
          </p:nvPr>
        </p:nvSpPr>
        <p:spPr>
          <a:xfrm>
            <a:off x="468313" y="238125"/>
            <a:ext cx="8229600" cy="706438"/>
          </a:xfrm>
        </p:spPr>
        <p:txBody>
          <a:bodyPr/>
          <a:lstStyle/>
          <a:p>
            <a:pPr eaLnBrk="1" hangingPunct="1"/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Структура викидів основних забруднюючих речовин в атмосферне повітря (а) та по основним видам економічної діяльності</a:t>
            </a: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(б)</a:t>
            </a:r>
          </a:p>
        </p:txBody>
      </p:sp>
      <p:sp>
        <p:nvSpPr>
          <p:cNvPr id="1741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260350"/>
            <a:ext cx="369888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127BEE-3F76-406F-9253-6E9B2D6AF7DC}" type="slidenum">
              <a:rPr lang="ru-RU" sz="36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sz="36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17412" name="Диаграмма 4"/>
          <p:cNvGraphicFramePr>
            <a:graphicFrameLocks/>
          </p:cNvGraphicFramePr>
          <p:nvPr/>
        </p:nvGraphicFramePr>
        <p:xfrm>
          <a:off x="323850" y="1196975"/>
          <a:ext cx="5543550" cy="2952750"/>
        </p:xfrm>
        <a:graphic>
          <a:graphicData uri="http://schemas.openxmlformats.org/presentationml/2006/ole">
            <p:oleObj spid="_x0000_s17412" r:id="rId5" imgW="6078239" imgH="2840982" progId="Excel.Chart.8">
              <p:embed/>
            </p:oleObj>
          </a:graphicData>
        </a:graphic>
      </p:graphicFrame>
      <p:sp>
        <p:nvSpPr>
          <p:cNvPr id="17416" name="TextBox 1"/>
          <p:cNvSpPr txBox="1">
            <a:spLocks noChangeArrowheads="1"/>
          </p:cNvSpPr>
          <p:nvPr/>
        </p:nvSpPr>
        <p:spPr bwMode="auto">
          <a:xfrm>
            <a:off x="2700338" y="41497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а</a:t>
            </a:r>
          </a:p>
        </p:txBody>
      </p:sp>
      <p:sp>
        <p:nvSpPr>
          <p:cNvPr id="17417" name="TextBox 2"/>
          <p:cNvSpPr txBox="1">
            <a:spLocks noChangeArrowheads="1"/>
          </p:cNvSpPr>
          <p:nvPr/>
        </p:nvSpPr>
        <p:spPr bwMode="auto">
          <a:xfrm>
            <a:off x="8027988" y="6400800"/>
            <a:ext cx="373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>
          <a:xfrm>
            <a:off x="2484438" y="0"/>
            <a:ext cx="3959225" cy="676275"/>
          </a:xfrm>
        </p:spPr>
        <p:txBody>
          <a:bodyPr/>
          <a:lstStyle/>
          <a:p>
            <a:pPr eaLnBrk="1" hangingPunct="1"/>
            <a:r>
              <a:rPr lang="uk-UA" sz="3200" b="1" smtClean="0">
                <a:latin typeface="Times New Roman" pitchFamily="18" charset="0"/>
              </a:rPr>
              <a:t>Висновки</a:t>
            </a:r>
          </a:p>
        </p:txBody>
      </p:sp>
      <p:sp>
        <p:nvSpPr>
          <p:cNvPr id="38914" name="Объект 2"/>
          <p:cNvSpPr>
            <a:spLocks noGrp="1"/>
          </p:cNvSpPr>
          <p:nvPr>
            <p:ph idx="1"/>
          </p:nvPr>
        </p:nvSpPr>
        <p:spPr>
          <a:xfrm>
            <a:off x="179388" y="692150"/>
            <a:ext cx="8785225" cy="4679950"/>
          </a:xfrm>
        </p:spPr>
        <p:txBody>
          <a:bodyPr/>
          <a:lstStyle/>
          <a:p>
            <a:pPr marL="609600" indent="-609600" algn="just" eaLnBrk="1" hangingPunct="1">
              <a:buFont typeface="Calibri" pitchFamily="34" charset="0"/>
              <a:buAutoNum type="arabicPeriod" startAt="4"/>
            </a:pP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Результати розрахунків коефіцієнтів небезпеки при оцінці хронічних інгаляційних впливів викидів забруднюючих речовин від промислових підприємств Заводського району свідчать про наявність перевищень безпечних рівнів (HQ&gt;1) по всім речовинам, окрім сірковуглецю та знаходяться на середньому рівні (HQ = 0,06</a:t>
            </a:r>
            <a:r>
              <a:rPr lang="uk-UA" sz="2000" smtClean="0">
                <a:latin typeface="Times New Roman" pitchFamily="18" charset="0"/>
              </a:rPr>
              <a:t>÷</a:t>
            </a:r>
            <a:r>
              <a:rPr lang="uk-UA" sz="1700" b="1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,6).</a:t>
            </a:r>
          </a:p>
          <a:p>
            <a:pPr marL="609600" indent="-609600" algn="just" eaLnBrk="1" hangingPunct="1">
              <a:buFont typeface="Calibri" pitchFamily="34" charset="0"/>
              <a:buAutoNum type="arabicPeriod" startAt="5"/>
            </a:pP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Результати розрахунків коефіцієнтів небезпеки при оцінці гострих інгаляційних впливів викидів забруднюючих речовин від промислових підприємств Заводського району свідчать</a:t>
            </a:r>
            <a:r>
              <a:rPr lang="en-US" sz="170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мінімальний рівень ризику  по фенолу, сірчаній кислоті та сірковуглецю </a:t>
            </a:r>
            <a:r>
              <a:rPr lang="uk-UA" sz="1700" smtClean="0">
                <a:latin typeface="Times New Roman" pitchFamily="18" charset="0"/>
              </a:rPr>
              <a:t>(HQ=0,002÷0,049)</a:t>
            </a: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, низький рівень по діоксиду азоту, ангідриду сірчистому (діоксиду сірки), оксиду вуглецю, формальдегіду та сірководню </a:t>
            </a:r>
            <a:r>
              <a:rPr lang="uk-UA" sz="1700" smtClean="0">
                <a:latin typeface="Times New Roman" pitchFamily="18" charset="0"/>
              </a:rPr>
              <a:t>(HQ=0,11÷0,35)</a:t>
            </a: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, середній рівень по зваженим речовинам </a:t>
            </a:r>
            <a:r>
              <a:rPr lang="uk-UA" sz="1700" smtClean="0">
                <a:latin typeface="Times New Roman" pitchFamily="18" charset="0"/>
              </a:rPr>
              <a:t>(HQ=1,7÷1,9)</a:t>
            </a: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609600" indent="-609600" algn="just" eaLnBrk="1" hangingPunct="1">
              <a:buFont typeface="Calibri" pitchFamily="34" charset="0"/>
              <a:buAutoNum type="arabicPeriod" startAt="5"/>
            </a:pP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Результати розрахунків індексів небезпеки в Заводському районі свідчать про надзвичайно високий рівень при хронічному інгаляційному впливі на органи дихання, серцево-судину систему (масові скарги, виникнення хронічних захворювань) в 2016-2018 рр. </a:t>
            </a:r>
            <a:r>
              <a:rPr lang="en-US" sz="1700" smtClean="0">
                <a:latin typeface="Times New Roman" pitchFamily="18" charset="0"/>
              </a:rPr>
              <a:t>(HI = 10,3÷31,28)</a:t>
            </a: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, та високий рівень на інші органи та системи </a:t>
            </a:r>
            <a:r>
              <a:rPr lang="en-US" sz="1700" smtClean="0">
                <a:latin typeface="Times New Roman" pitchFamily="18" charset="0"/>
              </a:rPr>
              <a:t>(HI = 2,33÷10)</a:t>
            </a: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700" smtClean="0">
                <a:latin typeface="Times New Roman" pitchFamily="18" charset="0"/>
              </a:rPr>
              <a:t>При гострому впливі в Заводському районі індекси небезпеки на органи дихання  знаходяться на середньому рівні </a:t>
            </a:r>
            <a:r>
              <a:rPr lang="en-US" sz="1700" smtClean="0">
                <a:latin typeface="Times New Roman" pitchFamily="18" charset="0"/>
              </a:rPr>
              <a:t>(HI = 2,</a:t>
            </a:r>
            <a:r>
              <a:rPr lang="uk-UA" sz="1700" smtClean="0">
                <a:latin typeface="Times New Roman" pitchFamily="18" charset="0"/>
              </a:rPr>
              <a:t>67</a:t>
            </a:r>
            <a:r>
              <a:rPr lang="en-US" sz="1700" smtClean="0">
                <a:latin typeface="Times New Roman" pitchFamily="18" charset="0"/>
              </a:rPr>
              <a:t>÷</a:t>
            </a:r>
            <a:r>
              <a:rPr lang="uk-UA" sz="1700" smtClean="0">
                <a:latin typeface="Times New Roman" pitchFamily="18" charset="0"/>
              </a:rPr>
              <a:t>2,79</a:t>
            </a:r>
            <a:r>
              <a:rPr lang="en-US" sz="1700" smtClean="0">
                <a:latin typeface="Times New Roman" pitchFamily="18" charset="0"/>
              </a:rPr>
              <a:t>)</a:t>
            </a:r>
            <a:r>
              <a:rPr lang="uk-UA" sz="1700" smtClean="0">
                <a:latin typeface="Times New Roman" pitchFamily="18" charset="0"/>
              </a:rPr>
              <a:t>.</a:t>
            </a:r>
            <a:endParaRPr lang="uk-UA" sz="17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 eaLnBrk="1" hangingPunct="1">
              <a:buFont typeface="Calibri" pitchFamily="34" charset="0"/>
              <a:buAutoNum type="arabicPeriod" startAt="7"/>
            </a:pPr>
            <a:r>
              <a:rPr lang="uk-UA" sz="1700" smtClean="0">
                <a:latin typeface="Times New Roman" pitchFamily="18" charset="0"/>
                <a:cs typeface="Times New Roman" pitchFamily="18" charset="0"/>
              </a:rPr>
              <a:t>Додаткові випадки смерті від дії зважених часток складають 71,51 в 2016 році, 68,31 в 2017 році , 86,03 в 2018 році на все населення Заводського району, або 14 в 2016 році, 13,5 в 2017 році, 15,5 в 2018 році на 10 000 населення, що свідчить про збільшення в 2018 році додаткових випадків смерті від дії зважених часток РМ</a:t>
            </a:r>
            <a:r>
              <a:rPr lang="uk-UA" sz="1700" baseline="-25000" smtClean="0">
                <a:latin typeface="Times New Roman" pitchFamily="18" charset="0"/>
                <a:cs typeface="Times New Roman" pitchFamily="18" charset="0"/>
              </a:rPr>
              <a:t>10 .</a:t>
            </a:r>
          </a:p>
        </p:txBody>
      </p:sp>
      <p:sp>
        <p:nvSpPr>
          <p:cNvPr id="3891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260350"/>
            <a:ext cx="792163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2A8BFA-6D4B-4E75-9131-B5A35FE34AA8}" type="slidenum"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 sz="24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Объект 6"/>
          <p:cNvSpPr>
            <a:spLocks noGrp="1"/>
          </p:cNvSpPr>
          <p:nvPr>
            <p:ph sz="half" idx="2"/>
          </p:nvPr>
        </p:nvSpPr>
        <p:spPr>
          <a:xfrm>
            <a:off x="214313" y="1484313"/>
            <a:ext cx="4286250" cy="3024187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Clr>
                <a:srgbClr val="C3260C"/>
              </a:buClr>
              <a:buSzPct val="130000"/>
              <a:buFont typeface="Arial" charset="0"/>
              <a:buNone/>
            </a:pPr>
            <a:r>
              <a:rPr lang="uk-UA" altLang="ru-RU" sz="2000" b="1" smtClean="0">
                <a:solidFill>
                  <a:srgbClr val="000000"/>
                </a:solidFill>
                <a:latin typeface="Times New Roman" pitchFamily="18" charset="0"/>
              </a:rPr>
              <a:t>Коефіцієнт небезпеки</a:t>
            </a:r>
            <a:r>
              <a:rPr lang="uk-UA" altLang="ru-RU" sz="2000" smtClean="0">
                <a:solidFill>
                  <a:srgbClr val="000000"/>
                </a:solidFill>
                <a:latin typeface="Times New Roman" pitchFamily="18" charset="0"/>
              </a:rPr>
              <a:t>: </a:t>
            </a:r>
          </a:p>
          <a:p>
            <a:pPr marL="0" indent="0" algn="just" eaLnBrk="1" hangingPunct="1">
              <a:spcBef>
                <a:spcPct val="0"/>
              </a:spcBef>
              <a:buClr>
                <a:srgbClr val="C3260C"/>
              </a:buClr>
              <a:buSzPct val="130000"/>
              <a:buFont typeface="Arial" charset="0"/>
              <a:buNone/>
            </a:pPr>
            <a:endParaRPr lang="uk-UA" altLang="ru-RU" sz="200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Clr>
                <a:srgbClr val="C3260C"/>
              </a:buClr>
              <a:buSzPct val="130000"/>
              <a:buFont typeface="Arial" charset="0"/>
              <a:buNone/>
            </a:pPr>
            <a:r>
              <a:rPr lang="en-US" altLang="ru-RU" sz="2000" smtClean="0">
                <a:solidFill>
                  <a:srgbClr val="000000"/>
                </a:solidFill>
                <a:latin typeface="Times New Roman" pitchFamily="18" charset="0"/>
              </a:rPr>
              <a:t>HQ</a:t>
            </a:r>
            <a:r>
              <a:rPr lang="uk-UA" altLang="ru-RU" sz="2000" smtClean="0">
                <a:solidFill>
                  <a:srgbClr val="000000"/>
                </a:solidFill>
                <a:latin typeface="Times New Roman" pitchFamily="18" charset="0"/>
              </a:rPr>
              <a:t> = </a:t>
            </a:r>
            <a:r>
              <a:rPr lang="en-US" altLang="ru-RU" sz="2000" smtClean="0">
                <a:solidFill>
                  <a:srgbClr val="000000"/>
                </a:solidFill>
                <a:latin typeface="Times New Roman" pitchFamily="18" charset="0"/>
              </a:rPr>
              <a:t>AC</a:t>
            </a:r>
            <a:r>
              <a:rPr lang="uk-UA" altLang="ru-RU" sz="2000" smtClean="0">
                <a:solidFill>
                  <a:srgbClr val="000000"/>
                </a:solidFill>
                <a:latin typeface="Times New Roman" pitchFamily="18" charset="0"/>
              </a:rPr>
              <a:t> / </a:t>
            </a:r>
            <a:r>
              <a:rPr lang="en-US" altLang="ru-RU" sz="2000" smtClean="0">
                <a:solidFill>
                  <a:srgbClr val="000000"/>
                </a:solidFill>
                <a:latin typeface="Times New Roman" pitchFamily="18" charset="0"/>
              </a:rPr>
              <a:t>RfD</a:t>
            </a:r>
            <a:r>
              <a:rPr lang="uk-UA" altLang="ru-RU" sz="2000" smtClean="0">
                <a:solidFill>
                  <a:srgbClr val="000000"/>
                </a:solidFill>
                <a:latin typeface="Times New Roman" pitchFamily="18" charset="0"/>
              </a:rPr>
              <a:t>, </a:t>
            </a:r>
          </a:p>
          <a:p>
            <a:pPr marL="0" indent="0" algn="ctr" eaLnBrk="1" hangingPunct="1">
              <a:spcBef>
                <a:spcPct val="0"/>
              </a:spcBef>
              <a:buClr>
                <a:srgbClr val="C3260C"/>
              </a:buClr>
              <a:buSzPct val="130000"/>
              <a:buFont typeface="Arial" charset="0"/>
              <a:buNone/>
            </a:pPr>
            <a:endParaRPr lang="ru-RU" altLang="ru-RU" sz="200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C3260C"/>
              </a:buClr>
              <a:buSzPct val="130000"/>
              <a:buFont typeface="Arial" charset="0"/>
              <a:buNone/>
            </a:pPr>
            <a:r>
              <a:rPr lang="uk-UA" altLang="ru-RU" sz="1800" smtClean="0">
                <a:solidFill>
                  <a:srgbClr val="000000"/>
                </a:solidFill>
                <a:latin typeface="Times New Roman" pitchFamily="18" charset="0"/>
              </a:rPr>
              <a:t>де </a:t>
            </a:r>
            <a:r>
              <a:rPr lang="en-US" altLang="ru-RU" sz="1800" smtClean="0">
                <a:solidFill>
                  <a:srgbClr val="000000"/>
                </a:solidFill>
                <a:latin typeface="Times New Roman" pitchFamily="18" charset="0"/>
              </a:rPr>
              <a:t>HQ</a:t>
            </a:r>
            <a:r>
              <a:rPr lang="uk-UA" altLang="ru-RU" sz="1800" smtClean="0">
                <a:solidFill>
                  <a:srgbClr val="000000"/>
                </a:solidFill>
                <a:latin typeface="Times New Roman" pitchFamily="18" charset="0"/>
              </a:rPr>
              <a:t> - коефіцієнт небезпеки; </a:t>
            </a:r>
            <a:endParaRPr lang="ru-RU" altLang="ru-RU" sz="180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C3260C"/>
              </a:buClr>
              <a:buSzPct val="130000"/>
              <a:buFont typeface="Arial" charset="0"/>
              <a:buNone/>
            </a:pPr>
            <a:r>
              <a:rPr lang="uk-UA" altLang="ru-RU" sz="1800" smtClean="0">
                <a:solidFill>
                  <a:srgbClr val="000000"/>
                </a:solidFill>
                <a:latin typeface="Times New Roman" pitchFamily="18" charset="0"/>
              </a:rPr>
              <a:t>     </a:t>
            </a:r>
            <a:r>
              <a:rPr lang="en-US" altLang="ru-RU" sz="1800" smtClean="0">
                <a:solidFill>
                  <a:srgbClr val="000000"/>
                </a:solidFill>
                <a:latin typeface="Times New Roman" pitchFamily="18" charset="0"/>
              </a:rPr>
              <a:t>AC</a:t>
            </a:r>
            <a:r>
              <a:rPr lang="uk-UA" altLang="ru-RU" sz="1800" smtClean="0">
                <a:solidFill>
                  <a:srgbClr val="000000"/>
                </a:solidFill>
                <a:latin typeface="Times New Roman" pitchFamily="18" charset="0"/>
              </a:rPr>
              <a:t> - середня концентрація, мг/м</a:t>
            </a:r>
            <a:r>
              <a:rPr lang="uk-UA" altLang="ru-RU" sz="1800" baseline="3000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uk-UA" altLang="ru-RU" sz="1800" smtClean="0">
                <a:solidFill>
                  <a:srgbClr val="000000"/>
                </a:solidFill>
                <a:latin typeface="Times New Roman" pitchFamily="18" charset="0"/>
              </a:rPr>
              <a:t>; </a:t>
            </a:r>
            <a:endParaRPr lang="ru-RU" altLang="ru-RU" sz="180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C3260C"/>
              </a:buClr>
              <a:buSzPct val="130000"/>
              <a:buFont typeface="Arial" charset="0"/>
              <a:buNone/>
            </a:pPr>
            <a:r>
              <a:rPr lang="uk-UA" altLang="ru-RU" sz="1800" smtClean="0">
                <a:solidFill>
                  <a:srgbClr val="000000"/>
                </a:solidFill>
                <a:latin typeface="Times New Roman" pitchFamily="18" charset="0"/>
              </a:rPr>
              <a:t>     </a:t>
            </a:r>
            <a:r>
              <a:rPr lang="en-US" altLang="ru-RU" sz="1800" smtClean="0">
                <a:solidFill>
                  <a:srgbClr val="000000"/>
                </a:solidFill>
                <a:latin typeface="Times New Roman" pitchFamily="18" charset="0"/>
              </a:rPr>
              <a:t>RfD</a:t>
            </a:r>
            <a:r>
              <a:rPr lang="uk-UA" altLang="ru-RU" sz="1800" smtClean="0">
                <a:solidFill>
                  <a:srgbClr val="000000"/>
                </a:solidFill>
                <a:latin typeface="Times New Roman" pitchFamily="18" charset="0"/>
              </a:rPr>
              <a:t>- референтна концентрація, мг/м</a:t>
            </a:r>
            <a:r>
              <a:rPr lang="uk-UA" altLang="ru-RU" sz="1800" baseline="3000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uk-UA" altLang="ru-RU" sz="180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marL="0" indent="0" eaLnBrk="1" hangingPunct="1"/>
            <a:endParaRPr lang="uk-UA" smtClean="0">
              <a:latin typeface="Times New Roman" pitchFamily="18" charset="0"/>
            </a:endParaRPr>
          </a:p>
        </p:txBody>
      </p:sp>
      <p:sp>
        <p:nvSpPr>
          <p:cNvPr id="1102" name="Объект 8"/>
          <p:cNvSpPr>
            <a:spLocks noGrp="1"/>
          </p:cNvSpPr>
          <p:nvPr>
            <p:ph sz="quarter" idx="4"/>
          </p:nvPr>
        </p:nvSpPr>
        <p:spPr>
          <a:xfrm>
            <a:off x="4645025" y="1412875"/>
            <a:ext cx="4248150" cy="5184775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sz="1300" smtClean="0">
                <a:latin typeface="Times New Roman" pitchFamily="18" charset="0"/>
              </a:rPr>
              <a:t>Індивідуальний коефіцієнт ризику (SF), що відображає число додаткових випадків смерті від вдихання суми зважених речовин РМ10</a:t>
            </a:r>
            <a:r>
              <a:rPr lang="en-US" altLang="ru-RU" sz="1300" smtClean="0">
                <a:latin typeface="Times New Roman" pitchFamily="18" charset="0"/>
              </a:rPr>
              <a:t>: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altLang="ru-RU" sz="130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altLang="ru-RU" sz="13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sz="1300" smtClean="0">
                <a:latin typeface="Times New Roman" pitchFamily="18" charset="0"/>
              </a:rPr>
              <a:t>де IRM – передбачуваний рівень добової смертності в Запоріжжі, пов'язаної з впливом концентрації 10 мкг/</a:t>
            </a:r>
            <a:r>
              <a:rPr lang="ru-RU" altLang="ru-RU" sz="1300" smtClean="0">
                <a:latin typeface="Times New Roman" pitchFamily="18" charset="0"/>
              </a:rPr>
              <a:t>м</a:t>
            </a:r>
            <a:r>
              <a:rPr lang="ru-RU" altLang="ru-RU" sz="1300" baseline="30000" smtClean="0">
                <a:latin typeface="Times New Roman" pitchFamily="18" charset="0"/>
              </a:rPr>
              <a:t>3</a:t>
            </a:r>
            <a:r>
              <a:rPr lang="uk-UA" altLang="ru-RU" sz="1300" smtClean="0">
                <a:latin typeface="Times New Roman" pitchFamily="18" charset="0"/>
              </a:rPr>
              <a:t> РМ10 щодня на все населення міста;</a:t>
            </a:r>
            <a:endParaRPr lang="en-US" altLang="ru-RU" sz="130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sz="1300" smtClean="0">
                <a:latin typeface="Times New Roman" pitchFamily="18" charset="0"/>
              </a:rPr>
              <a:t>69,1 років – очікувана тривалість життя в місті у обох статей у середньому в 201</a:t>
            </a:r>
            <a:r>
              <a:rPr lang="ru-RU" altLang="ru-RU" sz="1300" smtClean="0">
                <a:latin typeface="Times New Roman" pitchFamily="18" charset="0"/>
              </a:rPr>
              <a:t>8</a:t>
            </a:r>
            <a:r>
              <a:rPr lang="uk-UA" altLang="ru-RU" sz="1300" smtClean="0">
                <a:latin typeface="Times New Roman" pitchFamily="18" charset="0"/>
              </a:rPr>
              <a:t> р;</a:t>
            </a:r>
            <a:endParaRPr lang="en-US" altLang="ru-RU" sz="130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sz="1300" smtClean="0">
                <a:latin typeface="Times New Roman" pitchFamily="18" charset="0"/>
              </a:rPr>
              <a:t>365 – число днів у році.</a:t>
            </a:r>
            <a:endParaRPr lang="en-US" altLang="ru-RU" sz="130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altLang="ru-RU" sz="130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altLang="ru-RU" sz="13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sz="1300" smtClean="0"/>
              <a:t> </a:t>
            </a:r>
            <a:endParaRPr lang="en-US" altLang="ru-RU" sz="13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sz="1300" smtClean="0">
                <a:latin typeface="Times New Roman" pitchFamily="18" charset="0"/>
              </a:rPr>
              <a:t>де 10943 – число випадків смертей у місті Запоріжжя в 201</a:t>
            </a:r>
            <a:r>
              <a:rPr lang="ru-RU" altLang="ru-RU" sz="1300" smtClean="0">
                <a:latin typeface="Times New Roman" pitchFamily="18" charset="0"/>
              </a:rPr>
              <a:t>8</a:t>
            </a:r>
            <a:r>
              <a:rPr lang="uk-UA" altLang="ru-RU" sz="1300" smtClean="0">
                <a:latin typeface="Times New Roman" pitchFamily="18" charset="0"/>
              </a:rPr>
              <a:t> р., виходячи з показника 14,2 осіб на 1000 чоловік населення;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sz="1300" smtClean="0">
                <a:latin typeface="Times New Roman" pitchFamily="18" charset="0"/>
              </a:rPr>
              <a:t>0,005 – зростання добової смертності на кожні 10 мкг/</a:t>
            </a:r>
            <a:r>
              <a:rPr lang="ru-RU" altLang="ru-RU" sz="1300" smtClean="0">
                <a:latin typeface="Times New Roman" pitchFamily="18" charset="0"/>
              </a:rPr>
              <a:t>м</a:t>
            </a:r>
            <a:r>
              <a:rPr lang="ru-RU" altLang="ru-RU" sz="1300" baseline="30000" smtClean="0">
                <a:latin typeface="Times New Roman" pitchFamily="18" charset="0"/>
              </a:rPr>
              <a:t>3</a:t>
            </a:r>
            <a:r>
              <a:rPr lang="uk-UA" altLang="ru-RU" sz="1300" smtClean="0">
                <a:latin typeface="Times New Roman" pitchFamily="18" charset="0"/>
              </a:rPr>
              <a:t> РМ10;</a:t>
            </a:r>
            <a:br>
              <a:rPr lang="uk-UA" altLang="ru-RU" sz="1300" smtClean="0">
                <a:latin typeface="Times New Roman" pitchFamily="18" charset="0"/>
              </a:rPr>
            </a:br>
            <a:r>
              <a:rPr lang="uk-UA" altLang="ru-RU" sz="1300" smtClean="0">
                <a:latin typeface="Times New Roman" pitchFamily="18" charset="0"/>
              </a:rPr>
              <a:t>365 - число днів у році;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sz="1300" smtClean="0">
                <a:latin typeface="Times New Roman" pitchFamily="18" charset="0"/>
              </a:rPr>
              <a:t>N – чисельність населення, становила 757302 тис. осіб у м. Запоріжжя в 201</a:t>
            </a:r>
            <a:r>
              <a:rPr lang="ru-RU" altLang="ru-RU" sz="1300" smtClean="0">
                <a:latin typeface="Times New Roman" pitchFamily="18" charset="0"/>
              </a:rPr>
              <a:t>8</a:t>
            </a:r>
            <a:r>
              <a:rPr lang="uk-UA" altLang="ru-RU" sz="1300" smtClean="0">
                <a:latin typeface="Times New Roman" pitchFamily="18" charset="0"/>
              </a:rPr>
              <a:t> р.</a:t>
            </a:r>
            <a:endParaRPr lang="en-US" altLang="ru-RU" sz="130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altLang="ru-RU" sz="130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altLang="ru-RU" sz="13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altLang="ru-RU" sz="13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sz="1300" smtClean="0">
                <a:latin typeface="Times New Roman" pitchFamily="18" charset="0"/>
              </a:rPr>
              <a:t>де С – концентрація РМ10 в мкг/</a:t>
            </a:r>
            <a:r>
              <a:rPr lang="ru-RU" altLang="ru-RU" sz="1300" smtClean="0">
                <a:latin typeface="Times New Roman" pitchFamily="18" charset="0"/>
              </a:rPr>
              <a:t>м</a:t>
            </a:r>
            <a:r>
              <a:rPr lang="ru-RU" altLang="ru-RU" sz="1300" baseline="30000" smtClean="0">
                <a:latin typeface="Times New Roman" pitchFamily="18" charset="0"/>
              </a:rPr>
              <a:t>3</a:t>
            </a:r>
            <a:r>
              <a:rPr lang="uk-UA" altLang="ru-RU" sz="1300" smtClean="0">
                <a:latin typeface="Times New Roman" pitchFamily="18" charset="0"/>
              </a:rPr>
              <a:t>;</a:t>
            </a:r>
            <a:br>
              <a:rPr lang="uk-UA" altLang="ru-RU" sz="1300" smtClean="0">
                <a:latin typeface="Times New Roman" pitchFamily="18" charset="0"/>
              </a:rPr>
            </a:br>
            <a:r>
              <a:rPr lang="uk-UA" altLang="ru-RU" sz="1300" smtClean="0">
                <a:latin typeface="Times New Roman" pitchFamily="18" charset="0"/>
              </a:rPr>
              <a:t>N – кількість населення, що проживає в рецепторн</a:t>
            </a:r>
            <a:r>
              <a:rPr lang="ru-RU" altLang="ru-RU" sz="1300" smtClean="0">
                <a:latin typeface="Times New Roman" pitchFamily="18" charset="0"/>
              </a:rPr>
              <a:t>ій</a:t>
            </a:r>
            <a:r>
              <a:rPr lang="uk-UA" altLang="ru-RU" sz="1300" smtClean="0">
                <a:latin typeface="Times New Roman" pitchFamily="18" charset="0"/>
              </a:rPr>
              <a:t> точці.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uk-UA" sz="600" smtClean="0">
              <a:latin typeface="Times New Roman" pitchFamily="18" charset="0"/>
            </a:endParaRPr>
          </a:p>
        </p:txBody>
      </p:sp>
      <p:sp>
        <p:nvSpPr>
          <p:cNvPr id="1103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188913"/>
            <a:ext cx="369888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2020BF-64DD-4C40-91E9-C83345F61D1B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sz="32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104" name="Прямоугольник 3"/>
          <p:cNvSpPr>
            <a:spLocks noGrp="1" noChangeArrowheads="1"/>
          </p:cNvSpPr>
          <p:nvPr>
            <p:ph type="body" idx="1"/>
          </p:nvPr>
        </p:nvSpPr>
        <p:spPr>
          <a:xfrm>
            <a:off x="323850" y="188913"/>
            <a:ext cx="4040188" cy="884237"/>
          </a:xfrm>
        </p:spPr>
        <p:txBody>
          <a:bodyPr>
            <a:spAutoFit/>
          </a:bodyPr>
          <a:lstStyle/>
          <a:p>
            <a:pPr algn="ctr" eaLnBrk="1" hangingPunct="1"/>
            <a:r>
              <a:rPr lang="uk-UA" altLang="ru-RU" smtClean="0">
                <a:latin typeface="Times New Roman" pitchFamily="18" charset="0"/>
              </a:rPr>
              <a:t>Розрахунок неканцерогенного ризику</a:t>
            </a:r>
            <a:r>
              <a:rPr lang="uk-UA" altLang="ru-RU" sz="2800" smtClean="0">
                <a:latin typeface="Times New Roman" pitchFamily="18" charset="0"/>
              </a:rPr>
              <a:t> </a:t>
            </a:r>
            <a:endParaRPr lang="ru-RU" altLang="ru-RU" sz="2800" smtClean="0">
              <a:latin typeface="Times New Roman" pitchFamily="18" charset="0"/>
            </a:endParaRPr>
          </a:p>
        </p:txBody>
      </p:sp>
      <p:sp>
        <p:nvSpPr>
          <p:cNvPr id="1105" name="Прямоугольник 10"/>
          <p:cNvSpPr>
            <a:spLocks noChangeArrowheads="1"/>
          </p:cNvSpPr>
          <p:nvPr/>
        </p:nvSpPr>
        <p:spPr bwMode="auto">
          <a:xfrm>
            <a:off x="179388" y="3644900"/>
            <a:ext cx="4310062" cy="299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 altLang="ru-RU" b="1">
                <a:solidFill>
                  <a:srgbClr val="000000"/>
                </a:solidFill>
                <a:latin typeface="Times New Roman" pitchFamily="18" charset="0"/>
              </a:rPr>
              <a:t>Індекс небезпеки</a:t>
            </a:r>
            <a:r>
              <a:rPr lang="uk-UA" altLang="ru-RU">
                <a:solidFill>
                  <a:srgbClr val="000000"/>
                </a:solidFill>
                <a:latin typeface="Times New Roman" pitchFamily="18" charset="0"/>
              </a:rPr>
              <a:t>, який оцінювався для груп хімічних сполук, що впливають на одні й ті ж органи / системи організму :</a:t>
            </a:r>
          </a:p>
          <a:p>
            <a:endParaRPr lang="uk-UA" altLang="ru-RU" sz="1600">
              <a:solidFill>
                <a:srgbClr val="000000"/>
              </a:solidFill>
              <a:latin typeface="Times New Roman" pitchFamily="18" charset="0"/>
            </a:endParaRPr>
          </a:p>
          <a:p>
            <a:endParaRPr lang="uk-UA" altLang="ru-RU" sz="1600">
              <a:solidFill>
                <a:srgbClr val="000000"/>
              </a:solidFill>
              <a:latin typeface="Calibri" pitchFamily="34" charset="0"/>
            </a:endParaRPr>
          </a:p>
          <a:p>
            <a:endParaRPr lang="uk-UA" altLang="ru-RU" sz="1600">
              <a:solidFill>
                <a:srgbClr val="000000"/>
              </a:solidFill>
              <a:latin typeface="Calibri" pitchFamily="34" charset="0"/>
            </a:endParaRPr>
          </a:p>
          <a:p>
            <a:endParaRPr lang="uk-UA" altLang="ru-RU" sz="1600">
              <a:solidFill>
                <a:srgbClr val="000000"/>
              </a:solidFill>
              <a:latin typeface="Calibri" pitchFamily="34" charset="0"/>
            </a:endParaRPr>
          </a:p>
          <a:p>
            <a:pPr algn="just"/>
            <a:r>
              <a:rPr lang="uk-UA" altLang="ru-RU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uk-UA" altLang="ru-RU">
                <a:solidFill>
                  <a:srgbClr val="000000"/>
                </a:solidFill>
                <a:latin typeface="Times New Roman" pitchFamily="18" charset="0"/>
              </a:rPr>
              <a:t>де Н</a:t>
            </a:r>
            <a:r>
              <a:rPr lang="en-US" altLang="ru-RU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uk-UA" altLang="ru-RU" i="1" baseline="-25000">
                <a:solidFill>
                  <a:srgbClr val="000000"/>
                </a:solidFill>
                <a:latin typeface="Times New Roman" pitchFamily="18" charset="0"/>
              </a:rPr>
              <a:t>і</a:t>
            </a:r>
            <a:r>
              <a:rPr lang="uk-UA" altLang="ru-RU">
                <a:solidFill>
                  <a:srgbClr val="000000"/>
                </a:solidFill>
                <a:latin typeface="Times New Roman" pitchFamily="18" charset="0"/>
              </a:rPr>
              <a:t> – коефіцієнти небезпеки для окремих компонентів суміші хімічних     речовин, що впливають.</a:t>
            </a:r>
            <a:endParaRPr lang="ru-RU" alt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106" name="Рисунок 28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088" y="5008563"/>
            <a:ext cx="29591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7" name="Rectangle 11"/>
          <p:cNvSpPr>
            <a:spLocks noGrp="1" noChangeArrowheads="1"/>
          </p:cNvSpPr>
          <p:nvPr>
            <p:ph type="body" sz="quarter" idx="3"/>
          </p:nvPr>
        </p:nvSpPr>
        <p:spPr>
          <a:xfrm>
            <a:off x="4787900" y="0"/>
            <a:ext cx="4041775" cy="1371600"/>
          </a:xfrm>
        </p:spPr>
        <p:txBody>
          <a:bodyPr anchor="ctr">
            <a:spAutoFit/>
          </a:bodyPr>
          <a:lstStyle/>
          <a:p>
            <a:pPr algn="ctr" eaLnBrk="1" hangingPunct="1"/>
            <a:r>
              <a:rPr lang="uk-UA" altLang="ru-RU" sz="2000" smtClean="0">
                <a:latin typeface="Times New Roman" pitchFamily="18" charset="0"/>
              </a:rPr>
              <a:t>Розрахунок індивідуальних </a:t>
            </a:r>
          </a:p>
          <a:p>
            <a:pPr algn="ctr" eaLnBrk="1" hangingPunct="1"/>
            <a:r>
              <a:rPr lang="uk-UA" altLang="ru-RU" sz="2000" smtClean="0">
                <a:latin typeface="Times New Roman" pitchFamily="18" charset="0"/>
              </a:rPr>
              <a:t>ризиків смерті (IRM)</a:t>
            </a:r>
            <a:r>
              <a:rPr lang="en-US" altLang="ru-RU" sz="2000" smtClean="0">
                <a:latin typeface="Times New Roman" pitchFamily="18" charset="0"/>
              </a:rPr>
              <a:t> </a:t>
            </a:r>
            <a:r>
              <a:rPr lang="uk-UA" altLang="ru-RU" sz="2000" smtClean="0">
                <a:latin typeface="Times New Roman" pitchFamily="18" charset="0"/>
              </a:rPr>
              <a:t> від вдихання зважених </a:t>
            </a:r>
            <a:r>
              <a:rPr lang="en-US" altLang="ru-RU" sz="2000" smtClean="0">
                <a:latin typeface="Times New Roman" pitchFamily="18" charset="0"/>
              </a:rPr>
              <a:t> </a:t>
            </a:r>
            <a:r>
              <a:rPr lang="uk-UA" altLang="ru-RU" sz="2000" smtClean="0">
                <a:latin typeface="Times New Roman" pitchFamily="18" charset="0"/>
              </a:rPr>
              <a:t>речовин РМ10 </a:t>
            </a:r>
          </a:p>
        </p:txBody>
      </p:sp>
      <p:graphicFrame>
        <p:nvGraphicFramePr>
          <p:cNvPr id="1098" name="Object 74"/>
          <p:cNvGraphicFramePr>
            <a:graphicFrameLocks noChangeAspect="1"/>
          </p:cNvGraphicFramePr>
          <p:nvPr/>
        </p:nvGraphicFramePr>
        <p:xfrm>
          <a:off x="5867400" y="2060575"/>
          <a:ext cx="1582738" cy="247650"/>
        </p:xfrm>
        <a:graphic>
          <a:graphicData uri="http://schemas.openxmlformats.org/presentationml/2006/ole">
            <p:oleObj spid="_x0000_s1098" name="Формула" r:id="rId5" imgW="1295400" imgH="203200" progId="Equation.3">
              <p:embed/>
            </p:oleObj>
          </a:graphicData>
        </a:graphic>
      </p:graphicFrame>
      <p:graphicFrame>
        <p:nvGraphicFramePr>
          <p:cNvPr id="1099" name="Object 75"/>
          <p:cNvGraphicFramePr>
            <a:graphicFrameLocks noChangeAspect="1"/>
          </p:cNvGraphicFramePr>
          <p:nvPr/>
        </p:nvGraphicFramePr>
        <p:xfrm>
          <a:off x="6011863" y="3500438"/>
          <a:ext cx="1439862" cy="431800"/>
        </p:xfrm>
        <a:graphic>
          <a:graphicData uri="http://schemas.openxmlformats.org/presentationml/2006/ole">
            <p:oleObj spid="_x0000_s1099" name="Формула" r:id="rId6" imgW="1307532" imgH="393529" progId="Equation.3">
              <p:embed/>
            </p:oleObj>
          </a:graphicData>
        </a:graphic>
      </p:graphicFrame>
      <p:graphicFrame>
        <p:nvGraphicFramePr>
          <p:cNvPr id="1100" name="Object 76"/>
          <p:cNvGraphicFramePr>
            <a:graphicFrameLocks noChangeAspect="1"/>
          </p:cNvGraphicFramePr>
          <p:nvPr/>
        </p:nvGraphicFramePr>
        <p:xfrm>
          <a:off x="5867400" y="5554663"/>
          <a:ext cx="1584325" cy="250825"/>
        </p:xfrm>
        <a:graphic>
          <a:graphicData uri="http://schemas.openxmlformats.org/presentationml/2006/ole">
            <p:oleObj spid="_x0000_s1100" name="Формула" r:id="rId7" imgW="1053643" imgH="17772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7"/>
          <p:cNvSpPr>
            <a:spLocks noGrp="1"/>
          </p:cNvSpPr>
          <p:nvPr>
            <p:ph type="title"/>
          </p:nvPr>
        </p:nvSpPr>
        <p:spPr>
          <a:xfrm>
            <a:off x="179388" y="188913"/>
            <a:ext cx="8661400" cy="936625"/>
          </a:xfrm>
        </p:spPr>
        <p:txBody>
          <a:bodyPr/>
          <a:lstStyle/>
          <a:p>
            <a:pPr eaLnBrk="1" hangingPunct="1"/>
            <a:r>
              <a:rPr lang="uk-UA" sz="2800" b="1" smtClean="0">
                <a:latin typeface="Times New Roman" pitchFamily="18" charset="0"/>
              </a:rPr>
              <a:t>Розрахунок індивідуального канцерогенного </a:t>
            </a:r>
            <a:br>
              <a:rPr lang="uk-UA" sz="2800" b="1" smtClean="0">
                <a:latin typeface="Times New Roman" pitchFamily="18" charset="0"/>
              </a:rPr>
            </a:br>
            <a:r>
              <a:rPr lang="uk-UA" sz="2800" b="1" smtClean="0">
                <a:latin typeface="Times New Roman" pitchFamily="18" charset="0"/>
              </a:rPr>
              <a:t>ризику (</a:t>
            </a:r>
            <a:r>
              <a:rPr lang="en-US" sz="2800" b="1" smtClean="0">
                <a:latin typeface="Times New Roman" pitchFamily="18" charset="0"/>
              </a:rPr>
              <a:t>ICR</a:t>
            </a:r>
            <a:r>
              <a:rPr lang="ru-RU" sz="2800" b="1" smtClean="0">
                <a:latin typeface="Times New Roman" pitchFamily="18" charset="0"/>
              </a:rPr>
              <a:t>)</a:t>
            </a:r>
            <a:endParaRPr lang="uk-UA" sz="2800" b="1" smtClean="0">
              <a:latin typeface="Times New Roman" pitchFamily="18" charset="0"/>
            </a:endParaRP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165735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Font typeface="Arial" charset="0"/>
              <a:buNone/>
            </a:pPr>
            <a:r>
              <a:rPr lang="en-US" smtClean="0">
                <a:latin typeface="Times New Roman" pitchFamily="18" charset="0"/>
              </a:rPr>
              <a:t>ICR=LADD</a:t>
            </a:r>
            <a:r>
              <a:rPr lang="uk-UA" smtClean="0">
                <a:latin typeface="Times New Roman" pitchFamily="18" charset="0"/>
              </a:rPr>
              <a:t>·</a:t>
            </a:r>
            <a:r>
              <a:rPr lang="en-US" smtClean="0">
                <a:latin typeface="Times New Roman" pitchFamily="18" charset="0"/>
              </a:rPr>
              <a:t>SF</a:t>
            </a:r>
            <a:r>
              <a:rPr lang="ru-RU" smtClean="0">
                <a:latin typeface="Times New Roman" pitchFamily="18" charset="0"/>
              </a:rPr>
              <a:t>,</a:t>
            </a:r>
          </a:p>
          <a:p>
            <a:pPr marL="0" indent="0" algn="just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uk-UA" sz="1800" smtClean="0">
                <a:latin typeface="Times New Roman" pitchFamily="18" charset="0"/>
              </a:rPr>
              <a:t>де </a:t>
            </a:r>
            <a:r>
              <a:rPr lang="en-US" sz="1800" smtClean="0">
                <a:latin typeface="Times New Roman" pitchFamily="18" charset="0"/>
              </a:rPr>
              <a:t>ICR - </a:t>
            </a:r>
            <a:r>
              <a:rPr lang="uk-UA" sz="1800" smtClean="0">
                <a:latin typeface="Times New Roman" pitchFamily="18" charset="0"/>
              </a:rPr>
              <a:t>індивідуальний канцерогенний ризик;</a:t>
            </a:r>
          </a:p>
          <a:p>
            <a:pPr marL="0" indent="0" algn="just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uk-UA" sz="1800" i="1" smtClean="0">
                <a:latin typeface="Times New Roman" pitchFamily="18" charset="0"/>
              </a:rPr>
              <a:t>LADD</a:t>
            </a:r>
            <a:r>
              <a:rPr lang="uk-UA" sz="1800" smtClean="0">
                <a:latin typeface="Times New Roman" pitchFamily="18" charset="0"/>
              </a:rPr>
              <a:t> – середньодобова доза протягом життя, мг/(кг·добу);</a:t>
            </a:r>
            <a:endParaRPr lang="en-US" sz="1800" smtClean="0">
              <a:latin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uk-UA" sz="1800" smtClean="0">
                <a:latin typeface="Times New Roman" pitchFamily="18" charset="0"/>
              </a:rPr>
              <a:t>SF – фактор нахилу, (мг/(кг·добу))</a:t>
            </a:r>
            <a:r>
              <a:rPr lang="uk-UA" sz="1800" baseline="30000" smtClean="0">
                <a:latin typeface="Times New Roman" pitchFamily="18" charset="0"/>
              </a:rPr>
              <a:t>-1</a:t>
            </a:r>
            <a:r>
              <a:rPr lang="uk-UA" sz="1800" smtClean="0">
                <a:latin typeface="Times New Roman" pitchFamily="18" charset="0"/>
              </a:rPr>
              <a:t>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ru-RU" sz="2000" smtClean="0">
              <a:latin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/>
            </a:extLst>
          </p:cNvPr>
          <p:cNvSpPr/>
          <p:nvPr/>
        </p:nvSpPr>
        <p:spPr>
          <a:xfrm>
            <a:off x="231775" y="3162300"/>
            <a:ext cx="4537075" cy="351155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endParaRPr lang="ru-RU" sz="1200">
              <a:solidFill>
                <a:schemeClr val="tx1"/>
              </a:solidFill>
              <a:cs typeface="Arial" charset="0"/>
            </a:endParaRPr>
          </a:p>
          <a:p>
            <a:pPr algn="just">
              <a:lnSpc>
                <a:spcPct val="150000"/>
              </a:lnSpc>
              <a:defRPr/>
            </a:pPr>
            <a:endParaRPr lang="ru-RU" sz="1200">
              <a:solidFill>
                <a:schemeClr val="tx1"/>
              </a:solidFill>
              <a:cs typeface="Arial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де </a:t>
            </a: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LADD 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–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довічна середньодобова доза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мг/(кг·добу);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ED</a:t>
            </a:r>
            <a:r>
              <a:rPr lang="ru-RU" sz="1200" i="1" baseline="-250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b</a:t>
            </a: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–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тривалість експозиції для дітей молодшого віку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(&lt; 6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років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);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ED</a:t>
            </a:r>
            <a:r>
              <a:rPr lang="ru-RU" sz="1200" i="1" baseline="-250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</a:t>
            </a: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–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тривалість експозиції для дітей старшого віку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(6-18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років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);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ED</a:t>
            </a:r>
            <a:r>
              <a:rPr lang="ru-RU" sz="1200" i="1" baseline="-250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a</a:t>
            </a: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–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тривалість експозиції для дорослого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(&gt;18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років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);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ADD</a:t>
            </a:r>
            <a:r>
              <a:rPr lang="ru-RU" sz="1200" i="1" baseline="-250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chb</a:t>
            </a: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–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дітей молодшого віку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мг/(кг·добу);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ADD</a:t>
            </a:r>
            <a:r>
              <a:rPr lang="ru-RU" sz="1200" i="1" baseline="-250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chc</a:t>
            </a: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–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хронічна середня добова доза для 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д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і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тей старш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о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го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віку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мг/(кг·добу);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ADD</a:t>
            </a:r>
            <a:r>
              <a:rPr lang="ru-RU" sz="1200" i="1" baseline="-250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cha</a:t>
            </a:r>
            <a:r>
              <a:rPr lang="ru-RU" sz="1200" i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–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хронічна середня добова доза 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для </a:t>
            </a:r>
            <a:r>
              <a:rPr lang="uk-UA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дорослого</a:t>
            </a:r>
            <a:r>
              <a:rPr lang="ru-RU" sz="12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, мг/(кг·добу).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231775" y="2781300"/>
            <a:ext cx="4537075" cy="3667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altLang="ru-RU" sz="1400" b="1" dirty="0"/>
              <a:t>Довічна добова доза з урахуванням вікових періодів </a:t>
            </a:r>
          </a:p>
        </p:txBody>
      </p:sp>
      <p:pic>
        <p:nvPicPr>
          <p:cNvPr id="22533" name="Рисунок 28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284538"/>
            <a:ext cx="36703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>
            <a:extLst>
              <a:ext uri="{FF2B5EF4-FFF2-40B4-BE49-F238E27FC236}"/>
            </a:extLst>
          </p:cNvPr>
          <p:cNvSpPr/>
          <p:nvPr/>
        </p:nvSpPr>
        <p:spPr>
          <a:xfrm>
            <a:off x="4768850" y="3144838"/>
            <a:ext cx="4195763" cy="352583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endParaRPr lang="ru-RU" sz="1100">
              <a:solidFill>
                <a:srgbClr val="000000"/>
              </a:solidFill>
              <a:cs typeface="Arial" charset="0"/>
            </a:endParaRPr>
          </a:p>
          <a:p>
            <a:pPr algn="just">
              <a:lnSpc>
                <a:spcPct val="150000"/>
              </a:lnSpc>
              <a:defRPr/>
            </a:pPr>
            <a:endParaRPr lang="ru-RU" sz="1100">
              <a:solidFill>
                <a:srgbClr val="000000"/>
              </a:solidFill>
              <a:cs typeface="Arial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де </a:t>
            </a:r>
            <a:r>
              <a:rPr lang="ru-RU" sz="1300" i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ADD</a:t>
            </a:r>
            <a:r>
              <a:rPr lang="ru-RU" sz="1300" baseline="-250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– с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е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редня суточна доза i-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ї речовини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мг/кг·добу; 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300" i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С</a:t>
            </a:r>
            <a:r>
              <a:rPr lang="ru-RU" sz="1300" i="1" baseline="-250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– 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середньорічна концентрація в рецепторній точці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і-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ї речовини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мг/м</a:t>
            </a:r>
            <a:r>
              <a:rPr lang="ru-RU" sz="1300" baseline="300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3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300" i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CR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– 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швидкість надходження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м</a:t>
            </a:r>
            <a:r>
              <a:rPr lang="ru-RU" sz="1300" baseline="300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3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/добу;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300" i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EF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– 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частота впливу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дн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ів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/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рік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300" i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ED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– 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тривалість впливу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років;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300" i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BW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– с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е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редня маса т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і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ла в пер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і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од 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е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кспозиц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ії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кг;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300" i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AT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– пер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і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од 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усереднення експозиції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дн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ів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 365 – число дн</a:t>
            </a:r>
            <a:r>
              <a:rPr lang="uk-UA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ів у році</a:t>
            </a:r>
            <a:r>
              <a:rPr lang="ru-RU" sz="13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768850" y="2759075"/>
            <a:ext cx="4195763" cy="4048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uk-UA" altLang="ru-RU" sz="1400" b="1">
                <a:solidFill>
                  <a:srgbClr val="FFFFFF"/>
                </a:solidFill>
                <a:cs typeface="Arial" charset="0"/>
              </a:rPr>
              <a:t>Середня добова доза</a:t>
            </a:r>
            <a:r>
              <a:rPr lang="uk-UA" altLang="ru-RU" b="1">
                <a:solidFill>
                  <a:srgbClr val="FFFFFF"/>
                </a:solidFill>
                <a:cs typeface="Arial" charset="0"/>
              </a:rPr>
              <a:t> </a:t>
            </a:r>
          </a:p>
        </p:txBody>
      </p:sp>
      <p:pic>
        <p:nvPicPr>
          <p:cNvPr id="22536" name="Рисунок 2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425" y="3213100"/>
            <a:ext cx="1728788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7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115888"/>
            <a:ext cx="414338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1B64CD-1013-4006-9511-A2143590CA43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sz="32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3200" b="1" smtClean="0">
                <a:latin typeface="Times New Roman" pitchFamily="18" charset="0"/>
              </a:rPr>
              <a:t>Розрахунок популяційного канцерогенного ризику (РС</a:t>
            </a:r>
            <a:r>
              <a:rPr lang="en-US" sz="3200" b="1" smtClean="0">
                <a:latin typeface="Times New Roman" pitchFamily="18" charset="0"/>
              </a:rPr>
              <a:t>R</a:t>
            </a:r>
            <a:r>
              <a:rPr lang="uk-UA" sz="3200" b="1" smtClean="0">
                <a:latin typeface="Times New Roman" pitchFamily="18" charset="0"/>
              </a:rPr>
              <a:t>)</a:t>
            </a:r>
          </a:p>
        </p:txBody>
      </p:sp>
      <p:sp>
        <p:nvSpPr>
          <p:cNvPr id="23554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188913"/>
            <a:ext cx="369888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81E7E2-632A-43BE-BB56-1796A6F6ECFA}" type="slidenum"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sz="28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3555" name="Заголовок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493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mtClean="0">
                <a:latin typeface="Times New Roman" pitchFamily="18" charset="0"/>
              </a:rPr>
              <a:t>PCR=ICR</a:t>
            </a:r>
            <a:r>
              <a:rPr lang="uk-UA" smtClean="0">
                <a:latin typeface="Times New Roman" pitchFamily="18" charset="0"/>
              </a:rPr>
              <a:t>·</a:t>
            </a:r>
            <a:r>
              <a:rPr lang="en-US" smtClean="0">
                <a:latin typeface="Times New Roman" pitchFamily="18" charset="0"/>
              </a:rPr>
              <a:t>POP</a:t>
            </a:r>
            <a:endParaRPr lang="uk-UA" smtClean="0">
              <a:latin typeface="Times New Roman" pitchFamily="18" charset="0"/>
            </a:endParaRPr>
          </a:p>
        </p:txBody>
      </p:sp>
      <p:sp>
        <p:nvSpPr>
          <p:cNvPr id="23556" name="Прямоугольник 5"/>
          <p:cNvSpPr>
            <a:spLocks noChangeArrowheads="1"/>
          </p:cNvSpPr>
          <p:nvPr/>
        </p:nvSpPr>
        <p:spPr bwMode="auto">
          <a:xfrm>
            <a:off x="755650" y="2349500"/>
            <a:ext cx="66246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imes New Roman" pitchFamily="18" charset="0"/>
              </a:rPr>
              <a:t>де </a:t>
            </a:r>
            <a:r>
              <a:rPr lang="en-US" sz="2000">
                <a:latin typeface="Times New Roman" pitchFamily="18" charset="0"/>
              </a:rPr>
              <a:t>PCR</a:t>
            </a:r>
            <a:r>
              <a:rPr lang="uk-UA" sz="2000">
                <a:latin typeface="Times New Roman" pitchFamily="18" charset="0"/>
              </a:rPr>
              <a:t> – популяційний канцерогенний ризик;</a:t>
            </a:r>
          </a:p>
          <a:p>
            <a:r>
              <a:rPr lang="uk-UA" sz="2000" i="1">
                <a:latin typeface="Times New Roman" pitchFamily="18" charset="0"/>
              </a:rPr>
              <a:t>      </a:t>
            </a:r>
            <a:r>
              <a:rPr lang="en-US" sz="2000" i="1">
                <a:latin typeface="Times New Roman" pitchFamily="18" charset="0"/>
              </a:rPr>
              <a:t>I</a:t>
            </a:r>
            <a:r>
              <a:rPr lang="uk-UA" sz="2000" i="1">
                <a:latin typeface="Times New Roman" pitchFamily="18" charset="0"/>
              </a:rPr>
              <a:t>CR</a:t>
            </a:r>
            <a:r>
              <a:rPr lang="uk-UA" sz="2000">
                <a:latin typeface="Times New Roman" pitchFamily="18" charset="0"/>
              </a:rPr>
              <a:t> – індивідуальний канцерогенний ризик;</a:t>
            </a:r>
            <a:endParaRPr lang="en-US" sz="2000">
              <a:latin typeface="Times New Roman" pitchFamily="18" charset="0"/>
            </a:endParaRPr>
          </a:p>
          <a:p>
            <a:r>
              <a:rPr lang="uk-UA" sz="2000" i="1">
                <a:latin typeface="Times New Roman" pitchFamily="18" charset="0"/>
              </a:rPr>
              <a:t>     POP</a:t>
            </a:r>
            <a:r>
              <a:rPr lang="uk-UA" sz="2000">
                <a:latin typeface="Times New Roman" pitchFamily="18" charset="0"/>
              </a:rPr>
              <a:t> – чисельність досліджуваної популяції, чол.</a:t>
            </a:r>
          </a:p>
        </p:txBody>
      </p:sp>
      <p:graphicFrame>
        <p:nvGraphicFramePr>
          <p:cNvPr id="23581" name="Group 29"/>
          <p:cNvGraphicFramePr>
            <a:graphicFrameLocks noGrp="1"/>
          </p:cNvGraphicFramePr>
          <p:nvPr/>
        </p:nvGraphicFramePr>
        <p:xfrm>
          <a:off x="1225550" y="4221163"/>
          <a:ext cx="6985000" cy="2159002"/>
        </p:xfrm>
        <a:graphic>
          <a:graphicData uri="http://schemas.openxmlformats.org/drawingml/2006/table">
            <a:tbl>
              <a:tblPr firstRow="1">
                <a:tableStyleId>{08FB837D-C827-4EFA-A057-4D05807E0F7C}</a:tableStyleId>
              </a:tblPr>
              <a:tblGrid>
                <a:gridCol w="1952625"/>
                <a:gridCol w="2174875"/>
                <a:gridCol w="2857500"/>
              </a:tblGrid>
              <a:tr h="820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Роки</a:t>
                      </a:r>
                      <a:endParaRPr kumimoji="0" lang="uk-UA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Чисельність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 Запоріжжя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тис. </a:t>
                      </a:r>
                      <a:r>
                        <a:rPr kumimoji="0" lang="ru-RU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kumimoji="0" lang="uk-UA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960" marR="60960" marT="30480" marB="30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Чисельність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Заводського району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тис. </a:t>
                      </a:r>
                      <a:r>
                        <a:rPr kumimoji="0" lang="ru-RU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kumimoji="0" lang="uk-UA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960" marR="60960" marT="30480" marB="30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kumimoji="0" lang="uk-UA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757302</a:t>
                      </a:r>
                      <a:endParaRPr kumimoji="0" lang="uk-UA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960" marR="60960" marT="30480" marB="30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50600</a:t>
                      </a:r>
                      <a:endParaRPr kumimoji="0" lang="uk-UA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960" marR="60960" marT="30480" marB="30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kumimoji="0" lang="uk-UA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748058</a:t>
                      </a:r>
                      <a:endParaRPr kumimoji="0" lang="uk-UA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960" marR="60960" marT="30480" marB="30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51076</a:t>
                      </a:r>
                      <a:endParaRPr kumimoji="0" lang="uk-UA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960" marR="60960" marT="30480" marB="30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  <a:endParaRPr kumimoji="0" lang="uk-UA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745432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960" marR="60960" marT="30480" marB="30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55500</a:t>
                      </a:r>
                      <a:endParaRPr kumimoji="0" lang="uk-UA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960" marR="60960" marT="30480" marB="30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558" name="Прямоугольник 7"/>
          <p:cNvSpPr>
            <a:spLocks noChangeArrowheads="1"/>
          </p:cNvSpPr>
          <p:nvPr/>
        </p:nvSpPr>
        <p:spPr bwMode="auto">
          <a:xfrm>
            <a:off x="1298575" y="3619500"/>
            <a:ext cx="6911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>
                <a:latin typeface="Times New Roman" pitchFamily="18" charset="0"/>
              </a:rPr>
              <a:t>Статистика населення в місті Запоріжжі та в Заводському районі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827088" y="260350"/>
            <a:ext cx="7416800" cy="865188"/>
          </a:xfrm>
        </p:spPr>
        <p:txBody>
          <a:bodyPr/>
          <a:lstStyle/>
          <a:p>
            <a:pPr eaLnBrk="1" hangingPunct="1"/>
            <a:r>
              <a:rPr lang="uk-UA" sz="3200" b="1" smtClean="0">
                <a:latin typeface="Times New Roman" pitchFamily="18" charset="0"/>
              </a:rPr>
              <a:t>Джерела забруднення</a:t>
            </a:r>
          </a:p>
        </p:txBody>
      </p:sp>
      <p:sp>
        <p:nvSpPr>
          <p:cNvPr id="24578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188913"/>
            <a:ext cx="29845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A61F2A9-2CE8-4138-A33D-20C6B37D2B1D}" type="slidenum"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sz="28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5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3200" b="1" smtClean="0">
                <a:latin typeface="Times New Roman" pitchFamily="18" charset="0"/>
              </a:rPr>
              <a:t>Сценарій і маршрут впливу забруднюючих речовин</a:t>
            </a:r>
          </a:p>
        </p:txBody>
      </p:sp>
      <p:graphicFrame>
        <p:nvGraphicFramePr>
          <p:cNvPr id="25602" name="Объект 7"/>
          <p:cNvGraphicFramePr>
            <a:graphicFrameLocks noGrp="1"/>
          </p:cNvGraphicFramePr>
          <p:nvPr>
            <p:ph idx="1"/>
          </p:nvPr>
        </p:nvGraphicFramePr>
        <p:xfrm>
          <a:off x="468313" y="1557338"/>
          <a:ext cx="8229600" cy="4733925"/>
        </p:xfrm>
        <a:graphic>
          <a:graphicData uri="http://schemas.openxmlformats.org/drawingml/2006/table">
            <a:tbl>
              <a:tblPr/>
              <a:tblGrid>
                <a:gridCol w="3249612"/>
                <a:gridCol w="1873250"/>
                <a:gridCol w="1035050"/>
                <a:gridCol w="1035050"/>
                <a:gridCol w="1036638"/>
              </a:tblGrid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Складова частина експозиції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 експозиції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82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Фактор негативного впливу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викиди підприємств Заводського району в атмосферне повітря від стаціонарних організованих джерел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Шлях впливу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інгаляційний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Сценарій впливу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селітебна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зона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впливу за часом контакту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гострий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хронічний (70 років)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Вік експонованої групи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середня людина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(30 років)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≤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</a:tbl>
          </a:graphicData>
        </a:graphic>
      </p:graphicFrame>
      <p:sp>
        <p:nvSpPr>
          <p:cNvPr id="25632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115888"/>
            <a:ext cx="404813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6EFA6D-D956-4818-BBC2-4F96022FFC7F}" type="slidenum"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sz="28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490537"/>
          </a:xfrm>
        </p:spPr>
        <p:txBody>
          <a:bodyPr/>
          <a:lstStyle/>
          <a:p>
            <a:pPr eaLnBrk="1" hangingPunct="1"/>
            <a:r>
              <a:rPr lang="uk-UA" altLang="ru-RU" sz="2900" b="1" smtClean="0">
                <a:latin typeface="Times New Roman" pitchFamily="18" charset="0"/>
              </a:rPr>
              <a:t>Параметри токсичності викидів забруднюючих речовин від стаціонарних джерел</a:t>
            </a:r>
            <a:r>
              <a:rPr lang="uk-UA" altLang="ru-RU" sz="2900" b="1" smtClean="0"/>
              <a:t> </a:t>
            </a:r>
            <a:endParaRPr lang="ru-RU" altLang="ru-RU" sz="2900" smtClean="0"/>
          </a:p>
        </p:txBody>
      </p:sp>
      <p:sp>
        <p:nvSpPr>
          <p:cNvPr id="26626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188913"/>
            <a:ext cx="442912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0C08F9-F1A2-44F6-987E-9CD83E1F7C49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sz="32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7" name="Group 1222"/>
          <p:cNvGraphicFramePr>
            <a:graphicFrameLocks noGrp="1"/>
          </p:cNvGraphicFramePr>
          <p:nvPr/>
        </p:nvGraphicFramePr>
        <p:xfrm>
          <a:off x="85725" y="1052513"/>
          <a:ext cx="8964613" cy="5516562"/>
        </p:xfrm>
        <a:graphic>
          <a:graphicData uri="http://schemas.openxmlformats.org/drawingml/2006/table">
            <a:tbl>
              <a:tblPr firstRow="1" firstCol="1">
                <a:tableStyleId>{10A1B5D5-9B99-4C35-A422-299274C87663}</a:tableStyleId>
              </a:tblPr>
              <a:tblGrid>
                <a:gridCol w="1550988"/>
                <a:gridCol w="1066800"/>
                <a:gridCol w="806450"/>
                <a:gridCol w="792162"/>
                <a:gridCol w="719138"/>
                <a:gridCol w="803275"/>
                <a:gridCol w="1285875"/>
                <a:gridCol w="935037"/>
                <a:gridCol w="1004888"/>
              </a:tblGrid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речовини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CAS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ГДК </a:t>
                      </a:r>
                      <a:r>
                        <a:rPr kumimoji="0" lang="uk-UA" sz="1400" u="none" strike="noStrike" cap="none" normalizeH="0" baseline="-3000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м.р</a:t>
                      </a:r>
                      <a:r>
                        <a:rPr kumimoji="0" lang="uk-UA" sz="1400" u="none" strike="noStrike" cap="none" normalizeH="0" baseline="-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ru-RU" sz="10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мг/м</a:t>
                      </a:r>
                      <a:r>
                        <a:rPr kumimoji="0" lang="uk-UA" sz="1400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ГДК</a:t>
                      </a:r>
                      <a:r>
                        <a:rPr kumimoji="0" lang="uk-UA" sz="1400" u="none" strike="noStrike" cap="none" normalizeH="0" baseline="-3000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с.д</a:t>
                      </a:r>
                      <a:r>
                        <a:rPr kumimoji="0" lang="uk-UA" sz="1400" u="none" strike="noStrike" cap="none" normalizeH="0" baseline="-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мг/м</a:t>
                      </a:r>
                      <a:r>
                        <a:rPr kumimoji="0" lang="uk-UA" sz="1400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</a:t>
                      </a:r>
                      <a:endParaRPr kumimoji="0" lang="ru-RU" sz="10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небез-пеки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RfC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ru-RU" sz="10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мг/м</a:t>
                      </a:r>
                      <a:r>
                        <a:rPr kumimoji="0" lang="uk-UA" sz="1400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органи і системи</a:t>
                      </a:r>
                      <a:endParaRPr kumimoji="0" lang="ru-RU" sz="10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хронічному впливі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RfC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ru-RU" sz="10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мг/м</a:t>
                      </a:r>
                      <a:r>
                        <a:rPr kumimoji="0" lang="uk-UA" sz="1400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органи і системи</a:t>
                      </a:r>
                      <a:endParaRPr kumimoji="0" lang="ru-RU" sz="10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гострому впливі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Сірководень (H</a:t>
                      </a:r>
                      <a:r>
                        <a:rPr kumimoji="0" lang="uk-UA" sz="1400" u="none" strike="noStrike" cap="none" normalizeH="0" baseline="-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S)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7783-06-4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0,008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0,002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Фенол (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uk-UA" sz="1400" u="none" strike="noStrike" cap="none" normalizeH="0" baseline="-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uk-UA" sz="1400" u="none" strike="noStrike" cap="none" normalizeH="0" baseline="-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OH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108-95-2-6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0,003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0,006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ОЗ, ОД, ССС, ПО, ЦНС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ОД, ОЗ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Формальдегід (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uk-UA" sz="1400" u="none" strike="noStrike" cap="none" normalizeH="0" baseline="-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50-00-0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0,035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0,003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0,003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ОД, ОЗ, ІС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0,048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 ОЗ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Сірковуглець (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CS</a:t>
                      </a:r>
                      <a:r>
                        <a:rPr kumimoji="0" lang="ru-RU" sz="1400" u="none" strike="noStrike" cap="none" normalizeH="0" baseline="-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75-15-0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0,03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0,005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ВДР, ЦНС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uk-UA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ажені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речовини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0,15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0,075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ОД, ССС, ВДР, смерть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Азоту діоксин (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r>
                        <a:rPr kumimoji="0" lang="uk-UA" sz="1400" u="none" strike="noStrike" cap="none" normalizeH="0" baseline="-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10102-44-0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</a:t>
                      </a: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0,04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0,04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ОД, кров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0,47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Ангідрид сірчистий (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kumimoji="0" lang="uk-UA" sz="1400" u="none" strike="noStrike" cap="none" normalizeH="0" baseline="-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7446-09-5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0,05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ОД, смерть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0,66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Вуглецю оксид (СО)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630-08-0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ССС, ВДР, ЦНС, кров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ССС, ВДР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3200" b="1" smtClean="0">
                <a:latin typeface="Times New Roman" pitchFamily="18" charset="0"/>
              </a:rPr>
              <a:t>Геокодування джерел викидів</a:t>
            </a:r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1557338"/>
            <a:ext cx="3703637" cy="3319462"/>
          </a:xfrm>
          <a:solidFill>
            <a:srgbClr val="FFFFFF"/>
          </a:solidFill>
          <a:ln w="6350">
            <a:solidFill>
              <a:srgbClr val="000000"/>
            </a:solidFill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1557338"/>
            <a:ext cx="3824287" cy="331152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7652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260350"/>
            <a:ext cx="658812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454AB9-75BC-4D75-ADF7-00E08CCD2F5A}" type="slidenum"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sz="2800" b="1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1573</Words>
  <Application>Microsoft Office PowerPoint</Application>
  <PresentationFormat>Экран (4:3)</PresentationFormat>
  <Paragraphs>329</Paragraphs>
  <Slides>20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Тема Office</vt:lpstr>
      <vt:lpstr>Диаграмма Microsoft Excel</vt:lpstr>
      <vt:lpstr>Формула</vt:lpstr>
      <vt:lpstr>«Аналіз та оцінка екологічних ризиків» </vt:lpstr>
      <vt:lpstr>Структура викидів основних забруднюючих речовин в атмосферне повітря (а) та по основним видам економічної діяльності (б)</vt:lpstr>
      <vt:lpstr>Слайд 3</vt:lpstr>
      <vt:lpstr>Розрахунок індивідуального канцерогенного  ризику (ICR)</vt:lpstr>
      <vt:lpstr>Розрахунок популяційного канцерогенного ризику (РСR)</vt:lpstr>
      <vt:lpstr>Джерела забруднення</vt:lpstr>
      <vt:lpstr>Сценарій і маршрут впливу забруднюючих речовин</vt:lpstr>
      <vt:lpstr>Параметри токсичності викидів забруднюючих речовин від стаціонарних джерел </vt:lpstr>
      <vt:lpstr>Геокодування джерел викидів</vt:lpstr>
      <vt:lpstr>Індивідуальні  канцерогенні ризики від формальдегіду при гострій та хронічній дії в Заводському районі за 2016-2018 рр.</vt:lpstr>
      <vt:lpstr>Популяційні канцерогенні ризики від формальдегіду при гострій та хронічній дії в Заводському районі за 2016-2018 рр.</vt:lpstr>
      <vt:lpstr>Коефіцієнти небезпеки при оцінці хронічних інгаляційних впливів викидів забруднюючих речовин в Заводському районі за 2016-2018 рр.</vt:lpstr>
      <vt:lpstr>Коефіцієнти небезпеки при оцінці гострих інгаляційних впливів викидів забруднюючих речовин в Заводському районі за 2016-2018 рр.</vt:lpstr>
      <vt:lpstr>Індекси небезпеки на системи та органи в Заводському районі при хронічному впливі  за 2016-2018 рр.</vt:lpstr>
      <vt:lpstr>Слайд 15</vt:lpstr>
      <vt:lpstr>Слайд 16</vt:lpstr>
      <vt:lpstr>Слайд 17</vt:lpstr>
      <vt:lpstr>Заходи з управління ризиком для здоров'я населення від викидів промислових підприємств</vt:lpstr>
      <vt:lpstr>Висновки</vt:lpstr>
      <vt:lpstr>Висновки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«ДОСЛІДЖЕННЯ ЗАБРУДНЕННЯ АТМОСФЕРНОГО ПОВІТРЯ ПРОМИСЛОВОГО МІСТА ЯК ФАКТОР РИЗИКУ ДЛЯ ЗДОРОВ'Я ЙОГО МЕШКАНЦІВ» </dc:title>
  <dc:creator>Евгенія</dc:creator>
  <cp:lastModifiedBy>Microsoft Office</cp:lastModifiedBy>
  <cp:revision>54</cp:revision>
  <dcterms:created xsi:type="dcterms:W3CDTF">2019-03-07T16:46:12Z</dcterms:created>
  <dcterms:modified xsi:type="dcterms:W3CDTF">2020-09-10T05:20:26Z</dcterms:modified>
</cp:coreProperties>
</file>