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61" r:id="rId6"/>
    <p:sldId id="275" r:id="rId7"/>
    <p:sldId id="262" r:id="rId8"/>
    <p:sldId id="268" r:id="rId9"/>
    <p:sldId id="263" r:id="rId10"/>
    <p:sldId id="264" r:id="rId11"/>
    <p:sldId id="269" r:id="rId12"/>
    <p:sldId id="265" r:id="rId13"/>
    <p:sldId id="270" r:id="rId14"/>
    <p:sldId id="26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7A4A3-33F7-1A8F-39F6-CD37694F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9AC09-16D5-C68B-0C3D-BEE96C842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0709D-E984-A235-E15C-9622B094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124ED-7603-E217-AAE8-54E0F4CA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BCF65-05AE-52D2-9995-B160A9A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C56D7-1606-3DB6-C31D-BBFF0047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E3FE6D-D7F8-D211-2F14-AD86A41AA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F7AC1-A548-7E71-DEFF-9EB1198E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62B62-89DC-75D5-F423-27339D8C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613A8-B662-F58A-9F71-9FB13A82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634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998E10-5DC4-3AD2-D4B3-692E43FD0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F09F7C-C0FF-5425-0031-F32DDA06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6B6AA-56C3-9938-8ED2-7D5F8BF1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F760C-B6F9-B48C-A4FF-6950A9BB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03E0A-03CF-81EF-2E0B-3DD5A11B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63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782AE-5993-2837-CC07-B0100A1E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0A427-0954-290F-C0E5-29F3AA04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74EE6-4C0A-9F81-D735-89F7281A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A57C6-3046-8D8F-C174-C0EF953B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358E7-C985-D6F4-F3DF-D9A35F59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870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E122A-5BB3-27B7-598D-600A8587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C4E58-35C6-407A-9028-A6A68EE6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7AEEE-DEC8-0303-8553-3C6CF548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4842F-0EBD-5DEA-7D62-8E43819A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FCE34-4F49-0C16-0083-EE9B0CB1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4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91B88-BCC8-6827-B6BD-6570C9A4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635C7-0A43-47BE-18FF-0F6FB62E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E095F0-2A60-7B60-1DBE-C9CEC41A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0D82E8-CFAC-B58A-D4ED-CBA41C4D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9926B-2D22-5CD1-09AB-42CDB2A7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412E3A-632B-BF20-CBDD-D4B1A8C2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7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31A4-C1E0-37A2-D305-111F902C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75CEEC-D1C1-77FA-2F34-750814EB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CDB47-AFFB-5210-57B8-EA8CCC71A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9C7A15-56DB-D8A5-4779-C3F961E7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9F57B-17DC-0A9E-392B-738995EE8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EDB9F3-F820-413D-924D-BE9D2C8B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D4A1AD-70F2-4346-98C5-70EA7BEB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2547B0-299D-CCC3-6A68-8841FCEE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23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064DB-470C-BF80-9697-A494E130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DE1E80-6105-7175-AE0A-5754BF43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25AB13-0D05-DB92-0E38-92D0473E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78482-2934-61D3-8B5B-178C854B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37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5AF732-2DE7-B1E9-0C7D-ABE697E4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D4F4F3-86C0-6D39-E6A6-EB33E54A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CE981-8BEE-E494-C895-8651D0A9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08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0DD67-02D5-D6EA-37B7-960C3024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CBF05-2E11-8F2B-A514-7AD39674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1A7CE8-F52F-B29C-11CA-39D44ECEC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76C10-B8DA-8763-6A22-D186DF45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9A8CF-85D0-4177-51EB-C2F8B65D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C6F67-D393-4C96-E998-5C275809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34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71CF8-4979-818A-C21D-2115100B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F4170C-2E34-F6B8-1669-6BE1F3F5E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74FB4-9679-A17A-FBA6-E0759C61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2BC0D-E601-88A1-2DB8-512578B4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81BA3-6D8C-9AFC-5B39-19798881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44105-A17F-228B-A215-0424E454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03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6EBA-F573-7EF7-114E-DB77FFBD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241A0-04DB-9FF4-0896-AF0B1344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99FCE-715E-869A-A9B7-0A5E4F2D0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D046-B7EC-4B51-9D02-399939775AB5}" type="datetimeFigureOut">
              <a:rPr lang="ru-UA" smtClean="0"/>
              <a:t>06.11.2023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8558E-1DC1-2D9A-6FC2-E9ADE0545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F2723-47CE-5779-F3FF-8D3317308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EDF1-A551-4595-B7D0-2DE7B4C4A1B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56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80%D0%BE%D1%82%D0%B5%D1%81%D0%BA" TargetMode="External"/><Relationship Id="rId2" Type="http://schemas.openxmlformats.org/officeDocument/2006/relationships/hyperlink" Target="https://uk.wikipedia.org/wiki/%D0%A4%D0%B0%D1%80%D1%8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Человеческое лицо, человек, одежда, очки&#10;&#10;Автоматически созданное описание">
            <a:extLst>
              <a:ext uri="{FF2B5EF4-FFF2-40B4-BE49-F238E27FC236}">
                <a16:creationId xmlns:a16="http://schemas.microsoft.com/office/drawing/2014/main" id="{B02E1365-7AF3-BFDF-9F27-F6DA66B24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A7E15-7B87-311B-F2CE-B7045DF2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726" y="436097"/>
            <a:ext cx="4839286" cy="1828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2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 новаторства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1898-го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7DF74C-017D-B190-A19C-195735A0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0"/>
            <a:ext cx="4271184" cy="41605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спадщина Хосе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Ортеги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Гассета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Жанрово-тематична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Асоріна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 прозової і драматичної поетики у творах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людини і дійсності у творчості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Барохи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2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0B94A-57A2-3128-688E-8BC5BBDD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457200"/>
            <a:ext cx="5109029" cy="82005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«Естетична етика»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C5F2F-EBD2-183D-A0F9-174209767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0" y="1509486"/>
            <a:ext cx="5370286" cy="5158600"/>
          </a:xfrm>
        </p:spPr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естетизація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Моральне те, що красиве.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 цикли «Аромат легенди» (1907), «Стежка гашишу» (1919), «Шлях паломника» (1920). Вплив поезії Рубена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Вишуканість і пластичність мови.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Сонати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(1902-1905): стилізація під мемуари маркіза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Брадоміна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«некрасивого сентиментального католика», «Лицар, який рятує серце мрії».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10" name="Рисунок 9" descr="Изображение выглядит как мебель, на открытом воздухе, скамейка, статуя&#10;&#10;Автоматически созданное описание">
            <a:extLst>
              <a:ext uri="{FF2B5EF4-FFF2-40B4-BE49-F238E27FC236}">
                <a16:creationId xmlns:a16="http://schemas.microsoft.com/office/drawing/2014/main" id="{5F92DA66-EADA-E31F-742D-21264DCE7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794" r="17902" b="10636"/>
          <a:stretch/>
        </p:blipFill>
        <p:spPr>
          <a:xfrm>
            <a:off x="5471887" y="1435631"/>
            <a:ext cx="3039956" cy="5021944"/>
          </a:xfrm>
          <a:prstGeom prst="rect">
            <a:avLst/>
          </a:prstGeom>
        </p:spPr>
      </p:pic>
      <p:pic>
        <p:nvPicPr>
          <p:cNvPr id="14" name="Объект 13" descr="Изображение выглядит как картина, рисунок, зарисовка, Изобразитель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1E5808-C2C5-4DE2-F789-116A1753D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37" y="348343"/>
            <a:ext cx="3252763" cy="4789714"/>
          </a:xfrm>
        </p:spPr>
      </p:pic>
    </p:spTree>
    <p:extLst>
      <p:ext uri="{BB962C8B-B14F-4D97-AF65-F5344CB8AC3E}">
        <p14:creationId xmlns:p14="http://schemas.microsoft.com/office/powerpoint/2010/main" val="368960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9FB35-E9C7-91D6-2F53-C43F0FC6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98637" cy="1160585"/>
          </a:xfrm>
        </p:spPr>
        <p:txBody>
          <a:bodyPr>
            <a:normAutofit fontScale="90000"/>
          </a:bodyPr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Мова як літературно-естетична і літературно-етична категорія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6EADE-EFB9-F734-A64F-AAAB074B0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79990" cy="463882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«Саме слова є тими дивними дзеркалами, які відображають образи зовнішнього світу; в них, ніби в матрицях рельєфно зафіксований досвід багатьох поколінь, його не порівняти з тим, яким наділені ми внаслідок швидкоплинного нашого існування. Слова оформлюють нашу думку, рухають її, надають їй найдивовижнішого напрямку. Вони так само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елементарні, як саме життя».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Р.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 descr="Изображение выглядит как текст, книга, Борода челове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0224BD7-E4C7-31D9-E6DE-CD860C059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07" y="457200"/>
            <a:ext cx="3668908" cy="5879660"/>
          </a:xfrm>
        </p:spPr>
      </p:pic>
    </p:spTree>
    <p:extLst>
      <p:ext uri="{BB962C8B-B14F-4D97-AF65-F5344CB8AC3E}">
        <p14:creationId xmlns:p14="http://schemas.microsoft.com/office/powerpoint/2010/main" val="303503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0E970-74F4-7FFE-620B-649B945E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152400"/>
            <a:ext cx="6281386" cy="950686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Жанр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есперпенто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вираження іспанської ментальності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EE7A4F-6606-71BE-46B7-BA3C98C7D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685" y="1505856"/>
            <a:ext cx="6489205" cy="501621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рагізм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криве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сперпенто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спотворена</a:t>
            </a: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пародійно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пороки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есперпенто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клоунада,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арлекінада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трагіфарсовість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ламана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мова,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бурлеск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Роги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дона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Ахінеї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«Парадна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трійка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покійника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«Дочка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жаху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пародійний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алюзії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платформою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карнавальна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сумбурній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 –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донжуанівського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жарту.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человек, Борода человека, Человеческое лицо, очки&#10;&#10;Автоматически созданное описание">
            <a:extLst>
              <a:ext uri="{FF2B5EF4-FFF2-40B4-BE49-F238E27FC236}">
                <a16:creationId xmlns:a16="http://schemas.microsoft.com/office/drawing/2014/main" id="{55E6C9F1-2E66-24C0-9D90-4536514A4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0" y="1103086"/>
            <a:ext cx="5344555" cy="5209309"/>
          </a:xfrm>
        </p:spPr>
      </p:pic>
    </p:spTree>
    <p:extLst>
      <p:ext uri="{BB962C8B-B14F-4D97-AF65-F5344CB8AC3E}">
        <p14:creationId xmlns:p14="http://schemas.microsoft.com/office/powerpoint/2010/main" val="193563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2D516-3D79-8931-DA66-CE8DA904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62206" cy="109024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«Світочі богеми»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(1924) – квінтесенція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есперпенто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аниме, плака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9CC7DA9-D24C-CDAD-63F1-D0797999E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9" y="992187"/>
            <a:ext cx="3491552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F671D21-0767-0B85-0865-DC8FC0BC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461344" cy="4554415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Трагічний сенс іспанського життя знаходить своє вираження шляхом послідовно реалізованого принципу деформації.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«Моя естетика полягає у тому, аби деформувати класичних героїв за допомогою ефекту кривого дзеркала.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Метафоричне «криве дзеркало» є елементом техніки відтворення деформованого світу і разом з тим – посередником між митцем і натурою, обмежуючи фантазію».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BF463-100B-7F7F-F280-28AE29E2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82430" cy="1600200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6" name="Объект 5" descr="Изображение выглядит как одежда, человек, Танец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C0D2B4-BB2C-E1CB-6E5E-94FC5575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6" y="457200"/>
            <a:ext cx="4393877" cy="56903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046936C-0369-8558-6839-1A6DFF37A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7121" cy="3811588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8" name="Рисунок 7" descr="Изображение выглядит как одежда, человек, обув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06237547-6838-ECF1-15C2-8F0008EB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5" y="101888"/>
            <a:ext cx="6204017" cy="326987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Человеческое лицо, Спектакль&#10;&#10;Автоматически созданное описание">
            <a:extLst>
              <a:ext uri="{FF2B5EF4-FFF2-40B4-BE49-F238E27FC236}">
                <a16:creationId xmlns:a16="http://schemas.microsoft.com/office/drawing/2014/main" id="{AF697135-6260-0E83-017F-61E0FF8D1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3550226"/>
            <a:ext cx="6311500" cy="32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6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63F85-D115-E245-05F8-CA2D54FA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Піо</a:t>
            </a:r>
            <a:r>
              <a:rPr lang="uk-UA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Бароха</a:t>
            </a:r>
            <a:r>
              <a:rPr lang="uk-UA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-і-</a:t>
            </a:r>
            <a:r>
              <a:rPr lang="uk-UA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Нессі</a:t>
            </a:r>
            <a:r>
              <a:rPr lang="uk-UA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(1872-1956)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 descr="Изображение выглядит как Человеческое лицо, портре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755CE9C-FBC3-476D-9578-783A64CAD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r="1" b="9062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книжный шкаф, кни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CDE18D3-51A5-F622-C424-035A08111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6645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FFF254-0561-453B-2573-B7BF32451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10" name="Рисунок 9" descr="Изображение выглядит как картина, Человеческое лицо, рису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325242C-A456-8BE5-75AD-A7E4F06EC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91" y="1721922"/>
            <a:ext cx="3823855" cy="46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DDE9C-DD4F-682B-F462-94BC2CA4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0" y="0"/>
            <a:ext cx="5477884" cy="127461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 програма і принципи творення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 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одежда, Человеческое лицо, человек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1F04BB48-D19C-3C5E-1511-39DF88A6F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67" y="1468583"/>
            <a:ext cx="4859758" cy="44195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ACB5E3-8F71-3BE2-3F9B-C46214723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65" y="1468583"/>
            <a:ext cx="6648602" cy="5015344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стилю, нового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філософсько-естетична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поетику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роман як «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протеїчний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жанр»,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псхологію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утопію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епос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впорядкованості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(рома-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пікареска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епістолярний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авантюрного,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пригодницького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детективного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 «роману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самоутвердження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особистоті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703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BEF3-BD52-A985-351B-51B5E10D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02576" cy="748145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особистості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Человеческое лицо, человек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D0678791-6426-4821-F465-31F95265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938224"/>
            <a:ext cx="5286198" cy="498155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0A98F3F-25FE-BB2D-634F-4BB300457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116" y="1419250"/>
            <a:ext cx="5602576" cy="5438749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героя,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життєва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біологічному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етнологічному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національність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факторам.</a:t>
            </a:r>
          </a:p>
          <a:p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класичною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новизна в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авантюриста</a:t>
            </a:r>
          </a:p>
          <a:p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герой «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приречений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Людина-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усвідомлений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шляху для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</a:t>
            </a:r>
          </a:p>
          <a:p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шлях героя до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осягнення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0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C9C8D-130F-0ABC-A834-70BE6CB6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дійсності і людини у романі П.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Барохи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Салакаїн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Відважний» (1909)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629BD-90C6-B08C-2C44-4259B6610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6379464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усі елементи «роману дії»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Біологічна, етнологічна, соціальна «приреченість» героя на дію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Салакаїн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низького неблагополучного походження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 є протиріччя між соціальним становищем і походженням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роману відображає рух життя</a:t>
            </a:r>
          </a:p>
        </p:txBody>
      </p:sp>
      <p:pic>
        <p:nvPicPr>
          <p:cNvPr id="6" name="Объект 5" descr="Изображение выглядит как текст, плакат, оружие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D831B5-E78B-7DE4-CBBD-6D4A325D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2" y="640080"/>
            <a:ext cx="415549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F8D18-1778-F37B-0679-9E457E90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857425" cy="17640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 err="1"/>
              <a:t>Хосе</a:t>
            </a:r>
            <a:r>
              <a:rPr lang="en-US" sz="4000" b="1" dirty="0"/>
              <a:t> </a:t>
            </a:r>
            <a:r>
              <a:rPr lang="en-US" sz="4000" b="1" dirty="0" err="1"/>
              <a:t>Ортега</a:t>
            </a:r>
            <a:r>
              <a:rPr lang="en-US" sz="4000" b="1" dirty="0"/>
              <a:t>-і-</a:t>
            </a:r>
            <a:r>
              <a:rPr lang="en-US" sz="4000" b="1" dirty="0" err="1"/>
              <a:t>Гассет</a:t>
            </a:r>
            <a:r>
              <a:rPr lang="uk-UA" sz="4000" b="1" dirty="0"/>
              <a:t> (1883-1955)</a:t>
            </a:r>
            <a:r>
              <a:rPr lang="en-US" sz="4000" b="1" dirty="0"/>
              <a:t> </a:t>
            </a:r>
            <a:r>
              <a:rPr lang="en-US" sz="4600" dirty="0"/>
              <a:t>– </a:t>
            </a:r>
            <a:r>
              <a:rPr lang="en-US" sz="4600" dirty="0" err="1"/>
              <a:t>лідер</a:t>
            </a:r>
            <a:r>
              <a:rPr lang="en-US" sz="4600" dirty="0"/>
              <a:t> </a:t>
            </a:r>
            <a:r>
              <a:rPr lang="en-US" sz="4600" dirty="0" err="1"/>
              <a:t>іспанських</a:t>
            </a:r>
            <a:r>
              <a:rPr lang="en-US" sz="4600" dirty="0"/>
              <a:t> </a:t>
            </a:r>
            <a:r>
              <a:rPr lang="en-US" sz="4600" dirty="0" err="1"/>
              <a:t>інтелектуальних</a:t>
            </a:r>
            <a:r>
              <a:rPr lang="en-US" sz="4600" dirty="0"/>
              <a:t> </a:t>
            </a:r>
            <a:r>
              <a:rPr lang="en-US" sz="4600" dirty="0" err="1"/>
              <a:t>еліт</a:t>
            </a:r>
            <a:endParaRPr lang="en-US" sz="46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BDF175-E770-173A-8487-BF553EA81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686757"/>
            <a:ext cx="6675080" cy="398670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Occidente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відродження.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ерудиція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Орієнтція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європейську традицію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політичних режимів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Дегуманізація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інертності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більшовизму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фашизму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pic>
        <p:nvPicPr>
          <p:cNvPr id="16" name="Объект 15" descr="Изображение выглядит как текст, Шрифт, плакат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AE948FAF-01FF-BFCB-382F-1D94D67D0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36" y="448469"/>
            <a:ext cx="1852423" cy="288448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ческое лицо, человек, одежд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B068A73-2745-5C8B-B129-97D5D3EF6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8" y="3477455"/>
            <a:ext cx="4440425" cy="315270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бумага, Публикация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C2903C74-2848-E22A-C647-83E73F7F9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2"/>
          <a:stretch/>
        </p:blipFill>
        <p:spPr>
          <a:xfrm>
            <a:off x="7377262" y="406797"/>
            <a:ext cx="1910686" cy="29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E2A3B-CECF-E742-B25F-6DDFFC50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97778"/>
            <a:ext cx="7488287" cy="122305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Безхреберна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«Стара і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F5265B-76A6-96D7-AB76-A3C8AF5D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82" y="1420838"/>
            <a:ext cx="8213331" cy="515314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розпорошеності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дезорієнтованості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безініціативність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безвольність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становить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великим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культурному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і балансу сил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Объект 13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C1A040B-86E0-A424-F7BD-71D8F814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13" y="719252"/>
            <a:ext cx="3881687" cy="5854732"/>
          </a:xfrm>
        </p:spPr>
      </p:pic>
    </p:spTree>
    <p:extLst>
      <p:ext uri="{BB962C8B-B14F-4D97-AF65-F5344CB8AC3E}">
        <p14:creationId xmlns:p14="http://schemas.microsoft.com/office/powerpoint/2010/main" val="41291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3CC8-5EE3-346F-79D4-187684A0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202274"/>
            <a:ext cx="6599492" cy="2188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Сервантеса.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Ортега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“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 зону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94BAF5-2C98-8A35-71DB-3650572E5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6698332" cy="399482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будь-якому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розмахувати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упевненістю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знали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солідарності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собою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коли-небудь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прийде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стилю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пробудилися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Объект 5" descr="Изображение выглядит как на открытом воздухе, текст, трава, ветряная мельница&#10;&#10;Автоматически созданное описание">
            <a:extLst>
              <a:ext uri="{FF2B5EF4-FFF2-40B4-BE49-F238E27FC236}">
                <a16:creationId xmlns:a16="http://schemas.microsoft.com/office/drawing/2014/main" id="{EEE37DEE-008A-9E3B-7A3C-EE2E4E26C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6" y="527537"/>
            <a:ext cx="3999060" cy="61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E5F5F-DD49-E5E6-8CAD-9C5638DD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25369"/>
            <a:ext cx="4976347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Асорін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Мартінес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Руїс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1873-1967)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есеїст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3EE5E-FC8D-02BD-6E52-3AD6C9259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829" y="2872899"/>
            <a:ext cx="4723079" cy="37589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Кастилія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Читаючи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Витонченість прози,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Ліризм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мініатюризм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Кінематографізм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імпресіонізм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одежда, человек, Человеческое лиц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1AEC22BA-00BE-6916-F51A-721E6CCF8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r="52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49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A188B-CB40-731C-0F65-190CCF41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5006830" cy="1094509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 «Читаючи іспанську класику» (1912)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плакат, Человеческое лицо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4238B65-83F6-172F-3962-FFCDCE4B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0" y="185958"/>
            <a:ext cx="4040830" cy="648608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1EEDE41-E70D-F8F0-E8D7-72EDEF6C7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181" y="1759527"/>
            <a:ext cx="7148945" cy="5098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Сервантеса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знищував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глузуванням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обстоювали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ентузіазм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критика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безпідставною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«Дон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співчуттю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сатирою, а очистив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фантастики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мрійливості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Сервантеса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духом прагматизму,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додав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0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5FB4D-2565-A7CF-F95F-47EA376D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2058"/>
            <a:ext cx="6932612" cy="1153885"/>
          </a:xfrm>
        </p:spPr>
        <p:txBody>
          <a:bodyPr>
            <a:normAutofit fontScale="90000"/>
          </a:bodyPr>
          <a:lstStyle/>
          <a:p>
            <a:r>
              <a:rPr lang="uk-UA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іспанського національного відродження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«Кастильська душа», «Мадрид»)</a:t>
            </a:r>
            <a:endParaRPr lang="ru-UA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59A1F-5B4E-4F8F-E377-D43962E73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0743"/>
            <a:ext cx="7186612" cy="47751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слова,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розхристаність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«Мадрид»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Розхристаність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давали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Антиподом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розхристаності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квінтесенції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є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кастильська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Кастильська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виважені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Изображение выглядит как текст, плакат, на открытом воздухе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29D7267-35D7-8DF1-5A64-1142649E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701530"/>
            <a:ext cx="3964872" cy="5454940"/>
          </a:xfrm>
        </p:spPr>
      </p:pic>
    </p:spTree>
    <p:extLst>
      <p:ext uri="{BB962C8B-B14F-4D97-AF65-F5344CB8AC3E}">
        <p14:creationId xmlns:p14="http://schemas.microsoft.com/office/powerpoint/2010/main" val="74899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5167-CF17-31C9-227C-7F35258F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35094" cy="1219069"/>
          </a:xfrm>
        </p:spPr>
        <p:txBody>
          <a:bodyPr/>
          <a:lstStyle/>
          <a:p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Рамон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(1866-1936)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рукописный текст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B89F76-CE91-1F60-FC67-43A347631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4" y="2764431"/>
            <a:ext cx="2899056" cy="39245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DE3B4C7-5A5A-B790-574D-C25E2E2C8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80293" cy="3245113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8" name="Рисунок 7" descr="Изображение выглядит как текст, зарисовка, письм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5991694-4F47-A240-9959-B23175B17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4" y="1676269"/>
            <a:ext cx="3058685" cy="444002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Штриховая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4E105F-314B-B40D-4001-57761091D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52" y="3299507"/>
            <a:ext cx="2718119" cy="35199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к, Человеческое лицо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F996FF75-5637-8F86-C668-E84671084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44" y="212301"/>
            <a:ext cx="3013908" cy="444002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50994D-0C45-C53B-1AB5-2842847E4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10" y="212301"/>
            <a:ext cx="2365602" cy="29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5E1C4-D6D8-9AB8-4808-1564B0BE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</a:t>
            </a:r>
            <a:r>
              <a:rPr lang="uk-UA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Вальє-Інклана</a:t>
            </a:r>
            <a:r>
              <a:rPr lang="uk-UA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базується на утвердженні особистісного початку в художньому відтворенні реальності. Осмислення «</a:t>
            </a:r>
            <a:r>
              <a:rPr lang="uk-UA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іспанізму</a:t>
            </a:r>
            <a:r>
              <a:rPr lang="uk-UA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(вічних іспанських проблем) і людини в історії має відбуватися не збоку, а зсередини: лише така позиція спроможна забезпечити розуміння драматизму історії Іспанії.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58277B-0F97-2415-DDC4-2B9AA4080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03079"/>
            <a:ext cx="5347528" cy="445897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1905) твори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ругий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1920) — час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драм про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«глубинку»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есперпенто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(«страшилки») гротескно-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фарсові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 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 —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Фар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фарс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4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Гротес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гротеск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«Тиран Бандерас»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Борода человека, черно-белый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F730044-042C-D989-F936-C37A3DBE6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40373" b="1"/>
          <a:stretch/>
        </p:blipFill>
        <p:spPr>
          <a:xfrm>
            <a:off x="5418759" y="2273487"/>
            <a:ext cx="2741805" cy="419758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текст, Борода человека, Человеческое лиц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2F160DB8-33F0-69ED-9D97-1AD976B8D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11" y="2273486"/>
            <a:ext cx="2969951" cy="42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6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1381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Тема Office</vt:lpstr>
      <vt:lpstr>Лекція № 2 Жанрові новаторства  творчості письменників «покоління 1898-го року»</vt:lpstr>
      <vt:lpstr>Хосе Ортега-і-Гассет (1883-1955) – лідер іспанських інтелектуальних еліт</vt:lpstr>
      <vt:lpstr>Проєкт іспанської національної ідентичності («Безхреберна Іспанія», «Стара і нова політика», «Роздуми про Дон Кіхота»)</vt:lpstr>
      <vt:lpstr>      Абсолютна повнота іспанського буття, максимальне буяння історичної вітальності в усій її силі явлена у постаті Сервантеса. Шукаючи розв’язання “проблеми Іспанії”, Ортега відчув, що справжнім виходом є не консервування нації, а її максимальна відкритість, перетворення її на “контакту зону”. </vt:lpstr>
      <vt:lpstr>Асорін (Хосе Мартінес Руїс 1873-1967) – письменник, есеїст, критик</vt:lpstr>
      <vt:lpstr>Есе «Читаючи іспанську класику» (1912)</vt:lpstr>
      <vt:lpstr>Концепція іспанського національного відродження («Кастильська душа», «Мадрид»)</vt:lpstr>
      <vt:lpstr>Рамон дель Вальє-Інклан (1866-1936)</vt:lpstr>
      <vt:lpstr>Естетика Вальє-Інклана базується на утвердженні особистісного початку в художньому відтворенні реальності. Осмислення «іспанізму» (вічних іспанських проблем) і людини в історії має відбуватися не збоку, а зсередини: лише така позиція спроможна забезпечити розуміння драматизму історії Іспанії.</vt:lpstr>
      <vt:lpstr>«Естетична етика» Вальє-Інклана</vt:lpstr>
      <vt:lpstr>Мова як літературно-естетична і літературно-етична категорія</vt:lpstr>
      <vt:lpstr>      Жанр есперпенто як вираження іспанської ментальності</vt:lpstr>
      <vt:lpstr>«Світочі богеми» (1924) – квінтесенція есперпенто</vt:lpstr>
      <vt:lpstr>Презентация PowerPoint</vt:lpstr>
      <vt:lpstr>Піо Бароха-і-Нессі (1872-1956)</vt:lpstr>
      <vt:lpstr>Естетична програма і принципи творення «роману дії»</vt:lpstr>
      <vt:lpstr>Концепція особистості</vt:lpstr>
      <vt:lpstr>Концепція дійсності і людини у романі П. Барохи «Салакаїн Відважний» (1909)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2 Жанрові ві у творчості письменників «покоління 1898-го року»</dc:title>
  <dc:creator>Яна Кравченко</dc:creator>
  <cp:lastModifiedBy>Яна Кравченко</cp:lastModifiedBy>
  <cp:revision>26</cp:revision>
  <dcterms:created xsi:type="dcterms:W3CDTF">2023-11-03T16:06:14Z</dcterms:created>
  <dcterms:modified xsi:type="dcterms:W3CDTF">2023-11-06T07:31:12Z</dcterms:modified>
</cp:coreProperties>
</file>