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5" r:id="rId1"/>
  </p:sldMasterIdLst>
  <p:sldIdLst>
    <p:sldId id="256" r:id="rId2"/>
    <p:sldId id="257" r:id="rId3"/>
    <p:sldId id="258" r:id="rId4"/>
    <p:sldId id="260" r:id="rId5"/>
    <p:sldId id="264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268" autoAdjust="0"/>
  </p:normalViewPr>
  <p:slideViewPr>
    <p:cSldViewPr snapToGrid="0">
      <p:cViewPr varScale="1">
        <p:scale>
          <a:sx n="82" d="100"/>
          <a:sy n="82" d="100"/>
        </p:scale>
        <p:origin x="69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3D9A0-0FC3-4495-BDBD-5507D6DCBB3C}" type="datetimeFigureOut">
              <a:rPr lang="ru-RU" smtClean="0"/>
              <a:t>26.04.2022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1BF1679A-3F4C-46F9-8047-F057EE76CA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7816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3D9A0-0FC3-4495-BDBD-5507D6DCBB3C}" type="datetimeFigureOut">
              <a:rPr lang="ru-RU" smtClean="0"/>
              <a:t>26.04.2022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BF1679A-3F4C-46F9-8047-F057EE76CA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7442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3D9A0-0FC3-4495-BDBD-5507D6DCBB3C}" type="datetimeFigureOut">
              <a:rPr lang="ru-RU" smtClean="0"/>
              <a:t>26.04.2022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BF1679A-3F4C-46F9-8047-F057EE76CAA5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913957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3D9A0-0FC3-4495-BDBD-5507D6DCBB3C}" type="datetimeFigureOut">
              <a:rPr lang="ru-RU" smtClean="0"/>
              <a:t>26.04.2022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BF1679A-3F4C-46F9-8047-F057EE76CA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53844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3D9A0-0FC3-4495-BDBD-5507D6DCBB3C}" type="datetimeFigureOut">
              <a:rPr lang="ru-RU" smtClean="0"/>
              <a:t>26.04.2022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BF1679A-3F4C-46F9-8047-F057EE76CAA5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440468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3D9A0-0FC3-4495-BDBD-5507D6DCBB3C}" type="datetimeFigureOut">
              <a:rPr lang="ru-RU" smtClean="0"/>
              <a:t>26.04.2022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BF1679A-3F4C-46F9-8047-F057EE76CA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41101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3D9A0-0FC3-4495-BDBD-5507D6DCBB3C}" type="datetimeFigureOut">
              <a:rPr lang="ru-RU" smtClean="0"/>
              <a:t>26.04.2022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1679A-3F4C-46F9-8047-F057EE76CA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08826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3D9A0-0FC3-4495-BDBD-5507D6DCBB3C}" type="datetimeFigureOut">
              <a:rPr lang="ru-RU" smtClean="0"/>
              <a:t>26.04.2022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1679A-3F4C-46F9-8047-F057EE76CA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6106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3D9A0-0FC3-4495-BDBD-5507D6DCBB3C}" type="datetimeFigureOut">
              <a:rPr lang="ru-RU" smtClean="0"/>
              <a:t>26.04.2022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1679A-3F4C-46F9-8047-F057EE76CA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2061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3D9A0-0FC3-4495-BDBD-5507D6DCBB3C}" type="datetimeFigureOut">
              <a:rPr lang="ru-RU" smtClean="0"/>
              <a:t>26.04.2022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BF1679A-3F4C-46F9-8047-F057EE76CA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1782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3D9A0-0FC3-4495-BDBD-5507D6DCBB3C}" type="datetimeFigureOut">
              <a:rPr lang="ru-RU" smtClean="0"/>
              <a:t>26.04.2022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BF1679A-3F4C-46F9-8047-F057EE76CA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9331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3D9A0-0FC3-4495-BDBD-5507D6DCBB3C}" type="datetimeFigureOut">
              <a:rPr lang="ru-RU" smtClean="0"/>
              <a:t>26.04.2022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BF1679A-3F4C-46F9-8047-F057EE76CA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9583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3D9A0-0FC3-4495-BDBD-5507D6DCBB3C}" type="datetimeFigureOut">
              <a:rPr lang="ru-RU" smtClean="0"/>
              <a:t>26.04.2022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1679A-3F4C-46F9-8047-F057EE76CA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5848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3D9A0-0FC3-4495-BDBD-5507D6DCBB3C}" type="datetimeFigureOut">
              <a:rPr lang="ru-RU" smtClean="0"/>
              <a:t>26.04.2022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1679A-3F4C-46F9-8047-F057EE76CA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9170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3D9A0-0FC3-4495-BDBD-5507D6DCBB3C}" type="datetimeFigureOut">
              <a:rPr lang="ru-RU" smtClean="0"/>
              <a:t>26.04.2022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1679A-3F4C-46F9-8047-F057EE76CA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0859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3D9A0-0FC3-4495-BDBD-5507D6DCBB3C}" type="datetimeFigureOut">
              <a:rPr lang="ru-RU" smtClean="0"/>
              <a:t>26.04.2022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BF1679A-3F4C-46F9-8047-F057EE76CA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1762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33D9A0-0FC3-4495-BDBD-5507D6DCBB3C}" type="datetimeFigureOut">
              <a:rPr lang="ru-RU" smtClean="0"/>
              <a:t>26.04.2022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1BF1679A-3F4C-46F9-8047-F057EE76CA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0784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  <p:sldLayoutId id="2147483747" r:id="rId12"/>
    <p:sldLayoutId id="2147483748" r:id="rId13"/>
    <p:sldLayoutId id="2147483749" r:id="rId14"/>
    <p:sldLayoutId id="2147483750" r:id="rId15"/>
    <p:sldLayoutId id="214748375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E03F2A-FCC3-4CF2-80C0-FEA06EFDE1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43025" y="609600"/>
            <a:ext cx="10161587" cy="1656523"/>
          </a:xfrm>
        </p:spPr>
        <p:txBody>
          <a:bodyPr>
            <a:noAutofit/>
          </a:bodyPr>
          <a:lstStyle/>
          <a:p>
            <a:r>
              <a:rPr lang="uk-UA" sz="4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ІНТЕРПРЕТАЦІЯ ДАНИХ </a:t>
            </a:r>
            <a:endParaRPr lang="ru-RU" sz="4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E620043-5B45-4221-8F16-DA7CA122EF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43025" y="2266123"/>
            <a:ext cx="9886950" cy="3754920"/>
          </a:xfrm>
        </p:spPr>
        <p:txBody>
          <a:bodyPr>
            <a:noAutofit/>
          </a:bodyPr>
          <a:lstStyle/>
          <a:p>
            <a:endParaRPr lang="uk-UA" sz="4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67602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A38A249-7F10-48B7-BF14-EB6A2968F0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7776" y="365125"/>
            <a:ext cx="10106024" cy="5065291"/>
          </a:xfrm>
        </p:spPr>
        <p:txBody>
          <a:bodyPr>
            <a:normAutofit/>
          </a:bodyPr>
          <a:lstStyle/>
          <a:p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План.</a:t>
            </a:r>
            <a:b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Поняття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інтерпретації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даних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Розуміння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пояснення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даних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3400" dirty="0"/>
            </a:br>
            <a:br>
              <a:rPr lang="ru-RU" dirty="0"/>
            </a:b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3475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98FA8ED-525A-4729-91B4-D814C5C03C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9675" y="365124"/>
            <a:ext cx="10629900" cy="6397626"/>
          </a:xfrm>
        </p:spPr>
        <p:txBody>
          <a:bodyPr>
            <a:noAutofit/>
          </a:bodyPr>
          <a:lstStyle/>
          <a:p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Питання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Інтерпретацією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етапі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соціологічного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називають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операції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поняттями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Традиційно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виділяють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теоретичну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інтерпретацію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логічний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аналіз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понять, мета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полягає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теоретичної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моделі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узагальненого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понятійного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вираження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проблемної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ситуації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емпіричну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інтерпретацію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етап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пошуку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емпіричних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значень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тих понять,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відібрали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своєї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моделі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теоретичної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інтерпретації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Емпірична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інтерпретація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операціоналізація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понять суть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процедури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приписування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поняттям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реального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змісту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вигляді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Дослідник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відповісти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головні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питання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значить? як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зрозуміти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чином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пояснити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за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якою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шкалою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оцінити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Як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інтерпретувати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6079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A2B0DD8-DAF9-4F43-8BF6-39693533E0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1259" y="365124"/>
            <a:ext cx="9693965" cy="6244397"/>
          </a:xfrm>
        </p:spPr>
        <p:txBody>
          <a:bodyPr>
            <a:normAutofit fontScale="90000"/>
          </a:bodyPr>
          <a:lstStyle/>
          <a:p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Математична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інтерпретація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використовувана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застосування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математичного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методу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формалізація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фрагмента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реальності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вивчається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Інакше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кажучи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математичної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інтерпретації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дійсним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об'єктів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реальності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приписуються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деякі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формальні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конструкції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При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математичних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методів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соціології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інтерпретація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(як переклад з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мови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однієї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науки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мову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здійснюється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мінімум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двічі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при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переході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змістовної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задачі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математичної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формальної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і назад.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тут ми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маємо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два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протилежних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своєю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спрямованістю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типу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інтерпретації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обох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етапах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інтерпретації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слід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приділяти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однакову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увагу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дослідницькій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ситуації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інтерпретація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завжди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буде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процесом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творчим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кінця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формалізується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 такому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випадку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інтерпретацію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розглядати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висування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гіпотези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вимагає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перевірки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іншими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нематематичні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методами.</a:t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2413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65AD41-FD00-404A-A32C-121DD71FB6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4" y="393700"/>
            <a:ext cx="11591925" cy="5845175"/>
          </a:xfrm>
        </p:spPr>
        <p:txBody>
          <a:bodyPr>
            <a:normAutofit fontScale="90000"/>
          </a:bodyPr>
          <a:lstStyle/>
          <a:p>
            <a:pPr indent="450215">
              <a:lnSpc>
                <a:spcPct val="107000"/>
              </a:lnSpc>
              <a:spcAft>
                <a:spcPts val="0"/>
              </a:spcAft>
            </a:pP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Питання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Розуміння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як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стратегія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дослідження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припускає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соціальні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дії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події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тлумачилися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саме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таким чином,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при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цьому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виявляється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есплікується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той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суб'єктивний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сенс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наміри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мотиви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бажання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які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чинний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індивід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індивіди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вкладав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свої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вчинки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Стратегія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розуміння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може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бути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реалізована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якісними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і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кількісними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методами. </a:t>
            </a:r>
            <a:b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Однак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надання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переваги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якійсь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одній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фундаментальній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стратегії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соціологічного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дослідження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завжди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неповноцінне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бо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якісні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кількісні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методи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є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взаємодоповнюючі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b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Поняття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«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пояснення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вживається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щонайменше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в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двох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найбільш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часто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вживаних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значеннях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b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Семантичне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пояснення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орієнтоване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розкриття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сенсу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чогось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Найбільш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«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артикульованим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 прикладом такого роду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пояснення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є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пояснення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дитині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будь-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якого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слова,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дії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призначення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предмета .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Інакше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кажучи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подібне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пояснення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перш за все,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комунікативний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акт,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спрямований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конкретного слухача (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аудиторію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і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має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прагматичну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мету -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домогтися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розуміння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b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Розуміння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даному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випадку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є не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інше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як угода,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конвенція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між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комунікаторами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щодо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значень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тих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слів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які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вживаються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процесі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спілкування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Комунікативно-прагматичний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характер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розуміння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як раз і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підкреслюється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його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відкритої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діалогової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конвенційної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формою.</a:t>
            </a:r>
            <a:b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Наукове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пояснення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спрямоване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не на конкретного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комунікатора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а на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прийняті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даний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час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стандарти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наукової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раціональності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на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вимоги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істинності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логічного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висновку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Іншими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словами,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наукове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пояснення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повинно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будуватися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повній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відповідності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демонстративним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висновком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з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істинності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посилок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при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дотриманні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правил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логічного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висновку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з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необхідністю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випливає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справжнє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висновок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b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u-RU" dirty="0"/>
            </a:b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98365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Override1.xml><?xml version="1.0" encoding="utf-8"?>
<a:themeOverride xmlns:a="http://schemas.openxmlformats.org/drawingml/2006/main">
  <a:clrScheme name="Легкий дым">
    <a:dk1>
      <a:sysClr val="windowText" lastClr="000000"/>
    </a:dk1>
    <a:lt1>
      <a:sysClr val="window" lastClr="FFFFFF"/>
    </a:lt1>
    <a:dk2>
      <a:srgbClr val="766F54"/>
    </a:dk2>
    <a:lt2>
      <a:srgbClr val="E3EACF"/>
    </a:lt2>
    <a:accent1>
      <a:srgbClr val="A53010"/>
    </a:accent1>
    <a:accent2>
      <a:srgbClr val="DE7E18"/>
    </a:accent2>
    <a:accent3>
      <a:srgbClr val="9F8351"/>
    </a:accent3>
    <a:accent4>
      <a:srgbClr val="728653"/>
    </a:accent4>
    <a:accent5>
      <a:srgbClr val="92AA4C"/>
    </a:accent5>
    <a:accent6>
      <a:srgbClr val="6AAC91"/>
    </a:accent6>
    <a:hlink>
      <a:srgbClr val="FB4A18"/>
    </a:hlink>
    <a:folHlink>
      <a:srgbClr val="FB9318"/>
    </a:folHlink>
  </a:clrScheme>
</a:themeOverride>
</file>

<file path=ppt/theme/themeOverride2.xml><?xml version="1.0" encoding="utf-8"?>
<a:themeOverride xmlns:a="http://schemas.openxmlformats.org/drawingml/2006/main">
  <a:clrScheme name="Легкий дым">
    <a:dk1>
      <a:sysClr val="windowText" lastClr="000000"/>
    </a:dk1>
    <a:lt1>
      <a:sysClr val="window" lastClr="FFFFFF"/>
    </a:lt1>
    <a:dk2>
      <a:srgbClr val="766F54"/>
    </a:dk2>
    <a:lt2>
      <a:srgbClr val="E3EACF"/>
    </a:lt2>
    <a:accent1>
      <a:srgbClr val="A53010"/>
    </a:accent1>
    <a:accent2>
      <a:srgbClr val="DE7E18"/>
    </a:accent2>
    <a:accent3>
      <a:srgbClr val="9F8351"/>
    </a:accent3>
    <a:accent4>
      <a:srgbClr val="728653"/>
    </a:accent4>
    <a:accent5>
      <a:srgbClr val="92AA4C"/>
    </a:accent5>
    <a:accent6>
      <a:srgbClr val="6AAC91"/>
    </a:accent6>
    <a:hlink>
      <a:srgbClr val="FB4A18"/>
    </a:hlink>
    <a:folHlink>
      <a:srgbClr val="FB9318"/>
    </a:folHlink>
  </a:clrScheme>
</a:themeOverride>
</file>

<file path=ppt/theme/themeOverride3.xml><?xml version="1.0" encoding="utf-8"?>
<a:themeOverride xmlns:a="http://schemas.openxmlformats.org/drawingml/2006/main">
  <a:clrScheme name="Легкий дым">
    <a:dk1>
      <a:sysClr val="windowText" lastClr="000000"/>
    </a:dk1>
    <a:lt1>
      <a:sysClr val="window" lastClr="FFFFFF"/>
    </a:lt1>
    <a:dk2>
      <a:srgbClr val="766F54"/>
    </a:dk2>
    <a:lt2>
      <a:srgbClr val="E3EACF"/>
    </a:lt2>
    <a:accent1>
      <a:srgbClr val="A53010"/>
    </a:accent1>
    <a:accent2>
      <a:srgbClr val="DE7E18"/>
    </a:accent2>
    <a:accent3>
      <a:srgbClr val="9F8351"/>
    </a:accent3>
    <a:accent4>
      <a:srgbClr val="728653"/>
    </a:accent4>
    <a:accent5>
      <a:srgbClr val="92AA4C"/>
    </a:accent5>
    <a:accent6>
      <a:srgbClr val="6AAC91"/>
    </a:accent6>
    <a:hlink>
      <a:srgbClr val="FB4A18"/>
    </a:hlink>
    <a:folHlink>
      <a:srgbClr val="FB9318"/>
    </a:folHlink>
  </a:clrScheme>
</a:themeOverride>
</file>

<file path=ppt/theme/themeOverride4.xml><?xml version="1.0" encoding="utf-8"?>
<a:themeOverride xmlns:a="http://schemas.openxmlformats.org/drawingml/2006/main">
  <a:clrScheme name="Легкий дым">
    <a:dk1>
      <a:sysClr val="windowText" lastClr="000000"/>
    </a:dk1>
    <a:lt1>
      <a:sysClr val="window" lastClr="FFFFFF"/>
    </a:lt1>
    <a:dk2>
      <a:srgbClr val="766F54"/>
    </a:dk2>
    <a:lt2>
      <a:srgbClr val="E3EACF"/>
    </a:lt2>
    <a:accent1>
      <a:srgbClr val="A53010"/>
    </a:accent1>
    <a:accent2>
      <a:srgbClr val="DE7E18"/>
    </a:accent2>
    <a:accent3>
      <a:srgbClr val="9F8351"/>
    </a:accent3>
    <a:accent4>
      <a:srgbClr val="728653"/>
    </a:accent4>
    <a:accent5>
      <a:srgbClr val="92AA4C"/>
    </a:accent5>
    <a:accent6>
      <a:srgbClr val="6AAC91"/>
    </a:accent6>
    <a:hlink>
      <a:srgbClr val="FB4A18"/>
    </a:hlink>
    <a:folHlink>
      <a:srgbClr val="FB931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317</TotalTime>
  <Words>551</Words>
  <Application>Microsoft Office PowerPoint</Application>
  <PresentationFormat>Широкоэкранный</PresentationFormat>
  <Paragraphs>5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Arial</vt:lpstr>
      <vt:lpstr>Calibri</vt:lpstr>
      <vt:lpstr>Century Gothic</vt:lpstr>
      <vt:lpstr>Times New Roman</vt:lpstr>
      <vt:lpstr>Wingdings 3</vt:lpstr>
      <vt:lpstr>Легкий дым</vt:lpstr>
      <vt:lpstr>ІНТЕРПРЕТАЦІЯ ДАНИХ </vt:lpstr>
      <vt:lpstr>План. 1. Поняття інтерпретації даних. 2. Розуміння та пояснення даних.     </vt:lpstr>
      <vt:lpstr>Питання 1 Інтерпретацією на етапі створення програми соціологічного дослідження називають операції з поняттями. Традиційно виділяють: а) теоретичну інтерпретацію, або логічний аналіз основних понять, мета якої полягає у створенні теоретичної моделі, узагальненого понятійного вираження проблемної ситуації; б) емпіричну інтерпретацію - етап пошуку емпіричних значень для тих понять, які ми відібрали для своєї моделі в процесі теоретичної інтерпретації. Емпірична інтерпретація та операціоналізація понять суть процедури приписування (надання) поняттям реального змісту у вигляді конкретних соціальних процесів. Дослідник має відповісти на головні питання дослідження: що це значить? як це зрозуміти? яким чином пояснити? за якою шкалою оцінити? Як інтерпретувати? </vt:lpstr>
      <vt:lpstr>Математична інтерпретація даних - це використовувана в процесі застосування математичного методу формалізація фрагмента реальності, що вивчається.   Інакше кажучи, в процесі математичної інтерпретації дійсним об'єктів соціальної реальності приписуються деякі формальні конструкції.  1. При використанні математичних методів в соціології інтерпретація (як переклад з мови однієї науки на мову іншої) здійснюється, як мінімум, двічі: при переході від змістовної задачі до математичної (формальної) і назад. Відповідно, тут ми маємо два протилежних за своєю спрямованістю типу інтерпретації.  2. На обох етапах інтерпретації слід приділяти однакову увагу.  3. У дослідницькій ситуації інтерпретація завжди буде процесом творчим, який до кінця не формалізується. В такому випадку інтерпретацію можна розглядати як процес висування гіпотези, що вимагає перевірки іншими (нематематичні) методами.     </vt:lpstr>
      <vt:lpstr>Питання 2 Розуміння як стратегія дослідження припускає, що соціальні дії і події тлумачилися саме таким чином, що при цьому виявляється (есплікується) той суб'єктивний сенс, наміри, мотиви, бажання, які чинний індивід (індивіди) вкладав в свої вчинки. Стратегія розуміння може бути реалізована і якісними, і кількісними методами.  Однак надання переваги якійсь одній фундаментальній стратегії соціологічного дослідження завжди неповноцінне, бо якісні і кількісні методи є взаємодоповнюючі.   Поняття «пояснення» вживається, щонайменше, в двох найбільш часто вживаних значеннях. 1. Семантичне пояснення орієнтоване на розкриття сенсу чогось. Найбільш «артикульованим» прикладом такого роду пояснення є пояснення дитині будь-якого слова, дії, призначення предмета . Інакше кажучи, подібне пояснення - це, перш за все, комунікативний акт, спрямований на конкретного слухача (аудиторію) і має прагматичну мету - домогтися розуміння. Розуміння в даному випадку є не що інше, як угода, конвенція між комунікаторами щодо значень тих слів, які вживаються в процесі спілкування. Комунікативно-прагматичний характер розуміння як раз і підкреслюється його відкритої, діалогової, конвенційної формою. 2. Наукове пояснення спрямоване не на конкретного комунікатора, а на прийняті в даний час стандарти наукової раціональності, на вимоги істинності логічного висновку. Іншими словами, наукове пояснення повинно будуватися в повній відповідності з демонстративним висновком: з істинності посилок, при дотриманні правил логічного висновку, з необхідністю випливає справжнє висновок.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СОЦІАЛІЗАЦІЯ</dc:title>
  <dc:creator>user</dc:creator>
  <cp:lastModifiedBy>user</cp:lastModifiedBy>
  <cp:revision>17</cp:revision>
  <dcterms:created xsi:type="dcterms:W3CDTF">2020-09-04T19:13:21Z</dcterms:created>
  <dcterms:modified xsi:type="dcterms:W3CDTF">2022-04-26T13:01:21Z</dcterms:modified>
</cp:coreProperties>
</file>